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62" r:id="rId3"/>
    <p:sldMasterId id="2147483774" r:id="rId4"/>
    <p:sldMasterId id="2147483781" r:id="rId5"/>
  </p:sldMasterIdLst>
  <p:notesMasterIdLst>
    <p:notesMasterId r:id="rId27"/>
  </p:notesMasterIdLst>
  <p:sldIdLst>
    <p:sldId id="402" r:id="rId6"/>
    <p:sldId id="256" r:id="rId7"/>
    <p:sldId id="263" r:id="rId8"/>
    <p:sldId id="261" r:id="rId9"/>
    <p:sldId id="259" r:id="rId10"/>
    <p:sldId id="258" r:id="rId11"/>
    <p:sldId id="260" r:id="rId12"/>
    <p:sldId id="262" r:id="rId13"/>
    <p:sldId id="393" r:id="rId14"/>
    <p:sldId id="413" r:id="rId15"/>
    <p:sldId id="285" r:id="rId16"/>
    <p:sldId id="2007577128" r:id="rId17"/>
    <p:sldId id="2007577129" r:id="rId18"/>
    <p:sldId id="2007577130" r:id="rId19"/>
    <p:sldId id="2007577131" r:id="rId20"/>
    <p:sldId id="2007577132" r:id="rId21"/>
    <p:sldId id="2007577133" r:id="rId22"/>
    <p:sldId id="2007577134" r:id="rId23"/>
    <p:sldId id="2007577135" r:id="rId24"/>
    <p:sldId id="309"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4" autoAdjust="0"/>
    <p:restoredTop sz="94660"/>
  </p:normalViewPr>
  <p:slideViewPr>
    <p:cSldViewPr snapToGrid="0">
      <p:cViewPr varScale="1">
        <p:scale>
          <a:sx n="48" d="100"/>
          <a:sy n="48" d="100"/>
        </p:scale>
        <p:origin x="909"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00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777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51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4126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363998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055797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498660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562785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59082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660541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023922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171397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6330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59806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118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95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96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55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96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EDD424B-E793-47CF-A52A-C9317E2BDAFC}"/>
              </a:ext>
            </a:extLst>
          </p:cNvPr>
          <p:cNvGrpSpPr/>
          <p:nvPr userDrawn="1"/>
        </p:nvGrpSpPr>
        <p:grpSpPr>
          <a:xfrm>
            <a:off x="-3195" y="0"/>
            <a:ext cx="12195196" cy="6858000"/>
            <a:chOff x="-3195" y="0"/>
            <a:chExt cx="12195196" cy="6858000"/>
          </a:xfrm>
        </p:grpSpPr>
        <p:pic>
          <p:nvPicPr>
            <p:cNvPr id="10" name="图片 9" descr="文本, 背景图案&#10;&#10;描述已自动生成">
              <a:extLst>
                <a:ext uri="{FF2B5EF4-FFF2-40B4-BE49-F238E27FC236}">
                  <a16:creationId xmlns:a16="http://schemas.microsoft.com/office/drawing/2014/main" id="{FC0B5667-96CF-41D6-873B-7A42D65E0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1" name="图片 10" descr="形状&#10;&#10;描述已自动生成">
              <a:extLst>
                <a:ext uri="{FF2B5EF4-FFF2-40B4-BE49-F238E27FC236}">
                  <a16:creationId xmlns:a16="http://schemas.microsoft.com/office/drawing/2014/main" id="{549AFAC2-B799-45FB-BD21-FAABFEBC6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Tree>
    <p:extLst>
      <p:ext uri="{BB962C8B-B14F-4D97-AF65-F5344CB8AC3E}">
        <p14:creationId xmlns:p14="http://schemas.microsoft.com/office/powerpoint/2010/main" val="3393804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CEE9-4B4A-44C0-813B-3156FE5592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E8197F-31ED-4232-9356-67567BB1AF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920377-E93B-4CB9-AEE5-85191D8BB85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5" name="Footer Placeholder 4">
            <a:extLst>
              <a:ext uri="{FF2B5EF4-FFF2-40B4-BE49-F238E27FC236}">
                <a16:creationId xmlns:a16="http://schemas.microsoft.com/office/drawing/2014/main" id="{9BE3B120-2D44-45CD-BD85-31C556AEE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6312C4-C4B9-4CED-A374-573375A0A6A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766073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30E0-3E19-4383-AFD6-7D30BA9736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C5955-C4D1-401D-ACEA-BC6E9E5CC5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54C5B-A8AE-4793-A043-45443A7E1D6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5" name="Footer Placeholder 4">
            <a:extLst>
              <a:ext uri="{FF2B5EF4-FFF2-40B4-BE49-F238E27FC236}">
                <a16:creationId xmlns:a16="http://schemas.microsoft.com/office/drawing/2014/main" id="{27DD6C42-A9EB-42A6-A90D-E68A12A16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20DD9-BAC2-4CC8-9EF5-5247BFAA1C99}"/>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971459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05E6-93A5-40BC-AFF9-7B1A6C8BF4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754310-4E9A-439B-A818-BE86334C4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8F1ED-5046-44A3-8F42-2FA70CCCD2A8}"/>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5" name="Footer Placeholder 4">
            <a:extLst>
              <a:ext uri="{FF2B5EF4-FFF2-40B4-BE49-F238E27FC236}">
                <a16:creationId xmlns:a16="http://schemas.microsoft.com/office/drawing/2014/main" id="{B9D320F9-0892-4F97-A6C9-69C52AF4C4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0815F-9D07-4963-94E1-F2D50FF851A5}"/>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131029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51B1-AA01-4CE6-8142-35D236496E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3BCF27-0010-4C66-BA09-47F0EC5037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22ACF-3EEE-4CD5-BBA6-0EC4C6DB9D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F04EE-3335-486D-A0F0-C4F6B0599546}"/>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6" name="Footer Placeholder 5">
            <a:extLst>
              <a:ext uri="{FF2B5EF4-FFF2-40B4-BE49-F238E27FC236}">
                <a16:creationId xmlns:a16="http://schemas.microsoft.com/office/drawing/2014/main" id="{6D05230F-60BB-4FA2-A808-1EA6BE493C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4EE8FA-57DB-4F21-93DB-ED8605A9F840}"/>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293858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D3B-2F9B-40B1-8BCD-740E36D407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96122D-B373-41EA-833A-A2C9CFED5A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52086-80D6-452B-A8EB-1BA8A728AF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BFE33-5EDE-44A0-9E42-FD7E8EAD92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0BCFA-B100-4021-99EC-5EF2EF1B58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61F3C-B971-428D-9FAC-0A0F56B49FE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8" name="Footer Placeholder 7">
            <a:extLst>
              <a:ext uri="{FF2B5EF4-FFF2-40B4-BE49-F238E27FC236}">
                <a16:creationId xmlns:a16="http://schemas.microsoft.com/office/drawing/2014/main" id="{3AC5FA95-7765-4333-9A31-FBDDFCB95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963E4A-4CA9-4E54-B488-1D6AE97B9A6F}"/>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598993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28AD-2220-495C-945E-5FA63E1D77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7F6C759-E3EC-4012-A575-304BF083B010}"/>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4" name="Footer Placeholder 3">
            <a:extLst>
              <a:ext uri="{FF2B5EF4-FFF2-40B4-BE49-F238E27FC236}">
                <a16:creationId xmlns:a16="http://schemas.microsoft.com/office/drawing/2014/main" id="{83ACE194-A070-4913-97D2-32238CE98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AEA048-4E57-4087-BCA7-EA7E626C2C23}"/>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637324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E04F6-AEFE-4975-8FA6-FCB0818978E1}"/>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3" name="Footer Placeholder 2">
            <a:extLst>
              <a:ext uri="{FF2B5EF4-FFF2-40B4-BE49-F238E27FC236}">
                <a16:creationId xmlns:a16="http://schemas.microsoft.com/office/drawing/2014/main" id="{D55C0489-CD16-4776-A35D-D32BCE4F8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CD2C75-6EB9-44BA-BD95-788497464EC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30010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783-F694-4441-A106-A60683922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F0592-B6A1-4799-94A0-AA158259AD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01ED0-4EE7-4AD6-8148-3828B451B4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B116A-8CB6-4922-9FB3-834DC52F853F}"/>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6" name="Footer Placeholder 5">
            <a:extLst>
              <a:ext uri="{FF2B5EF4-FFF2-40B4-BE49-F238E27FC236}">
                <a16:creationId xmlns:a16="http://schemas.microsoft.com/office/drawing/2014/main" id="{F90BF2BC-385C-4728-B52B-51D5125AB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F145A4-467B-4FFA-A756-CD9CDA85FE8D}"/>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56820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99DB-CDC7-4778-91D1-FCE0230AFA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7F3C4-DC38-40DB-84D7-458164E7AB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BD0838-3F00-40EB-B46E-F60CC27FC8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34AF9-770F-4930-A399-897B1BF12D2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6" name="Footer Placeholder 5">
            <a:extLst>
              <a:ext uri="{FF2B5EF4-FFF2-40B4-BE49-F238E27FC236}">
                <a16:creationId xmlns:a16="http://schemas.microsoft.com/office/drawing/2014/main" id="{996A4984-8AEE-4512-8753-927277DAA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E9DBD-594E-4E27-A28B-818AE2A2CF3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44927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37EF-6B67-43B9-BFF4-5A2E883DBF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C142B-0D5F-49CB-8312-3BA6F90DE7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C661D-B836-41DE-B2E3-791CD3E16D5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5" name="Footer Placeholder 4">
            <a:extLst>
              <a:ext uri="{FF2B5EF4-FFF2-40B4-BE49-F238E27FC236}">
                <a16:creationId xmlns:a16="http://schemas.microsoft.com/office/drawing/2014/main" id="{1F6A892A-3A79-40A0-84AB-1F34738492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E747C-D073-49DD-A618-BBB3A40372D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487753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BE8FB-C706-4DC5-9702-2EB3F50DFB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31742-2192-4D0F-89A1-3F28230DD2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C7DDE-C846-4399-B013-DD281DCA680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1/11/2025</a:t>
            </a:fld>
            <a:endParaRPr lang="en-US"/>
          </a:p>
        </p:txBody>
      </p:sp>
      <p:sp>
        <p:nvSpPr>
          <p:cNvPr id="5" name="Footer Placeholder 4">
            <a:extLst>
              <a:ext uri="{FF2B5EF4-FFF2-40B4-BE49-F238E27FC236}">
                <a16:creationId xmlns:a16="http://schemas.microsoft.com/office/drawing/2014/main" id="{9627D357-A7BA-4B22-BA51-703B77221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C5958-DED4-4263-9F3B-9B62380777E7}"/>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038272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2025/1/11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
        <p:nvSpPr>
          <p:cNvPr id="7" name="TextBox 6">
            <a:extLst>
              <a:ext uri="{FF2B5EF4-FFF2-40B4-BE49-F238E27FC236}">
                <a16:creationId xmlns:a16="http://schemas.microsoft.com/office/drawing/2014/main" id="{D4493C3D-9EAA-4A47-A1B2-6FDD7C5EAAD2}"/>
              </a:ext>
            </a:extLst>
          </p:cNvPr>
          <p:cNvSpPr txBox="1"/>
          <p:nvPr userDrawn="1"/>
        </p:nvSpPr>
        <p:spPr>
          <a:xfrm>
            <a:off x="8920716" y="117574"/>
            <a:ext cx="4261884" cy="276999"/>
          </a:xfrm>
          <a:prstGeom prst="rect">
            <a:avLst/>
          </a:prstGeom>
          <a:noFill/>
        </p:spPr>
        <p:txBody>
          <a:bodyPr wrap="square" rtlCol="0">
            <a:spAutoFit/>
          </a:bodyPr>
          <a:lstStyle/>
          <a:p>
            <a:r>
              <a:rPr lang="en-US" altLang="ja-JP" sz="1200"/>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80959958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58366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17868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5" Type="http://schemas.openxmlformats.org/officeDocument/2006/relationships/image" Target="../media/image47.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4.xml"/><Relationship Id="rId21" Type="http://schemas.openxmlformats.org/officeDocument/2006/relationships/image" Target="../media/image23.png"/><Relationship Id="rId34" Type="http://schemas.microsoft.com/office/2007/relationships/hdphoto" Target="../media/hdphoto12.wdp"/><Relationship Id="rId7" Type="http://schemas.openxmlformats.org/officeDocument/2006/relationships/image" Target="../media/image13.gif"/><Relationship Id="rId12" Type="http://schemas.openxmlformats.org/officeDocument/2006/relationships/image" Target="../media/image18.png"/><Relationship Id="rId17" Type="http://schemas.openxmlformats.org/officeDocument/2006/relationships/image" Target="../media/image21.png"/><Relationship Id="rId25" Type="http://schemas.openxmlformats.org/officeDocument/2006/relationships/image" Target="../media/image25.png"/><Relationship Id="rId33" Type="http://schemas.openxmlformats.org/officeDocument/2006/relationships/image" Target="../media/image29.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7.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7.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12.png"/><Relationship Id="rId15" Type="http://schemas.openxmlformats.org/officeDocument/2006/relationships/image" Target="../media/image20.png"/><Relationship Id="rId23" Type="http://schemas.openxmlformats.org/officeDocument/2006/relationships/image" Target="../media/image24.png"/><Relationship Id="rId28" Type="http://schemas.microsoft.com/office/2007/relationships/hdphoto" Target="../media/hdphoto9.wdp"/><Relationship Id="rId10" Type="http://schemas.openxmlformats.org/officeDocument/2006/relationships/image" Target="../media/image16.png"/><Relationship Id="rId19" Type="http://schemas.openxmlformats.org/officeDocument/2006/relationships/image" Target="../media/image22.png"/><Relationship Id="rId31"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15.gif"/><Relationship Id="rId14" Type="http://schemas.openxmlformats.org/officeDocument/2006/relationships/image" Target="../media/image19.gif"/><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5" Type="http://schemas.openxmlformats.org/officeDocument/2006/relationships/image" Target="../media/image49.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9.gif"/><Relationship Id="rId18" Type="http://schemas.openxmlformats.org/officeDocument/2006/relationships/image" Target="../media/image22.png"/><Relationship Id="rId26" Type="http://schemas.openxmlformats.org/officeDocument/2006/relationships/image" Target="../media/image26.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3.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1.png"/><Relationship Id="rId20" Type="http://schemas.openxmlformats.org/officeDocument/2006/relationships/image" Target="../media/image23.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18.png"/><Relationship Id="rId24" Type="http://schemas.openxmlformats.org/officeDocument/2006/relationships/image" Target="../media/image25.png"/><Relationship Id="rId32" Type="http://schemas.openxmlformats.org/officeDocument/2006/relationships/image" Target="../media/image12.png"/><Relationship Id="rId5" Type="http://schemas.openxmlformats.org/officeDocument/2006/relationships/slideLayout" Target="../slideLayouts/slideLayout14.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7.png"/><Relationship Id="rId10" Type="http://schemas.openxmlformats.org/officeDocument/2006/relationships/image" Target="../media/image17.gif"/><Relationship Id="rId19" Type="http://schemas.microsoft.com/office/2007/relationships/hdphoto" Target="../media/hdphoto5.wdp"/><Relationship Id="rId31"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15.gif"/><Relationship Id="rId14" Type="http://schemas.openxmlformats.org/officeDocument/2006/relationships/image" Target="../media/image20.png"/><Relationship Id="rId22" Type="http://schemas.openxmlformats.org/officeDocument/2006/relationships/image" Target="../media/image24.png"/><Relationship Id="rId27" Type="http://schemas.microsoft.com/office/2007/relationships/hdphoto" Target="../media/hdphoto9.wdp"/><Relationship Id="rId30"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31.gif"/><Relationship Id="rId3" Type="http://schemas.microsoft.com/office/2007/relationships/media" Target="../media/media3.mp3"/><Relationship Id="rId7" Type="http://schemas.openxmlformats.org/officeDocument/2006/relationships/image" Target="../media/image11.png"/><Relationship Id="rId12" Type="http://schemas.openxmlformats.org/officeDocument/2006/relationships/image" Target="../media/image15.gif"/><Relationship Id="rId17" Type="http://schemas.openxmlformats.org/officeDocument/2006/relationships/image" Target="../media/image19.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4.gif"/><Relationship Id="rId5" Type="http://schemas.openxmlformats.org/officeDocument/2006/relationships/slideLayout" Target="../slideLayouts/slideLayout14.xml"/><Relationship Id="rId15" Type="http://schemas.openxmlformats.org/officeDocument/2006/relationships/image" Target="../media/image18.png"/><Relationship Id="rId10" Type="http://schemas.openxmlformats.org/officeDocument/2006/relationships/image" Target="../media/image13.gif"/><Relationship Id="rId19"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3.png"/><Relationship Id="rId7" Type="http://schemas.openxmlformats.org/officeDocument/2006/relationships/image" Target="../media/image3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5.gif"/><Relationship Id="rId5" Type="http://schemas.openxmlformats.org/officeDocument/2006/relationships/slideLayout" Target="../slideLayouts/slideLayout14.xml"/><Relationship Id="rId15" Type="http://schemas.openxmlformats.org/officeDocument/2006/relationships/image" Target="../media/image20.png"/><Relationship Id="rId23" Type="http://schemas.openxmlformats.org/officeDocument/2006/relationships/image" Target="../media/image30.png"/><Relationship Id="rId10" Type="http://schemas.openxmlformats.org/officeDocument/2006/relationships/image" Target="../media/image13.gif"/><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1.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1.gif"/><Relationship Id="rId3" Type="http://schemas.microsoft.com/office/2007/relationships/media" Target="../media/media3.mp3"/><Relationship Id="rId7" Type="http://schemas.openxmlformats.org/officeDocument/2006/relationships/image" Target="../media/image33.png"/><Relationship Id="rId12" Type="http://schemas.openxmlformats.org/officeDocument/2006/relationships/image" Target="../media/image19.gif"/><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14.xml"/><Relationship Id="rId15" Type="http://schemas.microsoft.com/office/2007/relationships/hdphoto" Target="../media/hdphoto7.wdp"/><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1.gif"/><Relationship Id="rId18" Type="http://schemas.openxmlformats.org/officeDocument/2006/relationships/image" Target="../media/image37.png"/><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19.gif"/><Relationship Id="rId17"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0.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14.xml"/><Relationship Id="rId15" Type="http://schemas.microsoft.com/office/2007/relationships/hdphoto" Target="../media/hdphoto13.wdp"/><Relationship Id="rId10" Type="http://schemas.openxmlformats.org/officeDocument/2006/relationships/image" Target="../media/image14.gif"/><Relationship Id="rId19" Type="http://schemas.microsoft.com/office/2007/relationships/hdphoto" Target="../media/hdphoto15.wdp"/><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9.gif"/><Relationship Id="rId3" Type="http://schemas.openxmlformats.org/officeDocument/2006/relationships/slideLayout" Target="../slideLayouts/slideLayout14.xml"/><Relationship Id="rId7" Type="http://schemas.microsoft.com/office/2007/relationships/hdphoto" Target="../media/hdphoto1.wdp"/><Relationship Id="rId12" Type="http://schemas.openxmlformats.org/officeDocument/2006/relationships/image" Target="../media/image1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audio" Target="../media/audio2.wav"/><Relationship Id="rId9" Type="http://schemas.openxmlformats.org/officeDocument/2006/relationships/image" Target="../media/image14.gif"/><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01</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2" name="Picture 1"/>
          <p:cNvPicPr>
            <a:picLocks noChangeAspect="1"/>
          </p:cNvPicPr>
          <p:nvPr/>
        </p:nvPicPr>
        <p:blipFill>
          <a:blip r:embed="rId10"/>
          <a:stretch>
            <a:fillRect/>
          </a:stretch>
        </p:blipFill>
        <p:spPr>
          <a:xfrm>
            <a:off x="83736" y="1246974"/>
            <a:ext cx="10010500" cy="4493141"/>
          </a:xfrm>
          <a:prstGeom prst="rect">
            <a:avLst/>
          </a:prstGeom>
        </p:spPr>
      </p:pic>
    </p:spTree>
    <p:extLst>
      <p:ext uri="{BB962C8B-B14F-4D97-AF65-F5344CB8AC3E}">
        <p14:creationId xmlns:p14="http://schemas.microsoft.com/office/powerpoint/2010/main" val="365180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02</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3" name="Picture 2">
            <a:extLst>
              <a:ext uri="{FF2B5EF4-FFF2-40B4-BE49-F238E27FC236}">
                <a16:creationId xmlns:a16="http://schemas.microsoft.com/office/drawing/2014/main" id="{3CC826E6-BDE8-63E2-D7DD-AA84C2D92C5A}"/>
              </a:ext>
            </a:extLst>
          </p:cNvPr>
          <p:cNvPicPr>
            <a:picLocks noChangeAspect="1"/>
          </p:cNvPicPr>
          <p:nvPr/>
        </p:nvPicPr>
        <p:blipFill>
          <a:blip r:embed="rId10"/>
          <a:stretch>
            <a:fillRect/>
          </a:stretch>
        </p:blipFill>
        <p:spPr>
          <a:xfrm>
            <a:off x="2405345" y="2956873"/>
            <a:ext cx="6657409" cy="1572904"/>
          </a:xfrm>
          <a:prstGeom prst="rect">
            <a:avLst/>
          </a:prstGeom>
        </p:spPr>
      </p:pic>
    </p:spTree>
    <p:extLst>
      <p:ext uri="{BB962C8B-B14F-4D97-AF65-F5344CB8AC3E}">
        <p14:creationId xmlns:p14="http://schemas.microsoft.com/office/powerpoint/2010/main" val="3850661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endParaRPr lang="vi-VN"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539430"/>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Chọn câu trả lời đúng.</a:t>
            </a:r>
          </a:p>
          <a:p>
            <a:pPr algn="just"/>
            <a:r>
              <a:rPr lang="vi-VN" sz="3200" b="0" i="0" dirty="0">
                <a:solidFill>
                  <a:srgbClr val="000000"/>
                </a:solidFill>
                <a:effectLst/>
                <a:latin typeface="Cambria" panose="02040503050406030204" pitchFamily="18" charset="0"/>
                <a:ea typeface="Cambria" panose="02040503050406030204" pitchFamily="18" charset="0"/>
              </a:rPr>
              <a:t>a) Số gồm: Ba mươi lăm đơn vị, hai phần mười, không phần trăm, sáu phần nghìn viết là:</a:t>
            </a:r>
          </a:p>
          <a:p>
            <a:pPr algn="just"/>
            <a:r>
              <a:rPr lang="vi-VN" sz="3200" b="0" i="0" dirty="0">
                <a:solidFill>
                  <a:srgbClr val="000000"/>
                </a:solidFill>
                <a:effectLst/>
                <a:latin typeface="Cambria" panose="02040503050406030204" pitchFamily="18" charset="0"/>
                <a:ea typeface="Cambria" panose="02040503050406030204" pitchFamily="18" charset="0"/>
              </a:rPr>
              <a:t>A. 35,26                         </a:t>
            </a:r>
          </a:p>
          <a:p>
            <a:pPr algn="just"/>
            <a:r>
              <a:rPr lang="vi-VN" sz="3200" b="0" i="0" dirty="0">
                <a:solidFill>
                  <a:srgbClr val="000000"/>
                </a:solidFill>
                <a:effectLst/>
                <a:latin typeface="Cambria" panose="02040503050406030204" pitchFamily="18" charset="0"/>
                <a:ea typeface="Cambria" panose="02040503050406030204" pitchFamily="18" charset="0"/>
              </a:rPr>
              <a:t>B. 35,026                        </a:t>
            </a:r>
          </a:p>
          <a:p>
            <a:pPr algn="just"/>
            <a:r>
              <a:rPr lang="vi-VN" sz="3200" b="0" i="0" dirty="0">
                <a:solidFill>
                  <a:srgbClr val="000000"/>
                </a:solidFill>
                <a:effectLst/>
                <a:latin typeface="Cambria" panose="02040503050406030204" pitchFamily="18" charset="0"/>
                <a:ea typeface="Cambria" panose="02040503050406030204" pitchFamily="18" charset="0"/>
              </a:rPr>
              <a:t>C. 35,206              </a:t>
            </a:r>
          </a:p>
          <a:p>
            <a:pPr algn="just"/>
            <a:r>
              <a:rPr lang="vi-VN" sz="3200" b="0" i="0" dirty="0">
                <a:solidFill>
                  <a:srgbClr val="000000"/>
                </a:solidFill>
                <a:effectLst/>
                <a:latin typeface="Cambria" panose="02040503050406030204" pitchFamily="18" charset="0"/>
                <a:ea typeface="Cambria" panose="02040503050406030204" pitchFamily="18" charset="0"/>
              </a:rPr>
              <a:t>D. 35,260</a:t>
            </a:r>
          </a:p>
        </p:txBody>
      </p:sp>
      <p:sp>
        <p:nvSpPr>
          <p:cNvPr id="3" name="Oval 2">
            <a:extLst>
              <a:ext uri="{FF2B5EF4-FFF2-40B4-BE49-F238E27FC236}">
                <a16:creationId xmlns:a16="http://schemas.microsoft.com/office/drawing/2014/main" id="{081E4F91-4A00-B2A2-2166-6606500B9342}"/>
              </a:ext>
            </a:extLst>
          </p:cNvPr>
          <p:cNvSpPr/>
          <p:nvPr/>
        </p:nvSpPr>
        <p:spPr>
          <a:xfrm>
            <a:off x="1686560" y="41249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215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04698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Chữ số 8 trong số thập phân nào dưới đây ở hàng phần trăm?</a:t>
            </a:r>
          </a:p>
          <a:p>
            <a:pPr lvl="0" algn="just"/>
            <a:r>
              <a:rPr lang="vi-VN" sz="3200" dirty="0">
                <a:solidFill>
                  <a:srgbClr val="000000"/>
                </a:solidFill>
                <a:latin typeface="Cambria" panose="02040503050406030204" pitchFamily="18" charset="0"/>
                <a:ea typeface="Cambria" panose="02040503050406030204" pitchFamily="18" charset="0"/>
              </a:rPr>
              <a:t>A. 38,025                       </a:t>
            </a:r>
          </a:p>
          <a:p>
            <a:pPr lvl="0" algn="just"/>
            <a:r>
              <a:rPr lang="vi-VN" sz="3200" dirty="0">
                <a:solidFill>
                  <a:srgbClr val="000000"/>
                </a:solidFill>
                <a:latin typeface="Cambria" panose="02040503050406030204" pitchFamily="18" charset="0"/>
                <a:ea typeface="Cambria" panose="02040503050406030204" pitchFamily="18" charset="0"/>
              </a:rPr>
              <a:t>B. 30,812                        </a:t>
            </a:r>
          </a:p>
          <a:p>
            <a:pPr lvl="0" algn="just"/>
            <a:r>
              <a:rPr lang="vi-VN" sz="3200" dirty="0">
                <a:solidFill>
                  <a:srgbClr val="000000"/>
                </a:solidFill>
                <a:latin typeface="Cambria" panose="02040503050406030204" pitchFamily="18" charset="0"/>
                <a:ea typeface="Cambria" panose="02040503050406030204" pitchFamily="18" charset="0"/>
              </a:rPr>
              <a:t>C. 32,081              </a:t>
            </a:r>
          </a:p>
          <a:p>
            <a:pPr lvl="0" algn="just"/>
            <a:r>
              <a:rPr lang="vi-VN" sz="3200" dirty="0">
                <a:solidFill>
                  <a:srgbClr val="000000"/>
                </a:solidFill>
                <a:latin typeface="Cambria" panose="02040503050406030204" pitchFamily="18" charset="0"/>
                <a:ea typeface="Cambria" panose="02040503050406030204" pitchFamily="18" charset="0"/>
              </a:rPr>
              <a:t>D. 12,308</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81E4F91-4A00-B2A2-2166-6606500B9342}"/>
              </a:ext>
            </a:extLst>
          </p:cNvPr>
          <p:cNvSpPr/>
          <p:nvPr/>
        </p:nvSpPr>
        <p:spPr>
          <a:xfrm>
            <a:off x="1686560" y="37185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23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Chọn câu trả lời đúng.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4DB2B57F-F910-CE09-6F4E-2D70577D28FB}"/>
              </a:ext>
            </a:extLst>
          </p:cNvPr>
          <p:cNvSpPr txBox="1"/>
          <p:nvPr/>
        </p:nvSpPr>
        <p:spPr>
          <a:xfrm>
            <a:off x="853440" y="2540000"/>
            <a:ext cx="941832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5EA0DCD-607C-221D-AF1F-E71E35AF2F0B}"/>
              </a:ext>
            </a:extLst>
          </p:cNvPr>
          <p:cNvPicPr>
            <a:picLocks noChangeAspect="1"/>
          </p:cNvPicPr>
          <p:nvPr/>
        </p:nvPicPr>
        <p:blipFill>
          <a:blip r:embed="rId4"/>
          <a:stretch>
            <a:fillRect/>
          </a:stretch>
        </p:blipFill>
        <p:spPr>
          <a:xfrm>
            <a:off x="6316345" y="2478723"/>
            <a:ext cx="2766695" cy="702770"/>
          </a:xfrm>
          <a:prstGeom prst="rect">
            <a:avLst/>
          </a:prstGeom>
        </p:spPr>
      </p:pic>
      <p:sp>
        <p:nvSpPr>
          <p:cNvPr id="7" name="TextBox 6">
            <a:extLst>
              <a:ext uri="{FF2B5EF4-FFF2-40B4-BE49-F238E27FC236}">
                <a16:creationId xmlns:a16="http://schemas.microsoft.com/office/drawing/2014/main" id="{2F057F34-E194-F159-BBD7-B0625888EC20}"/>
              </a:ext>
            </a:extLst>
          </p:cNvPr>
          <p:cNvSpPr txBox="1"/>
          <p:nvPr/>
        </p:nvSpPr>
        <p:spPr>
          <a:xfrm>
            <a:off x="965200" y="3505200"/>
            <a:ext cx="633984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0,1052                       </a:t>
            </a:r>
          </a:p>
          <a:p>
            <a:pPr algn="just"/>
            <a:r>
              <a:rPr lang="en-US" sz="3600" b="0" i="0" dirty="0">
                <a:solidFill>
                  <a:srgbClr val="000000"/>
                </a:solidFill>
                <a:effectLst/>
                <a:latin typeface="Cambria" panose="02040503050406030204" pitchFamily="18" charset="0"/>
                <a:ea typeface="Cambria" panose="02040503050406030204" pitchFamily="18" charset="0"/>
              </a:rPr>
              <a:t>B. 1,052                          </a:t>
            </a:r>
          </a:p>
          <a:p>
            <a:pPr algn="just"/>
            <a:r>
              <a:rPr lang="en-US" sz="3600" b="0" i="0" dirty="0">
                <a:solidFill>
                  <a:srgbClr val="000000"/>
                </a:solidFill>
                <a:effectLst/>
                <a:latin typeface="Cambria" panose="02040503050406030204" pitchFamily="18" charset="0"/>
                <a:ea typeface="Cambria" panose="02040503050406030204" pitchFamily="18" charset="0"/>
              </a:rPr>
              <a:t>C. 10,52                </a:t>
            </a:r>
          </a:p>
          <a:p>
            <a:pPr algn="just"/>
            <a:r>
              <a:rPr lang="en-US" sz="3600" b="0" i="0" dirty="0">
                <a:solidFill>
                  <a:srgbClr val="000000"/>
                </a:solidFill>
                <a:effectLst/>
                <a:latin typeface="Cambria" panose="02040503050406030204" pitchFamily="18" charset="0"/>
                <a:ea typeface="Cambria" panose="02040503050406030204" pitchFamily="18" charset="0"/>
              </a:rPr>
              <a:t>D. 105,2</a:t>
            </a:r>
          </a:p>
        </p:txBody>
      </p:sp>
      <p:sp>
        <p:nvSpPr>
          <p:cNvPr id="8" name="Oval 7">
            <a:extLst>
              <a:ext uri="{FF2B5EF4-FFF2-40B4-BE49-F238E27FC236}">
                <a16:creationId xmlns:a16="http://schemas.microsoft.com/office/drawing/2014/main" id="{326DAE85-F49F-348B-AC9C-45B8137BD5D2}"/>
              </a:ext>
            </a:extLst>
          </p:cNvPr>
          <p:cNvSpPr/>
          <p:nvPr/>
        </p:nvSpPr>
        <p:spPr>
          <a:xfrm>
            <a:off x="934720" y="470408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511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4"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37360" y="1473200"/>
            <a:ext cx="9773920" cy="523220"/>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b) Diện tích các miếng bìa được ghi như hình vẽ dưới đây.</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D0F3652-7B64-0B91-2921-769B12FC7E4A}"/>
              </a:ext>
            </a:extLst>
          </p:cNvPr>
          <p:cNvPicPr>
            <a:picLocks noChangeAspect="1"/>
          </p:cNvPicPr>
          <p:nvPr/>
        </p:nvPicPr>
        <p:blipFill>
          <a:blip r:embed="rId4"/>
          <a:stretch>
            <a:fillRect/>
          </a:stretch>
        </p:blipFill>
        <p:spPr>
          <a:xfrm>
            <a:off x="2235200" y="2163677"/>
            <a:ext cx="9042400" cy="2011743"/>
          </a:xfrm>
          <a:prstGeom prst="rect">
            <a:avLst/>
          </a:prstGeom>
        </p:spPr>
      </p:pic>
      <p:sp>
        <p:nvSpPr>
          <p:cNvPr id="9" name="TextBox 8">
            <a:extLst>
              <a:ext uri="{FF2B5EF4-FFF2-40B4-BE49-F238E27FC236}">
                <a16:creationId xmlns:a16="http://schemas.microsoft.com/office/drawing/2014/main" id="{FEF900FB-C83C-2F9E-2D18-E548D399CD59}"/>
              </a:ext>
            </a:extLst>
          </p:cNvPr>
          <p:cNvSpPr txBox="1"/>
          <p:nvPr/>
        </p:nvSpPr>
        <p:spPr>
          <a:xfrm>
            <a:off x="1219200" y="4338320"/>
            <a:ext cx="9773920" cy="2246769"/>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1                        </a:t>
            </a:r>
          </a:p>
          <a:p>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2                        </a:t>
            </a:r>
          </a:p>
          <a:p>
            <a:r>
              <a:rPr lang="en-US" sz="2800" dirty="0">
                <a:latin typeface="Cambria" panose="02040503050406030204" pitchFamily="18" charset="0"/>
                <a:ea typeface="Cambria" panose="02040503050406030204" pitchFamily="18" charset="0"/>
              </a:rPr>
              <a:t>C.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3              </a:t>
            </a:r>
          </a:p>
          <a:p>
            <a:r>
              <a:rPr lang="en-US" sz="2800" dirty="0">
                <a:latin typeface="Cambria" panose="02040503050406030204" pitchFamily="18" charset="0"/>
                <a:ea typeface="Cambria" panose="02040503050406030204" pitchFamily="18" charset="0"/>
              </a:rPr>
              <a:t>D.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4</a:t>
            </a:r>
          </a:p>
        </p:txBody>
      </p:sp>
      <p:sp>
        <p:nvSpPr>
          <p:cNvPr id="10" name="Oval 9">
            <a:extLst>
              <a:ext uri="{FF2B5EF4-FFF2-40B4-BE49-F238E27FC236}">
                <a16:creationId xmlns:a16="http://schemas.microsoft.com/office/drawing/2014/main" id="{66E626A5-8399-4D40-8402-A3273DF7F541}"/>
              </a:ext>
            </a:extLst>
          </p:cNvPr>
          <p:cNvSpPr/>
          <p:nvPr/>
        </p:nvSpPr>
        <p:spPr>
          <a:xfrm>
            <a:off x="1123907" y="5229597"/>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2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hình thang vuông ABCD có đáy lớn hơn đáy bé 40 cm, có chiều cao bằng trung bình cộng của hai đáy và bằng 80 cm. Đoạn thẳng BE vuông góc với CD chia hình thang thành hình chữ nhật ABED và hình tam giác BCE. Tính:</a:t>
            </a:r>
          </a:p>
        </p:txBody>
      </p:sp>
      <p:pic>
        <p:nvPicPr>
          <p:cNvPr id="5" name="Picture 4">
            <a:extLst>
              <a:ext uri="{FF2B5EF4-FFF2-40B4-BE49-F238E27FC236}">
                <a16:creationId xmlns:a16="http://schemas.microsoft.com/office/drawing/2014/main" id="{B9805535-7B72-C371-5B83-0DC6AD552F15}"/>
              </a:ext>
            </a:extLst>
          </p:cNvPr>
          <p:cNvPicPr>
            <a:picLocks noChangeAspect="1"/>
          </p:cNvPicPr>
          <p:nvPr/>
        </p:nvPicPr>
        <p:blipFill>
          <a:blip r:embed="rId4"/>
          <a:stretch>
            <a:fillRect/>
          </a:stretch>
        </p:blipFill>
        <p:spPr>
          <a:xfrm>
            <a:off x="7934959" y="3653738"/>
            <a:ext cx="3270885" cy="2442261"/>
          </a:xfrm>
          <a:prstGeom prst="rect">
            <a:avLst/>
          </a:prstGeom>
        </p:spPr>
      </p:pic>
      <p:sp>
        <p:nvSpPr>
          <p:cNvPr id="6" name="TextBox 5">
            <a:extLst>
              <a:ext uri="{FF2B5EF4-FFF2-40B4-BE49-F238E27FC236}">
                <a16:creationId xmlns:a16="http://schemas.microsoft.com/office/drawing/2014/main" id="{2B27C373-7C9D-36E4-F20D-1D868DBA98F1}"/>
              </a:ext>
            </a:extLst>
          </p:cNvPr>
          <p:cNvSpPr txBox="1"/>
          <p:nvPr/>
        </p:nvSpPr>
        <p:spPr>
          <a:xfrm>
            <a:off x="1574800" y="3840480"/>
            <a:ext cx="623824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Diện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tam </a:t>
            </a:r>
            <a:r>
              <a:rPr lang="en-US" sz="3200" b="0" i="0" dirty="0" err="1">
                <a:solidFill>
                  <a:srgbClr val="000000"/>
                </a:solidFill>
                <a:effectLst/>
                <a:latin typeface="Cambria" panose="02040503050406030204" pitchFamily="18" charset="0"/>
                <a:ea typeface="Cambria" panose="02040503050406030204" pitchFamily="18" charset="0"/>
              </a:rPr>
              <a:t>giác</a:t>
            </a:r>
            <a:r>
              <a:rPr lang="en-US" sz="3200" b="0" i="0" dirty="0">
                <a:solidFill>
                  <a:srgbClr val="000000"/>
                </a:solidFill>
                <a:effectLst/>
                <a:latin typeface="Cambria" panose="02040503050406030204" pitchFamily="18" charset="0"/>
                <a:ea typeface="Cambria" panose="02040503050406030204" pitchFamily="18" charset="0"/>
              </a:rPr>
              <a:t> BCE.</a:t>
            </a:r>
          </a:p>
          <a:p>
            <a:pPr algn="just"/>
            <a:r>
              <a:rPr lang="en-US" sz="3200" b="0" i="0" dirty="0">
                <a:solidFill>
                  <a:srgbClr val="000000"/>
                </a:solidFill>
                <a:effectLst/>
                <a:latin typeface="Cambria" panose="02040503050406030204" pitchFamily="18" charset="0"/>
                <a:ea typeface="Cambria" panose="02040503050406030204" pitchFamily="18" charset="0"/>
              </a:rPr>
              <a:t>b) Chu vi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chữ</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nhật</a:t>
            </a:r>
            <a:r>
              <a:rPr lang="en-US" sz="3200" b="0" i="0" dirty="0">
                <a:solidFill>
                  <a:srgbClr val="000000"/>
                </a:solidFill>
                <a:effectLst/>
                <a:latin typeface="Cambria" panose="02040503050406030204" pitchFamily="18" charset="0"/>
                <a:ea typeface="Cambria" panose="02040503050406030204" pitchFamily="18" charset="0"/>
              </a:rPr>
              <a:t> ABED.</a:t>
            </a:r>
          </a:p>
        </p:txBody>
      </p:sp>
    </p:spTree>
    <p:extLst>
      <p:ext uri="{BB962C8B-B14F-4D97-AF65-F5344CB8AC3E}">
        <p14:creationId xmlns:p14="http://schemas.microsoft.com/office/powerpoint/2010/main" val="143071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3" name="TextBox 2">
            <a:extLst>
              <a:ext uri="{FF2B5EF4-FFF2-40B4-BE49-F238E27FC236}">
                <a16:creationId xmlns:a16="http://schemas.microsoft.com/office/drawing/2014/main" id="{F0A0ED4C-7B66-304A-2DE1-F0C37A48C535}"/>
              </a:ext>
            </a:extLst>
          </p:cNvPr>
          <p:cNvSpPr txBox="1"/>
          <p:nvPr/>
        </p:nvSpPr>
        <p:spPr>
          <a:xfrm>
            <a:off x="1676400" y="975360"/>
            <a:ext cx="9316720" cy="5524589"/>
          </a:xfrm>
          <a:prstGeom prst="rect">
            <a:avLst/>
          </a:prstGeom>
          <a:noFill/>
        </p:spPr>
        <p:txBody>
          <a:bodyPr wrap="square" rtlCol="0">
            <a:spAutoFit/>
          </a:bodyPr>
          <a:lstStyle/>
          <a:p>
            <a:pPr marL="0" marR="0" algn="ctr">
              <a:spcBef>
                <a:spcPts val="0"/>
              </a:spcBef>
              <a:spcAft>
                <a:spcPts val="600"/>
              </a:spcAft>
            </a:pPr>
            <a:r>
              <a:rPr lang="en-US" sz="2800" i="1" dirty="0" err="1">
                <a:solidFill>
                  <a:srgbClr val="FF0000"/>
                </a:solidFill>
                <a:effectLst/>
                <a:latin typeface="Cambria" panose="02040503050406030204" pitchFamily="18" charset="0"/>
                <a:ea typeface="Cambria" panose="02040503050406030204" pitchFamily="18" charset="0"/>
              </a:rPr>
              <a:t>Bài</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a)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lớn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hơn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40 cm, do </a:t>
            </a:r>
            <a:r>
              <a:rPr lang="en-US" sz="2800" dirty="0" err="1">
                <a:solidFill>
                  <a:srgbClr val="FF0000"/>
                </a:solidFill>
                <a:effectLst/>
                <a:latin typeface="Cambria" panose="02040503050406030204" pitchFamily="18" charset="0"/>
                <a:ea typeface="Cambria" panose="02040503050406030204" pitchFamily="18" charset="0"/>
              </a:rPr>
              <a:t>đó</a:t>
            </a:r>
            <a:r>
              <a:rPr lang="en-US" sz="2800" dirty="0">
                <a:solidFill>
                  <a:srgbClr val="FF0000"/>
                </a:solidFill>
                <a:effectLst/>
                <a:latin typeface="Cambria" panose="02040503050406030204" pitchFamily="18" charset="0"/>
                <a:ea typeface="Cambria" panose="02040503050406030204" pitchFamily="18" charset="0"/>
              </a:rPr>
              <a:t> CE = 40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tam </a:t>
            </a:r>
            <a:r>
              <a:rPr lang="en-US" sz="2800" dirty="0" err="1">
                <a:solidFill>
                  <a:srgbClr val="FF0000"/>
                </a:solidFill>
                <a:effectLst/>
                <a:latin typeface="Cambria" panose="02040503050406030204" pitchFamily="18" charset="0"/>
                <a:ea typeface="Cambria" panose="02040503050406030204" pitchFamily="18" charset="0"/>
              </a:rPr>
              <a:t>giác</a:t>
            </a:r>
            <a:r>
              <a:rPr lang="en-US" sz="2800" dirty="0">
                <a:solidFill>
                  <a:srgbClr val="FF0000"/>
                </a:solidFill>
                <a:effectLst/>
                <a:latin typeface="Cambria" panose="02040503050406030204" pitchFamily="18" charset="0"/>
                <a:ea typeface="Cambria" panose="02040503050406030204" pitchFamily="18" charset="0"/>
              </a:rPr>
              <a:t> BCE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40 x 80 : 2 =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b) </a:t>
            </a:r>
            <a:r>
              <a:rPr lang="en-US" sz="2800" dirty="0" err="1">
                <a:solidFill>
                  <a:srgbClr val="FF0000"/>
                </a:solidFill>
                <a:effectLst/>
                <a:latin typeface="Cambria" panose="02040503050406030204" pitchFamily="18" charset="0"/>
                <a:ea typeface="Cambria" panose="02040503050406030204" pitchFamily="18" charset="0"/>
              </a:rPr>
              <a:t>Tổng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hai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thang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x 2 = 160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Độ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AB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(160 - 40): 2 = 60 (cm)</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Chu vi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chữ</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nhật</a:t>
            </a:r>
            <a:r>
              <a:rPr lang="en-US" sz="2800" dirty="0">
                <a:solidFill>
                  <a:srgbClr val="FF0000"/>
                </a:solidFill>
                <a:effectLst/>
                <a:latin typeface="Cambria" panose="02040503050406030204" pitchFamily="18" charset="0"/>
                <a:ea typeface="Cambria" panose="02040503050406030204" pitchFamily="18" charset="0"/>
              </a:rPr>
              <a:t> ABED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+ 60) x 2 = 280 (cm)</a:t>
            </a:r>
          </a:p>
          <a:p>
            <a:pPr algn="ct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a)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 b) 280 cm.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7443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47520" y="1442720"/>
            <a:ext cx="977392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biểu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thức</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77CD0A9-1BCE-3AFF-734F-9AE70E5B9E5D}"/>
              </a:ext>
            </a:extLst>
          </p:cNvPr>
          <p:cNvSpPr/>
          <p:nvPr/>
        </p:nvSpPr>
        <p:spPr>
          <a:xfrm>
            <a:off x="619760" y="2489200"/>
            <a:ext cx="53848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a) (64,2 – 36,6) : 1,2 + 13,15</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AA23459-6C55-9FFD-CCF2-03BBB329EA25}"/>
              </a:ext>
            </a:extLst>
          </p:cNvPr>
          <p:cNvSpPr/>
          <p:nvPr/>
        </p:nvSpPr>
        <p:spPr>
          <a:xfrm>
            <a:off x="6858000" y="3556000"/>
            <a:ext cx="49784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b) 12,5 x 3,6 + 12,5 x 2,4</a:t>
            </a:r>
            <a:endParaRPr lang="en-US" sz="32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76E8524-F8A7-5FE4-B587-E5B083AAFAC2}"/>
              </a:ext>
            </a:extLst>
          </p:cNvPr>
          <p:cNvSpPr txBox="1"/>
          <p:nvPr/>
        </p:nvSpPr>
        <p:spPr>
          <a:xfrm>
            <a:off x="660400" y="336296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27,6 : 1,2 +13,15                                               </a:t>
            </a:r>
          </a:p>
          <a:p>
            <a:r>
              <a:rPr lang="pt-BR" sz="3200" b="1" dirty="0">
                <a:solidFill>
                  <a:srgbClr val="FF0000"/>
                </a:solidFill>
                <a:latin typeface="Cambria" panose="02040503050406030204" pitchFamily="18" charset="0"/>
                <a:ea typeface="Cambria" panose="02040503050406030204" pitchFamily="18" charset="0"/>
              </a:rPr>
              <a:t>= 23 + 13,15                                               </a:t>
            </a:r>
          </a:p>
          <a:p>
            <a:r>
              <a:rPr lang="pt-BR" sz="3200" b="1" dirty="0">
                <a:solidFill>
                  <a:srgbClr val="FF0000"/>
                </a:solidFill>
                <a:latin typeface="Cambria" panose="02040503050406030204" pitchFamily="18" charset="0"/>
                <a:ea typeface="Cambria" panose="02040503050406030204" pitchFamily="18" charset="0"/>
              </a:rPr>
              <a:t>= 36,15</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0FFBBB4-3C2D-A033-B0C4-6EA166A0E447}"/>
              </a:ext>
            </a:extLst>
          </p:cNvPr>
          <p:cNvSpPr txBox="1"/>
          <p:nvPr/>
        </p:nvSpPr>
        <p:spPr>
          <a:xfrm>
            <a:off x="6644640" y="451104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12,5 x (3,6 + 2,4)</a:t>
            </a:r>
          </a:p>
          <a:p>
            <a:r>
              <a:rPr lang="pt-BR" sz="3200" b="1" dirty="0">
                <a:solidFill>
                  <a:srgbClr val="FF0000"/>
                </a:solidFill>
                <a:latin typeface="Cambria" panose="02040503050406030204" pitchFamily="18" charset="0"/>
                <a:ea typeface="Cambria" panose="02040503050406030204" pitchFamily="18" charset="0"/>
              </a:rPr>
              <a:t>= 12,5 x 6</a:t>
            </a:r>
          </a:p>
          <a:p>
            <a:r>
              <a:rPr lang="pt-BR" sz="3200" b="1" dirty="0">
                <a:solidFill>
                  <a:srgbClr val="FF0000"/>
                </a:solidFill>
                <a:latin typeface="Cambria" panose="02040503050406030204" pitchFamily="18" charset="0"/>
                <a:ea typeface="Cambria" panose="02040503050406030204" pitchFamily="18" charset="0"/>
              </a:rPr>
              <a:t>= 75</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8287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animBg="1"/>
      <p:bldP spid="7"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149832" y="1567815"/>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47520" y="1442720"/>
            <a:ext cx="9773920"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Rô-bốt đã vẽ hình thang ABCD và hình tròn tâm O (như hình vẽ).</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E2197B3-4B46-BDE8-0FB0-2F39C93B4D63}"/>
              </a:ext>
            </a:extLst>
          </p:cNvPr>
          <p:cNvPicPr>
            <a:picLocks noChangeAspect="1"/>
          </p:cNvPicPr>
          <p:nvPr/>
        </p:nvPicPr>
        <p:blipFill>
          <a:blip r:embed="rId4"/>
          <a:stretch>
            <a:fillRect/>
          </a:stretch>
        </p:blipFill>
        <p:spPr>
          <a:xfrm>
            <a:off x="6845719" y="2602294"/>
            <a:ext cx="4063690" cy="306278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87AF99-C369-5637-2A1C-86055D424742}"/>
                  </a:ext>
                </a:extLst>
              </p:cNvPr>
              <p:cNvSpPr txBox="1"/>
              <p:nvPr/>
            </p:nvSpPr>
            <p:spPr>
              <a:xfrm>
                <a:off x="693682" y="2900855"/>
                <a:ext cx="6253655" cy="2431948"/>
              </a:xfrm>
              <a:prstGeom prst="rect">
                <a:avLst/>
              </a:prstGeom>
              <a:noFill/>
            </p:spPr>
            <p:txBody>
              <a:bodyPr wrap="square" rtlCol="0">
                <a:spAutoFit/>
              </a:bodyPr>
              <a:lstStyle/>
              <a:p>
                <a:pPr algn="just"/>
                <a:r>
                  <a:rPr lang="vi-VN" sz="2800" b="0" i="0" dirty="0">
                    <a:solidFill>
                      <a:srgbClr val="333333"/>
                    </a:solidFill>
                    <a:effectLst/>
                    <a:latin typeface="Cambria" panose="02040503050406030204" pitchFamily="18" charset="0"/>
                    <a:ea typeface="Cambria" panose="02040503050406030204" pitchFamily="18" charset="0"/>
                  </a:rPr>
                  <a:t>Rô-bốt đã vẽ hình thang ABCD và hình  tròn tâm O (như hình vẽ). Biết AB = 16 cm ; CD = 28 cm ; AD =</a:t>
                </a:r>
                <a:r>
                  <a:rPr lang="en-US" sz="2800" b="0" i="0" dirty="0">
                    <a:solidFill>
                      <a:srgbClr val="333333"/>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b="0" i="1" smtClean="0">
                            <a:solidFill>
                              <a:srgbClr val="333333"/>
                            </a:solidFill>
                            <a:effectLst/>
                            <a:latin typeface="Cambria Math" panose="02040503050406030204" pitchFamily="18" charset="0"/>
                          </a:rPr>
                        </m:ctrlPr>
                      </m:fPr>
                      <m:num>
                        <m:r>
                          <a:rPr lang="en-US" sz="2800" b="0" i="1" smtClean="0">
                            <a:solidFill>
                              <a:srgbClr val="333333"/>
                            </a:solidFill>
                            <a:effectLst/>
                            <a:latin typeface="Cambria Math" panose="02040503050406030204" pitchFamily="18" charset="0"/>
                          </a:rPr>
                          <m:t>5</m:t>
                        </m:r>
                      </m:num>
                      <m:den>
                        <m:r>
                          <a:rPr lang="en-US" sz="2800" b="0" i="1" smtClean="0">
                            <a:solidFill>
                              <a:srgbClr val="333333"/>
                            </a:solidFill>
                            <a:effectLst/>
                            <a:latin typeface="Cambria Math" panose="02040503050406030204" pitchFamily="18" charset="0"/>
                          </a:rPr>
                          <m:t>7</m:t>
                        </m:r>
                      </m:den>
                    </m:f>
                  </m:oMath>
                </a14:m>
                <a:r>
                  <a:rPr lang="en-US" sz="2800" dirty="0">
                    <a:latin typeface="Cambria" panose="02040503050406030204" pitchFamily="18" charset="0"/>
                    <a:ea typeface="Cambria" panose="02040503050406030204" pitchFamily="18" charset="0"/>
                  </a:rPr>
                  <a:t> CD .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a) Chu vi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màu</a:t>
                </a:r>
                <a:r>
                  <a:rPr lang="en-US" sz="2800" dirty="0">
                    <a:latin typeface="Cambria" panose="02040503050406030204" pitchFamily="18" charset="0"/>
                    <a:ea typeface="Cambria" panose="02040503050406030204" pitchFamily="18" charset="0"/>
                  </a:rPr>
                  <a:t>.</a:t>
                </a:r>
              </a:p>
            </p:txBody>
          </p:sp>
        </mc:Choice>
        <mc:Fallback xmlns="">
          <p:sp>
            <p:nvSpPr>
              <p:cNvPr id="5" name="TextBox 4">
                <a:extLst>
                  <a:ext uri="{FF2B5EF4-FFF2-40B4-BE49-F238E27FC236}">
                    <a16:creationId xmlns:a16="http://schemas.microsoft.com/office/drawing/2014/main" id="{8A87AF99-C369-5637-2A1C-86055D424742}"/>
                  </a:ext>
                </a:extLst>
              </p:cNvPr>
              <p:cNvSpPr txBox="1">
                <a:spLocks noRot="1" noChangeAspect="1" noMove="1" noResize="1" noEditPoints="1" noAdjustHandles="1" noChangeArrowheads="1" noChangeShapeType="1" noTextEdit="1"/>
              </p:cNvSpPr>
              <p:nvPr/>
            </p:nvSpPr>
            <p:spPr>
              <a:xfrm>
                <a:off x="693682" y="2900855"/>
                <a:ext cx="6253655" cy="2431948"/>
              </a:xfrm>
              <a:prstGeom prst="rect">
                <a:avLst/>
              </a:prstGeom>
              <a:blipFill>
                <a:blip r:embed="rId5"/>
                <a:stretch>
                  <a:fillRect l="-2047" t="-2757" r="-1949" b="-6015"/>
                </a:stretch>
              </a:blipFill>
            </p:spPr>
            <p:txBody>
              <a:bodyPr/>
              <a:lstStyle/>
              <a:p>
                <a:r>
                  <a:rPr lang="en-US">
                    <a:noFill/>
                  </a:rPr>
                  <a:t> </a:t>
                </a:r>
              </a:p>
            </p:txBody>
          </p:sp>
        </mc:Fallback>
      </mc:AlternateContent>
    </p:spTree>
    <p:extLst>
      <p:ext uri="{BB962C8B-B14F-4D97-AF65-F5344CB8AC3E}">
        <p14:creationId xmlns:p14="http://schemas.microsoft.com/office/powerpoint/2010/main" val="236802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0A0ED4C-7B66-304A-2DE1-F0C37A48C535}"/>
                  </a:ext>
                </a:extLst>
              </p:cNvPr>
              <p:cNvSpPr txBox="1"/>
              <p:nvPr/>
            </p:nvSpPr>
            <p:spPr>
              <a:xfrm>
                <a:off x="1676400" y="975360"/>
                <a:ext cx="7833360" cy="5475986"/>
              </a:xfrm>
              <a:prstGeom prst="rect">
                <a:avLst/>
              </a:prstGeom>
              <a:noFill/>
            </p:spPr>
            <p:txBody>
              <a:bodyPr wrap="square" rtlCol="0">
                <a:spAutoFit/>
              </a:bodyPr>
              <a:lstStyle/>
              <a:p>
                <a:pPr algn="ctr"/>
                <a:r>
                  <a:rPr lang="en-US" sz="2600" b="1" i="1" dirty="0">
                    <a:solidFill>
                      <a:srgbClr val="FF0000"/>
                    </a:solidFill>
                    <a:latin typeface="Cambria" panose="02040503050406030204" pitchFamily="18" charset="0"/>
                    <a:ea typeface="Cambria" panose="02040503050406030204" pitchFamily="18" charset="0"/>
                  </a:rPr>
                  <a:t>Bài </a:t>
                </a:r>
                <a:r>
                  <a:rPr lang="en-US" sz="2600" b="1" i="1" dirty="0" err="1">
                    <a:solidFill>
                      <a:srgbClr val="FF0000"/>
                    </a:solidFill>
                    <a:latin typeface="Cambria" panose="02040503050406030204" pitchFamily="18" charset="0"/>
                    <a:ea typeface="Cambria" panose="02040503050406030204" pitchFamily="18" charset="0"/>
                  </a:rPr>
                  <a:t>giải</a:t>
                </a:r>
                <a:endParaRPr lang="en-US" sz="2600" b="1" dirty="0">
                  <a:solidFill>
                    <a:srgbClr val="FF0000"/>
                  </a:solidFill>
                  <a:latin typeface="Cambria" panose="02040503050406030204" pitchFamily="18" charset="0"/>
                  <a:ea typeface="Cambria" panose="02040503050406030204" pitchFamily="18" charset="0"/>
                </a:endParaRPr>
              </a:p>
              <a:p>
                <a:pPr algn="ctr"/>
                <a:r>
                  <a:rPr lang="en-US" sz="2600" dirty="0">
                    <a:solidFill>
                      <a:srgbClr val="FF0000"/>
                    </a:solidFill>
                    <a:latin typeface="Cambria" panose="02040503050406030204" pitchFamily="18" charset="0"/>
                    <a:ea typeface="Cambria" panose="02040503050406030204" pitchFamily="18" charset="0"/>
                  </a:rPr>
                  <a:t>a) </a:t>
                </a:r>
                <a:r>
                  <a:rPr lang="en-US" sz="2600" dirty="0" err="1">
                    <a:solidFill>
                      <a:srgbClr val="FF0000"/>
                    </a:solidFill>
                    <a:latin typeface="Cambria" panose="02040503050406030204" pitchFamily="18" charset="0"/>
                    <a:ea typeface="Cambria" panose="02040503050406030204" pitchFamily="18" charset="0"/>
                  </a:rPr>
                  <a:t>Độ</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dài</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đoạn</a:t>
                </a:r>
                <a:r>
                  <a:rPr lang="en-US" sz="2600" dirty="0">
                    <a:solidFill>
                      <a:srgbClr val="FF0000"/>
                    </a:solidFill>
                    <a:latin typeface="Cambria" panose="02040503050406030204" pitchFamily="18" charset="0"/>
                    <a:ea typeface="Cambria" panose="02040503050406030204" pitchFamily="18" charset="0"/>
                  </a:rPr>
                  <a:t> AD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28 x </a:t>
                </a:r>
                <a14:m>
                  <m:oMath xmlns:m="http://schemas.openxmlformats.org/officeDocument/2006/math">
                    <m:f>
                      <m:fPr>
                        <m:ctrlPr>
                          <a:rPr lang="en-US" sz="2600" b="1" i="1">
                            <a:solidFill>
                              <a:srgbClr val="FF0000"/>
                            </a:solidFill>
                            <a:latin typeface="Cambria Math" panose="02040503050406030204" pitchFamily="18" charset="0"/>
                          </a:rPr>
                        </m:ctrlPr>
                      </m:fPr>
                      <m:num>
                        <m:r>
                          <a:rPr lang="en-US" sz="2600" b="1" i="1">
                            <a:solidFill>
                              <a:srgbClr val="FF0000"/>
                            </a:solidFill>
                            <a:latin typeface="Cambria Math" panose="02040503050406030204" pitchFamily="18" charset="0"/>
                          </a:rPr>
                          <m:t>𝟓</m:t>
                        </m:r>
                      </m:num>
                      <m:den>
                        <m:r>
                          <a:rPr lang="en-US" sz="2600" b="1" i="1">
                            <a:solidFill>
                              <a:srgbClr val="FF0000"/>
                            </a:solidFill>
                            <a:latin typeface="Cambria Math" panose="02040503050406030204" pitchFamily="18" charset="0"/>
                          </a:rPr>
                          <m:t>𝟕</m:t>
                        </m:r>
                      </m:den>
                    </m:f>
                  </m:oMath>
                </a14:m>
                <a:r>
                  <a:rPr lang="en-US" sz="2600" dirty="0">
                    <a:solidFill>
                      <a:srgbClr val="FF0000"/>
                    </a:solidFill>
                    <a:latin typeface="Cambria" panose="02040503050406030204" pitchFamily="18" charset="0"/>
                    <a:ea typeface="Cambria" panose="02040503050406030204" pitchFamily="18" charset="0"/>
                  </a:rPr>
                  <a:t>= 20 (cm)</a:t>
                </a:r>
              </a:p>
              <a:p>
                <a:pPr algn="ctr"/>
                <a:r>
                  <a:rPr lang="en-US" sz="2600" dirty="0">
                    <a:solidFill>
                      <a:srgbClr val="FF0000"/>
                    </a:solidFill>
                    <a:latin typeface="Cambria" panose="02040503050406030204" pitchFamily="18" charset="0"/>
                    <a:ea typeface="Cambria" panose="02040503050406030204" pitchFamily="18" charset="0"/>
                  </a:rPr>
                  <a:t>Chu vi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3,14 x 20 = 62,8 (cm)</a:t>
                </a:r>
              </a:p>
              <a:p>
                <a:pPr algn="ctr"/>
                <a:r>
                  <a:rPr lang="en-US" sz="2600" dirty="0">
                    <a:solidFill>
                      <a:srgbClr val="FF0000"/>
                    </a:solidFill>
                    <a:latin typeface="Cambria" panose="02040503050406030204" pitchFamily="18" charset="0"/>
                    <a:ea typeface="Cambria" panose="02040503050406030204" pitchFamily="18" charset="0"/>
                  </a:rPr>
                  <a:t>b) Bán </a:t>
                </a:r>
                <a:r>
                  <a:rPr lang="en-US" sz="2600" dirty="0" err="1">
                    <a:solidFill>
                      <a:srgbClr val="FF0000"/>
                    </a:solidFill>
                    <a:latin typeface="Cambria" panose="02040503050406030204" pitchFamily="18" charset="0"/>
                    <a:ea typeface="Cambria" panose="02040503050406030204" pitchFamily="18" charset="0"/>
                  </a:rPr>
                  <a:t>kính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20 : 2 = 10 (cm)</a:t>
                </a:r>
              </a:p>
              <a:p>
                <a:pPr algn="ct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3,14 x 10 x 10 = 314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thang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a:solidFill>
                      <a:srgbClr val="FF0000"/>
                    </a:solidFill>
                    <a:latin typeface="Cambria" panose="02040503050406030204" pitchFamily="18" charset="0"/>
                    <a:ea typeface="Cambria" panose="02040503050406030204" pitchFamily="18" charset="0"/>
                  </a:rPr>
                  <a:t>(28 + </a:t>
                </a:r>
                <a:r>
                  <a:rPr lang="en-US" sz="2600" dirty="0">
                    <a:solidFill>
                      <a:srgbClr val="FF0000"/>
                    </a:solidFill>
                    <a:latin typeface="Cambria" panose="02040503050406030204" pitchFamily="18" charset="0"/>
                    <a:ea typeface="Cambria" panose="02040503050406030204" pitchFamily="18" charset="0"/>
                  </a:rPr>
                  <a:t>16) x 20 x 1 = 440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a:p>
                <a:pPr algn="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phần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tô</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màu</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br>
                  <a:rPr lang="en-US" sz="2600" dirty="0">
                    <a:solidFill>
                      <a:srgbClr val="FF0000"/>
                    </a:solidFill>
                    <a:latin typeface="Cambria" panose="02040503050406030204" pitchFamily="18" charset="0"/>
                    <a:ea typeface="Cambria" panose="02040503050406030204" pitchFamily="18" charset="0"/>
                  </a:rPr>
                </a:br>
                <a:r>
                  <a:rPr lang="en-US" sz="2600" dirty="0">
                    <a:solidFill>
                      <a:srgbClr val="FF0000"/>
                    </a:solidFill>
                    <a:latin typeface="Cambria" panose="02040503050406030204" pitchFamily="18" charset="0"/>
                    <a:ea typeface="Cambria" panose="02040503050406030204" pitchFamily="18" charset="0"/>
                  </a:rPr>
                  <a:t>440 - 314 = 126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F0A0ED4C-7B66-304A-2DE1-F0C37A48C535}"/>
                  </a:ext>
                </a:extLst>
              </p:cNvPr>
              <p:cNvSpPr txBox="1">
                <a:spLocks noRot="1" noChangeAspect="1" noMove="1" noResize="1" noEditPoints="1" noAdjustHandles="1" noChangeArrowheads="1" noChangeShapeType="1" noTextEdit="1"/>
              </p:cNvSpPr>
              <p:nvPr/>
            </p:nvSpPr>
            <p:spPr>
              <a:xfrm>
                <a:off x="1676400" y="975360"/>
                <a:ext cx="7833360" cy="5475986"/>
              </a:xfrm>
              <a:prstGeom prst="rect">
                <a:avLst/>
              </a:prstGeom>
              <a:blipFill>
                <a:blip r:embed="rId4"/>
                <a:stretch>
                  <a:fillRect t="-1002" r="-1401" b="-1782"/>
                </a:stretch>
              </a:blipFill>
            </p:spPr>
            <p:txBody>
              <a:bodyPr/>
              <a:lstStyle/>
              <a:p>
                <a:r>
                  <a:rPr lang="en-US">
                    <a:noFill/>
                  </a:rPr>
                  <a:t> </a:t>
                </a:r>
              </a:p>
            </p:txBody>
          </p:sp>
        </mc:Fallback>
      </mc:AlternateContent>
    </p:spTree>
    <p:extLst>
      <p:ext uri="{BB962C8B-B14F-4D97-AF65-F5344CB8AC3E}">
        <p14:creationId xmlns:p14="http://schemas.microsoft.com/office/powerpoint/2010/main" val="3647937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3" cstate="print">
            <a:extLst>
              <a:ext uri="{BEBA8EAE-BF5A-486C-A8C5-ECC9F3942E4B}">
                <a14:imgProps xmlns:a14="http://schemas.microsoft.com/office/drawing/2010/main">
                  <a14:imgLayer r:embed="rId34">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
            <a:extLst>
              <a:ext uri="{FF2B5EF4-FFF2-40B4-BE49-F238E27FC236}">
                <a16:creationId xmlns:a16="http://schemas.microsoft.com/office/drawing/2014/main" id="{D8ABAC73-B653-498A-8D38-CF4855820232}"/>
              </a:ext>
            </a:extLst>
          </p:cNvPr>
          <p:cNvGrpSpPr/>
          <p:nvPr/>
        </p:nvGrpSpPr>
        <p:grpSpPr>
          <a:xfrm>
            <a:off x="-3195" y="0"/>
            <a:ext cx="12195196" cy="6858000"/>
            <a:chOff x="-3195" y="0"/>
            <a:chExt cx="12195196" cy="6858000"/>
          </a:xfrm>
        </p:grpSpPr>
        <p:pic>
          <p:nvPicPr>
            <p:cNvPr id="19" name="图片 9" descr="文本, 背景图案&#10;&#10;描述已自动生成">
              <a:extLst>
                <a:ext uri="{FF2B5EF4-FFF2-40B4-BE49-F238E27FC236}">
                  <a16:creationId xmlns:a16="http://schemas.microsoft.com/office/drawing/2014/main" id="{CECE6F88-A765-4B52-B688-E025BDA67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0" name="图片 10" descr="形状&#10;&#10;描述已自动生成">
              <a:extLst>
                <a:ext uri="{FF2B5EF4-FFF2-40B4-BE49-F238E27FC236}">
                  <a16:creationId xmlns:a16="http://schemas.microsoft.com/office/drawing/2014/main" id="{1D23B62D-5023-49D9-A65D-D142B69CF2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2" name="Hình chữ nhật: Góc Tròn 6">
            <a:extLst>
              <a:ext uri="{FF2B5EF4-FFF2-40B4-BE49-F238E27FC236}">
                <a16:creationId xmlns:a16="http://schemas.microsoft.com/office/drawing/2014/main" id="{19BD93CD-2BD3-8E44-63D6-C1A0BA36C3C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Nhóm 30">
            <a:extLst>
              <a:ext uri="{FF2B5EF4-FFF2-40B4-BE49-F238E27FC236}">
                <a16:creationId xmlns:a16="http://schemas.microsoft.com/office/drawing/2014/main" id="{6AF95DF7-9AC1-D464-6D45-6248B9783301}"/>
              </a:ext>
            </a:extLst>
          </p:cNvPr>
          <p:cNvGrpSpPr/>
          <p:nvPr/>
        </p:nvGrpSpPr>
        <p:grpSpPr>
          <a:xfrm>
            <a:off x="234771" y="1901667"/>
            <a:ext cx="11957231" cy="4018429"/>
            <a:chOff x="117384" y="1055969"/>
            <a:chExt cx="11957231" cy="4018429"/>
          </a:xfrm>
        </p:grpSpPr>
        <p:sp>
          <p:nvSpPr>
            <p:cNvPr id="18" name="Text Placeholder 7">
              <a:extLst>
                <a:ext uri="{FF2B5EF4-FFF2-40B4-BE49-F238E27FC236}">
                  <a16:creationId xmlns:a16="http://schemas.microsoft.com/office/drawing/2014/main" id="{B0FB833F-7E0B-0B1D-414F-6DDB3F7432A2}"/>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6" name="Hộp Văn bản 29">
              <a:extLst>
                <a:ext uri="{FF2B5EF4-FFF2-40B4-BE49-F238E27FC236}">
                  <a16:creationId xmlns:a16="http://schemas.microsoft.com/office/drawing/2014/main" id="{4F326D74-762B-965F-741E-D14A3737A570}"/>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22" name="Group 21">
            <a:extLst>
              <a:ext uri="{FF2B5EF4-FFF2-40B4-BE49-F238E27FC236}">
                <a16:creationId xmlns:a16="http://schemas.microsoft.com/office/drawing/2014/main" id="{A2452ACF-C72A-BDC1-74A4-11D5C7522FFD}"/>
              </a:ext>
            </a:extLst>
          </p:cNvPr>
          <p:cNvGrpSpPr/>
          <p:nvPr/>
        </p:nvGrpSpPr>
        <p:grpSpPr>
          <a:xfrm>
            <a:off x="852540" y="1542446"/>
            <a:ext cx="6651121" cy="1296000"/>
            <a:chOff x="968287" y="1368504"/>
            <a:chExt cx="6651121" cy="1296000"/>
          </a:xfrm>
        </p:grpSpPr>
        <p:sp>
          <p:nvSpPr>
            <p:cNvPr id="3" name="TextBox 47">
              <a:extLst>
                <a:ext uri="{FF2B5EF4-FFF2-40B4-BE49-F238E27FC236}">
                  <a16:creationId xmlns:a16="http://schemas.microsoft.com/office/drawing/2014/main" id="{A03A685F-C4CA-B1D8-0F83-B1AAAC212BDF}"/>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1" name="Picture 20" descr="Icon&#10;&#10;Description automatically generated">
              <a:extLst>
                <a:ext uri="{FF2B5EF4-FFF2-40B4-BE49-F238E27FC236}">
                  <a16:creationId xmlns:a16="http://schemas.microsoft.com/office/drawing/2014/main" id="{ECE897A7-73AD-B314-BFF0-B3B101E81D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4" name="Group 23">
            <a:extLst>
              <a:ext uri="{FF2B5EF4-FFF2-40B4-BE49-F238E27FC236}">
                <a16:creationId xmlns:a16="http://schemas.microsoft.com/office/drawing/2014/main" id="{3A4A69F0-DBB8-3AC9-4B76-727E7FB46DB4}"/>
              </a:ext>
            </a:extLst>
          </p:cNvPr>
          <p:cNvGrpSpPr/>
          <p:nvPr/>
        </p:nvGrpSpPr>
        <p:grpSpPr>
          <a:xfrm>
            <a:off x="852540" y="2954942"/>
            <a:ext cx="6651121" cy="1296000"/>
            <a:chOff x="968287" y="1368504"/>
            <a:chExt cx="6651121" cy="1296000"/>
          </a:xfrm>
        </p:grpSpPr>
        <p:sp>
          <p:nvSpPr>
            <p:cNvPr id="25" name="TextBox 47">
              <a:extLst>
                <a:ext uri="{FF2B5EF4-FFF2-40B4-BE49-F238E27FC236}">
                  <a16:creationId xmlns:a16="http://schemas.microsoft.com/office/drawing/2014/main" id="{4B1D30E5-71BF-C968-095D-4A5A999FB343}"/>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6" name="Picture 25" descr="Icon&#10;&#10;Description automatically generated">
              <a:extLst>
                <a:ext uri="{FF2B5EF4-FFF2-40B4-BE49-F238E27FC236}">
                  <a16:creationId xmlns:a16="http://schemas.microsoft.com/office/drawing/2014/main" id="{DDF1D89D-0EBE-6F49-6312-78E641EEC8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7" name="Group 26">
            <a:extLst>
              <a:ext uri="{FF2B5EF4-FFF2-40B4-BE49-F238E27FC236}">
                <a16:creationId xmlns:a16="http://schemas.microsoft.com/office/drawing/2014/main" id="{530783F3-06FA-761A-7F84-680091927B08}"/>
              </a:ext>
            </a:extLst>
          </p:cNvPr>
          <p:cNvGrpSpPr/>
          <p:nvPr/>
        </p:nvGrpSpPr>
        <p:grpSpPr>
          <a:xfrm>
            <a:off x="852540" y="4367438"/>
            <a:ext cx="6651121" cy="1296000"/>
            <a:chOff x="968287" y="1368504"/>
            <a:chExt cx="6651121" cy="1296000"/>
          </a:xfrm>
        </p:grpSpPr>
        <p:sp>
          <p:nvSpPr>
            <p:cNvPr id="28" name="TextBox 47">
              <a:extLst>
                <a:ext uri="{FF2B5EF4-FFF2-40B4-BE49-F238E27FC236}">
                  <a16:creationId xmlns:a16="http://schemas.microsoft.com/office/drawing/2014/main" id="{F3C35EB8-D2FA-841D-EAAD-0BEE094CE7E5}"/>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9" name="Picture 28" descr="Icon&#10;&#10;Description automatically generated">
              <a:extLst>
                <a:ext uri="{FF2B5EF4-FFF2-40B4-BE49-F238E27FC236}">
                  <a16:creationId xmlns:a16="http://schemas.microsoft.com/office/drawing/2014/main" id="{9CAF112B-77D3-26B9-B6CB-EBEEA81B29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pic>
        <p:nvPicPr>
          <p:cNvPr id="2" name="Picture 1">
            <a:extLst>
              <a:ext uri="{FF2B5EF4-FFF2-40B4-BE49-F238E27FC236}">
                <a16:creationId xmlns:a16="http://schemas.microsoft.com/office/drawing/2014/main" id="{017ACE04-0683-0C4F-4E0A-302B938E92F7}"/>
              </a:ext>
            </a:extLst>
          </p:cNvPr>
          <p:cNvPicPr>
            <a:picLocks noChangeAspect="1"/>
          </p:cNvPicPr>
          <p:nvPr/>
        </p:nvPicPr>
        <p:blipFill>
          <a:blip r:embed="rId5"/>
          <a:stretch>
            <a:fillRect/>
          </a:stretch>
        </p:blipFill>
        <p:spPr>
          <a:xfrm>
            <a:off x="3990777" y="760813"/>
            <a:ext cx="4572396" cy="1012024"/>
          </a:xfrm>
          <a:prstGeom prst="rect">
            <a:avLst/>
          </a:prstGeom>
        </p:spPr>
      </p:pic>
    </p:spTree>
    <p:extLst>
      <p:ext uri="{BB962C8B-B14F-4D97-AF65-F5344CB8AC3E}">
        <p14:creationId xmlns:p14="http://schemas.microsoft.com/office/powerpoint/2010/main" val="423526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ppt_h*1.125000"/>
                                          </p:val>
                                        </p:tav>
                                        <p:tav tm="100000">
                                          <p:val>
                                            <p:strVal val="#ppt_y"/>
                                          </p:val>
                                        </p:tav>
                                      </p:tavLst>
                                    </p:anim>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p:tgtEl>
                                          <p:spTgt spid="27"/>
                                        </p:tgtEl>
                                        <p:attrNameLst>
                                          <p:attrName>ppt_y</p:attrName>
                                        </p:attrNameLst>
                                      </p:cBhvr>
                                      <p:tavLst>
                                        <p:tav tm="0">
                                          <p:val>
                                            <p:strVal val="#ppt_y+#ppt_h*1.125000"/>
                                          </p:val>
                                        </p:tav>
                                        <p:tav tm="100000">
                                          <p:val>
                                            <p:strVal val="#ppt_y"/>
                                          </p:val>
                                        </p:tav>
                                      </p:tavLst>
                                    </p:anim>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585D8153-4FFF-48AD-B2E7-D82C871D8E25}"/>
              </a:ext>
            </a:extLst>
          </p:cNvPr>
          <p:cNvGrpSpPr/>
          <p:nvPr/>
        </p:nvGrpSpPr>
        <p:grpSpPr>
          <a:xfrm>
            <a:off x="-3195" y="0"/>
            <a:ext cx="12195196" cy="6858000"/>
            <a:chOff x="-3195" y="0"/>
            <a:chExt cx="12195196" cy="6858000"/>
          </a:xfrm>
        </p:grpSpPr>
        <p:pic>
          <p:nvPicPr>
            <p:cNvPr id="6" name="图片 9" descr="文本, 背景图案&#10;&#10;描述已自动生成">
              <a:extLst>
                <a:ext uri="{FF2B5EF4-FFF2-40B4-BE49-F238E27FC236}">
                  <a16:creationId xmlns:a16="http://schemas.microsoft.com/office/drawing/2014/main" id="{83D0F880-6F61-4D9E-9ED7-35D107DC9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7" name="图片 10" descr="形状&#10;&#10;描述已自动生成">
              <a:extLst>
                <a:ext uri="{FF2B5EF4-FFF2-40B4-BE49-F238E27FC236}">
                  <a16:creationId xmlns:a16="http://schemas.microsoft.com/office/drawing/2014/main" id="{5D6D7F2C-F266-4B6C-A874-23C5C96ECE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pic>
        <p:nvPicPr>
          <p:cNvPr id="2" name="Picture 1">
            <a:extLst>
              <a:ext uri="{FF2B5EF4-FFF2-40B4-BE49-F238E27FC236}">
                <a16:creationId xmlns:a16="http://schemas.microsoft.com/office/drawing/2014/main" id="{329E7660-B486-4DE0-8E2E-9DC878E2F984}"/>
              </a:ext>
            </a:extLst>
          </p:cNvPr>
          <p:cNvPicPr>
            <a:picLocks noChangeAspect="1"/>
          </p:cNvPicPr>
          <p:nvPr/>
        </p:nvPicPr>
        <p:blipFill>
          <a:blip r:embed="rId4"/>
          <a:stretch>
            <a:fillRect/>
          </a:stretch>
        </p:blipFill>
        <p:spPr>
          <a:xfrm>
            <a:off x="3167193" y="2044261"/>
            <a:ext cx="5785605" cy="4255377"/>
          </a:xfrm>
          <a:prstGeom prst="rect">
            <a:avLst/>
          </a:prstGeom>
        </p:spPr>
      </p:pic>
    </p:spTree>
    <p:extLst>
      <p:ext uri="{BB962C8B-B14F-4D97-AF65-F5344CB8AC3E}">
        <p14:creationId xmlns:p14="http://schemas.microsoft.com/office/powerpoint/2010/main" val="4568448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Đọc</a:t>
              </a:r>
              <a:r>
                <a:rPr lang="en-US" sz="2800" b="1" dirty="0">
                  <a:solidFill>
                    <a:srgbClr val="FF0000"/>
                  </a:solidFill>
                  <a:latin typeface="+mj-lt"/>
                </a:rPr>
                <a:t> </a:t>
              </a:r>
              <a:r>
                <a:rPr lang="en-US" sz="2800" b="1" dirty="0" err="1">
                  <a:solidFill>
                    <a:srgbClr val="FF0000"/>
                  </a:solidFill>
                  <a:latin typeface="+mj-lt"/>
                </a:rPr>
                <a:t>số</a:t>
              </a:r>
              <a:r>
                <a:rPr lang="en-US" sz="2800" b="1" dirty="0">
                  <a:solidFill>
                    <a:srgbClr val="FF0000"/>
                  </a:solidFill>
                  <a:latin typeface="+mj-lt"/>
                </a:rPr>
                <a:t> </a:t>
              </a:r>
              <a:r>
                <a:rPr lang="en-US" sz="2800" b="1" dirty="0" err="1">
                  <a:solidFill>
                    <a:srgbClr val="FF0000"/>
                  </a:solidFill>
                  <a:latin typeface="+mj-lt"/>
                </a:rPr>
                <a:t>thập</a:t>
              </a:r>
              <a:r>
                <a:rPr lang="en-US" sz="2800" b="1" dirty="0">
                  <a:solidFill>
                    <a:srgbClr val="FF0000"/>
                  </a:solidFill>
                  <a:latin typeface="+mj-lt"/>
                </a:rPr>
                <a:t> </a:t>
              </a:r>
              <a:r>
                <a:rPr lang="en-US" sz="2800" b="1" dirty="0" err="1">
                  <a:solidFill>
                    <a:srgbClr val="FF0000"/>
                  </a:solidFill>
                  <a:latin typeface="+mj-lt"/>
                </a:rPr>
                <a:t>phân</a:t>
              </a:r>
              <a:r>
                <a:rPr lang="en-US" sz="2800" b="1" dirty="0">
                  <a:solidFill>
                    <a:srgbClr val="FF0000"/>
                  </a:solidFill>
                  <a:latin typeface="+mj-lt"/>
                </a:rPr>
                <a:t> </a:t>
              </a:r>
              <a:r>
                <a:rPr lang="en-US" sz="2800" b="1" dirty="0" err="1">
                  <a:solidFill>
                    <a:srgbClr val="FF0000"/>
                  </a:solidFill>
                  <a:latin typeface="+mj-lt"/>
                </a:rPr>
                <a:t>sau</a:t>
              </a:r>
              <a:r>
                <a:rPr lang="en-US" sz="2800" b="1" dirty="0">
                  <a:solidFill>
                    <a:srgbClr val="FF0000"/>
                  </a:solidFill>
                  <a:latin typeface="+mj-lt"/>
                </a:rPr>
                <a:t>:</a:t>
              </a:r>
            </a:p>
            <a:p>
              <a:pPr algn="ctr"/>
              <a:r>
                <a:rPr lang="en-US" sz="2800" b="1" dirty="0" err="1">
                  <a:solidFill>
                    <a:srgbClr val="FF0000"/>
                  </a:solidFill>
                  <a:latin typeface="+mj-lt"/>
                </a:rPr>
                <a:t>Năm</a:t>
              </a:r>
              <a:r>
                <a:rPr lang="en-US" sz="2800" b="1" dirty="0">
                  <a:solidFill>
                    <a:srgbClr val="FF0000"/>
                  </a:solidFill>
                  <a:latin typeface="+mj-lt"/>
                </a:rPr>
                <a:t> </a:t>
              </a:r>
              <a:r>
                <a:rPr lang="en-US" sz="2800" b="1" dirty="0" err="1">
                  <a:solidFill>
                    <a:srgbClr val="FF0000"/>
                  </a:solidFill>
                  <a:latin typeface="+mj-lt"/>
                </a:rPr>
                <a:t>phẩy</a:t>
              </a:r>
              <a:r>
                <a:rPr lang="en-US" sz="2800" b="1" dirty="0">
                  <a:solidFill>
                    <a:srgbClr val="FF0000"/>
                  </a:solidFill>
                  <a:latin typeface="+mj-lt"/>
                </a:rPr>
                <a:t> </a:t>
              </a:r>
              <a:r>
                <a:rPr lang="en-US" sz="2800" b="1" dirty="0" err="1">
                  <a:solidFill>
                    <a:srgbClr val="FF0000"/>
                  </a:solidFill>
                  <a:latin typeface="+mj-lt"/>
                </a:rPr>
                <a:t>không</a:t>
              </a:r>
              <a:r>
                <a:rPr lang="en-US" sz="2800" b="1" dirty="0">
                  <a:solidFill>
                    <a:srgbClr val="FF0000"/>
                  </a:solidFill>
                  <a:latin typeface="+mj-lt"/>
                </a:rPr>
                <a:t> </a:t>
              </a:r>
              <a:r>
                <a:rPr lang="en-US" sz="2800" b="1" dirty="0" err="1">
                  <a:solidFill>
                    <a:srgbClr val="FF0000"/>
                  </a:solidFill>
                  <a:latin typeface="+mj-lt"/>
                </a:rPr>
                <a:t>không</a:t>
              </a:r>
              <a:r>
                <a:rPr lang="en-US" sz="2800" b="1" dirty="0">
                  <a:solidFill>
                    <a:srgbClr val="FF0000"/>
                  </a:solidFill>
                  <a:latin typeface="+mj-lt"/>
                </a:rPr>
                <a:t> </a:t>
              </a:r>
              <a:r>
                <a:rPr lang="en-US" sz="2800" b="1" dirty="0" err="1">
                  <a:solidFill>
                    <a:srgbClr val="FF0000"/>
                  </a:solidFill>
                  <a:latin typeface="+mj-lt"/>
                </a:rPr>
                <a:t>bốn</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mj-lt"/>
                </a:rPr>
                <a:t>5,004</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260825" cy="69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864907" y="273269"/>
            <a:ext cx="10286569" cy="1940804"/>
            <a:chOff x="-573803" y="0"/>
            <a:chExt cx="889531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Đọc</a:t>
              </a:r>
              <a:r>
                <a:rPr lang="en-US" sz="3200" b="1" dirty="0">
                  <a:solidFill>
                    <a:srgbClr val="FF0000"/>
                  </a:solidFill>
                </a:rPr>
                <a:t> </a:t>
              </a:r>
              <a:r>
                <a:rPr lang="en-US" sz="3200" b="1" dirty="0" err="1">
                  <a:solidFill>
                    <a:srgbClr val="FF0000"/>
                  </a:solidFill>
                </a:rPr>
                <a:t>số</a:t>
              </a:r>
              <a:r>
                <a:rPr lang="en-US" sz="3200" b="1" dirty="0">
                  <a:solidFill>
                    <a:srgbClr val="FF0000"/>
                  </a:solidFill>
                </a:rPr>
                <a:t> </a:t>
              </a:r>
              <a:r>
                <a:rPr lang="en-US" sz="3200" b="1" dirty="0" err="1">
                  <a:solidFill>
                    <a:srgbClr val="FF0000"/>
                  </a:solidFill>
                </a:rPr>
                <a:t>thập</a:t>
              </a:r>
              <a:r>
                <a:rPr lang="en-US" sz="3200" b="1" dirty="0">
                  <a:solidFill>
                    <a:srgbClr val="FF0000"/>
                  </a:solidFill>
                </a:rPr>
                <a:t> </a:t>
              </a:r>
              <a:r>
                <a:rPr lang="en-US" sz="3200" b="1" dirty="0" err="1">
                  <a:solidFill>
                    <a:srgbClr val="FF0000"/>
                  </a:solidFill>
                </a:rPr>
                <a:t>phân</a:t>
              </a:r>
              <a:r>
                <a:rPr lang="en-US" sz="3200" b="1" dirty="0">
                  <a:solidFill>
                    <a:srgbClr val="FF0000"/>
                  </a:solidFill>
                </a:rPr>
                <a:t> </a:t>
              </a:r>
              <a:r>
                <a:rPr lang="en-US" sz="3200" b="1" dirty="0" err="1">
                  <a:solidFill>
                    <a:srgbClr val="FF0000"/>
                  </a:solidFill>
                </a:rPr>
                <a:t>sau</a:t>
              </a:r>
              <a:r>
                <a:rPr lang="en-US" sz="3200" b="1" dirty="0">
                  <a:solidFill>
                    <a:srgbClr val="FF0000"/>
                  </a:solidFill>
                </a:rPr>
                <a:t>:</a:t>
              </a:r>
            </a:p>
            <a:p>
              <a:pPr algn="l"/>
              <a:r>
                <a:rPr lang="vi-VN" sz="3200" b="0" i="0" dirty="0">
                  <a:solidFill>
                    <a:srgbClr val="FF0000"/>
                  </a:solidFill>
                  <a:effectLst/>
                  <a:ea typeface="Cambria" panose="02040503050406030204" pitchFamily="18" charset="0"/>
                </a:rPr>
                <a:t> Ba mươi lăm phẩy bốn trăm bảy mốt.</a:t>
              </a:r>
              <a:endParaRPr lang="en-US" sz="3200" dirty="0">
                <a:solidFill>
                  <a:srgbClr val="FF0000"/>
                </a:solidFill>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803" y="0"/>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679888"/>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ambria" panose="02040503050406030204" pitchFamily="18" charset="0"/>
                  <a:ea typeface="Cambria" panose="02040503050406030204" pitchFamily="18" charset="0"/>
                </a:rPr>
                <a:t>35,471</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mj-lt"/>
                </a:rPr>
                <a:t>34,28 + 20,45</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mj-lt"/>
                </a:rPr>
                <a:t>54,73</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2000" cy="696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0" name="Picture 5" descr="C:\Users\ADMIN\Desktop\Doreamon cau ca\source (1).gif">
            <a:hlinkClick r:id="" action="ppaction://noaction"/>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09858" y="4659506"/>
            <a:ext cx="2592402" cy="2333162"/>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Cambria" panose="02040503050406030204" pitchFamily="18" charset="0"/>
                  <a:ea typeface="Cambria" panose="02040503050406030204" pitchFamily="18" charset="0"/>
                </a:rPr>
                <a:t>67,72 - 39,24 = ?</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mj-lt"/>
                </a:rPr>
                <a:t>28,48</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546346" y="4824535"/>
            <a:ext cx="3064255" cy="2271288"/>
            <a:chOff x="4022345" y="4824535"/>
            <a:chExt cx="3064255" cy="2271288"/>
          </a:xfrm>
        </p:grpSpPr>
        <p:pic>
          <p:nvPicPr>
            <p:cNvPr id="22"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544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4"/>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53" presetClass="exit" presetSubtype="32" fill="hold" nodeType="after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fltVal val="0"/>
                                          </p:val>
                                        </p:tav>
                                      </p:tavLst>
                                    </p:anim>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par>
                          <p:cTn id="44" fill="hold">
                            <p:stCondLst>
                              <p:cond delay="2500"/>
                            </p:stCondLst>
                            <p:childTnLst>
                              <p:par>
                                <p:cTn id="45" presetID="42" presetClass="path" presetSubtype="0" accel="50000" decel="50000" fill="hold" nodeType="afterEffect">
                                  <p:stCondLst>
                                    <p:cond delay="0"/>
                                  </p:stCondLst>
                                  <p:childTnLst>
                                    <p:animMotion origin="layout" path="M 0.79288 0.88889 L 1.44288 0.95556 " pathEditMode="relative" rAng="0" ptsTypes="AA">
                                      <p:cBhvr>
                                        <p:cTn id="46"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8"/>
                </p:tgtEl>
              </p:cMediaNode>
            </p:audio>
            <p:audio>
              <p:cMediaNode vol="80000">
                <p:cTn id="48" repeatCount="indefinite"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3CA7-24B8-4FD0-83C6-EA5C0427CE14}"/>
              </a:ext>
            </a:extLst>
          </p:cNvPr>
          <p:cNvGrpSpPr/>
          <p:nvPr/>
        </p:nvGrpSpPr>
        <p:grpSpPr>
          <a:xfrm>
            <a:off x="2563223" y="171450"/>
            <a:ext cx="6844726" cy="936546"/>
            <a:chOff x="2651760" y="675189"/>
            <a:chExt cx="7027676" cy="936546"/>
          </a:xfrm>
        </p:grpSpPr>
        <p:sp>
          <p:nvSpPr>
            <p:cNvPr id="10" name="Rounded Rectangle 3">
              <a:extLst>
                <a:ext uri="{FF2B5EF4-FFF2-40B4-BE49-F238E27FC236}">
                  <a16:creationId xmlns:a16="http://schemas.microsoft.com/office/drawing/2014/main" id="{7084362B-3791-4A4A-B6A9-63A6560B4A37}"/>
                </a:ext>
              </a:extLst>
            </p:cNvPr>
            <p:cNvSpPr/>
            <p:nvPr/>
          </p:nvSpPr>
          <p:spPr>
            <a:xfrm>
              <a:off x="2651760" y="849086"/>
              <a:ext cx="6949440" cy="7626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思源黑体 CN Medium"/>
                <a:cs typeface="+mn-cs"/>
              </a:endParaRPr>
            </a:p>
          </p:txBody>
        </p:sp>
        <p:sp>
          <p:nvSpPr>
            <p:cNvPr id="11" name="Hộp Văn bản 22">
              <a:extLst>
                <a:ext uri="{FF2B5EF4-FFF2-40B4-BE49-F238E27FC236}">
                  <a16:creationId xmlns:a16="http://schemas.microsoft.com/office/drawing/2014/main" id="{20C58AB8-9145-4C7D-9CA7-6B02ADF6422C}"/>
                </a:ext>
              </a:extLst>
            </p:cNvPr>
            <p:cNvSpPr txBox="1"/>
            <p:nvPr/>
          </p:nvSpPr>
          <p:spPr>
            <a:xfrm>
              <a:off x="2729996" y="675189"/>
              <a:ext cx="6949440" cy="83747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w="3175">
                    <a:noFill/>
                  </a:ln>
                  <a:solidFill>
                    <a:sysClr val="windowText" lastClr="000000"/>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grpSp>
      <p:pic>
        <p:nvPicPr>
          <p:cNvPr id="5" name="Picture 4">
            <a:extLst>
              <a:ext uri="{FF2B5EF4-FFF2-40B4-BE49-F238E27FC236}">
                <a16:creationId xmlns:a16="http://schemas.microsoft.com/office/drawing/2014/main" id="{842E36AD-0CFF-5419-939C-CF1390671DDB}"/>
              </a:ext>
            </a:extLst>
          </p:cNvPr>
          <p:cNvPicPr>
            <a:picLocks noChangeAspect="1"/>
          </p:cNvPicPr>
          <p:nvPr/>
        </p:nvPicPr>
        <p:blipFill>
          <a:blip r:embed="rId3"/>
          <a:stretch>
            <a:fillRect/>
          </a:stretch>
        </p:blipFill>
        <p:spPr>
          <a:xfrm>
            <a:off x="4747140" y="1022524"/>
            <a:ext cx="2773920" cy="1841152"/>
          </a:xfrm>
          <a:prstGeom prst="rect">
            <a:avLst/>
          </a:prstGeom>
        </p:spPr>
      </p:pic>
      <p:grpSp>
        <p:nvGrpSpPr>
          <p:cNvPr id="2" name="Group 1">
            <a:extLst>
              <a:ext uri="{FF2B5EF4-FFF2-40B4-BE49-F238E27FC236}">
                <a16:creationId xmlns:a16="http://schemas.microsoft.com/office/drawing/2014/main" id="{D9409192-EEC6-2BA0-A655-39E303361FAE}"/>
              </a:ext>
            </a:extLst>
          </p:cNvPr>
          <p:cNvGrpSpPr/>
          <p:nvPr/>
        </p:nvGrpSpPr>
        <p:grpSpPr>
          <a:xfrm>
            <a:off x="3328495" y="2795369"/>
            <a:ext cx="4924425" cy="541923"/>
            <a:chOff x="4743062" y="1748763"/>
            <a:chExt cx="2705876" cy="541923"/>
          </a:xfrm>
        </p:grpSpPr>
        <p:sp>
          <p:nvSpPr>
            <p:cNvPr id="6" name="Up Ribbon 8">
              <a:extLst>
                <a:ext uri="{FF2B5EF4-FFF2-40B4-BE49-F238E27FC236}">
                  <a16:creationId xmlns:a16="http://schemas.microsoft.com/office/drawing/2014/main" id="{9F6B0B1B-1CB2-95BA-86B6-A56A5CB551B5}"/>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A4210F72-F698-5240-4FE4-3DDD26E17DA7}"/>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35 – </a:t>
              </a:r>
              <a:r>
                <a:rPr lang="en-US" sz="2800" b="1" dirty="0">
                  <a:solidFill>
                    <a:prstClr val="black"/>
                  </a:solidFill>
                  <a:latin typeface="Cambria" panose="02040503050406030204" pitchFamily="18" charset="0"/>
                  <a:ea typeface="Cambria" panose="02040503050406030204" pitchFamily="18" charset="0"/>
                </a:rPr>
                <a:t>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b="1" dirty="0">
                  <a:solidFill>
                    <a:prstClr val="black"/>
                  </a:solidFill>
                  <a:latin typeface="Cambria" panose="02040503050406030204" pitchFamily="18" charset="0"/>
                  <a:ea typeface="Cambria" panose="02040503050406030204" pitchFamily="18" charset="0"/>
                </a:rPr>
                <a:t>3</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E75F3EC-B177-C944-591E-5049BD063523}"/>
              </a:ext>
            </a:extLst>
          </p:cNvPr>
          <p:cNvPicPr>
            <a:picLocks noChangeAspect="1"/>
          </p:cNvPicPr>
          <p:nvPr/>
        </p:nvPicPr>
        <p:blipFill>
          <a:blip r:embed="rId4"/>
          <a:stretch>
            <a:fillRect/>
          </a:stretch>
        </p:blipFill>
        <p:spPr>
          <a:xfrm>
            <a:off x="2284304" y="3566162"/>
            <a:ext cx="7602371"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623</Words>
  <Application>Microsoft Office PowerPoint</Application>
  <PresentationFormat>Màn hình rộng</PresentationFormat>
  <Paragraphs>90</Paragraphs>
  <Slides>21</Slides>
  <Notes>3</Notes>
  <HiddenSlides>0</HiddenSlides>
  <MMClips>12</MMClips>
  <ScaleCrop>false</ScaleCrop>
  <HeadingPairs>
    <vt:vector size="6" baseType="variant">
      <vt:variant>
        <vt:lpstr>Phông được Dùng</vt:lpstr>
      </vt:variant>
      <vt:variant>
        <vt:i4>9</vt:i4>
      </vt:variant>
      <vt:variant>
        <vt:lpstr>Chủ đề</vt:lpstr>
      </vt:variant>
      <vt:variant>
        <vt:i4>5</vt:i4>
      </vt:variant>
      <vt:variant>
        <vt:lpstr>Tiêu đề Bản chiếu</vt:lpstr>
      </vt:variant>
      <vt:variant>
        <vt:i4>21</vt:i4>
      </vt:variant>
    </vt:vector>
  </HeadingPairs>
  <TitlesOfParts>
    <vt:vector size="35" baseType="lpstr">
      <vt:lpstr>等线</vt:lpstr>
      <vt:lpstr>#9Slide07 SVNA Love Of Thunder</vt:lpstr>
      <vt:lpstr>Arial</vt:lpstr>
      <vt:lpstr>Calibri</vt:lpstr>
      <vt:lpstr>Cambria</vt:lpstr>
      <vt:lpstr>Cambria Math</vt:lpstr>
      <vt:lpstr>Times New Roman</vt:lpstr>
      <vt:lpstr>Utm AVO</vt:lpstr>
      <vt:lpstr>思源黑体 CN Medium</vt:lpstr>
      <vt:lpstr>自定义设计方案</vt:lpstr>
      <vt:lpstr>Office 主题​​</vt:lpstr>
      <vt:lpstr>Office Theme</vt:lpstr>
      <vt:lpstr>Office 主题</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tranluongxuanyen@gmail.com</cp:lastModifiedBy>
  <cp:revision>56</cp:revision>
  <dcterms:created xsi:type="dcterms:W3CDTF">2021-07-09T06:30:31Z</dcterms:created>
  <dcterms:modified xsi:type="dcterms:W3CDTF">2025-01-11T13:14:02Z</dcterms:modified>
</cp:coreProperties>
</file>