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9" r:id="rId2"/>
    <p:sldId id="300" r:id="rId3"/>
    <p:sldId id="301" r:id="rId4"/>
    <p:sldId id="302" r:id="rId5"/>
    <p:sldId id="303" r:id="rId6"/>
    <p:sldId id="304" r:id="rId7"/>
    <p:sldId id="309" r:id="rId8"/>
    <p:sldId id="284" r:id="rId9"/>
    <p:sldId id="308" r:id="rId10"/>
    <p:sldId id="290" r:id="rId11"/>
    <p:sldId id="310" r:id="rId12"/>
    <p:sldId id="311" r:id="rId13"/>
    <p:sldId id="287" r:id="rId14"/>
    <p:sldId id="306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5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8F461-5315-48EC-848C-2D7057405A25}" type="datetimeFigureOut">
              <a:rPr lang="en-US" smtClean="0"/>
              <a:pPr/>
              <a:t>06/01/2025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58A34-FDDE-4F40-BA50-EDB55590F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CCA8F8-B6A2-47E2-ACBF-721B4D652E8E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B20C0-DCC0-4B4D-98FC-90E592D932ED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3A688F-3708-4FB2-A9CD-6C44B2C86E9D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B98BCA-2F0E-4B00-9109-1FB10C511737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2FE70-3DDE-4A00-826B-5E4AD27BCA58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3A688F-3708-4FB2-A9CD-6C44B2C86E9D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518"/>
            <a:ext cx="2844800" cy="366183"/>
          </a:xfrm>
          <a:prstGeom prst="rect">
            <a:avLst/>
          </a:prstGeom>
        </p:spPr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518"/>
            <a:ext cx="3860800" cy="366183"/>
          </a:xfrm>
          <a:prstGeom prst="rect">
            <a:avLst/>
          </a:prstGeom>
        </p:spPr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518"/>
            <a:ext cx="2844800" cy="366183"/>
          </a:xfrm>
          <a:prstGeom prst="rect">
            <a:avLst/>
          </a:prstGeom>
        </p:spPr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BD12FBE-6ACE-4090-8ED8-432167FE5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77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5.wav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gif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5.wav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gif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5.wav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gif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4.wav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1" Type="http://schemas.openxmlformats.org/officeDocument/2006/relationships/audio" Target="../media/audio1.wav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gif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6.xml"/><Relationship Id="rId7" Type="http://schemas.openxmlformats.org/officeDocument/2006/relationships/audio" Target="../media/audio5.wav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gif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64635" y="2995084"/>
            <a:ext cx="10945284" cy="3581400"/>
          </a:xfrm>
          <a:prstGeom prst="rect">
            <a:avLst/>
          </a:prstGeom>
        </p:spPr>
        <p:txBody>
          <a:bodyPr spcFirstLastPara="1" wrap="none" lIns="121768" tIns="60884" rIns="121768" bIns="60884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2176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9772" y="2182369"/>
            <a:ext cx="6913095" cy="1323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91324" tIns="45685" rIns="91324" bIns="45685">
            <a:spAutoFit/>
          </a:bodyPr>
          <a:lstStyle/>
          <a:p>
            <a:pPr algn="ctr" defTabSz="9131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28358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1402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0" name="Picture 19" descr="http://sucai.heima.com/sucai/icon/Gif0405_12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7" y="3916890"/>
            <a:ext cx="2603500" cy="19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1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8" y="355697"/>
            <a:ext cx="347133" cy="612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2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55600"/>
            <a:ext cx="334433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3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5854">
            <a:off x="11043263" y="69649"/>
            <a:ext cx="1006007" cy="137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4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270942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5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8592">
            <a:off x="11132433" y="5419518"/>
            <a:ext cx="870033" cy="11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6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5338377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1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98" y="6529589"/>
            <a:ext cx="1903887" cy="328412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36" y="2226672"/>
            <a:ext cx="300081" cy="300081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5" y="2818640"/>
            <a:ext cx="300081" cy="30008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52" y="4791058"/>
            <a:ext cx="431225" cy="276813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14" y="5252723"/>
            <a:ext cx="431225" cy="276813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93" y="4775153"/>
            <a:ext cx="431225" cy="27681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69" y="5252723"/>
            <a:ext cx="431225" cy="27681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5" y="458197"/>
            <a:ext cx="10044351" cy="297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8" y="3503967"/>
            <a:ext cx="9782342" cy="257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4203042" y="1916871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40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715775" y="5383154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33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715776" y="4759370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715776" y="4163913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40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98565" y="4550125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63842" y="2745379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60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63842" y="2104825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37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63842" y="1546979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60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3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" y="1083733"/>
            <a:ext cx="9855200" cy="357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97976" y="2116204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39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4842" y="2860075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3243" y="2103409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44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06932" y="2860075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27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598" y="1367011"/>
            <a:ext cx="946573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Bài 1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Chọn câu trả lời đúng.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Biết số trừ là 36, hiệu là 25, số bị trừ là: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51                 B. 11                  C. 61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Biết số bị trừ là 52, hiệu là 28, số trừ là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80                 B. 34                  C. 24</a:t>
            </a:r>
          </a:p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5215468" y="3432889"/>
            <a:ext cx="677333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23935" y="5128512"/>
            <a:ext cx="677333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98" y="6529589"/>
            <a:ext cx="1903887" cy="328412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6" y="2423570"/>
            <a:ext cx="10893736" cy="37067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36841" y="2516257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latin typeface="HP001 5H" pitchFamily="34" charset="0"/>
                <a:cs typeface="HP001 5H" pitchFamily="34" charset="0"/>
              </a:rPr>
              <a:t>Bài</a:t>
            </a:r>
            <a:r>
              <a:rPr lang="en-US" sz="3600" b="1" u="sng" dirty="0">
                <a:latin typeface="HP001 5H" pitchFamily="34" charset="0"/>
                <a:cs typeface="HP001 5H" pitchFamily="34" charset="0"/>
              </a:rPr>
              <a:t> </a:t>
            </a:r>
            <a:r>
              <a:rPr lang="en-US" sz="3600" b="1" u="sng" dirty="0" err="1">
                <a:latin typeface="HP001 5H" pitchFamily="34" charset="0"/>
                <a:cs typeface="HP001 5H" pitchFamily="34" charset="0"/>
              </a:rPr>
              <a:t>giải</a:t>
            </a:r>
            <a:r>
              <a:rPr lang="en-US" sz="3600" b="1" u="sng" dirty="0">
                <a:latin typeface="HP001 5H" pitchFamily="34" charset="0"/>
                <a:cs typeface="HP001 5H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38378" y="3180057"/>
            <a:ext cx="5950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HP001 5H" pitchFamily="34" charset="0"/>
                <a:cs typeface="HP001 5H" pitchFamily="34" charset="0"/>
              </a:rPr>
              <a:t>Số con vịt xuống ao bơi là</a:t>
            </a:r>
            <a:endParaRPr lang="en-US" sz="3600" b="1" dirty="0"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08808" y="3839117"/>
            <a:ext cx="4778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HP001 5H" pitchFamily="34" charset="0"/>
                <a:cs typeface="HP001 5H" pitchFamily="34" charset="0"/>
              </a:rPr>
              <a:t>64 – 24 = 40 (con vịt)</a:t>
            </a:r>
            <a:endParaRPr lang="en-US" sz="3600" b="1" dirty="0"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4052" y="4460744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HP001 5H" pitchFamily="34" charset="0"/>
                <a:cs typeface="HP001 5H" pitchFamily="34" charset="0"/>
              </a:rPr>
              <a:t>Đáp</a:t>
            </a:r>
            <a:r>
              <a:rPr lang="en-US" sz="3600" b="1" dirty="0">
                <a:latin typeface="HP001 5H" pitchFamily="34" charset="0"/>
                <a:cs typeface="HP001 5H" pitchFamily="34" charset="0"/>
              </a:rPr>
              <a:t> </a:t>
            </a:r>
            <a:r>
              <a:rPr lang="en-US" sz="3600" b="1" dirty="0" err="1">
                <a:latin typeface="HP001 5H" pitchFamily="34" charset="0"/>
                <a:cs typeface="HP001 5H" pitchFamily="34" charset="0"/>
              </a:rPr>
              <a:t>số</a:t>
            </a:r>
            <a:r>
              <a:rPr lang="en-US" sz="3600" b="1" dirty="0">
                <a:latin typeface="HP001 5H" pitchFamily="34" charset="0"/>
                <a:cs typeface="HP001 5H" pitchFamily="34" charset="0"/>
              </a:rPr>
              <a:t>: 40 con </a:t>
            </a:r>
            <a:r>
              <a:rPr lang="en-US" sz="3600" b="1" dirty="0" err="1">
                <a:latin typeface="HP001 5H" pitchFamily="34" charset="0"/>
                <a:cs typeface="HP001 5H" pitchFamily="34" charset="0"/>
              </a:rPr>
              <a:t>vịt</a:t>
            </a:r>
            <a:endParaRPr lang="en-US" sz="3600" b="1" dirty="0">
              <a:latin typeface="HP001 5H" pitchFamily="34" charset="0"/>
              <a:cs typeface="HP001 5H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99453" y="737602"/>
            <a:ext cx="2935473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20176" y="1624967"/>
            <a:ext cx="28470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49812" y="2073568"/>
            <a:ext cx="1540727" cy="7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77333" y="307616"/>
            <a:ext cx="6756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Bài 2: Lúc đầu có 64 con vịt ở trên bờ. Lúc sau có một số con vịt xuống ao bơi lội, số vịt còn lại ở trên bờ là 24 con. Hỏi có bao nhiêu con vịt xuống ao ?</a:t>
            </a:r>
          </a:p>
          <a:p>
            <a:endParaRPr lang="vi-V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20" y="307616"/>
            <a:ext cx="3789279" cy="198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668" y="1464732"/>
            <a:ext cx="10405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Bài toán: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Lúc đầu có 146 con chim đang ăn thóc. Lúc sau có một số con con chim bay đi, số chim còn lại ở đang ăn thóc là 73 con. Hỏi có bao nhiêu con chim bay đi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7549" y="782302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Vận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4067" y="2752636"/>
            <a:ext cx="767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u="sng" dirty="0">
                <a:solidFill>
                  <a:srgbClr val="0070C0"/>
                </a:solidFill>
              </a:rPr>
              <a:t>Bài giải</a:t>
            </a:r>
          </a:p>
          <a:p>
            <a:pPr algn="ctr"/>
            <a:r>
              <a:rPr lang="vi-VN" sz="3200" dirty="0">
                <a:solidFill>
                  <a:srgbClr val="0070C0"/>
                </a:solidFill>
              </a:rPr>
              <a:t>Có tất cả số con chim bay đi là:</a:t>
            </a:r>
          </a:p>
          <a:p>
            <a:pPr algn="ctr"/>
            <a:r>
              <a:rPr lang="vi-VN" sz="3200" dirty="0">
                <a:solidFill>
                  <a:srgbClr val="0070C0"/>
                </a:solidFill>
              </a:rPr>
              <a:t>146 - 73 = 73 (con)</a:t>
            </a:r>
          </a:p>
          <a:p>
            <a:pPr algn="ctr"/>
            <a:r>
              <a:rPr lang="vi-VN" sz="3200" dirty="0">
                <a:solidFill>
                  <a:srgbClr val="0070C0"/>
                </a:solidFill>
              </a:rPr>
              <a:t>                     Đáp số: 73 con</a:t>
            </a:r>
          </a:p>
        </p:txBody>
      </p:sp>
    </p:spTree>
    <p:extLst>
      <p:ext uri="{BB962C8B-B14F-4D97-AF65-F5344CB8AC3E}">
        <p14:creationId xmlns:p14="http://schemas.microsoft.com/office/powerpoint/2010/main" val="13133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5750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46717" y="1339855"/>
            <a:ext cx="97536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79" name="AutoShape 14">
            <a:hlinkClick r:id="" action="ppaction://noaction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86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3810000" y="3429009"/>
            <a:ext cx="812800" cy="790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37000" y="2590814"/>
            <a:ext cx="4495800" cy="584202"/>
            <a:chOff x="996" y="1632"/>
            <a:chExt cx="2124" cy="368"/>
          </a:xfrm>
        </p:grpSpPr>
        <p:pic>
          <p:nvPicPr>
            <p:cNvPr id="7193" name="Picture 17" descr="a_md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689"/>
              <a:ext cx="2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8"/>
            <p:cNvSpPr txBox="1">
              <a:spLocks noChangeArrowheads="1"/>
            </p:cNvSpPr>
            <p:nvPr/>
          </p:nvSpPr>
          <p:spPr bwMode="auto">
            <a:xfrm>
              <a:off x="1200" y="1632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35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013200" y="4267200"/>
            <a:ext cx="4455584" cy="609600"/>
            <a:chOff x="1008" y="2362"/>
            <a:chExt cx="1819" cy="384"/>
          </a:xfrm>
        </p:grpSpPr>
        <p:sp>
          <p:nvSpPr>
            <p:cNvPr id="7191" name="Text Box 20"/>
            <p:cNvSpPr txBox="1">
              <a:spLocks noChangeArrowheads="1"/>
            </p:cNvSpPr>
            <p:nvPr/>
          </p:nvSpPr>
          <p:spPr bwMode="auto">
            <a:xfrm>
              <a:off x="1195" y="2362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55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7192" name="Picture 21" descr="c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19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459150"/>
            <a:ext cx="6146800" cy="584199"/>
            <a:chOff x="984" y="1987"/>
            <a:chExt cx="2904" cy="368"/>
          </a:xfrm>
        </p:grpSpPr>
        <p:pic>
          <p:nvPicPr>
            <p:cNvPr id="7189" name="Picture 23" descr="b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64"/>
              <a:ext cx="24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Text Box 24"/>
            <p:cNvSpPr txBox="1">
              <a:spLocks noChangeArrowheads="1"/>
            </p:cNvSpPr>
            <p:nvPr/>
          </p:nvSpPr>
          <p:spPr bwMode="auto">
            <a:xfrm>
              <a:off x="1152" y="1987"/>
              <a:ext cx="27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45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1162" name="j0216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561489" y="1371600"/>
            <a:ext cx="6172200" cy="1143000"/>
            <a:chOff x="576" y="1200"/>
            <a:chExt cx="1479" cy="419"/>
          </a:xfrm>
        </p:grpSpPr>
        <p:pic>
          <p:nvPicPr>
            <p:cNvPr id="7187" name="Picture 2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29"/>
            <p:cNvSpPr txBox="1">
              <a:spLocks noChangeArrowheads="1"/>
            </p:cNvSpPr>
            <p:nvPr/>
          </p:nvSpPr>
          <p:spPr bwMode="auto">
            <a:xfrm>
              <a:off x="676" y="1287"/>
              <a:ext cx="133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1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126 +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?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 = 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171</a:t>
              </a:r>
              <a:endParaRPr lang="en-US" sz="3600" b="1" dirty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317627" y="683179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1963335549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1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62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62"/>
                </p:tgtEl>
              </p:cMediaNode>
            </p:audio>
          </p:childTnLst>
        </p:cTn>
      </p:par>
    </p:tnLst>
    <p:bldLst>
      <p:bldP spid="911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75747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2400" y="1220807"/>
            <a:ext cx="96520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203" name="AutoShape 14">
            <a:hlinkClick r:id="" action="ppaction://noaction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82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86200" y="38100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438392"/>
            <a:ext cx="4495800" cy="584199"/>
            <a:chOff x="996" y="1689"/>
            <a:chExt cx="2124" cy="368"/>
          </a:xfrm>
        </p:grpSpPr>
        <p:pic>
          <p:nvPicPr>
            <p:cNvPr id="8217" name="Picture 17" descr="a_md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725"/>
              <a:ext cx="2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Text Box 18"/>
            <p:cNvSpPr txBox="1">
              <a:spLocks noChangeArrowheads="1"/>
            </p:cNvSpPr>
            <p:nvPr/>
          </p:nvSpPr>
          <p:spPr bwMode="auto">
            <a:xfrm>
              <a:off x="1200" y="1689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50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79337" y="3886185"/>
            <a:ext cx="4555067" cy="584199"/>
            <a:chOff x="1008" y="2433"/>
            <a:chExt cx="1860" cy="368"/>
          </a:xfrm>
        </p:grpSpPr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1236" y="2433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70</a:t>
              </a:r>
            </a:p>
          </p:txBody>
        </p:sp>
        <p:pic>
          <p:nvPicPr>
            <p:cNvPr id="8216" name="Picture 21" descr="c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4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124209"/>
            <a:ext cx="7975600" cy="584202"/>
            <a:chOff x="984" y="2035"/>
            <a:chExt cx="3768" cy="368"/>
          </a:xfrm>
        </p:grpSpPr>
        <p:pic>
          <p:nvPicPr>
            <p:cNvPr id="8213" name="Picture 23" descr="b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83"/>
              <a:ext cx="24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60</a:t>
              </a:r>
            </a:p>
          </p:txBody>
        </p:sp>
      </p:grpSp>
      <p:pic>
        <p:nvPicPr>
          <p:cNvPr id="93210" name="j0217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543909" y="1295400"/>
            <a:ext cx="5742517" cy="1155700"/>
            <a:chOff x="576" y="1105"/>
            <a:chExt cx="1479" cy="514"/>
          </a:xfrm>
        </p:grpSpPr>
        <p:pic>
          <p:nvPicPr>
            <p:cNvPr id="8211" name="Picture 2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05"/>
              <a:ext cx="14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 Box 29"/>
            <p:cNvSpPr txBox="1">
              <a:spLocks noChangeArrowheads="1"/>
            </p:cNvSpPr>
            <p:nvPr/>
          </p:nvSpPr>
          <p:spPr bwMode="auto">
            <a:xfrm>
              <a:off x="611" y="1230"/>
              <a:ext cx="125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2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?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+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 30  = 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100</a:t>
              </a:r>
              <a:endParaRPr lang="en-US" sz="3600" b="1" dirty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47289" y="612842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75741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422400" y="1143009"/>
            <a:ext cx="96520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227" name="AutoShape 14">
            <a:hlinkClick r:id="" action="ppaction://noaction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72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5247" name="Oval 15"/>
          <p:cNvSpPr>
            <a:spLocks noChangeArrowheads="1"/>
          </p:cNvSpPr>
          <p:nvPr/>
        </p:nvSpPr>
        <p:spPr bwMode="auto">
          <a:xfrm>
            <a:off x="3835400" y="3109917"/>
            <a:ext cx="812800" cy="7762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470171"/>
            <a:ext cx="4572000" cy="584205"/>
            <a:chOff x="960" y="1661"/>
            <a:chExt cx="2160" cy="368"/>
          </a:xfrm>
        </p:grpSpPr>
        <p:pic>
          <p:nvPicPr>
            <p:cNvPr id="9241" name="Picture 17" descr="a_md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689"/>
              <a:ext cx="2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Text Box 18"/>
            <p:cNvSpPr txBox="1">
              <a:spLocks noChangeArrowheads="1"/>
            </p:cNvSpPr>
            <p:nvPr/>
          </p:nvSpPr>
          <p:spPr bwMode="auto">
            <a:xfrm>
              <a:off x="1200" y="1661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22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62400" y="4038600"/>
            <a:ext cx="4495800" cy="584200"/>
            <a:chOff x="1008" y="2362"/>
            <a:chExt cx="1835" cy="368"/>
          </a:xfrm>
        </p:grpSpPr>
        <p:sp>
          <p:nvSpPr>
            <p:cNvPr id="9239" name="Text Box 20"/>
            <p:cNvSpPr txBox="1">
              <a:spLocks noChangeArrowheads="1"/>
            </p:cNvSpPr>
            <p:nvPr/>
          </p:nvSpPr>
          <p:spPr bwMode="auto">
            <a:xfrm>
              <a:off x="1211" y="2362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42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9240" name="Picture 21" descr="c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62"/>
              <a:ext cx="249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962400" y="3141666"/>
            <a:ext cx="6477000" cy="600076"/>
            <a:chOff x="909" y="1979"/>
            <a:chExt cx="3843" cy="378"/>
          </a:xfrm>
        </p:grpSpPr>
        <p:pic>
          <p:nvPicPr>
            <p:cNvPr id="9237" name="Picture 23" descr="b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" y="2016"/>
              <a:ext cx="361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Text Box 24"/>
            <p:cNvSpPr txBox="1">
              <a:spLocks noChangeArrowheads="1"/>
            </p:cNvSpPr>
            <p:nvPr/>
          </p:nvSpPr>
          <p:spPr bwMode="auto">
            <a:xfrm>
              <a:off x="1200" y="1979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32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5258" name="j0219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133600" y="1189038"/>
            <a:ext cx="6705600" cy="1096962"/>
            <a:chOff x="576" y="1200"/>
            <a:chExt cx="1479" cy="368"/>
          </a:xfrm>
        </p:grpSpPr>
        <p:pic>
          <p:nvPicPr>
            <p:cNvPr id="9235" name="Picture 2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Text Box 29"/>
            <p:cNvSpPr txBox="1">
              <a:spLocks noChangeArrowheads="1"/>
            </p:cNvSpPr>
            <p:nvPr/>
          </p:nvSpPr>
          <p:spPr bwMode="auto">
            <a:xfrm>
              <a:off x="641" y="1278"/>
              <a:ext cx="132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3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88 +  = 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120</a:t>
              </a:r>
              <a:endParaRPr lang="en-US" sz="36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82457" y="519059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3118655834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5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5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8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58"/>
                </p:tgtEl>
              </p:cMediaNode>
            </p:audio>
          </p:childTnLst>
        </p:cTn>
      </p:par>
    </p:tnLst>
    <p:bldLst>
      <p:bldP spid="952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75738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14451" y="1143005"/>
            <a:ext cx="10039349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1275" name="AutoShape 14">
            <a:hlinkClick r:id="" action="ppaction://noaction" highlightClick="1">
              <a:snd r:embed="rId6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68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35400" y="25146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636830"/>
            <a:ext cx="4495800" cy="584199"/>
            <a:chOff x="996" y="1661"/>
            <a:chExt cx="2124" cy="368"/>
          </a:xfrm>
        </p:grpSpPr>
        <p:pic>
          <p:nvPicPr>
            <p:cNvPr id="11289" name="Picture 17" descr="a_md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689"/>
              <a:ext cx="2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Text Box 18"/>
            <p:cNvSpPr txBox="1">
              <a:spLocks noChangeArrowheads="1"/>
            </p:cNvSpPr>
            <p:nvPr/>
          </p:nvSpPr>
          <p:spPr bwMode="auto">
            <a:xfrm>
              <a:off x="1200" y="1661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214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62400" y="3962415"/>
            <a:ext cx="4455584" cy="598488"/>
            <a:chOff x="1008" y="2467"/>
            <a:chExt cx="1819" cy="377"/>
          </a:xfrm>
        </p:grpSpPr>
        <p:sp>
          <p:nvSpPr>
            <p:cNvPr id="11287" name="Text Box 20"/>
            <p:cNvSpPr txBox="1">
              <a:spLocks noChangeArrowheads="1"/>
            </p:cNvSpPr>
            <p:nvPr/>
          </p:nvSpPr>
          <p:spPr bwMode="auto">
            <a:xfrm>
              <a:off x="1195" y="2476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234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11288" name="Picture 21" descr="c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67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230551"/>
            <a:ext cx="7975600" cy="584199"/>
            <a:chOff x="984" y="2035"/>
            <a:chExt cx="3768" cy="368"/>
          </a:xfrm>
        </p:grpSpPr>
        <p:pic>
          <p:nvPicPr>
            <p:cNvPr id="11285" name="Picture 23" descr="b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59"/>
              <a:ext cx="24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224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3210" name="j0211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981200" y="1447800"/>
            <a:ext cx="7366000" cy="890588"/>
            <a:chOff x="84" y="1200"/>
            <a:chExt cx="2547" cy="419"/>
          </a:xfrm>
        </p:grpSpPr>
        <p:pic>
          <p:nvPicPr>
            <p:cNvPr id="11283" name="Picture 2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" y="1200"/>
              <a:ext cx="1971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 Box 29"/>
            <p:cNvSpPr txBox="1">
              <a:spLocks noChangeArrowheads="1"/>
            </p:cNvSpPr>
            <p:nvPr/>
          </p:nvSpPr>
          <p:spPr bwMode="auto">
            <a:xfrm>
              <a:off x="141" y="1230"/>
              <a:ext cx="249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4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197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+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 17  = 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47289" y="612842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2292389657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75747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2400" y="1220807"/>
            <a:ext cx="96520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203" name="AutoShape 14">
            <a:hlinkClick r:id="" action="ppaction://noaction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82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86200" y="38100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62400" y="2438392"/>
            <a:ext cx="4495800" cy="584199"/>
            <a:chOff x="996" y="1689"/>
            <a:chExt cx="2124" cy="368"/>
          </a:xfrm>
        </p:grpSpPr>
        <p:pic>
          <p:nvPicPr>
            <p:cNvPr id="8217" name="Picture 17" descr="a_md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725"/>
              <a:ext cx="2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Text Box 18"/>
            <p:cNvSpPr txBox="1">
              <a:spLocks noChangeArrowheads="1"/>
            </p:cNvSpPr>
            <p:nvPr/>
          </p:nvSpPr>
          <p:spPr bwMode="auto">
            <a:xfrm>
              <a:off x="1200" y="1689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254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979337" y="3886185"/>
            <a:ext cx="4555067" cy="584199"/>
            <a:chOff x="1008" y="2433"/>
            <a:chExt cx="1860" cy="368"/>
          </a:xfrm>
        </p:grpSpPr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1236" y="2433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84</a:t>
              </a:r>
            </a:p>
          </p:txBody>
        </p:sp>
        <p:pic>
          <p:nvPicPr>
            <p:cNvPr id="8216" name="Picture 21" descr="c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4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013200" y="3124209"/>
            <a:ext cx="7975600" cy="584202"/>
            <a:chOff x="984" y="2035"/>
            <a:chExt cx="3768" cy="368"/>
          </a:xfrm>
        </p:grpSpPr>
        <p:pic>
          <p:nvPicPr>
            <p:cNvPr id="8213" name="Picture 23" descr="b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83"/>
              <a:ext cx="24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274</a:t>
              </a:r>
            </a:p>
          </p:txBody>
        </p:sp>
      </p:grpSp>
      <p:pic>
        <p:nvPicPr>
          <p:cNvPr id="93210" name="j0217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543909" y="1295400"/>
            <a:ext cx="5742517" cy="1155700"/>
            <a:chOff x="576" y="1105"/>
            <a:chExt cx="1479" cy="514"/>
          </a:xfrm>
        </p:grpSpPr>
        <p:pic>
          <p:nvPicPr>
            <p:cNvPr id="8211" name="Picture 2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05"/>
              <a:ext cx="14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 Box 29"/>
            <p:cNvSpPr txBox="1">
              <a:spLocks noChangeArrowheads="1"/>
            </p:cNvSpPr>
            <p:nvPr/>
          </p:nvSpPr>
          <p:spPr bwMode="auto">
            <a:xfrm>
              <a:off x="611" y="1230"/>
              <a:ext cx="117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5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 156 + 28  =  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47289" y="612842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596635"/>
            <a:ext cx="10401300" cy="218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0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98" y="6529589"/>
            <a:ext cx="1903887" cy="3284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1" y="869171"/>
            <a:ext cx="2381582" cy="9526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270483" y="2507185"/>
            <a:ext cx="51773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66502" y="2510047"/>
            <a:ext cx="19556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1575" y="2906089"/>
            <a:ext cx="4448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06058" y="2934671"/>
            <a:ext cx="6429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Số bi lúc đầu Việt có bằng tổng số bi còn lại và số bi đã cho.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2585" y="3912528"/>
            <a:ext cx="3130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23396" y="4413401"/>
            <a:ext cx="300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HP001 5H" pitchFamily="34" charset="0"/>
                <a:cs typeface="HP001 5H" pitchFamily="34" charset="0"/>
              </a:rPr>
              <a:t>3 + 5 = 8 (viên)</a:t>
            </a:r>
            <a:endParaRPr lang="en-US" sz="3200" b="1" dirty="0"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931" y="1734342"/>
            <a:ext cx="10330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a) Tìm số bị trừ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Việt có một số viên bi. Việt đã cho bạn 5 viên, còn lại 3 viên bi. 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Hỏi lúc đầu Việt có bao nhiêu viên bi?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3" y="3084221"/>
            <a:ext cx="3903133" cy="322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421467" y="375990"/>
            <a:ext cx="706695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H" pitchFamily="34" charset="0"/>
                <a:cs typeface="HP001 5H" pitchFamily="34" charset="0"/>
              </a:rPr>
              <a:t>TÌM SỐ BỊ TRỪ, SỐ TRỪ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4192" y="5293727"/>
            <a:ext cx="638327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Trong phép trừ trên, “?” được gọi là gì? 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5 được gọi là gì? 3 được gọi là gì?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1574" y="5826196"/>
            <a:ext cx="1095825" cy="317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35200" y="5852790"/>
            <a:ext cx="1016000" cy="250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86667" y="5852790"/>
            <a:ext cx="1024466" cy="250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30699" y="5066763"/>
            <a:ext cx="642676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Vậy muốn tìm số bị trừ, ta làm như thế nào?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4615287" y="5076426"/>
            <a:ext cx="645759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" grpId="0"/>
      <p:bldP spid="17" grpId="0" animBg="1"/>
      <p:bldP spid="18" grpId="0" animBg="1"/>
      <p:bldP spid="19" grpId="0" animBg="1"/>
      <p:bldP spid="21" grpId="0" animBg="1"/>
      <p:bldP spid="24" grpId="0" animBg="1"/>
      <p:bldP spid="10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98" y="6529589"/>
            <a:ext cx="1903887" cy="3284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1" y="259571"/>
            <a:ext cx="2381582" cy="9526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58816" y="1965318"/>
            <a:ext cx="50683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46369" y="2035913"/>
            <a:ext cx="1850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4110" y="2358774"/>
            <a:ext cx="4448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08997" y="2946436"/>
            <a:ext cx="5808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 đã cho bạn số viên bi là: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0207" y="3496247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HP001 5H" pitchFamily="34" charset="0"/>
                <a:cs typeface="HP001 5H" pitchFamily="34" charset="0"/>
              </a:rPr>
              <a:t>8 – 3 = 5 (viên)</a:t>
            </a:r>
            <a:endParaRPr lang="en-US" sz="3600" b="1" dirty="0">
              <a:solidFill>
                <a:prstClr val="black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931" y="1158445"/>
            <a:ext cx="103301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Tìm số trừ</a:t>
            </a:r>
          </a:p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 có 8 viên bi, Nam cho bạn một số bi và còn lại 3 viên. </a:t>
            </a:r>
          </a:p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 Nam đã cho bạn mấy viên bi?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2" y="2878843"/>
            <a:ext cx="3660245" cy="214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80417" y="5327134"/>
            <a:ext cx="751265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Vậy muốn tìm số trừ, ta làm như thế nào?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0086" y="5320267"/>
            <a:ext cx="753298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tìm số trừ, ta lấy số bị trừ trừ đi hiệu.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515</Words>
  <Application>Microsoft Office PowerPoint</Application>
  <PresentationFormat>Widescreen</PresentationFormat>
  <Paragraphs>85</Paragraphs>
  <Slides>14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.VnTime</vt:lpstr>
      <vt:lpstr>Arial</vt:lpstr>
      <vt:lpstr>Calibri</vt:lpstr>
      <vt:lpstr>HP001 5H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196</cp:revision>
  <dcterms:created xsi:type="dcterms:W3CDTF">2021-06-02T01:34:28Z</dcterms:created>
  <dcterms:modified xsi:type="dcterms:W3CDTF">2025-01-06T03:13:23Z</dcterms:modified>
</cp:coreProperties>
</file>