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70" r:id="rId5"/>
    <p:sldId id="264" r:id="rId6"/>
    <p:sldId id="265" r:id="rId7"/>
    <p:sldId id="268" r:id="rId8"/>
    <p:sldId id="269" r:id="rId9"/>
    <p:sldId id="271" r:id="rId10"/>
    <p:sldId id="267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0CD8F"/>
    <a:srgbClr val="B40C60"/>
    <a:srgbClr val="FF9C7D"/>
    <a:srgbClr val="FFCAB9"/>
    <a:srgbClr val="FBD6E7"/>
    <a:srgbClr val="F35757"/>
    <a:srgbClr val="FCFAF8"/>
    <a:srgbClr val="FFE285"/>
    <a:srgbClr val="E36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1720" y="1502225"/>
            <a:ext cx="6364716" cy="403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17: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VỚI CÁC ĐƠN VỊ KI-LÔ-GAM, LÍT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116645" y="468230"/>
            <a:ext cx="8091288" cy="1048844"/>
            <a:chOff x="1183342" y="1369567"/>
            <a:chExt cx="8091288" cy="1048844"/>
          </a:xfrm>
        </p:grpSpPr>
        <p:sp>
          <p:nvSpPr>
            <p:cNvPr id="19" name="TextBox 18"/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Mai, Nam,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kiểm</a:t>
              </a:r>
              <a:r>
                <a:rPr lang="en-US" sz="2800" dirty="0"/>
                <a:t> </a:t>
              </a:r>
              <a:r>
                <a:rPr lang="en-US" sz="2800" dirty="0" err="1"/>
                <a:t>tra</a:t>
              </a:r>
              <a:r>
                <a:rPr lang="en-US" sz="2800" dirty="0"/>
                <a:t> </a:t>
              </a:r>
              <a:r>
                <a:rPr lang="en-US" sz="2800" dirty="0" err="1"/>
                <a:t>sức</a:t>
              </a:r>
              <a:r>
                <a:rPr lang="en-US" sz="2800" dirty="0"/>
                <a:t> </a:t>
              </a:r>
              <a:r>
                <a:rPr lang="en-US" sz="2800" dirty="0" err="1"/>
                <a:t>khỏe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56936"/>
              </p:ext>
            </p:extLst>
          </p:nvPr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22" name="Rounded Rectangle 21"/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 kg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25 kg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23 kg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nhẹ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62964" r="10020" b="7809"/>
          <a:stretch/>
        </p:blipFill>
        <p:spPr bwMode="auto">
          <a:xfrm>
            <a:off x="3792958" y="1901372"/>
            <a:ext cx="7422300" cy="4397830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3342" y="631796"/>
            <a:ext cx="6100302" cy="1951496"/>
            <a:chOff x="1183342" y="1271808"/>
            <a:chExt cx="6100302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96036" y="1271808"/>
              <a:ext cx="5387608" cy="1951496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Bằng</a:t>
              </a:r>
              <a:r>
                <a:rPr lang="en-US" sz="2800" dirty="0"/>
                <a:t> </a:t>
              </a:r>
              <a:r>
                <a:rPr lang="en-US" sz="2800" dirty="0" err="1"/>
                <a:t>cái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đĩa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bàn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, </a:t>
              </a:r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xung</a:t>
              </a:r>
              <a:r>
                <a:rPr lang="en-US" sz="2800" dirty="0"/>
                <a:t> </a:t>
              </a:r>
              <a:r>
                <a:rPr lang="en-US" sz="2800" dirty="0" err="1"/>
                <a:t>quanh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3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Rót</a:t>
              </a:r>
              <a:r>
                <a:rPr lang="en-US" sz="2800" dirty="0"/>
                <a:t> </a:t>
              </a:r>
              <a:r>
                <a:rPr lang="en-US" sz="2800" dirty="0" err="1"/>
                <a:t>hết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Mai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(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). </a:t>
              </a:r>
              <a:r>
                <a:rPr lang="en-US" sz="2800" dirty="0" err="1"/>
                <a:t>Bình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chứa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cốc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5" name="Oval 4"/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rgbClr val="FFCAB9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  <a:p>
            <a:pPr algn="ctr"/>
            <a:r>
              <a:rPr lang="en-US" dirty="0" err="1"/>
              <a:t>cốc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4085" y="499589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Mai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r>
              <a:rPr lang="en-US" sz="2800" dirty="0"/>
              <a:t>                             8 -7 = 1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r>
              <a:rPr lang="en-US" sz="2800" dirty="0"/>
              <a:t>       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27738" y="513587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40432" y="408983"/>
            <a:ext cx="4950855" cy="3104926"/>
            <a:chOff x="1540432" y="408983"/>
            <a:chExt cx="4950855" cy="3104926"/>
          </a:xfrm>
        </p:grpSpPr>
        <p:sp>
          <p:nvSpPr>
            <p:cNvPr id="8" name="Rounded Rectangle 7"/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216935" y="408982"/>
            <a:ext cx="4677488" cy="3104927"/>
            <a:chOff x="6216935" y="408982"/>
            <a:chExt cx="4677488" cy="3104927"/>
          </a:xfrm>
        </p:grpSpPr>
        <p:sp>
          <p:nvSpPr>
            <p:cNvPr id="9" name="Rounded Rectangle 8"/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88690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A </a:t>
            </a:r>
            <a:r>
              <a:rPr lang="en-US" sz="2200" dirty="0" err="1"/>
              <a:t>bằng</a:t>
            </a:r>
            <a:r>
              <a:rPr lang="en-US" sz="2200" dirty="0"/>
              <a:t> 9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6390664" y="2767111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ở </a:t>
            </a:r>
            <a:r>
              <a:rPr lang="en-US" sz="2200" dirty="0" err="1"/>
              <a:t>bình</a:t>
            </a:r>
            <a:r>
              <a:rPr lang="en-US" sz="2200" dirty="0"/>
              <a:t> B </a:t>
            </a:r>
            <a:r>
              <a:rPr lang="en-US" sz="2200" dirty="0" err="1"/>
              <a:t>bằng</a:t>
            </a:r>
            <a:r>
              <a:rPr lang="en-US" sz="2200" dirty="0"/>
              <a:t> 7 </a:t>
            </a:r>
            <a:r>
              <a:rPr lang="en-US" sz="2200" dirty="0" err="1"/>
              <a:t>cốc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2963131" y="3363336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/>
              <a:t>a)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+ 7 = 16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16 </a:t>
            </a:r>
            <a:r>
              <a:rPr lang="en-US" sz="2800" dirty="0" err="1"/>
              <a:t>cốc</a:t>
            </a:r>
            <a:endParaRPr lang="en-US" sz="2800" dirty="0"/>
          </a:p>
          <a:p>
            <a:pPr>
              <a:lnSpc>
                <a:spcPts val="3800"/>
              </a:lnSpc>
            </a:pPr>
            <a:r>
              <a:rPr lang="en-US" sz="2800" dirty="0"/>
              <a:t>b)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B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ở </a:t>
            </a:r>
            <a:r>
              <a:rPr lang="en-US" sz="2800" dirty="0" err="1"/>
              <a:t>bình</a:t>
            </a:r>
            <a:r>
              <a:rPr lang="en-US" sz="2800" dirty="0"/>
              <a:t> A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9 – 7 = 2 (</a:t>
            </a:r>
            <a:r>
              <a:rPr lang="en-US" sz="2800" dirty="0" err="1"/>
              <a:t>cốc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2 </a:t>
            </a:r>
            <a:r>
              <a:rPr lang="en-US" sz="2800" dirty="0" err="1"/>
              <a:t>cốc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5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uiExpand="1" build="p"/>
      <p:bldP spid="28" grpId="0" uiExpand="1" build="p"/>
      <p:bldP spid="2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878153" y="2051250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 rot="379327" flipH="1">
            <a:off x="5186564" y="1987598"/>
            <a:ext cx="1098387" cy="1356031"/>
            <a:chOff x="5894004" y="2335578"/>
            <a:chExt cx="1083351" cy="1356031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/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Dùng</a:t>
              </a:r>
              <a:r>
                <a:rPr lang="en-US" sz="2800" dirty="0"/>
                <a:t> ca 1 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, </a:t>
              </a:r>
              <a:r>
                <a:rPr lang="en-US" sz="2800" dirty="0" err="1"/>
                <a:t>múc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ở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thùng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3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vàng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5 ca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xô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94004" y="2087381"/>
            <a:ext cx="1083351" cy="1356031"/>
            <a:chOff x="5894004" y="2335578"/>
            <a:chExt cx="1083351" cy="13560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 rot="1054321" flipH="1">
            <a:off x="7718657" y="1600759"/>
            <a:ext cx="1074927" cy="1359794"/>
            <a:chOff x="5894004" y="2335578"/>
            <a:chExt cx="1083351" cy="13560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724587" y="2548791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564095" y="2122649"/>
            <a:ext cx="1083351" cy="1016222"/>
            <a:chOff x="5905853" y="2335992"/>
            <a:chExt cx="1083351" cy="10162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1167910">
            <a:off x="8264455" y="1681255"/>
            <a:ext cx="1083351" cy="1356031"/>
            <a:chOff x="5894004" y="2335578"/>
            <a:chExt cx="1083351" cy="13560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7276280" y="2143917"/>
            <a:ext cx="1068694" cy="1016222"/>
            <a:chOff x="5905853" y="2335992"/>
            <a:chExt cx="1083351" cy="101622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67292" flipH="1">
            <a:off x="7555251" y="1859560"/>
            <a:ext cx="953381" cy="1368953"/>
            <a:chOff x="5894004" y="2335578"/>
            <a:chExt cx="1083351" cy="135603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963131" y="4652899"/>
            <a:ext cx="7325002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ở </a:t>
            </a:r>
            <a:r>
              <a:rPr lang="en-US" sz="2800" dirty="0" err="1"/>
              <a:t>cả</a:t>
            </a:r>
            <a:r>
              <a:rPr lang="en-US" sz="2800" dirty="0"/>
              <a:t> 2 </a:t>
            </a:r>
            <a:r>
              <a:rPr lang="en-US" sz="2800" dirty="0" err="1"/>
              <a:t>xô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3 + 5= 8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8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39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2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102" y="1271562"/>
            <a:ext cx="3946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lang="en-US" sz="2400" dirty="0"/>
          </a:p>
        </p:txBody>
      </p:sp>
      <p:pic>
        <p:nvPicPr>
          <p:cNvPr id="102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4500" r="17397" b="30625"/>
          <a:stretch/>
        </p:blipFill>
        <p:spPr bwMode="auto">
          <a:xfrm>
            <a:off x="5048250" y="266700"/>
            <a:ext cx="6251319" cy="6115050"/>
          </a:xfrm>
          <a:prstGeom prst="roundRect">
            <a:avLst>
              <a:gd name="adj" fmla="val 385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3" y="2464049"/>
            <a:ext cx="4448175" cy="2136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0" y="2266950"/>
            <a:ext cx="1905000" cy="354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25" y="2413397"/>
            <a:ext cx="6038850" cy="33968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75" y="2083509"/>
            <a:ext cx="22288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43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352" y="509562"/>
            <a:ext cx="6404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ca 1lít, chai 1lít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14" t="70493" r="12099" b="7139"/>
          <a:stretch/>
        </p:blipFill>
        <p:spPr bwMode="auto">
          <a:xfrm>
            <a:off x="1716411" y="1733550"/>
            <a:ext cx="8908129" cy="4343400"/>
          </a:xfrm>
          <a:prstGeom prst="roundRect">
            <a:avLst>
              <a:gd name="adj" fmla="val 3981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9700" y="2133600"/>
            <a:ext cx="4095750" cy="1428750"/>
          </a:xfrm>
          <a:prstGeom prst="rect">
            <a:avLst/>
          </a:prstGeom>
          <a:solidFill>
            <a:srgbClr val="F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18000" r="8530" b="61677"/>
          <a:stretch/>
        </p:blipFill>
        <p:spPr bwMode="auto">
          <a:xfrm>
            <a:off x="817059" y="2181498"/>
            <a:ext cx="10326855" cy="37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3342" y="13695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đoán</a:t>
              </a:r>
              <a:r>
                <a:rPr lang="en-US" sz="2800" dirty="0"/>
                <a:t> </a:t>
              </a: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nhẹ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,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</a:t>
              </a:r>
            </a:p>
          </p:txBody>
        </p:sp>
        <p:sp>
          <p:nvSpPr>
            <p:cNvPr id="2" name="Oval 1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87470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87" y="5482561"/>
            <a:ext cx="44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nhẹ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        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729555"/>
            <a:ext cx="5047642" cy="712694"/>
            <a:chOff x="1183342" y="1369567"/>
            <a:chExt cx="5047642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4" y="1464304"/>
              <a:ext cx="4230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5" name="Picture 4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42938" r="36927" b="40555"/>
          <a:stretch/>
        </p:blipFill>
        <p:spPr bwMode="auto">
          <a:xfrm>
            <a:off x="494019" y="2225952"/>
            <a:ext cx="7239192" cy="34113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60587" y="641344"/>
            <a:ext cx="39739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CÂU HỎI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bưởi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c) </a:t>
            </a:r>
            <a:r>
              <a:rPr lang="en-US" sz="2800" dirty="0" err="1"/>
              <a:t>Quả</a:t>
            </a:r>
            <a:r>
              <a:rPr lang="en-US" sz="2800" dirty="0"/>
              <a:t> cam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hay </a:t>
            </a:r>
            <a:r>
              <a:rPr lang="en-US" sz="2800" dirty="0" err="1"/>
              <a:t>nhẹ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1kg?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1822" y="4594287"/>
            <a:ext cx="18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hơn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89120" y="3148149"/>
            <a:ext cx="992777" cy="992777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3668" y="3803762"/>
            <a:ext cx="6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677" y="3689750"/>
            <a:ext cx="561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751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8" t="63801" r="22177" b="16136"/>
          <a:stretch/>
        </p:blipFill>
        <p:spPr bwMode="auto">
          <a:xfrm>
            <a:off x="975116" y="1315641"/>
            <a:ext cx="6553200" cy="32792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955" y="924663"/>
            <a:ext cx="45564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muối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ki</a:t>
            </a:r>
            <a:r>
              <a:rPr lang="en-US" sz="2800" dirty="0"/>
              <a:t>-</a:t>
            </a:r>
            <a:r>
              <a:rPr lang="en-US" sz="2800" dirty="0" err="1"/>
              <a:t>lô</a:t>
            </a:r>
            <a:r>
              <a:rPr lang="en-US" sz="2800" dirty="0"/>
              <a:t>-gam?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915" y="466386"/>
            <a:ext cx="6340864" cy="712694"/>
            <a:chOff x="1183342" y="1369567"/>
            <a:chExt cx="6340864" cy="712694"/>
          </a:xfrm>
        </p:grpSpPr>
        <p:sp>
          <p:nvSpPr>
            <p:cNvPr id="5" name="TextBox 4"/>
            <p:cNvSpPr txBox="1"/>
            <p:nvPr/>
          </p:nvSpPr>
          <p:spPr>
            <a:xfrm>
              <a:off x="2000164" y="1464304"/>
              <a:ext cx="55240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2157088" y="3518691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7" idx="7"/>
          </p:cNvCxnSpPr>
          <p:nvPr/>
        </p:nvCxnSpPr>
        <p:spPr>
          <a:xfrm flipV="1">
            <a:off x="2547333" y="2486725"/>
            <a:ext cx="640174" cy="1098921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67420" y="1993817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2kg</a:t>
            </a:r>
          </a:p>
        </p:txBody>
      </p:sp>
      <p:sp>
        <p:nvSpPr>
          <p:cNvPr id="10" name="Oval 9"/>
          <p:cNvSpPr/>
          <p:nvPr/>
        </p:nvSpPr>
        <p:spPr>
          <a:xfrm>
            <a:off x="5436572" y="3916058"/>
            <a:ext cx="457200" cy="457200"/>
          </a:xfrm>
          <a:prstGeom prst="ellipse">
            <a:avLst/>
          </a:prstGeom>
          <a:noFill/>
          <a:ln w="28575">
            <a:solidFill>
              <a:srgbClr val="F3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 flipV="1">
            <a:off x="4500985" y="3221626"/>
            <a:ext cx="1002542" cy="761387"/>
          </a:xfrm>
          <a:prstGeom prst="straightConnector1">
            <a:avLst/>
          </a:prstGeom>
          <a:ln>
            <a:solidFill>
              <a:srgbClr val="F3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19253" y="2728718"/>
            <a:ext cx="96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4288" y="4898248"/>
            <a:ext cx="7024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gạo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nặng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hơn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túi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muối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ki</a:t>
            </a:r>
            <a:r>
              <a:rPr lang="en-US" sz="2800" dirty="0">
                <a:solidFill>
                  <a:srgbClr val="B40C60"/>
                </a:solidFill>
              </a:rPr>
              <a:t>-</a:t>
            </a:r>
            <a:r>
              <a:rPr lang="en-US" sz="2800" dirty="0" err="1">
                <a:solidFill>
                  <a:srgbClr val="B40C60"/>
                </a:solidFill>
              </a:rPr>
              <a:t>lô</a:t>
            </a:r>
            <a:r>
              <a:rPr lang="en-US" sz="2800" dirty="0">
                <a:solidFill>
                  <a:srgbClr val="B40C60"/>
                </a:solidFill>
              </a:rPr>
              <a:t>-gam </a:t>
            </a:r>
            <a:r>
              <a:rPr lang="en-US" sz="2800" dirty="0" err="1">
                <a:solidFill>
                  <a:srgbClr val="B40C60"/>
                </a:solidFill>
              </a:rPr>
              <a:t>là</a:t>
            </a:r>
            <a:r>
              <a:rPr lang="en-US" sz="2800" dirty="0">
                <a:solidFill>
                  <a:srgbClr val="B40C60"/>
                </a:solidFill>
              </a:rPr>
              <a:t>: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5 – 2 = 3 (kg)</a:t>
            </a:r>
          </a:p>
          <a:p>
            <a:r>
              <a:rPr lang="en-US" sz="2800" dirty="0">
                <a:solidFill>
                  <a:srgbClr val="B40C60"/>
                </a:solidFill>
              </a:rPr>
              <a:t>                       </a:t>
            </a:r>
            <a:r>
              <a:rPr lang="en-US" sz="2800" dirty="0" err="1">
                <a:solidFill>
                  <a:srgbClr val="B40C60"/>
                </a:solidFill>
              </a:rPr>
              <a:t>Đáp</a:t>
            </a:r>
            <a:r>
              <a:rPr lang="en-US" sz="2800" dirty="0">
                <a:solidFill>
                  <a:srgbClr val="B40C60"/>
                </a:solidFill>
              </a:rPr>
              <a:t> </a:t>
            </a:r>
            <a:r>
              <a:rPr lang="en-US" sz="2800" dirty="0" err="1">
                <a:solidFill>
                  <a:srgbClr val="B40C60"/>
                </a:solidFill>
              </a:rPr>
              <a:t>số</a:t>
            </a:r>
            <a:r>
              <a:rPr lang="en-US" sz="2800" dirty="0">
                <a:solidFill>
                  <a:srgbClr val="B40C60"/>
                </a:solidFill>
              </a:rPr>
              <a:t>: 3 kg</a:t>
            </a:r>
          </a:p>
        </p:txBody>
      </p:sp>
    </p:spTree>
    <p:extLst>
      <p:ext uri="{BB962C8B-B14F-4D97-AF65-F5344CB8AC3E}">
        <p14:creationId xmlns:p14="http://schemas.microsoft.com/office/powerpoint/2010/main" val="60842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2" grpId="0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8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452</Words>
  <Application>Microsoft Office PowerPoint</Application>
  <PresentationFormat>Màn hình rộng</PresentationFormat>
  <Paragraphs>72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43</cp:revision>
  <dcterms:created xsi:type="dcterms:W3CDTF">2021-06-02T01:34:28Z</dcterms:created>
  <dcterms:modified xsi:type="dcterms:W3CDTF">2023-11-06T03:50:13Z</dcterms:modified>
</cp:coreProperties>
</file>