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22" r:id="rId5"/>
    <p:sldMasterId id="2147483736" r:id="rId6"/>
    <p:sldMasterId id="2147483748" r:id="rId7"/>
    <p:sldMasterId id="2147483760" r:id="rId8"/>
  </p:sldMasterIdLst>
  <p:notesMasterIdLst>
    <p:notesMasterId r:id="rId56"/>
  </p:notesMasterIdLst>
  <p:sldIdLst>
    <p:sldId id="333" r:id="rId9"/>
    <p:sldId id="335" r:id="rId10"/>
    <p:sldId id="332" r:id="rId11"/>
    <p:sldId id="258" r:id="rId12"/>
    <p:sldId id="259" r:id="rId13"/>
    <p:sldId id="260" r:id="rId14"/>
    <p:sldId id="261" r:id="rId15"/>
    <p:sldId id="262" r:id="rId16"/>
    <p:sldId id="263" r:id="rId17"/>
    <p:sldId id="266" r:id="rId18"/>
    <p:sldId id="268" r:id="rId19"/>
    <p:sldId id="324" r:id="rId20"/>
    <p:sldId id="269" r:id="rId21"/>
    <p:sldId id="326" r:id="rId22"/>
    <p:sldId id="272" r:id="rId23"/>
    <p:sldId id="290" r:id="rId24"/>
    <p:sldId id="291" r:id="rId25"/>
    <p:sldId id="292" r:id="rId26"/>
    <p:sldId id="293" r:id="rId27"/>
    <p:sldId id="306" r:id="rId28"/>
    <p:sldId id="307" r:id="rId29"/>
    <p:sldId id="308" r:id="rId30"/>
    <p:sldId id="309" r:id="rId31"/>
    <p:sldId id="278" r:id="rId32"/>
    <p:sldId id="310" r:id="rId33"/>
    <p:sldId id="274" r:id="rId34"/>
    <p:sldId id="339" r:id="rId35"/>
    <p:sldId id="276" r:id="rId36"/>
    <p:sldId id="280" r:id="rId37"/>
    <p:sldId id="311" r:id="rId38"/>
    <p:sldId id="328" r:id="rId39"/>
    <p:sldId id="286" r:id="rId40"/>
    <p:sldId id="287" r:id="rId41"/>
    <p:sldId id="313" r:id="rId42"/>
    <p:sldId id="312" r:id="rId43"/>
    <p:sldId id="288" r:id="rId44"/>
    <p:sldId id="314" r:id="rId45"/>
    <p:sldId id="315" r:id="rId46"/>
    <p:sldId id="320" r:id="rId47"/>
    <p:sldId id="316" r:id="rId48"/>
    <p:sldId id="317" r:id="rId49"/>
    <p:sldId id="318" r:id="rId50"/>
    <p:sldId id="319" r:id="rId51"/>
    <p:sldId id="321" r:id="rId52"/>
    <p:sldId id="340" r:id="rId53"/>
    <p:sldId id="322" r:id="rId54"/>
    <p:sldId id="2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6" d="100"/>
          <a:sy n="106" d="100"/>
        </p:scale>
        <p:origin x="70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85D64-AE51-4033-A415-29F4D4D66FD5}"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D481-E225-4BC2-BFCC-5730E84A43C2}" type="slidenum">
              <a:rPr lang="en-US" smtClean="0"/>
              <a:t>‹#›</a:t>
            </a:fld>
            <a:endParaRPr lang="en-US"/>
          </a:p>
        </p:txBody>
      </p:sp>
    </p:spTree>
    <p:extLst>
      <p:ext uri="{BB962C8B-B14F-4D97-AF65-F5344CB8AC3E}">
        <p14:creationId xmlns:p14="http://schemas.microsoft.com/office/powerpoint/2010/main" val="38055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97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67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33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05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066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2898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0856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2059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91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97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F24B-0E14-46F3-AD69-CB55947AC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95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5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156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40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9523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26513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512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720511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28098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630212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84627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20105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2294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33729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96853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965771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84358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19771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946521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92480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64116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4577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416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25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247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90747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93882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4889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71061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66198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10653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551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3267177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73472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509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8943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39003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0536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3798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86781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5603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56028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19837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07150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97024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20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13564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5336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760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001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13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883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3016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95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80918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30832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10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56314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812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70581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90224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519197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610204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35390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64218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10352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437427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4783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45151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9858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49575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71536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24952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696527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12375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477144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30228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1981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7323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260825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1511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434766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3775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555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t>12/22/2023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5651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2" r:id="rId12"/>
    <p:sldLayoutId id="21474837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2053935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369162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5741284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1631"/>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57995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12/22/2023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19224492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105887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11" Type="http://schemas.microsoft.com/office/2007/relationships/hdphoto" Target="../media/hdphoto20.wdp"/><Relationship Id="rId5" Type="http://schemas.openxmlformats.org/officeDocument/2006/relationships/image" Target="../media/image36.jpeg"/><Relationship Id="rId10" Type="http://schemas.openxmlformats.org/officeDocument/2006/relationships/image" Target="../media/image38.png"/><Relationship Id="rId4" Type="http://schemas.openxmlformats.org/officeDocument/2006/relationships/notesSlide" Target="../notesSlides/notesSlide5.xml"/><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1.png"/><Relationship Id="rId1" Type="http://schemas.openxmlformats.org/officeDocument/2006/relationships/slideLayout" Target="../slideLayouts/slideLayout15.xml"/><Relationship Id="rId5" Type="http://schemas.openxmlformats.org/officeDocument/2006/relationships/image" Target="../media/image53.GIF"/><Relationship Id="rId4" Type="http://schemas.openxmlformats.org/officeDocument/2006/relationships/image" Target="../media/image52.GIF"/></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notesSlide" Target="../notesSlides/notesSlide2.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20.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07/relationships/hdphoto" Target="../media/hdphoto5.wdp"/><Relationship Id="rId19" Type="http://schemas.openxmlformats.org/officeDocument/2006/relationships/image" Target="../media/image11.png"/><Relationship Id="rId4" Type="http://schemas.openxmlformats.org/officeDocument/2006/relationships/image" Target="../media/image13.jpeg"/><Relationship Id="rId9" Type="http://schemas.openxmlformats.org/officeDocument/2006/relationships/image" Target="../media/image16.png"/><Relationship Id="rId14" Type="http://schemas.microsoft.com/office/2007/relationships/hdphoto" Target="../media/hdphoto7.wdp"/></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jpeg"/><Relationship Id="rId4" Type="http://schemas.openxmlformats.org/officeDocument/2006/relationships/audio" Target="../media/audio3.wav"/><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18" Type="http://schemas.openxmlformats.org/officeDocument/2006/relationships/image" Target="../media/image29.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8.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16.png"/><Relationship Id="rId11" Type="http://schemas.microsoft.com/office/2007/relationships/hdphoto" Target="../media/hdphoto12.wdp"/><Relationship Id="rId5" Type="http://schemas.openxmlformats.org/officeDocument/2006/relationships/image" Target="../media/image24.png"/><Relationship Id="rId15" Type="http://schemas.microsoft.com/office/2007/relationships/hdphoto" Target="../media/hdphoto13.wdp"/><Relationship Id="rId10" Type="http://schemas.openxmlformats.org/officeDocument/2006/relationships/image" Target="../media/image26.png"/><Relationship Id="rId19" Type="http://schemas.microsoft.com/office/2007/relationships/hdphoto" Target="../media/hdphoto15.wdp"/><Relationship Id="rId4" Type="http://schemas.openxmlformats.org/officeDocument/2006/relationships/notesSlide" Target="../notesSlides/notesSlide3.xml"/><Relationship Id="rId9" Type="http://schemas.microsoft.com/office/2007/relationships/hdphoto" Target="../media/hdphoto11.wdp"/><Relationship Id="rId14" Type="http://schemas.openxmlformats.org/officeDocument/2006/relationships/image" Target="../media/image27.png"/><Relationship Id="rId22"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6.wdp"/><Relationship Id="rId18" Type="http://schemas.openxmlformats.org/officeDocument/2006/relationships/image" Target="../media/image34.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2.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3.mp3"/><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31.jpeg"/><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18.wdp"/><Relationship Id="rId4" Type="http://schemas.openxmlformats.org/officeDocument/2006/relationships/notesSlide" Target="../notesSlides/notesSlide4.xml"/><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30</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6012634"/>
      </p:ext>
    </p:extLst>
  </p:cSld>
  <p:clrMapOvr>
    <a:masterClrMapping/>
  </p:clrMapOvr>
  <p:transition advClick="0">
    <p:wedg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latin typeface="Arial-Rounded" panose="020B0500000000000000" pitchFamily="34" charset="0"/>
                <a:cs typeface="Arial-Rounded" panose="020B0500000000000000" pitchFamily="34" charset="0"/>
              </a:rPr>
              <a:t>Kể</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những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việc</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em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làm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khiến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người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thân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vui</a:t>
            </a:r>
            <a:endParaRPr lang="en-US" sz="3600" dirty="0">
              <a:latin typeface="Arial-Rounded" panose="020B0500000000000000" pitchFamily="34" charset="0"/>
              <a:cs typeface="Arial-Rounded" panose="020B0500000000000000" pitchFamily="34" charset="0"/>
            </a:endParaRP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Em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học</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giỏi</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Arial-Rounded" panose="020B0500000000000000" pitchFamily="34" charset="0"/>
                <a:cs typeface="Arial-Rounded" panose="020B0500000000000000" pitchFamily="34" charset="0"/>
              </a:rPr>
              <a:t>Em</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quét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nhà</a:t>
            </a:r>
            <a:r>
              <a:rPr lang="en-US" sz="3200" dirty="0">
                <a:solidFill>
                  <a:prstClr val="white"/>
                </a:solidFill>
                <a:latin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Em</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rửa</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bát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6F2BD-FB46-44F5-B741-153FD36603EE}"/>
              </a:ext>
            </a:extLst>
          </p:cNvPr>
          <p:cNvSpPr txBox="1"/>
          <p:nvPr/>
        </p:nvSpPr>
        <p:spPr>
          <a:xfrm>
            <a:off x="5057776" y="2147681"/>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nó,sưng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4804913" y="2949123"/>
            <a:ext cx="3486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khập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khiễng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9" y="3595527"/>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sân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024438" y="4248838"/>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gần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264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srgbClr val="000000"/>
                </a:solidFill>
                <a:latin typeface="Times New Roman" panose="02020603050405020304" pitchFamily="18" charset="0"/>
                <a:ea typeface="Times New Roman" panose="02020603050405020304" pitchFamily="18" charset="0"/>
              </a:rPr>
              <a:t>Ông</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bị</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đau</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chân</a:t>
            </a:r>
            <a:endParaRPr lang="en-US" sz="2800" noProof="0" dirty="0">
              <a:solidFill>
                <a:srgbClr val="000000"/>
              </a:solidFill>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sưng</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tấy</a:t>
            </a:r>
            <a:endPar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aseline="0" noProof="0" dirty="0">
              <a:solidFill>
                <a:srgbClr val="000000"/>
              </a:solidFill>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Bước</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thềm</a:t>
            </a:r>
            <a:r>
              <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endParaRPr kumimoji="0" lang="en-US" sz="2800" b="0" i="0" u="none" strike="noStrike" kern="1200" cap="none" spc="0" normalizeH="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noProof="0" dirty="0" err="1">
                <a:solidFill>
                  <a:srgbClr val="000000"/>
                </a:solidFill>
                <a:latin typeface="Times New Roman" panose="02020603050405020304" pitchFamily="18" charset="0"/>
                <a:ea typeface="Times New Roman" panose="02020603050405020304" pitchFamily="18" charset="0"/>
              </a:rPr>
              <a:t>Nhấc</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chân</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quá</a:t>
            </a:r>
            <a:r>
              <a:rPr lang="en-US" sz="2800" noProof="0" dirty="0">
                <a:solidFill>
                  <a:srgbClr val="000000"/>
                </a:solidFill>
                <a:latin typeface="Times New Roman" panose="02020603050405020304" pitchFamily="18" charset="0"/>
                <a:ea typeface="Times New Roman" panose="02020603050405020304" pitchFamily="18" charset="0"/>
              </a:rPr>
              <a:t> </a:t>
            </a:r>
            <a:r>
              <a:rPr lang="en-US" sz="2800" noProof="0" dirty="0" err="1">
                <a:solidFill>
                  <a:srgbClr val="000000"/>
                </a:solidFill>
                <a:latin typeface="Times New Roman" panose="02020603050405020304" pitchFamily="18" charset="0"/>
                <a:ea typeface="Times New Roman" panose="02020603050405020304" pitchFamily="18" charset="0"/>
              </a:rPr>
              <a:t>khó</a:t>
            </a:r>
            <a:r>
              <a:rPr lang="en-US" sz="2800" noProof="0" dirty="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50128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Tấy</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Sưng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đau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nhức</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03076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khiễng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khà</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bên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cao</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bên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thấp</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đều</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p:cNvGrpSpPr/>
          <p:nvPr/>
        </p:nvGrpSpPr>
        <p:grpSpPr>
          <a:xfrm>
            <a:off x="3882390" y="4657090"/>
            <a:ext cx="6916420" cy="1537308"/>
            <a:chOff x="172324" y="1157225"/>
            <a:chExt cx="2109019" cy="1471015"/>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307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Lon ton</a:t>
              </a: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hoặc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chạy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thường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trẻ</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bước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ngắn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2F7A3BFF-7B6D-4F4D-9483-2AA5C7875E1D}"/>
              </a:ext>
            </a:extLst>
          </p:cNvPr>
          <p:cNvCxnSpPr/>
          <p:nvPr/>
        </p:nvCxnSpPr>
        <p:spPr>
          <a:xfrm>
            <a:off x="733646" y="2679405"/>
            <a:ext cx="15629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9A612FD0-A8E5-4988-B98A-E8BDEBCB05D0}"/>
              </a:ext>
            </a:extLst>
          </p:cNvPr>
          <p:cNvCxnSpPr>
            <a:cxnSpLocks/>
          </p:cNvCxnSpPr>
          <p:nvPr/>
        </p:nvCxnSpPr>
        <p:spPr>
          <a:xfrm>
            <a:off x="2402908" y="2679405"/>
            <a:ext cx="136101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445E779-D4C9-4B1D-AFD8-6DE559315FD6}"/>
              </a:ext>
            </a:extLst>
          </p:cNvPr>
          <p:cNvCxnSpPr/>
          <p:nvPr/>
        </p:nvCxnSpPr>
        <p:spPr>
          <a:xfrm>
            <a:off x="5507664" y="2115880"/>
            <a:ext cx="15629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98893EF7-DA38-45D5-942A-22889D86EEEB}"/>
              </a:ext>
            </a:extLst>
          </p:cNvPr>
          <p:cNvCxnSpPr/>
          <p:nvPr/>
        </p:nvCxnSpPr>
        <p:spPr>
          <a:xfrm>
            <a:off x="4051003" y="2477387"/>
            <a:ext cx="1562986"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9870158A-9C8E-4C9B-AB3C-789541EFE120}"/>
              </a:ext>
            </a:extLst>
          </p:cNvPr>
          <p:cNvSpPr txBox="1"/>
          <p:nvPr/>
        </p:nvSpPr>
        <p:spPr>
          <a:xfrm>
            <a:off x="1851896" y="5862895"/>
            <a:ext cx="4930775" cy="582295"/>
          </a:xfrm>
          <a:prstGeom prst="rect">
            <a:avLst/>
          </a:prstGeom>
          <a:solidFill>
            <a:schemeClr val="accent6"/>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267583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4051005" y="5398625"/>
            <a:ext cx="4518837"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429B04A8-074A-476B-8195-781E99292B8B}"/>
              </a:ext>
            </a:extLst>
          </p:cNvPr>
          <p:cNvCxnSpPr>
            <a:cxnSpLocks/>
          </p:cNvCxnSpPr>
          <p:nvPr/>
        </p:nvCxnSpPr>
        <p:spPr>
          <a:xfrm flipH="1">
            <a:off x="2958595" y="1211812"/>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71A68AA-1FCD-4088-A3B1-1FE1AF0704C6}"/>
              </a:ext>
            </a:extLst>
          </p:cNvPr>
          <p:cNvCxnSpPr>
            <a:cxnSpLocks/>
          </p:cNvCxnSpPr>
          <p:nvPr/>
        </p:nvCxnSpPr>
        <p:spPr>
          <a:xfrm flipH="1">
            <a:off x="2743200" y="1675175"/>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64A383D-E79F-4432-AC86-D75A8FEF60E5}"/>
              </a:ext>
            </a:extLst>
          </p:cNvPr>
          <p:cNvCxnSpPr>
            <a:cxnSpLocks/>
          </p:cNvCxnSpPr>
          <p:nvPr/>
        </p:nvCxnSpPr>
        <p:spPr>
          <a:xfrm flipH="1">
            <a:off x="3170984" y="2007524"/>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1C7E856-7E10-4A96-AD22-C72974462C77}"/>
              </a:ext>
            </a:extLst>
          </p:cNvPr>
          <p:cNvCxnSpPr>
            <a:cxnSpLocks/>
          </p:cNvCxnSpPr>
          <p:nvPr/>
        </p:nvCxnSpPr>
        <p:spPr>
          <a:xfrm flipH="1">
            <a:off x="3736577" y="2339873"/>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F3903D2-598F-4D4E-8A81-852D98EA98FF}"/>
              </a:ext>
            </a:extLst>
          </p:cNvPr>
          <p:cNvCxnSpPr>
            <a:cxnSpLocks/>
          </p:cNvCxnSpPr>
          <p:nvPr/>
        </p:nvCxnSpPr>
        <p:spPr>
          <a:xfrm flipH="1">
            <a:off x="3296570" y="269589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BA8FAA0-3989-4AFF-A283-5445C5B5CE63}"/>
              </a:ext>
            </a:extLst>
          </p:cNvPr>
          <p:cNvCxnSpPr>
            <a:cxnSpLocks/>
          </p:cNvCxnSpPr>
          <p:nvPr/>
        </p:nvCxnSpPr>
        <p:spPr>
          <a:xfrm flipH="1">
            <a:off x="3349732" y="3051408"/>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701B6ECE-01C7-4935-AC07-EB31D12F1BCD}"/>
              </a:ext>
            </a:extLst>
          </p:cNvPr>
          <p:cNvCxnSpPr>
            <a:cxnSpLocks/>
          </p:cNvCxnSpPr>
          <p:nvPr/>
        </p:nvCxnSpPr>
        <p:spPr>
          <a:xfrm flipH="1">
            <a:off x="3322955" y="3483905"/>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18BB89-6C59-449F-873D-069C5501A985}"/>
              </a:ext>
            </a:extLst>
          </p:cNvPr>
          <p:cNvCxnSpPr>
            <a:cxnSpLocks/>
          </p:cNvCxnSpPr>
          <p:nvPr/>
        </p:nvCxnSpPr>
        <p:spPr>
          <a:xfrm flipH="1">
            <a:off x="3349732" y="392752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B7EC3C1D-0862-443F-B110-5682A20B57BA}"/>
              </a:ext>
            </a:extLst>
          </p:cNvPr>
          <p:cNvCxnSpPr>
            <a:cxnSpLocks/>
          </p:cNvCxnSpPr>
          <p:nvPr/>
        </p:nvCxnSpPr>
        <p:spPr>
          <a:xfrm flipH="1">
            <a:off x="2795288" y="416903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C4E7B2BA-5B0B-4FF4-BDCE-CC343BE655E6}"/>
              </a:ext>
            </a:extLst>
          </p:cNvPr>
          <p:cNvCxnSpPr>
            <a:cxnSpLocks/>
          </p:cNvCxnSpPr>
          <p:nvPr/>
        </p:nvCxnSpPr>
        <p:spPr>
          <a:xfrm flipH="1">
            <a:off x="3552753" y="450137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5A9398E3-0207-499D-866C-C7418D425931}"/>
              </a:ext>
            </a:extLst>
          </p:cNvPr>
          <p:cNvCxnSpPr>
            <a:cxnSpLocks/>
          </p:cNvCxnSpPr>
          <p:nvPr/>
        </p:nvCxnSpPr>
        <p:spPr>
          <a:xfrm flipH="1">
            <a:off x="3224146" y="487884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643E7B62-36FC-4BFB-B6DE-64990805BA9F}"/>
              </a:ext>
            </a:extLst>
          </p:cNvPr>
          <p:cNvCxnSpPr>
            <a:cxnSpLocks/>
          </p:cNvCxnSpPr>
          <p:nvPr/>
        </p:nvCxnSpPr>
        <p:spPr>
          <a:xfrm flipH="1">
            <a:off x="3054225" y="535242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0F66F8F4-B289-4119-A839-D491767C8A59}"/>
              </a:ext>
            </a:extLst>
          </p:cNvPr>
          <p:cNvCxnSpPr>
            <a:cxnSpLocks/>
          </p:cNvCxnSpPr>
          <p:nvPr/>
        </p:nvCxnSpPr>
        <p:spPr>
          <a:xfrm flipH="1">
            <a:off x="6699867" y="1377986"/>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299EFD32-E476-45EF-863E-E27A0776088F}"/>
              </a:ext>
            </a:extLst>
          </p:cNvPr>
          <p:cNvCxnSpPr>
            <a:cxnSpLocks/>
          </p:cNvCxnSpPr>
          <p:nvPr/>
        </p:nvCxnSpPr>
        <p:spPr>
          <a:xfrm flipH="1">
            <a:off x="7197719" y="173601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6727EC6B-BECE-4FD0-9D70-6DF917AD219D}"/>
              </a:ext>
            </a:extLst>
          </p:cNvPr>
          <p:cNvCxnSpPr>
            <a:cxnSpLocks/>
          </p:cNvCxnSpPr>
          <p:nvPr/>
        </p:nvCxnSpPr>
        <p:spPr>
          <a:xfrm flipH="1">
            <a:off x="6946551" y="2187262"/>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73A8324-BFF6-42E4-B3CC-F91A255D8296}"/>
              </a:ext>
            </a:extLst>
          </p:cNvPr>
          <p:cNvCxnSpPr>
            <a:cxnSpLocks/>
          </p:cNvCxnSpPr>
          <p:nvPr/>
        </p:nvCxnSpPr>
        <p:spPr>
          <a:xfrm flipH="1">
            <a:off x="6475126" y="2519056"/>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D852D15F-F188-4FE5-90CB-FC5ADC8D3305}"/>
              </a:ext>
            </a:extLst>
          </p:cNvPr>
          <p:cNvCxnSpPr>
            <a:cxnSpLocks/>
          </p:cNvCxnSpPr>
          <p:nvPr/>
        </p:nvCxnSpPr>
        <p:spPr>
          <a:xfrm flipH="1">
            <a:off x="6461986" y="281392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5476F85C-8CCB-4C66-9361-5EF87865A7AA}"/>
              </a:ext>
            </a:extLst>
          </p:cNvPr>
          <p:cNvCxnSpPr>
            <a:cxnSpLocks/>
          </p:cNvCxnSpPr>
          <p:nvPr/>
        </p:nvCxnSpPr>
        <p:spPr>
          <a:xfrm flipH="1">
            <a:off x="6758799" y="321905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C45C4387-CA38-47C6-BC15-62CB4C0148A2}"/>
              </a:ext>
            </a:extLst>
          </p:cNvPr>
          <p:cNvCxnSpPr>
            <a:cxnSpLocks/>
          </p:cNvCxnSpPr>
          <p:nvPr/>
        </p:nvCxnSpPr>
        <p:spPr>
          <a:xfrm flipH="1">
            <a:off x="6204098" y="3595173"/>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C82543B-B0A8-4A5F-B35C-3C5E308111B5}"/>
              </a:ext>
            </a:extLst>
          </p:cNvPr>
          <p:cNvCxnSpPr>
            <a:cxnSpLocks/>
          </p:cNvCxnSpPr>
          <p:nvPr/>
        </p:nvCxnSpPr>
        <p:spPr>
          <a:xfrm flipH="1">
            <a:off x="6556401" y="3975428"/>
            <a:ext cx="106325" cy="33234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7255601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4104448" y="4805917"/>
            <a:ext cx="4018826" cy="11325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pic>
        <p:nvPicPr>
          <p:cNvPr id="8" name="Picture 3">
            <a:extLst>
              <a:ext uri="{FF2B5EF4-FFF2-40B4-BE49-F238E27FC236}">
                <a16:creationId xmlns:a16="http://schemas.microsoft.com/office/drawing/2014/main" id="{7D089E06-9903-4071-8374-FF2634450A4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795" y="1"/>
            <a:ext cx="527050" cy="54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768132C-D7DB-4660-AB02-304C4F03CFE2}"/>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2369" y="113558"/>
            <a:ext cx="527050" cy="427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614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3965893" y="5044062"/>
            <a:ext cx="3996341"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toàn</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spTree>
    <p:extLst>
      <p:ext uri="{BB962C8B-B14F-4D97-AF65-F5344CB8AC3E}">
        <p14:creationId xmlns:p14="http://schemas.microsoft.com/office/powerpoint/2010/main" val="281932087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6782723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1154844" y="5747058"/>
            <a:ext cx="542671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1.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của</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bị</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làm</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sao</a:t>
            </a:r>
            <a:r>
              <a:rPr lang="en-US" sz="3200" dirty="0">
                <a:solidFill>
                  <a:prstClr val="white"/>
                </a:solidFill>
                <a:latin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p:nvPr/>
        </p:nvCxnSpPr>
        <p:spPr>
          <a:xfrm>
            <a:off x="1648047" y="1584251"/>
            <a:ext cx="118021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505091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1154843" y="5613992"/>
            <a:ext cx="7468161" cy="9439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2. Khi </a:t>
            </a:r>
            <a:r>
              <a:rPr lang="en-US" sz="3200" dirty="0" err="1">
                <a:solidFill>
                  <a:prstClr val="white"/>
                </a:solidFill>
                <a:latin typeface="Arial-Rounded" panose="020B0500000000000000" pitchFamily="34" charset="0"/>
                <a:cs typeface="Arial-Rounded" panose="020B0500000000000000" pitchFamily="34" charset="0"/>
              </a:rPr>
              <a:t>thấy</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đau</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đã</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làm</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gì</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để</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để</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giúp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a:cxnSpLocks/>
          </p:cNvCxnSpPr>
          <p:nvPr/>
        </p:nvCxnSpPr>
        <p:spPr>
          <a:xfrm>
            <a:off x="1616149" y="5220586"/>
            <a:ext cx="14034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99259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1154843" y="5613992"/>
            <a:ext cx="7468161" cy="9439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3. Theo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vì</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sao</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tuy</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bé</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mà</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khỏe</a:t>
            </a:r>
            <a:r>
              <a:rPr lang="en-US" sz="3200" dirty="0">
                <a:solidFill>
                  <a:prstClr val="white"/>
                </a:solidFill>
                <a:latin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a:cxnSpLocks/>
          </p:cNvCxnSpPr>
          <p:nvPr/>
        </p:nvCxnSpPr>
        <p:spPr>
          <a:xfrm>
            <a:off x="4125433" y="4274288"/>
            <a:ext cx="215840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20299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066800" y="386241"/>
            <a:ext cx="7749396" cy="461616"/>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2400" b="1" i="0" u="none" strike="noStrike" kern="1200" cap="none" spc="0" normalizeH="0" baseline="0" noProof="0" dirty="0">
              <a:ln>
                <a:noFill/>
              </a:ln>
              <a:solidFill>
                <a:prstClr val="black"/>
              </a:solidFill>
              <a:effectLst/>
              <a:uLnTx/>
              <a:uFillTx/>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4" name="Rectangle 13"/>
          <p:cNvSpPr/>
          <p:nvPr/>
        </p:nvSpPr>
        <p:spPr>
          <a:xfrm>
            <a:off x="228600" y="1217497"/>
            <a:ext cx="5174672" cy="4031873"/>
          </a:xfrm>
          <a:prstGeom prst="rect">
            <a:avLst/>
          </a:prstGeom>
          <a:solidFill>
            <a:schemeClr val="bg1"/>
          </a:solidFill>
        </p:spPr>
        <p:txBody>
          <a:bodyPr wrap="square">
            <a:spAutoFit/>
          </a:bodyPr>
          <a:lstStyle/>
          <a:p>
            <a:pPr lvl="0">
              <a:defRPr/>
            </a:pPr>
            <a:r>
              <a:rPr lang="vi-VN" sz="3200" dirty="0">
                <a:solidFill>
                  <a:prstClr val="black"/>
                </a:solidFill>
                <a:latin typeface="Arial-Rounded" panose="020B0500000000000000" pitchFamily="34" charset="0"/>
                <a:cs typeface="Arial-Rounded" panose="020B0500000000000000" pitchFamily="34" charset="0"/>
                <a:sym typeface="+mn-ea"/>
              </a:rPr>
              <a:t>Ông bước lên thềm</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Trong lòng sung sướng</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Quẳng gậy, cúi xuống</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Quên cả đớn đau</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Ôm cháu xoa đầu:</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 Hoan hô thằng bé!</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Bé thế mà khoẻ</a:t>
            </a:r>
          </a:p>
          <a:p>
            <a:pPr lvl="0">
              <a:defRPr/>
            </a:pPr>
            <a:r>
              <a:rPr lang="vi-VN" sz="3200" dirty="0">
                <a:solidFill>
                  <a:prstClr val="black"/>
                </a:solidFill>
                <a:latin typeface="Arial-Rounded" panose="020B0500000000000000" pitchFamily="34" charset="0"/>
                <a:cs typeface="Arial-Rounded" panose="020B0500000000000000" pitchFamily="34" charset="0"/>
                <a:sym typeface="+mn-ea"/>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3"/>
          <p:cNvSpPr/>
          <p:nvPr/>
        </p:nvSpPr>
        <p:spPr>
          <a:xfrm>
            <a:off x="228600" y="1340607"/>
            <a:ext cx="5174672" cy="378565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Quẳng</a:t>
            </a: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Ôm</a:t>
            </a:r>
            <a:endParaRPr lang="en-US" sz="30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3000" b="0" i="0" u="none" strike="noStrike" kern="1200" cap="none" spc="0" normalizeH="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Hoan</a:t>
            </a:r>
            <a:endParaRPr kumimoji="0" lang="en-US" sz="3000" b="0" i="0" u="none" strike="noStrike" kern="1200" cap="none" spc="0" normalizeH="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R="0" lvl="0" algn="l" defTabSz="914400" rtl="0" eaLnBrk="1" fontAlgn="auto" latinLnBrk="0" hangingPunct="1">
              <a:lnSpc>
                <a:spcPct val="100000"/>
              </a:lnSpc>
              <a:spcBef>
                <a:spcPts val="0"/>
              </a:spcBef>
              <a:spcAft>
                <a:spcPts val="0"/>
              </a:spcAft>
              <a:buClrTx/>
              <a:buSzTx/>
              <a:tabLst/>
              <a:defRPr/>
            </a:pP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R="0" lvl="0" algn="l" defTabSz="914400" rtl="0" eaLnBrk="1" fontAlgn="auto" latinLnBrk="0" hangingPunct="1">
              <a:lnSpc>
                <a:spcPct val="100000"/>
              </a:lnSpc>
              <a:spcBef>
                <a:spcPts val="0"/>
              </a:spcBef>
              <a:spcAft>
                <a:spcPts val="0"/>
              </a:spcAft>
              <a:buClrTx/>
              <a:buSzTx/>
              <a:tabLst/>
              <a:defRPr/>
            </a:pPr>
            <a:r>
              <a:rPr lang="en-US" sz="3000" baseline="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endParaRPr lang="en-US" sz="3000" baseline="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80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r>
              <a:rPr kumimoji="0" lang="en-US" altLang="zh-CN" sz="80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theo</a:t>
            </a:r>
            <a:r>
              <a:rPr kumimoji="0" lang="en-US" altLang="zh-CN" sz="80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văn</a:t>
            </a:r>
            <a:r>
              <a:rPr kumimoji="0" lang="en-US" altLang="zh-CN" sz="8000" b="1" i="1" u="none" strike="noStrike" kern="1200" cap="none" spc="0" normalizeH="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bản</a:t>
            </a:r>
            <a:r>
              <a:rPr kumimoji="0" lang="en-US" altLang="zh-CN" sz="8000" b="1" i="1" u="none" strike="noStrike" kern="1200" cap="none" spc="0" normalizeH="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đọc</a:t>
            </a:r>
            <a:endParaRPr kumimoji="0" lang="en-US" sz="8000" b="1" i="1" u="none" strike="noStrike" kern="1200" cap="none" spc="0" normalizeH="0" baseline="0" noProof="0" dirty="0">
              <a:ln>
                <a:noFill/>
              </a:ln>
              <a:solidFill>
                <a:srgbClr val="FF0000"/>
              </a:solidFill>
              <a:effectLst/>
              <a:uLnTx/>
              <a:uFillTx/>
              <a:latin typeface="Verdana" panose="020B0604030504040204" charset="0"/>
              <a:cs typeface="Verdana" panose="020B0604030504040204" charset="0"/>
            </a:endParaRPr>
          </a:p>
        </p:txBody>
      </p:sp>
    </p:spTree>
    <p:extLst>
      <p:ext uri="{BB962C8B-B14F-4D97-AF65-F5344CB8AC3E}">
        <p14:creationId xmlns:p14="http://schemas.microsoft.com/office/powerpoint/2010/main" val="106243381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dirty="0">
                <a:latin typeface="Arial-Rounded" panose="020B0500000000000000" pitchFamily="34" charset="0"/>
                <a:cs typeface="Arial-Rounded" panose="020B0500000000000000" pitchFamily="34" charset="0"/>
              </a:rPr>
              <a:t>1. </a:t>
            </a:r>
            <a:r>
              <a:rPr lang="en-US" sz="4890" dirty="0" err="1">
                <a:latin typeface="Arial-Rounded" panose="020B0500000000000000" pitchFamily="34" charset="0"/>
                <a:cs typeface="Arial-Rounded" panose="020B0500000000000000" pitchFamily="34" charset="0"/>
              </a:rPr>
              <a:t>Từ</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ngữ</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nào</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dưới</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đây</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thể</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hiện</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dáng</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vẻ</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của</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Việt</a:t>
            </a:r>
            <a:r>
              <a:rPr lang="en-US" sz="4890" dirty="0">
                <a:latin typeface="Arial-Rounded" panose="020B0500000000000000" pitchFamily="34" charset="0"/>
                <a:cs typeface="Arial-Rounded" panose="020B0500000000000000" pitchFamily="34" charset="0"/>
              </a:rPr>
              <a:t>?</a:t>
            </a:r>
          </a:p>
        </p:txBody>
      </p:sp>
      <p:pic>
        <p:nvPicPr>
          <p:cNvPr id="6" name="Content Placeholder 5">
            <a:extLst>
              <a:ext uri="{FF2B5EF4-FFF2-40B4-BE49-F238E27FC236}">
                <a16:creationId xmlns:a16="http://schemas.microsoft.com/office/drawing/2014/main" id="{7DE72CFD-EBB4-4A1B-96F8-9AA2777AB4C0}"/>
              </a:ext>
            </a:extLst>
          </p:cNvPr>
          <p:cNvPicPr>
            <a:picLocks noGrp="1" noChangeAspect="1"/>
          </p:cNvPicPr>
          <p:nvPr>
            <p:ph idx="1"/>
          </p:nvPr>
        </p:nvPicPr>
        <p:blipFill>
          <a:blip r:embed="rId3"/>
          <a:stretch>
            <a:fillRect/>
          </a:stretch>
        </p:blipFill>
        <p:spPr>
          <a:xfrm>
            <a:off x="2923953" y="2679405"/>
            <a:ext cx="6602819" cy="1721939"/>
          </a:xfrm>
        </p:spPr>
      </p:pic>
      <p:sp>
        <p:nvSpPr>
          <p:cNvPr id="7" name="Oval 6">
            <a:extLst>
              <a:ext uri="{FF2B5EF4-FFF2-40B4-BE49-F238E27FC236}">
                <a16:creationId xmlns:a16="http://schemas.microsoft.com/office/drawing/2014/main" id="{D3A9359A-1FCB-43A0-BE1E-C6B75A846A58}"/>
              </a:ext>
            </a:extLst>
          </p:cNvPr>
          <p:cNvSpPr/>
          <p:nvPr/>
        </p:nvSpPr>
        <p:spPr>
          <a:xfrm>
            <a:off x="2987749" y="2785730"/>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FA58FD1-8666-44B4-AD10-A32DA2F70AF9}"/>
              </a:ext>
            </a:extLst>
          </p:cNvPr>
          <p:cNvSpPr/>
          <p:nvPr/>
        </p:nvSpPr>
        <p:spPr>
          <a:xfrm>
            <a:off x="7506586" y="2785730"/>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45BE3F-3DD5-436F-B13D-ED0353DD15BC}"/>
              </a:ext>
            </a:extLst>
          </p:cNvPr>
          <p:cNvSpPr/>
          <p:nvPr/>
        </p:nvSpPr>
        <p:spPr>
          <a:xfrm>
            <a:off x="3168502" y="3646967"/>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Picture Placeholder 4"/>
          <p:cNvSpPr>
            <a:spLocks noGrp="1"/>
          </p:cNvSpPr>
          <p:nvPr>
            <p:ph type="pic" idx="1"/>
          </p:nvPr>
        </p:nvSpPr>
        <p:spPr/>
        <p:txBody>
          <a:bodyPr/>
          <a:lstStyle/>
          <a:p>
            <a:endParaRPr lang="vi-VN"/>
          </a:p>
        </p:txBody>
      </p:sp>
      <p:sp>
        <p:nvSpPr>
          <p:cNvPr id="6" name="Text Placeholder 5"/>
          <p:cNvSpPr>
            <a:spLocks noGrp="1"/>
          </p:cNvSpPr>
          <p:nvPr>
            <p:ph type="body" sz="half" idx="2"/>
          </p:nvPr>
        </p:nvSpPr>
        <p:spPr>
          <a:xfrm>
            <a:off x="2355011" y="2057400"/>
            <a:ext cx="5865963" cy="3811588"/>
          </a:xfrm>
        </p:spPr>
        <p:txBody>
          <a:bodyPr/>
          <a:lstStyle/>
          <a:p>
            <a:pPr algn="ctr"/>
            <a:r>
              <a:rPr lang="en-US" sz="4400" dirty="0">
                <a:solidFill>
                  <a:srgbClr val="FFFF00"/>
                </a:solidFill>
                <a:latin typeface="Times New Roman" pitchFamily="18" charset="0"/>
                <a:cs typeface="Times New Roman" pitchFamily="18" charset="0"/>
              </a:rPr>
              <a:t>2.Đọc </a:t>
            </a:r>
            <a:r>
              <a:rPr lang="en-US" sz="4400" dirty="0" err="1">
                <a:solidFill>
                  <a:srgbClr val="FFFF00"/>
                </a:solidFill>
                <a:latin typeface="Times New Roman" pitchFamily="18" charset="0"/>
                <a:cs typeface="Times New Roman" pitchFamily="18" charset="0"/>
              </a:rPr>
              <a:t>những</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câu</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thơ</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thể</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hiện</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lời</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khen</a:t>
            </a:r>
            <a:r>
              <a:rPr lang="en-US" sz="4400" dirty="0">
                <a:solidFill>
                  <a:srgbClr val="FFFF00"/>
                </a:solidFill>
                <a:latin typeface="Times New Roman" pitchFamily="18" charset="0"/>
                <a:cs typeface="Times New Roman" pitchFamily="18" charset="0"/>
              </a:rPr>
              <a:t> </a:t>
            </a:r>
          </a:p>
          <a:p>
            <a:pPr algn="ctr"/>
            <a:r>
              <a:rPr lang="en-US" sz="4400" dirty="0" err="1">
                <a:solidFill>
                  <a:srgbClr val="FFFF00"/>
                </a:solidFill>
                <a:latin typeface="Times New Roman" pitchFamily="18" charset="0"/>
                <a:cs typeface="Times New Roman" pitchFamily="18" charset="0"/>
              </a:rPr>
              <a:t>của</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ông</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dành</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cho</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Việt</a:t>
            </a:r>
            <a:r>
              <a:rPr lang="en-US" sz="4400"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3799205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a:t>
            </a:r>
            <a:r>
              <a:rPr kumimoji="0" lang="en-US" sz="2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Tree>
    <p:extLst>
      <p:ext uri="{BB962C8B-B14F-4D97-AF65-F5344CB8AC3E}">
        <p14:creationId xmlns:p14="http://schemas.microsoft.com/office/powerpoint/2010/main" val="11579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765440" y="854337"/>
            <a:ext cx="5550747" cy="5693866"/>
          </a:xfrm>
          <a:prstGeom prst="rect">
            <a:avLst/>
          </a:prstGeom>
          <a:noFill/>
        </p:spPr>
        <p:txBody>
          <a:bodyPr wrap="square" rtlCol="0">
            <a:spAutoFit/>
          </a:bodyPr>
          <a:lstStyle/>
          <a:p>
            <a:pPr lvl="0">
              <a:defRPr/>
            </a:pPr>
            <a:r>
              <a:rPr lang="en-US" sz="2800" dirty="0">
                <a:solidFill>
                  <a:srgbClr val="000000"/>
                </a:solidFill>
                <a:latin typeface="HP001 4 hang 1 ô ly" panose="020B0603050302020204" charset="0"/>
                <a:cs typeface="HP001 4 hang 1 ô ly" panose="020B0603050302020204" charset="0"/>
              </a:rPr>
              <a:t>Ô</a:t>
            </a:r>
            <a:r>
              <a:rPr lang="vi-VN" sz="2800" dirty="0" err="1">
                <a:solidFill>
                  <a:srgbClr val="000000"/>
                </a:solidFill>
                <a:latin typeface="HP001 4 hang 1 ô ly" panose="020B0603050302020204" charset="0"/>
                <a:cs typeface="HP001 4 hang 1 ô ly" panose="020B0603050302020204" charset="0"/>
              </a:rPr>
              <a:t>ng</a:t>
            </a:r>
            <a:r>
              <a:rPr lang="vi-VN" sz="2800" dirty="0">
                <a:solidFill>
                  <a:srgbClr val="000000"/>
                </a:solidFill>
                <a:latin typeface="HP001 4 hang 1 ô ly" panose="020B0603050302020204" charset="0"/>
                <a:cs typeface="HP001 4 hang 1 ô ly" panose="020B0603050302020204" charset="0"/>
              </a:rPr>
              <a:t> bị đau chân</a:t>
            </a:r>
          </a:p>
          <a:p>
            <a:pPr lvl="0">
              <a:defRPr/>
            </a:pPr>
            <a:r>
              <a:rPr lang="vi-VN" sz="2800" dirty="0">
                <a:solidFill>
                  <a:srgbClr val="000000"/>
                </a:solidFill>
                <a:latin typeface="HP001 4 hang 1 ô ly" panose="020B0603050302020204" charset="0"/>
                <a:cs typeface="HP001 4 hang 1 ô ly" panose="020B0603050302020204" charset="0"/>
              </a:rPr>
              <a:t>Nó sưng nó tấy</a:t>
            </a:r>
          </a:p>
          <a:p>
            <a:pPr lvl="0">
              <a:defRPr/>
            </a:pPr>
            <a:r>
              <a:rPr lang="vi-VN" sz="2800" dirty="0">
                <a:solidFill>
                  <a:srgbClr val="000000"/>
                </a:solidFill>
                <a:latin typeface="HP001 4 hang 1 ô ly" panose="020B0603050302020204" charset="0"/>
                <a:cs typeface="HP001 4 hang 1 ô ly" panose="020B0603050302020204" charset="0"/>
              </a:rPr>
              <a:t>Đi phải chống gậy</a:t>
            </a:r>
          </a:p>
          <a:p>
            <a:pPr lvl="0">
              <a:defRPr/>
            </a:pPr>
            <a:r>
              <a:rPr lang="vi-VN" sz="2800" dirty="0">
                <a:solidFill>
                  <a:srgbClr val="000000"/>
                </a:solidFill>
                <a:latin typeface="HP001 4 hang 1 ô ly" panose="020B0603050302020204" charset="0"/>
                <a:cs typeface="HP001 4 hang 1 ô ly" panose="020B0603050302020204" charset="0"/>
              </a:rPr>
              <a:t>Khập khiễng, khập </a:t>
            </a:r>
            <a:r>
              <a:rPr lang="vi-VN" sz="2800" dirty="0" err="1">
                <a:solidFill>
                  <a:srgbClr val="000000"/>
                </a:solidFill>
                <a:latin typeface="HP001 4 hang 1 ô ly" panose="020B0603050302020204" charset="0"/>
                <a:cs typeface="HP001 4 hang 1 ô ly" panose="020B0603050302020204" charset="0"/>
              </a:rPr>
              <a:t>khà</a:t>
            </a:r>
            <a:r>
              <a:rPr lang="vi-VN" sz="2800" dirty="0">
                <a:solidFill>
                  <a:srgbClr val="000000"/>
                </a:solidFill>
                <a:latin typeface="HP001 4 hang 1 ô ly" panose="020B0603050302020204" charset="0"/>
                <a:cs typeface="HP001 4 hang 1 ô ly" panose="020B0603050302020204" charset="0"/>
              </a:rPr>
              <a:t>,</a:t>
            </a:r>
          </a:p>
          <a:p>
            <a:pPr lvl="0">
              <a:defRPr/>
            </a:pPr>
            <a:r>
              <a:rPr lang="vi-VN" sz="2800" dirty="0">
                <a:solidFill>
                  <a:srgbClr val="000000"/>
                </a:solidFill>
                <a:latin typeface="HP001 4 hang 1 ô ly" panose="020B0603050302020204" charset="0"/>
                <a:cs typeface="HP001 4 hang 1 ô ly" panose="020B0603050302020204" charset="0"/>
              </a:rPr>
              <a:t>Bước lên thềm nhà</a:t>
            </a:r>
          </a:p>
          <a:p>
            <a:pPr lvl="0">
              <a:defRPr/>
            </a:pPr>
            <a:r>
              <a:rPr lang="vi-VN" sz="2800" dirty="0">
                <a:solidFill>
                  <a:srgbClr val="000000"/>
                </a:solidFill>
                <a:latin typeface="HP001 4 hang 1 ô ly" panose="020B0603050302020204" charset="0"/>
                <a:cs typeface="HP001 4 hang 1 ô ly" panose="020B0603050302020204" charset="0"/>
              </a:rPr>
              <a:t>Nhấc chân quá khó.</a:t>
            </a:r>
          </a:p>
          <a:p>
            <a:pPr lvl="0">
              <a:defRPr/>
            </a:pPr>
            <a:r>
              <a:rPr lang="vi-VN" sz="2800" dirty="0">
                <a:solidFill>
                  <a:srgbClr val="000000"/>
                </a:solidFill>
                <a:latin typeface="HP001 4 hang 1 ô ly" panose="020B0603050302020204" charset="0"/>
                <a:cs typeface="HP001 4 hang 1 ô ly" panose="020B0603050302020204" charset="0"/>
              </a:rPr>
              <a:t>Thấy ông </a:t>
            </a:r>
            <a:r>
              <a:rPr lang="vi-VN" sz="2800">
                <a:solidFill>
                  <a:srgbClr val="000000"/>
                </a:solidFill>
                <a:latin typeface="HP001 4 hang 1 ô ly" panose="020B0603050302020204" charset="0"/>
                <a:cs typeface="HP001 4 hang 1 ô ly" panose="020B0603050302020204" charset="0"/>
              </a:rPr>
              <a:t>nhăn nhó,</a:t>
            </a: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Việt chơi ngoài sân</a:t>
            </a:r>
          </a:p>
          <a:p>
            <a:pPr lvl="0">
              <a:defRPr/>
            </a:pPr>
            <a:r>
              <a:rPr lang="vi-VN" sz="2800" dirty="0">
                <a:solidFill>
                  <a:srgbClr val="000000"/>
                </a:solidFill>
                <a:latin typeface="HP001 4 hang 1 ô ly" panose="020B0603050302020204" charset="0"/>
                <a:cs typeface="HP001 4 hang 1 ô ly" panose="020B0603050302020204" charset="0"/>
              </a:rPr>
              <a:t>Lon ton lại gần,</a:t>
            </a:r>
          </a:p>
          <a:p>
            <a:pPr lvl="0">
              <a:defRPr/>
            </a:pPr>
            <a:r>
              <a:rPr lang="vi-VN" sz="2800" dirty="0">
                <a:solidFill>
                  <a:srgbClr val="000000"/>
                </a:solidFill>
                <a:latin typeface="HP001 4 hang 1 ô ly" panose="020B0603050302020204" charset="0"/>
                <a:cs typeface="HP001 4 hang 1 ô ly" panose="020B0603050302020204" charset="0"/>
              </a:rPr>
              <a:t>Âu yếm, nhanh nhảu:</a:t>
            </a:r>
            <a:endParaRPr lang="en-US" sz="2800" dirty="0">
              <a:solidFill>
                <a:srgbClr val="000000"/>
              </a:solidFill>
              <a:latin typeface="HP001 4 hang 1 ô ly" panose="020B0603050302020204" charset="0"/>
              <a:cs typeface="HP001 4 hang 1 ô ly" panose="020B0603050302020204" charset="0"/>
            </a:endParaRPr>
          </a:p>
          <a:p>
            <a:pPr lvl="0">
              <a:defRPr/>
            </a:pPr>
            <a:r>
              <a:rPr lang="en-US" sz="2800" dirty="0">
                <a:solidFill>
                  <a:srgbClr val="000000"/>
                </a:solidFill>
                <a:latin typeface="HP001 4 hang 1 ô ly" panose="020B0603050302020204" charset="0"/>
                <a:cs typeface="HP001 4 hang 1 ô ly" panose="020B0603050302020204" charset="0"/>
              </a:rPr>
              <a:t>-</a:t>
            </a:r>
            <a:r>
              <a:rPr lang="en-US" sz="2800" dirty="0" err="1">
                <a:solidFill>
                  <a:srgbClr val="000000"/>
                </a:solidFill>
                <a:latin typeface="HP001 4 hang 1 ô ly" panose="020B0603050302020204" charset="0"/>
                <a:cs typeface="HP001 4 hang 1 ô ly" panose="020B0603050302020204" charset="0"/>
              </a:rPr>
              <a:t>Ông</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vịn</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vai</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cháu</a:t>
            </a:r>
            <a:r>
              <a:rPr lang="en-US" sz="2800" dirty="0">
                <a:solidFill>
                  <a:srgbClr val="000000"/>
                </a:solidFill>
                <a:latin typeface="HP001 4 hang 1 ô ly" panose="020B0603050302020204" charset="0"/>
                <a:cs typeface="HP001 4 hang 1 ô ly" panose="020B0603050302020204" charset="0"/>
              </a:rPr>
              <a:t>, </a:t>
            </a:r>
          </a:p>
          <a:p>
            <a:pPr lvl="0">
              <a:defRPr/>
            </a:pPr>
            <a:r>
              <a:rPr lang="en-US" sz="2800" dirty="0" err="1">
                <a:solidFill>
                  <a:srgbClr val="000000"/>
                </a:solidFill>
                <a:latin typeface="HP001 4 hang 1 ô ly" panose="020B0603050302020204" charset="0"/>
                <a:cs typeface="HP001 4 hang 1 ô ly" panose="020B0603050302020204" charset="0"/>
              </a:rPr>
              <a:t>Cháu</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đỡ</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ông</a:t>
            </a:r>
            <a:r>
              <a:rPr lang="en-US" sz="2800" dirty="0">
                <a:solidFill>
                  <a:srgbClr val="000000"/>
                </a:solidFill>
                <a:latin typeface="HP001 4 hang 1 ô ly" panose="020B0603050302020204" charset="0"/>
                <a:cs typeface="HP001 4 hang 1 ô ly" panose="020B0603050302020204" charset="0"/>
              </a:rPr>
              <a:t> </a:t>
            </a:r>
            <a:r>
              <a:rPr lang="en-US" sz="2800" dirty="0" err="1">
                <a:solidFill>
                  <a:srgbClr val="000000"/>
                </a:solidFill>
                <a:latin typeface="HP001 4 hang 1 ô ly" panose="020B0603050302020204" charset="0"/>
                <a:cs typeface="HP001 4 hang 1 ô ly" panose="020B0603050302020204" charset="0"/>
              </a:rPr>
              <a:t>lên</a:t>
            </a:r>
            <a:r>
              <a:rPr lang="en-US" sz="2800" dirty="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3735237" y="2190194"/>
            <a:ext cx="3583952" cy="1200329"/>
          </a:xfrm>
          <a:prstGeom prst="rect">
            <a:avLst/>
          </a:prstGeom>
          <a:noFill/>
        </p:spPr>
        <p:txBody>
          <a:bodyPr wrap="square" rtlCol="0">
            <a:spAutoFit/>
          </a:bodyPr>
          <a:lstStyle/>
          <a:p>
            <a:pPr algn="ctr"/>
            <a:r>
              <a:rPr lang="en-US" sz="3600" b="1" dirty="0" err="1">
                <a:solidFill>
                  <a:srgbClr val="3333FF"/>
                </a:solidFill>
                <a:latin typeface="HP001 4 hàng" panose="020B0603050302020204" pitchFamily="34" charset="0"/>
              </a:rPr>
              <a:t>khập</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khiễng</a:t>
            </a:r>
            <a:endParaRPr lang="en-US" sz="3600" b="1" dirty="0">
              <a:solidFill>
                <a:srgbClr val="3333FF"/>
              </a:solidFill>
              <a:latin typeface="HP001 4 hàng" panose="020B0603050302020204" pitchFamily="34" charset="0"/>
            </a:endParaRPr>
          </a:p>
          <a:p>
            <a:pPr algn="ctr"/>
            <a:r>
              <a:rPr lang="en-US" sz="3600" b="1" dirty="0" err="1">
                <a:solidFill>
                  <a:srgbClr val="3333FF"/>
                </a:solidFill>
                <a:latin typeface="HP001 4 hàng" panose="020B0603050302020204" pitchFamily="34" charset="0"/>
              </a:rPr>
              <a:t>khập</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khà</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3916392" y="3643044"/>
            <a:ext cx="3833374" cy="1200329"/>
          </a:xfrm>
          <a:prstGeom prst="rect">
            <a:avLst/>
          </a:prstGeom>
          <a:noFill/>
        </p:spPr>
        <p:txBody>
          <a:bodyPr wrap="square" rtlCol="0">
            <a:spAutoFit/>
          </a:bodyPr>
          <a:lstStyle/>
          <a:p>
            <a:pPr algn="ctr"/>
            <a:r>
              <a:rPr lang="en-US" sz="3600" b="1" dirty="0" err="1">
                <a:solidFill>
                  <a:srgbClr val="3333FF"/>
                </a:solidFill>
                <a:latin typeface="HP001 4 hàng" panose="020B0603050302020204" pitchFamily="34" charset="0"/>
              </a:rPr>
              <a:t>nhấc</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chân</a:t>
            </a:r>
            <a:endParaRPr lang="en-US" sz="3600" b="1" dirty="0">
              <a:solidFill>
                <a:srgbClr val="3333FF"/>
              </a:solidFill>
              <a:latin typeface="HP001 4 hàng" panose="020B0603050302020204" pitchFamily="34" charset="0"/>
            </a:endParaRPr>
          </a:p>
          <a:p>
            <a:pPr algn="ctr"/>
            <a:r>
              <a:rPr lang="en-US" sz="3600" b="1" dirty="0" err="1">
                <a:solidFill>
                  <a:srgbClr val="3333FF"/>
                </a:solidFill>
                <a:latin typeface="HP001 4 hàng" panose="020B0603050302020204" pitchFamily="34" charset="0"/>
              </a:rPr>
              <a:t>sân</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321461" y="4843373"/>
            <a:ext cx="3023235"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nhanh</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nhảu</a:t>
            </a:r>
            <a:endParaRPr lang="en-US" sz="3600" b="1" dirty="0">
              <a:solidFill>
                <a:srgbClr val="3333FF"/>
              </a:solidFill>
              <a:latin typeface="HP001 4 hàng" panose="020B0603050302020204" pitchFamily="34" charset="0"/>
            </a:endParaRPr>
          </a:p>
        </p:txBody>
      </p:sp>
    </p:spTree>
    <p:extLst>
      <p:ext uri="{BB962C8B-B14F-4D97-AF65-F5344CB8AC3E}">
        <p14:creationId xmlns:p14="http://schemas.microsoft.com/office/powerpoint/2010/main" val="2150606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b="1" dirty="0">
                <a:latin typeface="Arial-Rounded" panose="020B0500000000000000" pitchFamily="34" charset="0"/>
                <a:ea typeface="Arial-Rounded" panose="020B0500000000000000" pitchFamily="34" charset="0"/>
                <a:cs typeface="Arial-Rounded" panose="020B0500000000000000" pitchFamily="34" charset="0"/>
              </a:rPr>
              <a:t>2.</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Chọn</a:t>
            </a:r>
            <a:r>
              <a:rPr lang="en-US" dirty="0">
                <a:latin typeface="Arial-Rounded" panose="020B0500000000000000" pitchFamily="34" charset="0"/>
                <a:ea typeface="Arial-Rounded" panose="020B0500000000000000" pitchFamily="34" charset="0"/>
                <a:cs typeface="Arial-Rounded" panose="020B0500000000000000" pitchFamily="34" charset="0"/>
              </a:rPr>
              <a:t> a </a:t>
            </a:r>
            <a:r>
              <a:rPr lang="en-US" dirty="0" err="1">
                <a:latin typeface="Arial-Rounded" panose="020B0500000000000000" pitchFamily="34" charset="0"/>
                <a:ea typeface="Arial-Rounded" panose="020B0500000000000000" pitchFamily="34" charset="0"/>
                <a:cs typeface="Arial-Rounded" panose="020B0500000000000000" pitchFamily="34" charset="0"/>
              </a:rPr>
              <a:t>hoặc</a:t>
            </a:r>
            <a:r>
              <a:rPr lang="en-US" dirty="0">
                <a:latin typeface="Arial-Rounded" panose="020B0500000000000000" pitchFamily="34" charset="0"/>
                <a:ea typeface="Arial-Rounded" panose="020B0500000000000000" pitchFamily="34" charset="0"/>
                <a:cs typeface="Arial-Rounded" panose="020B0500000000000000" pitchFamily="34" charset="0"/>
              </a:rPr>
              <a:t> b.</a:t>
            </a:r>
          </a:p>
        </p:txBody>
      </p:sp>
      <p:sp>
        <p:nvSpPr>
          <p:cNvPr id="3" name="Content Placeholder 2"/>
          <p:cNvSpPr>
            <a:spLocks noGrp="1"/>
          </p:cNvSpPr>
          <p:nvPr>
            <p:ph idx="1"/>
          </p:nvPr>
        </p:nvSpPr>
        <p:spPr/>
        <p:txBody>
          <a:bodyPr/>
          <a:lstStyle/>
          <a:p>
            <a:pPr marL="0" indent="0">
              <a:buNone/>
            </a:pP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Chọn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hoặc</a:t>
            </a:r>
            <a:r>
              <a:rPr lang="en-US" dirty="0">
                <a:latin typeface="Arial-Rounded" panose="020B0500000000000000" pitchFamily="34" charset="0"/>
                <a:ea typeface="Arial-Rounded" panose="020B0500000000000000" pitchFamily="34" charset="0"/>
                <a:cs typeface="Arial-Rounded" panose="020B0500000000000000" pitchFamily="34" charset="0"/>
              </a:rPr>
              <a:t> tr </a:t>
            </a:r>
            <a:r>
              <a:rPr lang="en-US" dirty="0" err="1">
                <a:latin typeface="Arial-Rounded" panose="020B0500000000000000" pitchFamily="34" charset="0"/>
                <a:ea typeface="Arial-Rounded" panose="020B0500000000000000" pitchFamily="34" charset="0"/>
                <a:cs typeface="Arial-Rounded" panose="020B0500000000000000" pitchFamily="34" charset="0"/>
              </a:rPr>
              <a:t>thay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ô </a:t>
            </a:r>
            <a:r>
              <a:rPr lang="en-US" dirty="0" err="1">
                <a:latin typeface="Arial-Rounded" panose="020B0500000000000000" pitchFamily="34" charset="0"/>
                <a:ea typeface="Arial-Rounded" panose="020B0500000000000000" pitchFamily="34" charset="0"/>
                <a:cs typeface="Arial-Rounded" panose="020B0500000000000000" pitchFamily="34" charset="0"/>
              </a:rPr>
              <a:t>vuông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ontent Placeholder 2">
            <a:extLst>
              <a:ext uri="{FF2B5EF4-FFF2-40B4-BE49-F238E27FC236}">
                <a16:creationId xmlns:a16="http://schemas.microsoft.com/office/drawing/2014/main" id="{446BA2AE-815B-4849-A21E-B94E59340051}"/>
              </a:ext>
            </a:extLst>
          </p:cNvPr>
          <p:cNvSpPr txBox="1">
            <a:spLocks/>
          </p:cNvSpPr>
          <p:nvPr/>
        </p:nvSpPr>
        <p:spPr>
          <a:xfrm>
            <a:off x="838200" y="27931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Lần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đầu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chữ</a:t>
            </a:r>
            <a:endParaRPr lang="en-US" dirty="0">
              <a:latin typeface="Arial-Rounded" panose="020B0500000000000000" pitchFamily="34" charset="0"/>
              <a:ea typeface="Arial-Rounded" panose="020B0500000000000000" pitchFamily="34" charset="0"/>
              <a:cs typeface="Arial-Rounded" panose="020B0500000000000000" pitchFamily="34" charset="0"/>
            </a:endParaRPr>
          </a:p>
          <a:p>
            <a:pPr marL="0" indent="0">
              <a:buFont typeface="Arial" panose="020B0604020202020204" pitchFamily="34" charse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Bé</a:t>
            </a:r>
            <a:r>
              <a:rPr lang="en-US" dirty="0">
                <a:latin typeface="Arial-Rounded" panose="020B0500000000000000" pitchFamily="34" charset="0"/>
                <a:ea typeface="Arial-Rounded" panose="020B0500000000000000" pitchFamily="34" charset="0"/>
                <a:cs typeface="Arial-Rounded" panose="020B0500000000000000" pitchFamily="34" charset="0"/>
              </a:rPr>
              <a:t> tung </a:t>
            </a:r>
            <a:r>
              <a:rPr lang="en-US" dirty="0" err="1">
                <a:latin typeface="Arial-Rounded" panose="020B0500000000000000" pitchFamily="34" charset="0"/>
                <a:ea typeface="Arial-Rounded" panose="020B0500000000000000" pitchFamily="34" charset="0"/>
                <a:cs typeface="Arial-Rounded" panose="020B0500000000000000" pitchFamily="34" charset="0"/>
              </a:rPr>
              <a:t>tăng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khắp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r>
              <a:rPr lang="en-US" dirty="0">
                <a:latin typeface="Arial-Rounded" panose="020B0500000000000000" pitchFamily="34" charset="0"/>
                <a:ea typeface="Arial-Rounded" panose="020B0500000000000000" pitchFamily="34" charset="0"/>
                <a:cs typeface="Arial-Rounded" panose="020B0500000000000000" pitchFamily="34" charset="0"/>
              </a:rPr>
              <a:t>:</a:t>
            </a:r>
          </a:p>
          <a:p>
            <a:pPr>
              <a:buFontTx/>
              <a:buChar char="-"/>
            </a:pPr>
            <a:r>
              <a:rPr lang="en-US" dirty="0" err="1">
                <a:latin typeface="Arial-Rounded" panose="020B0500000000000000" pitchFamily="34" charset="0"/>
                <a:ea typeface="Arial-Rounded" panose="020B0500000000000000" pitchFamily="34" charset="0"/>
                <a:cs typeface="Arial-Rounded" panose="020B0500000000000000" pitchFamily="34" charset="0"/>
              </a:rPr>
              <a:t>Chữ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như</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quả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trứng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gà</a:t>
            </a:r>
            <a:r>
              <a:rPr lang="en-US" dirty="0">
                <a:latin typeface="Arial-Rounded" panose="020B0500000000000000" pitchFamily="34" charset="0"/>
                <a:ea typeface="Arial-Rounded" panose="020B0500000000000000" pitchFamily="34" charset="0"/>
                <a:cs typeface="Arial-Rounded" panose="020B0500000000000000" pitchFamily="34" charset="0"/>
              </a:rPr>
              <a:t>?</a:t>
            </a:r>
          </a:p>
          <a:p>
            <a:pPr marL="0" inden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Trống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nhanh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nhảu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a:t>
            </a:r>
            <a:r>
              <a:rPr lang="en-US" dirty="0">
                <a:latin typeface="Arial-Rounded" panose="020B0500000000000000" pitchFamily="34" charset="0"/>
                <a:ea typeface="Arial-Rounded" panose="020B0500000000000000" pitchFamily="34" charset="0"/>
                <a:cs typeface="Arial-Rounded" panose="020B0500000000000000" pitchFamily="34" charset="0"/>
              </a:rPr>
              <a:t>: “O….o!”</a:t>
            </a:r>
          </a:p>
        </p:txBody>
      </p:sp>
      <p:pic>
        <p:nvPicPr>
          <p:cNvPr id="6" name="Content Placeholder 8" descr="0083">
            <a:extLst>
              <a:ext uri="{FF2B5EF4-FFF2-40B4-BE49-F238E27FC236}">
                <a16:creationId xmlns:a16="http://schemas.microsoft.com/office/drawing/2014/main" id="{6D482A59-4E5C-470E-B620-C20BBBAC6020}"/>
              </a:ext>
            </a:extLst>
          </p:cNvPr>
          <p:cNvPicPr>
            <a:picLocks noChangeAspect="1"/>
          </p:cNvPicPr>
          <p:nvPr/>
        </p:nvPicPr>
        <p:blipFill>
          <a:blip r:embed="rId3"/>
          <a:stretch>
            <a:fillRect/>
          </a:stretch>
        </p:blipFill>
        <p:spPr>
          <a:xfrm>
            <a:off x="3556610" y="2793188"/>
            <a:ext cx="319361" cy="477807"/>
          </a:xfrm>
          <a:prstGeom prst="rect">
            <a:avLst/>
          </a:prstGeom>
        </p:spPr>
      </p:pic>
      <p:pic>
        <p:nvPicPr>
          <p:cNvPr id="7" name="Content Placeholder 8" descr="0083">
            <a:extLst>
              <a:ext uri="{FF2B5EF4-FFF2-40B4-BE49-F238E27FC236}">
                <a16:creationId xmlns:a16="http://schemas.microsoft.com/office/drawing/2014/main" id="{DB83DF43-1152-4F6E-82EA-BC1DF2DFB4BD}"/>
              </a:ext>
            </a:extLst>
          </p:cNvPr>
          <p:cNvPicPr>
            <a:picLocks noChangeAspect="1"/>
          </p:cNvPicPr>
          <p:nvPr/>
        </p:nvPicPr>
        <p:blipFill>
          <a:blip r:embed="rId3"/>
          <a:stretch>
            <a:fillRect/>
          </a:stretch>
        </p:blipFill>
        <p:spPr>
          <a:xfrm>
            <a:off x="1232213" y="3762388"/>
            <a:ext cx="329569" cy="477807"/>
          </a:xfrm>
          <a:prstGeom prst="rect">
            <a:avLst/>
          </a:prstGeom>
        </p:spPr>
      </p:pic>
      <p:pic>
        <p:nvPicPr>
          <p:cNvPr id="8" name="Content Placeholder 8" descr="0083">
            <a:extLst>
              <a:ext uri="{FF2B5EF4-FFF2-40B4-BE49-F238E27FC236}">
                <a16:creationId xmlns:a16="http://schemas.microsoft.com/office/drawing/2014/main" id="{3FA826FB-CB39-4091-A698-DFE25E2C8EB4}"/>
              </a:ext>
            </a:extLst>
          </p:cNvPr>
          <p:cNvPicPr>
            <a:picLocks noChangeAspect="1"/>
          </p:cNvPicPr>
          <p:nvPr/>
        </p:nvPicPr>
        <p:blipFill>
          <a:blip r:embed="rId3"/>
          <a:stretch>
            <a:fillRect/>
          </a:stretch>
        </p:blipFill>
        <p:spPr>
          <a:xfrm>
            <a:off x="3764348" y="3768364"/>
            <a:ext cx="223245" cy="477807"/>
          </a:xfrm>
          <a:prstGeom prst="rect">
            <a:avLst/>
          </a:prstGeom>
        </p:spPr>
      </p:pic>
      <p:pic>
        <p:nvPicPr>
          <p:cNvPr id="9" name="Content Placeholder 8" descr="0083">
            <a:extLst>
              <a:ext uri="{FF2B5EF4-FFF2-40B4-BE49-F238E27FC236}">
                <a16:creationId xmlns:a16="http://schemas.microsoft.com/office/drawing/2014/main" id="{9F997203-0648-4863-9DEA-09C3509CD754}"/>
              </a:ext>
            </a:extLst>
          </p:cNvPr>
          <p:cNvPicPr>
            <a:picLocks noChangeAspect="1"/>
          </p:cNvPicPr>
          <p:nvPr/>
        </p:nvPicPr>
        <p:blipFill>
          <a:blip r:embed="rId3"/>
          <a:stretch>
            <a:fillRect/>
          </a:stretch>
        </p:blipFill>
        <p:spPr>
          <a:xfrm>
            <a:off x="957009" y="4246171"/>
            <a:ext cx="223245" cy="477807"/>
          </a:xfrm>
          <a:prstGeom prst="rect">
            <a:avLst/>
          </a:prstGeom>
        </p:spPr>
      </p:pic>
      <p:pic>
        <p:nvPicPr>
          <p:cNvPr id="10" name="Content Placeholder 8" descr="0083">
            <a:extLst>
              <a:ext uri="{FF2B5EF4-FFF2-40B4-BE49-F238E27FC236}">
                <a16:creationId xmlns:a16="http://schemas.microsoft.com/office/drawing/2014/main" id="{D83360C2-B26A-4B38-AD65-46B8AE426591}"/>
              </a:ext>
            </a:extLst>
          </p:cNvPr>
          <p:cNvPicPr>
            <a:picLocks noChangeAspect="1"/>
          </p:cNvPicPr>
          <p:nvPr/>
        </p:nvPicPr>
        <p:blipFill>
          <a:blip r:embed="rId3"/>
          <a:stretch>
            <a:fillRect/>
          </a:stretch>
        </p:blipFill>
        <p:spPr>
          <a:xfrm>
            <a:off x="1851877" y="4246171"/>
            <a:ext cx="289717" cy="477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dirty="0" err="1">
                <a:latin typeface="Arial-Rounded" panose="020B0500000000000000" pitchFamily="34" charset="0"/>
                <a:cs typeface="Arial-Rounded" panose="020B0500000000000000" pitchFamily="34" charset="0"/>
              </a:rPr>
              <a:t>b.</a:t>
            </a:r>
            <a:r>
              <a:rPr lang="en-US" dirty="0" err="1">
                <a:latin typeface="Times New Roman" panose="02020603050405020304" pitchFamily="18" charset="0"/>
                <a:cs typeface="Times New Roman" panose="02020603050405020304" pitchFamily="18" charset="0"/>
              </a:rPr>
              <a:t>Chọn</a:t>
            </a:r>
            <a:r>
              <a:rPr lang="en-US" dirty="0">
                <a:latin typeface="Arial-Rounded" panose="020B0500000000000000" pitchFamily="34" charset="0"/>
                <a:cs typeface="Arial-Rounded" panose="020B0500000000000000" pitchFamily="34" charset="0"/>
              </a:rPr>
              <a:t> ac hay at </a:t>
            </a:r>
            <a:r>
              <a:rPr lang="en-US" dirty="0" err="1">
                <a:latin typeface="Arial-Rounded" panose="020B0500000000000000" pitchFamily="34" charset="0"/>
                <a:cs typeface="Arial-Rounded" panose="020B0500000000000000" pitchFamily="34" charset="0"/>
              </a:rPr>
              <a:t>thay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cho</a:t>
            </a:r>
            <a:r>
              <a:rPr lang="en-US" dirty="0">
                <a:latin typeface="Arial-Rounded" panose="020B0500000000000000" pitchFamily="34" charset="0"/>
                <a:cs typeface="Arial-Rounded" panose="020B0500000000000000" pitchFamily="34" charset="0"/>
              </a:rPr>
              <a:t> ô </a:t>
            </a:r>
            <a:r>
              <a:rPr lang="en-US" dirty="0" err="1">
                <a:latin typeface="Arial-Rounded" panose="020B0500000000000000" pitchFamily="34" charset="0"/>
                <a:cs typeface="Arial-Rounded" panose="020B0500000000000000" pitchFamily="34" charset="0"/>
              </a:rPr>
              <a:t>vuông</a:t>
            </a:r>
            <a:endParaRPr lang="en-US" dirty="0">
              <a:latin typeface="Arial-Rounded" panose="020B0500000000000000" pitchFamily="34" charset="0"/>
              <a:cs typeface="Arial-Rounded" panose="020B0500000000000000" pitchFamily="34" charset="0"/>
            </a:endParaRPr>
          </a:p>
        </p:txBody>
      </p:sp>
      <p:pic>
        <p:nvPicPr>
          <p:cNvPr id="6" name="Content Placeholder 5">
            <a:extLst>
              <a:ext uri="{FF2B5EF4-FFF2-40B4-BE49-F238E27FC236}">
                <a16:creationId xmlns:a16="http://schemas.microsoft.com/office/drawing/2014/main" id="{E3F603ED-D1C3-4DAC-BA35-48FC22AD84B3}"/>
              </a:ext>
            </a:extLst>
          </p:cNvPr>
          <p:cNvPicPr>
            <a:picLocks noGrp="1" noChangeAspect="1"/>
          </p:cNvPicPr>
          <p:nvPr>
            <p:ph idx="1"/>
          </p:nvPr>
        </p:nvPicPr>
        <p:blipFill>
          <a:blip r:embed="rId3"/>
          <a:stretch>
            <a:fillRect/>
          </a:stretch>
        </p:blipFill>
        <p:spPr>
          <a:xfrm>
            <a:off x="968829" y="2353469"/>
            <a:ext cx="9133114" cy="2958760"/>
          </a:xfrm>
        </p:spPr>
      </p:pic>
      <p:sp>
        <p:nvSpPr>
          <p:cNvPr id="7" name="Rectangle: Rounded Corners 6">
            <a:extLst>
              <a:ext uri="{FF2B5EF4-FFF2-40B4-BE49-F238E27FC236}">
                <a16:creationId xmlns:a16="http://schemas.microsoft.com/office/drawing/2014/main" id="{99FF3496-515F-4356-BA46-2F2CBA09A07D}"/>
              </a:ext>
            </a:extLst>
          </p:cNvPr>
          <p:cNvSpPr/>
          <p:nvPr/>
        </p:nvSpPr>
        <p:spPr>
          <a:xfrm>
            <a:off x="5334000" y="2906486"/>
            <a:ext cx="4136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8" name="Rectangle: Rounded Corners 7">
            <a:extLst>
              <a:ext uri="{FF2B5EF4-FFF2-40B4-BE49-F238E27FC236}">
                <a16:creationId xmlns:a16="http://schemas.microsoft.com/office/drawing/2014/main" id="{25B0EFD1-A6B0-4C33-8D3E-CD4E3B653C2A}"/>
              </a:ext>
            </a:extLst>
          </p:cNvPr>
          <p:cNvSpPr/>
          <p:nvPr/>
        </p:nvSpPr>
        <p:spPr>
          <a:xfrm>
            <a:off x="7026728" y="2826383"/>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0" name="Rectangle: Rounded Corners 9">
            <a:extLst>
              <a:ext uri="{FF2B5EF4-FFF2-40B4-BE49-F238E27FC236}">
                <a16:creationId xmlns:a16="http://schemas.microsoft.com/office/drawing/2014/main" id="{DDE76BD7-5FAA-424B-ABF1-C08C4DBAC929}"/>
              </a:ext>
            </a:extLst>
          </p:cNvPr>
          <p:cNvSpPr/>
          <p:nvPr/>
        </p:nvSpPr>
        <p:spPr>
          <a:xfrm>
            <a:off x="9133115" y="2852058"/>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11" name="Rectangle: Rounded Corners 10">
            <a:extLst>
              <a:ext uri="{FF2B5EF4-FFF2-40B4-BE49-F238E27FC236}">
                <a16:creationId xmlns:a16="http://schemas.microsoft.com/office/drawing/2014/main" id="{A7986BFE-E8D9-47E3-A7BD-27C660E149B7}"/>
              </a:ext>
            </a:extLst>
          </p:cNvPr>
          <p:cNvSpPr/>
          <p:nvPr/>
        </p:nvSpPr>
        <p:spPr>
          <a:xfrm>
            <a:off x="5421086" y="3946071"/>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2" name="Rectangle: Rounded Corners 11">
            <a:extLst>
              <a:ext uri="{FF2B5EF4-FFF2-40B4-BE49-F238E27FC236}">
                <a16:creationId xmlns:a16="http://schemas.microsoft.com/office/drawing/2014/main" id="{F9542AF6-E26E-45EB-A279-B11313C2F563}"/>
              </a:ext>
            </a:extLst>
          </p:cNvPr>
          <p:cNvSpPr/>
          <p:nvPr/>
        </p:nvSpPr>
        <p:spPr>
          <a:xfrm>
            <a:off x="7516585" y="3827405"/>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3" name="Rectangle: Rounded Corners 12">
            <a:extLst>
              <a:ext uri="{FF2B5EF4-FFF2-40B4-BE49-F238E27FC236}">
                <a16:creationId xmlns:a16="http://schemas.microsoft.com/office/drawing/2014/main" id="{9475D254-230B-496F-B512-4FB3F85E66E1}"/>
              </a:ext>
            </a:extLst>
          </p:cNvPr>
          <p:cNvSpPr/>
          <p:nvPr/>
        </p:nvSpPr>
        <p:spPr>
          <a:xfrm>
            <a:off x="8864069" y="3916427"/>
            <a:ext cx="380246" cy="237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Rounded" panose="020B0500000000000000" pitchFamily="34" charset="0"/>
                <a:ea typeface="Arial-Rounded" panose="020B0500000000000000" pitchFamily="34" charset="0"/>
                <a:cs typeface="Arial-Rounded" panose="020B0500000000000000" pitchFamily="34" charset="0"/>
              </a:rPr>
              <a: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8"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4841831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8E755E-E852-4705-8AF2-D2584A3A3A35}"/>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7B9D2367-6F25-44BC-B7B3-DA197D49A07C}"/>
              </a:ext>
            </a:extLst>
          </p:cNvPr>
          <p:cNvPicPr>
            <a:picLocks noChangeAspect="1"/>
          </p:cNvPicPr>
          <p:nvPr/>
        </p:nvPicPr>
        <p:blipFill>
          <a:blip r:embed="rId3"/>
          <a:stretch>
            <a:fillRect/>
          </a:stretch>
        </p:blipFill>
        <p:spPr>
          <a:xfrm>
            <a:off x="1572305" y="772887"/>
            <a:ext cx="8829675" cy="3558948"/>
          </a:xfrm>
          <a:prstGeom prst="rect">
            <a:avLst/>
          </a:prstGeom>
        </p:spPr>
      </p:pic>
      <p:sp>
        <p:nvSpPr>
          <p:cNvPr id="9" name="Rectangle: Rounded Corners 8">
            <a:extLst>
              <a:ext uri="{FF2B5EF4-FFF2-40B4-BE49-F238E27FC236}">
                <a16:creationId xmlns:a16="http://schemas.microsoft.com/office/drawing/2014/main" id="{0A83C806-B512-4421-82B1-DB92D9F13DCE}"/>
              </a:ext>
            </a:extLst>
          </p:cNvPr>
          <p:cNvSpPr/>
          <p:nvPr/>
        </p:nvSpPr>
        <p:spPr>
          <a:xfrm>
            <a:off x="1682171" y="4677276"/>
            <a:ext cx="7957457" cy="1230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Chỉ sự vật: bếp, chảo, quạt, đồ chơi, chổi, cây, rau</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Chỉ hoạt động: nấu, nhặt, chơi, sửa, quét, tưới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9083-D6D4-470C-9EF0-8FD01141FBB3}"/>
              </a:ext>
            </a:extLst>
          </p:cNvPr>
          <p:cNvSpPr>
            <a:spLocks noGrp="1"/>
          </p:cNvSpPr>
          <p:nvPr>
            <p:ph type="title"/>
          </p:nvPr>
        </p:nvSpPr>
        <p:spPr/>
        <p:txBody>
          <a:bodyPr>
            <a:normAutofit/>
          </a:bodyPr>
          <a:lstStyle/>
          <a:p>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Tìm 3 từ ngữ chỉ hoạt động trong đoạn thơ dưới đây: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578A9BC0-F1B3-48BC-81CA-789CB299426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C955952-1255-4E7F-AA61-73FB1935FB7E}"/>
              </a:ext>
            </a:extLst>
          </p:cNvPr>
          <p:cNvPicPr>
            <a:picLocks noChangeAspect="1"/>
          </p:cNvPicPr>
          <p:nvPr/>
        </p:nvPicPr>
        <p:blipFill>
          <a:blip r:embed="rId3"/>
          <a:stretch>
            <a:fillRect/>
          </a:stretch>
        </p:blipFill>
        <p:spPr>
          <a:xfrm>
            <a:off x="2547257" y="1825625"/>
            <a:ext cx="7173685" cy="2717800"/>
          </a:xfrm>
          <a:prstGeom prst="rect">
            <a:avLst/>
          </a:prstGeom>
        </p:spPr>
      </p:pic>
      <p:cxnSp>
        <p:nvCxnSpPr>
          <p:cNvPr id="7" name="Straight Connector 6">
            <a:extLst>
              <a:ext uri="{FF2B5EF4-FFF2-40B4-BE49-F238E27FC236}">
                <a16:creationId xmlns:a16="http://schemas.microsoft.com/office/drawing/2014/main" id="{C542269D-0986-4367-A9B7-5ED0EFDCD08C}"/>
              </a:ext>
            </a:extLst>
          </p:cNvPr>
          <p:cNvCxnSpPr>
            <a:cxnSpLocks/>
          </p:cNvCxnSpPr>
          <p:nvPr/>
        </p:nvCxnSpPr>
        <p:spPr>
          <a:xfrm>
            <a:off x="3016332" y="2315689"/>
            <a:ext cx="5581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27272297-5C68-45CF-852F-CD49CCAE4C80}"/>
              </a:ext>
            </a:extLst>
          </p:cNvPr>
          <p:cNvCxnSpPr>
            <a:cxnSpLocks/>
          </p:cNvCxnSpPr>
          <p:nvPr/>
        </p:nvCxnSpPr>
        <p:spPr>
          <a:xfrm>
            <a:off x="3051958" y="2802577"/>
            <a:ext cx="5581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351A7DF-706F-4C04-840E-6F5DDAA9C065}"/>
              </a:ext>
            </a:extLst>
          </p:cNvPr>
          <p:cNvCxnSpPr>
            <a:cxnSpLocks/>
          </p:cNvCxnSpPr>
          <p:nvPr/>
        </p:nvCxnSpPr>
        <p:spPr>
          <a:xfrm>
            <a:off x="7683335" y="2861954"/>
            <a:ext cx="55814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7072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DC55-0F4C-4A04-980A-C834C43670AD}"/>
              </a:ext>
            </a:extLst>
          </p:cNvPr>
          <p:cNvSpPr>
            <a:spLocks noGrp="1"/>
          </p:cNvSpPr>
          <p:nvPr>
            <p:ph type="title"/>
          </p:nvPr>
        </p:nvSpPr>
        <p:spPr>
          <a:xfrm>
            <a:off x="838200" y="-124732"/>
            <a:ext cx="10515600" cy="1325563"/>
          </a:xfrm>
        </p:spPr>
        <p:txBody>
          <a:bodyPr/>
          <a:lstStyle/>
          <a:p>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3.</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Quan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sát</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Content Placeholder 4">
            <a:extLst>
              <a:ext uri="{FF2B5EF4-FFF2-40B4-BE49-F238E27FC236}">
                <a16:creationId xmlns:a16="http://schemas.microsoft.com/office/drawing/2014/main" id="{6991DEA9-4EFC-4E87-86FF-B2AC048E7B90}"/>
              </a:ext>
            </a:extLst>
          </p:cNvPr>
          <p:cNvPicPr>
            <a:picLocks noGrp="1" noChangeAspect="1"/>
          </p:cNvPicPr>
          <p:nvPr>
            <p:ph idx="1"/>
          </p:nvPr>
        </p:nvPicPr>
        <p:blipFill>
          <a:blip r:embed="rId3"/>
          <a:stretch>
            <a:fillRect/>
          </a:stretch>
        </p:blipFill>
        <p:spPr>
          <a:xfrm>
            <a:off x="1052563" y="1200831"/>
            <a:ext cx="7275007" cy="5210855"/>
          </a:xfrm>
        </p:spPr>
      </p:pic>
      <p:sp>
        <p:nvSpPr>
          <p:cNvPr id="6" name="Thought Bubble: Cloud 5">
            <a:extLst>
              <a:ext uri="{FF2B5EF4-FFF2-40B4-BE49-F238E27FC236}">
                <a16:creationId xmlns:a16="http://schemas.microsoft.com/office/drawing/2014/main" id="{174484C3-E024-4BB3-9475-3CBC4DB9B2F6}"/>
              </a:ext>
            </a:extLst>
          </p:cNvPr>
          <p:cNvSpPr/>
          <p:nvPr/>
        </p:nvSpPr>
        <p:spPr>
          <a:xfrm>
            <a:off x="7968343" y="1306286"/>
            <a:ext cx="3842657" cy="38317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Font typeface="Arial" panose="020B0604020202020204" pitchFamily="34" charset="0"/>
              <a:buChar char="•"/>
            </a:pP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đang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đánh</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cờ</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buFont typeface="Arial" panose="020B0604020202020204" pitchFamily="34" charset="0"/>
              <a:buChar char="•"/>
            </a:pP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dang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tivi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buFont typeface="Arial" panose="020B0604020202020204" pitchFamily="34" charset="0"/>
              <a:buChar char="•"/>
            </a:pP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Bố</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đang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dọn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buFont typeface="Arial" panose="020B0604020202020204" pitchFamily="34" charset="0"/>
              <a:buChar char="•"/>
            </a:pP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đang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028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66990"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993832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06270"/>
            <a:ext cx="78812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đoạn</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186192189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5E75D7AC-2095-4868-82A8-71D3F446AB43}"/>
              </a:ext>
            </a:extLst>
          </p:cNvPr>
          <p:cNvPicPr>
            <a:picLocks noChangeAspect="1"/>
          </p:cNvPicPr>
          <p:nvPr/>
        </p:nvPicPr>
        <p:blipFill>
          <a:blip r:embed="rId2"/>
          <a:stretch>
            <a:fillRect/>
          </a:stretch>
        </p:blipFill>
        <p:spPr>
          <a:xfrm>
            <a:off x="103487" y="544436"/>
            <a:ext cx="834616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6906376-9F8E-4500-BFB8-01FE18DAE9BA}"/>
              </a:ext>
            </a:extLst>
          </p:cNvPr>
          <p:cNvSpPr/>
          <p:nvPr/>
        </p:nvSpPr>
        <p:spPr>
          <a:xfrm>
            <a:off x="7976344" y="1403730"/>
            <a:ext cx="4112169" cy="2908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mj-lt"/>
              <a:buAutoNum type="arabicPeriod"/>
            </a:pP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dắt</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l">
              <a:buFont typeface="+mj-lt"/>
              <a:buAutoNum type="arabicPeriod"/>
            </a:pP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trồng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bố</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a:p>
            <a:pPr marL="457200" indent="-457200" algn="l">
              <a:buFont typeface="+mj-lt"/>
              <a:buAutoNum type="arabicPeriod"/>
            </a:pP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truyện</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l">
              <a:buFont typeface="+mj-lt"/>
              <a:buAutoNum type="arabicPeriod"/>
            </a:pP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rửa</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bát</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849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4CCB9-E115-4267-A992-F7B74E3557E6}"/>
              </a:ext>
            </a:extLst>
          </p:cNvPr>
          <p:cNvSpPr txBox="1"/>
          <p:nvPr/>
        </p:nvSpPr>
        <p:spPr>
          <a:xfrm>
            <a:off x="2327564" y="190005"/>
            <a:ext cx="7101444" cy="1077218"/>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Viết 3-5 câu kể về một công việc em đã làm cùng người thân.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8CD28A40-A708-49BC-8F76-186A051005ED}"/>
              </a:ext>
            </a:extLst>
          </p:cNvPr>
          <p:cNvSpPr/>
          <p:nvPr/>
        </p:nvSpPr>
        <p:spPr>
          <a:xfrm>
            <a:off x="2660073" y="1888177"/>
            <a:ext cx="7101444" cy="3301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Hằng ngày, em phụ chị gái rửa bát. Chị rửa bát còn em sẽ xếp bát lên giá để cho ráo nước. Hai chị em vừa làm vừa hát rất 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vi-VN"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73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06270"/>
            <a:ext cx="7881257"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Tiết</a:t>
            </a:r>
            <a:r>
              <a:rPr lang="en-US" sz="9600" b="1" i="1" dirty="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rộng</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247508985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51E4C5C0-B056-49A7-B281-3AA597D2DADC}"/>
              </a:ext>
            </a:extLst>
          </p:cNvPr>
          <p:cNvPicPr>
            <a:picLocks noChangeAspect="1"/>
          </p:cNvPicPr>
          <p:nvPr/>
        </p:nvPicPr>
        <p:blipFill>
          <a:blip r:embed="rId2"/>
          <a:stretch>
            <a:fillRect/>
          </a:stretch>
        </p:blipFill>
        <p:spPr>
          <a:xfrm>
            <a:off x="643467" y="1425194"/>
            <a:ext cx="10905066" cy="400761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00890DF-E6E2-88E7-C522-483D88ED83B0}"/>
              </a:ext>
            </a:extLst>
          </p:cNvPr>
          <p:cNvSpPr txBox="1"/>
          <p:nvPr/>
        </p:nvSpPr>
        <p:spPr>
          <a:xfrm>
            <a:off x="722014" y="90596"/>
            <a:ext cx="4773439" cy="3785652"/>
          </a:xfrm>
          <a:prstGeom prst="rect">
            <a:avLst/>
          </a:prstGeom>
          <a:noFill/>
        </p:spPr>
        <p:txBody>
          <a:bodyPr wrap="square">
            <a:spAutoFit/>
          </a:bodyPr>
          <a:lstStyle/>
          <a:p>
            <a:r>
              <a:rPr lang="vi-VN" sz="2400" b="0" i="0" dirty="0">
                <a:solidFill>
                  <a:srgbClr val="FF0000"/>
                </a:solidFill>
                <a:effectLst/>
                <a:latin typeface="+mj-lt"/>
              </a:rPr>
              <a:t>CHÁU YÊU BÀ</a:t>
            </a:r>
          </a:p>
          <a:p>
            <a:r>
              <a:rPr lang="vi-VN" sz="2400" b="0" i="0" dirty="0">
                <a:effectLst/>
                <a:latin typeface="+mj-lt"/>
              </a:rPr>
              <a:t>Bé đi học về</a:t>
            </a:r>
          </a:p>
          <a:p>
            <a:r>
              <a:rPr lang="vi-VN" sz="2400" b="0" i="0" dirty="0">
                <a:effectLst/>
                <a:latin typeface="+mj-lt"/>
              </a:rPr>
              <a:t>Bà ra cửa đón</a:t>
            </a:r>
          </a:p>
          <a:p>
            <a:r>
              <a:rPr lang="vi-VN" sz="2400" b="0" i="0" dirty="0">
                <a:effectLst/>
                <a:latin typeface="+mj-lt"/>
              </a:rPr>
              <a:t>Chiếc quạt nan nhỏ</a:t>
            </a:r>
          </a:p>
          <a:p>
            <a:r>
              <a:rPr lang="vi-VN" sz="2400" b="0" i="0" dirty="0">
                <a:effectLst/>
                <a:latin typeface="+mj-lt"/>
              </a:rPr>
              <a:t>Xua nóng mùa hè.</a:t>
            </a:r>
          </a:p>
          <a:p>
            <a:r>
              <a:rPr lang="vi-VN" sz="2400" b="0" i="0" dirty="0">
                <a:effectLst/>
                <a:latin typeface="+mj-lt"/>
              </a:rPr>
              <a:t>Mỗi tối đi ngủ </a:t>
            </a:r>
          </a:p>
          <a:p>
            <a:r>
              <a:rPr lang="vi-VN" sz="2400" b="0" i="0" dirty="0">
                <a:effectLst/>
                <a:latin typeface="+mj-lt"/>
              </a:rPr>
              <a:t>Trong vòng tay bà </a:t>
            </a:r>
          </a:p>
          <a:p>
            <a:r>
              <a:rPr lang="vi-VN" sz="2400" b="0" i="0" dirty="0">
                <a:effectLst/>
                <a:latin typeface="+mj-lt"/>
              </a:rPr>
              <a:t>Bé thường thủ thỉ </a:t>
            </a:r>
          </a:p>
          <a:p>
            <a:r>
              <a:rPr lang="vi-VN" sz="2400" b="0" i="0" dirty="0">
                <a:effectLst/>
                <a:latin typeface="+mj-lt"/>
              </a:rPr>
              <a:t>Cháu yêu nhất bà.</a:t>
            </a:r>
          </a:p>
          <a:p>
            <a:r>
              <a:rPr lang="vi-VN" dirty="0">
                <a:latin typeface="+mj-lt"/>
              </a:rPr>
              <a:t>                                    </a:t>
            </a:r>
            <a:r>
              <a:rPr lang="vi-VN" sz="2400" b="0" i="0" dirty="0">
                <a:effectLst/>
                <a:latin typeface="+mj-lt"/>
              </a:rPr>
              <a:t>Vũ Quang </a:t>
            </a:r>
            <a:endParaRPr lang="vi-VN" dirty="0">
              <a:latin typeface="+mj-lt"/>
            </a:endParaRPr>
          </a:p>
        </p:txBody>
      </p:sp>
      <p:sp>
        <p:nvSpPr>
          <p:cNvPr id="5" name="Hộp Văn bản 4">
            <a:extLst>
              <a:ext uri="{FF2B5EF4-FFF2-40B4-BE49-F238E27FC236}">
                <a16:creationId xmlns:a16="http://schemas.microsoft.com/office/drawing/2014/main" id="{FE05CF5B-4EAE-187D-8CE9-0A7CD609B31B}"/>
              </a:ext>
            </a:extLst>
          </p:cNvPr>
          <p:cNvSpPr txBox="1"/>
          <p:nvPr/>
        </p:nvSpPr>
        <p:spPr>
          <a:xfrm>
            <a:off x="6094492" y="0"/>
            <a:ext cx="6097508" cy="7294305"/>
          </a:xfrm>
          <a:prstGeom prst="rect">
            <a:avLst/>
          </a:prstGeom>
          <a:noFill/>
        </p:spPr>
        <p:txBody>
          <a:bodyPr wrap="square">
            <a:spAutoFit/>
          </a:bodyPr>
          <a:lstStyle/>
          <a:p>
            <a:pPr algn="l"/>
            <a:r>
              <a:rPr lang="vi-VN" b="0" i="0" dirty="0">
                <a:solidFill>
                  <a:srgbClr val="454545"/>
                </a:solidFill>
                <a:effectLst/>
                <a:latin typeface="Arial" panose="020B0604020202020204" pitchFamily="34" charset="0"/>
              </a:rPr>
              <a:t>      </a:t>
            </a:r>
            <a:r>
              <a:rPr lang="vi-VN" sz="2400" dirty="0">
                <a:solidFill>
                  <a:srgbClr val="FF0000"/>
                </a:solidFill>
                <a:latin typeface="+mj-lt"/>
              </a:rPr>
              <a:t>BÀ NỘI, BÀ NGOẠI</a:t>
            </a:r>
            <a:endParaRPr lang="vi-VN" sz="2400" b="0" i="0" dirty="0">
              <a:solidFill>
                <a:srgbClr val="FF0000"/>
              </a:solidFill>
              <a:effectLst/>
              <a:latin typeface="+mj-lt"/>
            </a:endParaRPr>
          </a:p>
          <a:p>
            <a:pPr algn="l"/>
            <a:r>
              <a:rPr lang="vi-VN" sz="2400" b="0" i="0" dirty="0">
                <a:effectLst/>
                <a:latin typeface="+mj-lt"/>
              </a:rPr>
              <a:t>Bà ngoại bên quê mẹ</a:t>
            </a:r>
          </a:p>
          <a:p>
            <a:pPr algn="l"/>
            <a:r>
              <a:rPr lang="vi-VN" sz="2400" b="0" i="0" dirty="0">
                <a:effectLst/>
                <a:latin typeface="+mj-lt"/>
              </a:rPr>
              <a:t>Bà Nội bên quê cha</a:t>
            </a:r>
          </a:p>
          <a:p>
            <a:pPr algn="l"/>
            <a:r>
              <a:rPr lang="vi-VN" sz="2400" b="0" i="0" dirty="0">
                <a:effectLst/>
                <a:latin typeface="+mj-lt"/>
              </a:rPr>
              <a:t>Cháu yêu cha, yêu mẹ</a:t>
            </a:r>
          </a:p>
          <a:p>
            <a:pPr algn="l"/>
            <a:r>
              <a:rPr lang="vi-VN" sz="2400" b="0" i="0" dirty="0">
                <a:effectLst/>
                <a:latin typeface="+mj-lt"/>
              </a:rPr>
              <a:t>Và thương cả hai bà</a:t>
            </a:r>
          </a:p>
          <a:p>
            <a:pPr algn="l"/>
            <a:r>
              <a:rPr lang="vi-VN" sz="2400" b="0" i="0" dirty="0">
                <a:effectLst/>
                <a:latin typeface="+mj-lt"/>
              </a:rPr>
              <a:t>Bà Ngoại chăm làm vườn</a:t>
            </a:r>
          </a:p>
          <a:p>
            <a:pPr algn="l"/>
            <a:r>
              <a:rPr lang="vi-VN" sz="2400" b="0" i="0" dirty="0">
                <a:effectLst/>
                <a:latin typeface="+mj-lt"/>
              </a:rPr>
              <a:t>Vườn bà bao nhiêu chuối</a:t>
            </a:r>
          </a:p>
          <a:p>
            <a:pPr algn="l"/>
            <a:r>
              <a:rPr lang="vi-VN" sz="2400" b="0" i="0" dirty="0">
                <a:effectLst/>
                <a:latin typeface="+mj-lt"/>
              </a:rPr>
              <a:t>Yêu cháu, bà trồng na</a:t>
            </a:r>
          </a:p>
          <a:p>
            <a:pPr algn="l"/>
            <a:r>
              <a:rPr lang="vi-VN" sz="2400" b="0" i="0" dirty="0">
                <a:effectLst/>
                <a:latin typeface="+mj-lt"/>
              </a:rPr>
              <a:t>Chẳng nghĩ mình cao tuổi.</a:t>
            </a:r>
          </a:p>
          <a:p>
            <a:pPr algn="l"/>
            <a:r>
              <a:rPr lang="vi-VN" sz="2400" b="0" i="0" dirty="0">
                <a:effectLst/>
                <a:latin typeface="+mj-lt"/>
              </a:rPr>
              <a:t>Tết</a:t>
            </a:r>
            <a:r>
              <a:rPr lang="vi-VN" sz="2400" dirty="0">
                <a:latin typeface="+mj-lt"/>
              </a:rPr>
              <a:t>,</a:t>
            </a:r>
            <a:r>
              <a:rPr lang="vi-VN" sz="2400" b="0" i="0" dirty="0">
                <a:effectLst/>
                <a:latin typeface="+mj-lt"/>
              </a:rPr>
              <a:t> </a:t>
            </a:r>
            <a:r>
              <a:rPr lang="vi-VN" sz="2400" b="0" i="0">
                <a:effectLst/>
                <a:latin typeface="+mj-lt"/>
              </a:rPr>
              <a:t>cháu về </a:t>
            </a:r>
            <a:r>
              <a:rPr lang="vi-VN" sz="2400" b="0" i="0" dirty="0">
                <a:effectLst/>
                <a:latin typeface="+mj-lt"/>
              </a:rPr>
              <a:t>quê nội</a:t>
            </a:r>
          </a:p>
          <a:p>
            <a:pPr algn="l"/>
            <a:r>
              <a:rPr lang="vi-VN" sz="2400" b="0" i="0" dirty="0">
                <a:effectLst/>
                <a:latin typeface="+mj-lt"/>
              </a:rPr>
              <a:t>Biết là bà ngoại mong</a:t>
            </a:r>
          </a:p>
          <a:p>
            <a:pPr algn="l"/>
            <a:r>
              <a:rPr lang="vi-VN" sz="2400" b="0" i="0" dirty="0">
                <a:effectLst/>
                <a:latin typeface="+mj-lt"/>
              </a:rPr>
              <a:t>Theo mẹ sang bên ngoại</a:t>
            </a:r>
          </a:p>
          <a:p>
            <a:pPr algn="l"/>
            <a:r>
              <a:rPr lang="vi-VN" sz="2400" b="0" i="0" dirty="0">
                <a:effectLst/>
                <a:latin typeface="+mj-lt"/>
              </a:rPr>
              <a:t>Lại thương bà nội trông.</a:t>
            </a:r>
          </a:p>
          <a:p>
            <a:pPr algn="l"/>
            <a:r>
              <a:rPr lang="vi-VN" sz="2400" b="0" i="0" dirty="0">
                <a:effectLst/>
                <a:latin typeface="+mj-lt"/>
              </a:rPr>
              <a:t>Hai bà hai nguồn sông</a:t>
            </a:r>
          </a:p>
          <a:p>
            <a:pPr algn="l"/>
            <a:r>
              <a:rPr lang="vi-VN" sz="2400" b="0" i="0" dirty="0">
                <a:effectLst/>
                <a:latin typeface="+mj-lt"/>
              </a:rPr>
              <a:t>Cho phù sa đời cháu</a:t>
            </a:r>
          </a:p>
          <a:p>
            <a:pPr algn="l"/>
            <a:r>
              <a:rPr lang="vi-VN" sz="2400" b="0" i="0" dirty="0">
                <a:effectLst/>
                <a:latin typeface="+mj-lt"/>
              </a:rPr>
              <a:t>Hai miền quê yêu dấu</a:t>
            </a:r>
          </a:p>
          <a:p>
            <a:pPr algn="l"/>
            <a:r>
              <a:rPr lang="vi-VN" sz="2400" b="0" i="0" dirty="0">
                <a:effectLst/>
                <a:latin typeface="+mj-lt"/>
              </a:rPr>
              <a:t>Cháu nhớ về thiết tha.</a:t>
            </a:r>
          </a:p>
          <a:p>
            <a:pPr algn="l"/>
            <a:r>
              <a:rPr lang="vi-VN" sz="2400" dirty="0">
                <a:latin typeface="+mj-lt"/>
              </a:rPr>
              <a:t>                  </a:t>
            </a:r>
            <a:r>
              <a:rPr lang="vi-VN" sz="2400" b="0" i="0" dirty="0">
                <a:effectLst/>
                <a:latin typeface="+mj-lt"/>
              </a:rPr>
              <a:t>(Nguyễn Hoàng Sơn)</a:t>
            </a:r>
          </a:p>
          <a:p>
            <a:br>
              <a:rPr lang="vi-VN" b="0" i="0" dirty="0">
                <a:solidFill>
                  <a:srgbClr val="454545"/>
                </a:solidFill>
                <a:effectLst/>
                <a:latin typeface="Roboto" panose="02000000000000000000" pitchFamily="2" charset="0"/>
              </a:rPr>
            </a:br>
            <a:endParaRPr lang="vi-VN" dirty="0"/>
          </a:p>
        </p:txBody>
      </p:sp>
    </p:spTree>
    <p:extLst>
      <p:ext uri="{BB962C8B-B14F-4D97-AF65-F5344CB8AC3E}">
        <p14:creationId xmlns:p14="http://schemas.microsoft.com/office/powerpoint/2010/main" val="716627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2B037F8D-4232-4335-86A8-3968DD3D9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975" y="643467"/>
            <a:ext cx="612204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1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chóng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0</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708564" y="1371600"/>
            <a:ext cx="640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then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đào</a:t>
            </a:r>
            <a:endParaRPr kumimoji="0" lang="vi-VN"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1814</Words>
  <Application>Microsoft Office PowerPoint</Application>
  <PresentationFormat>Màn hình rộng</PresentationFormat>
  <Paragraphs>361</Paragraphs>
  <Slides>47</Slides>
  <Notes>20</Notes>
  <HiddenSlides>0</HiddenSlides>
  <MMClips>5</MMClips>
  <ScaleCrop>false</ScaleCrop>
  <HeadingPairs>
    <vt:vector size="6" baseType="variant">
      <vt:variant>
        <vt:lpstr>Phông được Dùng</vt:lpstr>
      </vt:variant>
      <vt:variant>
        <vt:i4>11</vt:i4>
      </vt:variant>
      <vt:variant>
        <vt:lpstr>Chủ đề</vt:lpstr>
      </vt:variant>
      <vt:variant>
        <vt:i4>8</vt:i4>
      </vt:variant>
      <vt:variant>
        <vt:lpstr>Tiêu đề Bản chiếu</vt:lpstr>
      </vt:variant>
      <vt:variant>
        <vt:i4>47</vt:i4>
      </vt:variant>
    </vt:vector>
  </HeadingPairs>
  <TitlesOfParts>
    <vt:vector size="66" baseType="lpstr">
      <vt:lpstr>Microsoft YaHei</vt:lpstr>
      <vt:lpstr>Arial</vt:lpstr>
      <vt:lpstr>Arial Rounded MT Bold</vt:lpstr>
      <vt:lpstr>Arial-Rounded</vt:lpstr>
      <vt:lpstr>Calibri</vt:lpstr>
      <vt:lpstr>Calibri Light</vt:lpstr>
      <vt:lpstr>HP001 4 hàng</vt:lpstr>
      <vt:lpstr>HP001 4 hang 1 ô ly</vt:lpstr>
      <vt:lpstr>Roboto</vt:lpstr>
      <vt:lpstr>Times New Roman</vt:lpstr>
      <vt:lpstr>Verdana</vt:lpstr>
      <vt:lpstr>1_Office Theme</vt:lpstr>
      <vt:lpstr>2_Office Theme</vt:lpstr>
      <vt:lpstr>4_Office Theme</vt:lpstr>
      <vt:lpstr>3_Office Theme</vt:lpstr>
      <vt:lpstr>5_Office Theme</vt:lpstr>
      <vt:lpstr>6_Office Theme</vt:lpstr>
      <vt:lpstr>9_Office Theme</vt:lpstr>
      <vt:lpstr>1_Default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Kể những việc em làm khiến người thân vui</vt:lpstr>
      <vt:lpstr>Bản trình bày PowerPoint</vt:lpstr>
      <vt:lpstr>Thương ông</vt:lpstr>
      <vt:lpstr>Bản trình bày PowerPoint</vt:lpstr>
      <vt:lpstr>Bản trình bày PowerPoint</vt:lpstr>
      <vt:lpstr>Thương ông</vt:lpstr>
      <vt:lpstr>Thương ông</vt:lpstr>
      <vt:lpstr>Thương ông</vt:lpstr>
      <vt:lpstr>Thương ông</vt:lpstr>
      <vt:lpstr>Bản trình bày PowerPoint</vt:lpstr>
      <vt:lpstr>Thương ông</vt:lpstr>
      <vt:lpstr>Thương ông</vt:lpstr>
      <vt:lpstr>Thương ông</vt:lpstr>
      <vt:lpstr>Bản trình bày PowerPoint</vt:lpstr>
      <vt:lpstr>Bản trình bày PowerPoint</vt:lpstr>
      <vt:lpstr>1. Từ ngữ nào dưới đây thể hiện dáng vẻ của Việt?</vt:lpstr>
      <vt:lpstr>Bản trình bày PowerPoint</vt:lpstr>
      <vt:lpstr>Bản trình bày PowerPoint</vt:lpstr>
      <vt:lpstr>Bản trình bày PowerPoint</vt:lpstr>
      <vt:lpstr>Bản trình bày PowerPoint</vt:lpstr>
      <vt:lpstr>Bản trình bày PowerPoint</vt:lpstr>
      <vt:lpstr>2. Chọn a hoặc b.</vt:lpstr>
      <vt:lpstr>b.Chọn ac hay at thay cho ô vuông</vt:lpstr>
      <vt:lpstr>Bản trình bày PowerPoint</vt:lpstr>
      <vt:lpstr>Bản trình bày PowerPoint</vt:lpstr>
      <vt:lpstr>Bản trình bày PowerPoint</vt:lpstr>
      <vt:lpstr>2. Tìm 3 từ ngữ chỉ hoạt động trong đoạn thơ dưới đây:</vt:lpstr>
      <vt:lpstr>3. Quan sát tranh và trả lời câu hỏi: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39</cp:revision>
  <dcterms:created xsi:type="dcterms:W3CDTF">2021-05-27T09:39:36Z</dcterms:created>
  <dcterms:modified xsi:type="dcterms:W3CDTF">2023-12-22T07:34:45Z</dcterms:modified>
</cp:coreProperties>
</file>