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41" r:id="rId2"/>
    <p:sldMasterId id="2147483841" r:id="rId3"/>
    <p:sldMasterId id="2147483898" r:id="rId4"/>
  </p:sldMasterIdLst>
  <p:notesMasterIdLst>
    <p:notesMasterId r:id="rId52"/>
  </p:notesMasterIdLst>
  <p:sldIdLst>
    <p:sldId id="347" r:id="rId5"/>
    <p:sldId id="317" r:id="rId6"/>
    <p:sldId id="318" r:id="rId7"/>
    <p:sldId id="257" r:id="rId8"/>
    <p:sldId id="262" r:id="rId9"/>
    <p:sldId id="261" r:id="rId10"/>
    <p:sldId id="264" r:id="rId11"/>
    <p:sldId id="266" r:id="rId12"/>
    <p:sldId id="359" r:id="rId13"/>
    <p:sldId id="349" r:id="rId14"/>
    <p:sldId id="351" r:id="rId15"/>
    <p:sldId id="267" r:id="rId16"/>
    <p:sldId id="319" r:id="rId17"/>
    <p:sldId id="320" r:id="rId18"/>
    <p:sldId id="274" r:id="rId19"/>
    <p:sldId id="352" r:id="rId20"/>
    <p:sldId id="353" r:id="rId21"/>
    <p:sldId id="354" r:id="rId22"/>
    <p:sldId id="360" r:id="rId23"/>
    <p:sldId id="325" r:id="rId24"/>
    <p:sldId id="326" r:id="rId25"/>
    <p:sldId id="276" r:id="rId26"/>
    <p:sldId id="278" r:id="rId27"/>
    <p:sldId id="279" r:id="rId28"/>
    <p:sldId id="259" r:id="rId29"/>
    <p:sldId id="356" r:id="rId30"/>
    <p:sldId id="357" r:id="rId31"/>
    <p:sldId id="358" r:id="rId32"/>
    <p:sldId id="327" r:id="rId33"/>
    <p:sldId id="328" r:id="rId34"/>
    <p:sldId id="284" r:id="rId35"/>
    <p:sldId id="285" r:id="rId36"/>
    <p:sldId id="339" r:id="rId37"/>
    <p:sldId id="340" r:id="rId38"/>
    <p:sldId id="361" r:id="rId39"/>
    <p:sldId id="362" r:id="rId40"/>
    <p:sldId id="342" r:id="rId41"/>
    <p:sldId id="332" r:id="rId42"/>
    <p:sldId id="343" r:id="rId43"/>
    <p:sldId id="344" r:id="rId44"/>
    <p:sldId id="363" r:id="rId45"/>
    <p:sldId id="335" r:id="rId46"/>
    <p:sldId id="336" r:id="rId47"/>
    <p:sldId id="345" r:id="rId48"/>
    <p:sldId id="346" r:id="rId49"/>
    <p:sldId id="364" r:id="rId50"/>
    <p:sldId id="27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6224" autoAdjust="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F4FF6-0C19-4085-A24B-D7CC56FA1061}"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ED00-B1CD-41CE-8CCC-0E16A0702E6A}" type="slidenum">
              <a:rPr lang="en-US" smtClean="0"/>
              <a:t>‹#›</a:t>
            </a:fld>
            <a:endParaRPr lang="en-US"/>
          </a:p>
        </p:txBody>
      </p:sp>
    </p:spTree>
    <p:extLst>
      <p:ext uri="{BB962C8B-B14F-4D97-AF65-F5344CB8AC3E}">
        <p14:creationId xmlns:p14="http://schemas.microsoft.com/office/powerpoint/2010/main" val="108093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213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28</a:t>
            </a:fld>
            <a:endParaRPr lang="en-US"/>
          </a:p>
        </p:txBody>
      </p:sp>
    </p:spTree>
    <p:extLst>
      <p:ext uri="{BB962C8B-B14F-4D97-AF65-F5344CB8AC3E}">
        <p14:creationId xmlns:p14="http://schemas.microsoft.com/office/powerpoint/2010/main" val="1664992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29</a:t>
            </a:fld>
            <a:endParaRPr lang="en-US"/>
          </a:p>
        </p:txBody>
      </p:sp>
    </p:spTree>
    <p:extLst>
      <p:ext uri="{BB962C8B-B14F-4D97-AF65-F5344CB8AC3E}">
        <p14:creationId xmlns:p14="http://schemas.microsoft.com/office/powerpoint/2010/main" val="3351250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34</a:t>
            </a:fld>
            <a:endParaRPr lang="en-US"/>
          </a:p>
        </p:txBody>
      </p:sp>
    </p:spTree>
    <p:extLst>
      <p:ext uri="{BB962C8B-B14F-4D97-AF65-F5344CB8AC3E}">
        <p14:creationId xmlns:p14="http://schemas.microsoft.com/office/powerpoint/2010/main" val="3270941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35</a:t>
            </a:fld>
            <a:endParaRPr lang="en-US"/>
          </a:p>
        </p:txBody>
      </p:sp>
    </p:spTree>
    <p:extLst>
      <p:ext uri="{BB962C8B-B14F-4D97-AF65-F5344CB8AC3E}">
        <p14:creationId xmlns:p14="http://schemas.microsoft.com/office/powerpoint/2010/main" val="2371688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36</a:t>
            </a:fld>
            <a:endParaRPr lang="en-US"/>
          </a:p>
        </p:txBody>
      </p:sp>
    </p:spTree>
    <p:extLst>
      <p:ext uri="{BB962C8B-B14F-4D97-AF65-F5344CB8AC3E}">
        <p14:creationId xmlns:p14="http://schemas.microsoft.com/office/powerpoint/2010/main" val="4132973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5611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44</a:t>
            </a:fld>
            <a:endParaRPr lang="en-US"/>
          </a:p>
        </p:txBody>
      </p:sp>
    </p:spTree>
    <p:extLst>
      <p:ext uri="{BB962C8B-B14F-4D97-AF65-F5344CB8AC3E}">
        <p14:creationId xmlns:p14="http://schemas.microsoft.com/office/powerpoint/2010/main" val="352777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47</a:t>
            </a:fld>
            <a:endParaRPr lang="en-US"/>
          </a:p>
        </p:txBody>
      </p:sp>
    </p:spTree>
    <p:extLst>
      <p:ext uri="{BB962C8B-B14F-4D97-AF65-F5344CB8AC3E}">
        <p14:creationId xmlns:p14="http://schemas.microsoft.com/office/powerpoint/2010/main" val="366063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823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76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987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25</a:t>
            </a:fld>
            <a:endParaRPr lang="en-US"/>
          </a:p>
        </p:txBody>
      </p:sp>
    </p:spTree>
    <p:extLst>
      <p:ext uri="{BB962C8B-B14F-4D97-AF65-F5344CB8AC3E}">
        <p14:creationId xmlns:p14="http://schemas.microsoft.com/office/powerpoint/2010/main" val="4116082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26</a:t>
            </a:fld>
            <a:endParaRPr lang="en-US"/>
          </a:p>
        </p:txBody>
      </p:sp>
    </p:spTree>
    <p:extLst>
      <p:ext uri="{BB962C8B-B14F-4D97-AF65-F5344CB8AC3E}">
        <p14:creationId xmlns:p14="http://schemas.microsoft.com/office/powerpoint/2010/main" val="1947114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522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38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05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79191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872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298078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086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20371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53568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081025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8564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059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65913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247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3161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97673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381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0448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49712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94078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83186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7632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1751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479183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862302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51623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522001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542144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56118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671060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350942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855305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50163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68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997936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660684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981427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75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568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04948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462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96860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66552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692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997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350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5545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10248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47677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95596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84586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2477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2948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80431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4021806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9291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69226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2417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1158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22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390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4654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91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88" r:id="rId12"/>
    <p:sldLayoutId id="2147483767" r:id="rId13"/>
    <p:sldLayoutId id="2147483793" r:id="rId14"/>
    <p:sldLayoutId id="2147483794"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14094636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12/4/2024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55569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12/4/2024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6361355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673" r:id="rId20"/>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g"/><Relationship Id="rId1" Type="http://schemas.openxmlformats.org/officeDocument/2006/relationships/slideLayout" Target="../slideLayouts/slideLayout33.xml"/><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4.png"/><Relationship Id="rId5" Type="http://schemas.openxmlformats.org/officeDocument/2006/relationships/audio" Target="NULL" TargetMode="External"/><Relationship Id="rId1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slideLayout" Target="../slideLayouts/slideLayout17.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gif"/><Relationship Id="rId18" Type="http://schemas.openxmlformats.org/officeDocument/2006/relationships/image" Target="../media/image51.png"/><Relationship Id="rId26" Type="http://schemas.openxmlformats.org/officeDocument/2006/relationships/image" Target="../media/image56.png"/><Relationship Id="rId3" Type="http://schemas.openxmlformats.org/officeDocument/2006/relationships/image" Target="../media/image42.gif"/><Relationship Id="rId21" Type="http://schemas.microsoft.com/office/2007/relationships/hdphoto" Target="../media/hdphoto11.wdp"/><Relationship Id="rId7" Type="http://schemas.microsoft.com/office/2007/relationships/hdphoto" Target="../media/hdphoto6.wdp"/><Relationship Id="rId12" Type="http://schemas.openxmlformats.org/officeDocument/2006/relationships/image" Target="../media/image47.gif"/><Relationship Id="rId17" Type="http://schemas.microsoft.com/office/2007/relationships/hdphoto" Target="../media/hdphoto10.wdp"/><Relationship Id="rId25" Type="http://schemas.microsoft.com/office/2007/relationships/hdphoto" Target="../media/hdphoto13.wdp"/><Relationship Id="rId2" Type="http://schemas.openxmlformats.org/officeDocument/2006/relationships/notesSlide" Target="../notesSlides/notesSlide18.xml"/><Relationship Id="rId16" Type="http://schemas.openxmlformats.org/officeDocument/2006/relationships/image" Target="../media/image50.png"/><Relationship Id="rId20" Type="http://schemas.openxmlformats.org/officeDocument/2006/relationships/image" Target="../media/image53.png"/><Relationship Id="rId29" Type="http://schemas.microsoft.com/office/2007/relationships/hdphoto" Target="../media/hdphoto15.wdp"/><Relationship Id="rId1" Type="http://schemas.openxmlformats.org/officeDocument/2006/relationships/slideLayout" Target="../slideLayouts/slideLayout17.xml"/><Relationship Id="rId6" Type="http://schemas.openxmlformats.org/officeDocument/2006/relationships/image" Target="../media/image44.png"/><Relationship Id="rId11" Type="http://schemas.microsoft.com/office/2007/relationships/hdphoto" Target="../media/hdphoto8.wdp"/><Relationship Id="rId24" Type="http://schemas.openxmlformats.org/officeDocument/2006/relationships/image" Target="../media/image55.png"/><Relationship Id="rId32" Type="http://schemas.microsoft.com/office/2007/relationships/hdphoto" Target="../media/hdphoto16.wdp"/><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57.png"/><Relationship Id="rId10" Type="http://schemas.openxmlformats.org/officeDocument/2006/relationships/image" Target="../media/image46.png"/><Relationship Id="rId19" Type="http://schemas.openxmlformats.org/officeDocument/2006/relationships/image" Target="../media/image52.gif"/><Relationship Id="rId31" Type="http://schemas.openxmlformats.org/officeDocument/2006/relationships/image" Target="../media/image59.png"/><Relationship Id="rId4" Type="http://schemas.openxmlformats.org/officeDocument/2006/relationships/image" Target="../media/image43.png"/><Relationship Id="rId9" Type="http://schemas.microsoft.com/office/2007/relationships/hdphoto" Target="../media/hdphoto7.wdp"/><Relationship Id="rId14" Type="http://schemas.openxmlformats.org/officeDocument/2006/relationships/image" Target="../media/image49.png"/><Relationship Id="rId22" Type="http://schemas.openxmlformats.org/officeDocument/2006/relationships/image" Target="../media/image54.png"/><Relationship Id="rId27" Type="http://schemas.microsoft.com/office/2007/relationships/hdphoto" Target="../media/hdphoto14.wdp"/><Relationship Id="rId30" Type="http://schemas.openxmlformats.org/officeDocument/2006/relationships/image" Target="../media/image58.gif"/></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g"/><Relationship Id="rId5" Type="http://schemas.openxmlformats.org/officeDocument/2006/relationships/slideLayout" Target="../slideLayouts/slideLayout17.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24</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NẶN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ĐỒ CHƠI</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6374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86" name="Google Shape;1686;p48"/>
          <p:cNvSpPr txBox="1">
            <a:spLocks noGrp="1"/>
          </p:cNvSpPr>
          <p:nvPr>
            <p:ph type="subTitle" idx="1"/>
          </p:nvPr>
        </p:nvSpPr>
        <p:spPr>
          <a:xfrm>
            <a:off x="4448608" y="2209585"/>
            <a:ext cx="2966800" cy="758365"/>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vẫy</a:t>
            </a:r>
            <a:endParaRPr sz="4000" dirty="0">
              <a:latin typeface="Times New Roman" panose="02020603050405020304" pitchFamily="18" charset="0"/>
              <a:cs typeface="Times New Roman" panose="02020603050405020304" pitchFamily="18" charset="0"/>
            </a:endParaRPr>
          </a:p>
        </p:txBody>
      </p:sp>
      <p:sp>
        <p:nvSpPr>
          <p:cNvPr id="26" name="Google Shape;1686;p48"/>
          <p:cNvSpPr txBox="1">
            <a:spLocks noGrp="1"/>
          </p:cNvSpPr>
          <p:nvPr>
            <p:ph type="subTitle" idx="3"/>
          </p:nvPr>
        </p:nvSpPr>
        <p:spPr>
          <a:xfrm>
            <a:off x="4395268" y="4273830"/>
            <a:ext cx="2966800" cy="776400"/>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na</a:t>
            </a:r>
            <a:endParaRPr sz="4000" dirty="0">
              <a:latin typeface="Times New Roman" panose="02020603050405020304" pitchFamily="18" charset="0"/>
              <a:cs typeface="Times New Roman" panose="02020603050405020304" pitchFamily="18" charset="0"/>
            </a:endParaRPr>
          </a:p>
        </p:txBody>
      </p:sp>
      <p:grpSp>
        <p:nvGrpSpPr>
          <p:cNvPr id="1698" name="Google Shape;1698;p48"/>
          <p:cNvGrpSpPr/>
          <p:nvPr/>
        </p:nvGrpSpPr>
        <p:grpSpPr>
          <a:xfrm>
            <a:off x="10082849" y="761979"/>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10711479" y="829178"/>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1729" name="Google Shape;1729;p48"/>
          <p:cNvSpPr/>
          <p:nvPr/>
        </p:nvSpPr>
        <p:spPr>
          <a:xfrm rot="-4268463">
            <a:off x="10103465" y="4865867"/>
            <a:ext cx="1449120" cy="1465219"/>
          </a:xfrm>
          <a:custGeom>
            <a:avLst/>
            <a:gdLst/>
            <a:ahLst/>
            <a:cxnLst/>
            <a:rect l="l" t="t" r="r" b="b"/>
            <a:pathLst>
              <a:path w="38103" h="38522" extrusionOk="0">
                <a:moveTo>
                  <a:pt x="38103" y="15233"/>
                </a:moveTo>
                <a:cubicBezTo>
                  <a:pt x="38103" y="20987"/>
                  <a:pt x="36492" y="26406"/>
                  <a:pt x="32349" y="30570"/>
                </a:cubicBezTo>
                <a:cubicBezTo>
                  <a:pt x="27390" y="35550"/>
                  <a:pt x="23393" y="38521"/>
                  <a:pt x="16133" y="37433"/>
                </a:cubicBezTo>
                <a:cubicBezTo>
                  <a:pt x="8621" y="36282"/>
                  <a:pt x="4269" y="31846"/>
                  <a:pt x="1675" y="24879"/>
                </a:cubicBezTo>
                <a:cubicBezTo>
                  <a:pt x="587" y="21929"/>
                  <a:pt x="1" y="18079"/>
                  <a:pt x="1" y="14919"/>
                </a:cubicBezTo>
                <a:cubicBezTo>
                  <a:pt x="1" y="13915"/>
                  <a:pt x="231" y="11571"/>
                  <a:pt x="1675" y="11592"/>
                </a:cubicBezTo>
                <a:cubicBezTo>
                  <a:pt x="3118" y="11613"/>
                  <a:pt x="3453" y="14103"/>
                  <a:pt x="3621" y="15128"/>
                </a:cubicBezTo>
                <a:cubicBezTo>
                  <a:pt x="4688" y="21740"/>
                  <a:pt x="6236" y="27411"/>
                  <a:pt x="13204" y="29796"/>
                </a:cubicBezTo>
                <a:cubicBezTo>
                  <a:pt x="16133" y="30800"/>
                  <a:pt x="19251" y="31093"/>
                  <a:pt x="22305" y="30675"/>
                </a:cubicBezTo>
                <a:cubicBezTo>
                  <a:pt x="25611" y="30214"/>
                  <a:pt x="28582" y="26762"/>
                  <a:pt x="30759" y="24481"/>
                </a:cubicBezTo>
                <a:cubicBezTo>
                  <a:pt x="35592" y="19418"/>
                  <a:pt x="35969" y="12115"/>
                  <a:pt x="28666" y="9123"/>
                </a:cubicBezTo>
                <a:cubicBezTo>
                  <a:pt x="26365" y="8161"/>
                  <a:pt x="22619" y="7659"/>
                  <a:pt x="20108" y="8056"/>
                </a:cubicBezTo>
                <a:cubicBezTo>
                  <a:pt x="17681" y="8433"/>
                  <a:pt x="14354" y="11048"/>
                  <a:pt x="14878" y="13936"/>
                </a:cubicBezTo>
                <a:cubicBezTo>
                  <a:pt x="14898" y="14040"/>
                  <a:pt x="19732" y="10462"/>
                  <a:pt x="20276" y="10044"/>
                </a:cubicBezTo>
                <a:cubicBezTo>
                  <a:pt x="22096" y="8621"/>
                  <a:pt x="23268" y="12597"/>
                  <a:pt x="22849" y="13789"/>
                </a:cubicBezTo>
                <a:cubicBezTo>
                  <a:pt x="22556" y="16091"/>
                  <a:pt x="20862" y="17033"/>
                  <a:pt x="19167" y="18330"/>
                </a:cubicBezTo>
                <a:cubicBezTo>
                  <a:pt x="17598" y="19543"/>
                  <a:pt x="15212" y="22326"/>
                  <a:pt x="12973" y="21803"/>
                </a:cubicBezTo>
                <a:cubicBezTo>
                  <a:pt x="14919" y="20401"/>
                  <a:pt x="14459" y="18476"/>
                  <a:pt x="14501" y="16405"/>
                </a:cubicBezTo>
                <a:cubicBezTo>
                  <a:pt x="14522" y="15463"/>
                  <a:pt x="12890" y="13413"/>
                  <a:pt x="11885" y="13392"/>
                </a:cubicBezTo>
                <a:cubicBezTo>
                  <a:pt x="10149" y="14543"/>
                  <a:pt x="12973" y="19397"/>
                  <a:pt x="11760" y="20631"/>
                </a:cubicBezTo>
                <a:cubicBezTo>
                  <a:pt x="10065" y="18623"/>
                  <a:pt x="7324" y="16802"/>
                  <a:pt x="6048" y="14480"/>
                </a:cubicBezTo>
                <a:cubicBezTo>
                  <a:pt x="5399" y="13287"/>
                  <a:pt x="4897" y="9019"/>
                  <a:pt x="6864" y="8579"/>
                </a:cubicBezTo>
                <a:cubicBezTo>
                  <a:pt x="7847" y="8370"/>
                  <a:pt x="11509" y="12408"/>
                  <a:pt x="11572" y="11885"/>
                </a:cubicBezTo>
                <a:cubicBezTo>
                  <a:pt x="11906" y="9040"/>
                  <a:pt x="12639" y="6613"/>
                  <a:pt x="14459" y="4332"/>
                </a:cubicBezTo>
                <a:cubicBezTo>
                  <a:pt x="17932" y="1"/>
                  <a:pt x="24209" y="587"/>
                  <a:pt x="28980" y="2302"/>
                </a:cubicBezTo>
                <a:cubicBezTo>
                  <a:pt x="31658" y="3286"/>
                  <a:pt x="33939" y="5085"/>
                  <a:pt x="35508" y="7449"/>
                </a:cubicBezTo>
                <a:cubicBezTo>
                  <a:pt x="36261" y="8558"/>
                  <a:pt x="36847" y="9751"/>
                  <a:pt x="37266" y="11027"/>
                </a:cubicBezTo>
                <a:cubicBezTo>
                  <a:pt x="37642" y="12220"/>
                  <a:pt x="37475" y="14208"/>
                  <a:pt x="38082" y="15233"/>
                </a:cubicBezTo>
                <a:cubicBezTo>
                  <a:pt x="38103" y="15672"/>
                  <a:pt x="37873" y="14856"/>
                  <a:pt x="38103" y="15233"/>
                </a:cubicBezTo>
                <a:close/>
              </a:path>
            </a:pathLst>
          </a:custGeom>
          <a:solidFill>
            <a:srgbClr val="FD4D89">
              <a:alpha val="42220"/>
            </a:srgbClr>
          </a:solidFill>
          <a:ln>
            <a:noFill/>
          </a:ln>
        </p:spPr>
        <p:txBody>
          <a:bodyPr spcFirstLastPara="1" wrap="square" lIns="121900" tIns="121900" rIns="121900" bIns="121900" anchor="ctr" anchorCtr="0">
            <a:noAutofit/>
          </a:bodyPr>
          <a:lstStyle/>
          <a:p>
            <a:endParaRPr sz="2400"/>
          </a:p>
        </p:txBody>
      </p:sp>
      <p:sp>
        <p:nvSpPr>
          <p:cNvPr id="88" name="Google Shape;1686;p48">
            <a:extLst>
              <a:ext uri="{FF2B5EF4-FFF2-40B4-BE49-F238E27FC236}">
                <a16:creationId xmlns:a16="http://schemas.microsoft.com/office/drawing/2014/main" id="{000419CB-DAA0-491E-94E1-E0C9517F87CC}"/>
              </a:ext>
            </a:extLst>
          </p:cNvPr>
          <p:cNvSpPr txBox="1">
            <a:spLocks/>
          </p:cNvSpPr>
          <p:nvPr/>
        </p:nvSpPr>
        <p:spPr>
          <a:xfrm>
            <a:off x="4338280" y="2897397"/>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là</a:t>
            </a:r>
            <a:endParaRPr lang="en-US" sz="4000" kern="0" dirty="0">
              <a:latin typeface="Times New Roman" panose="02020603050405020304" pitchFamily="18" charset="0"/>
              <a:cs typeface="Times New Roman" panose="02020603050405020304" pitchFamily="18" charset="0"/>
            </a:endParaRPr>
          </a:p>
        </p:txBody>
      </p:sp>
      <p:sp>
        <p:nvSpPr>
          <p:cNvPr id="89" name="Google Shape;1686;p48">
            <a:extLst>
              <a:ext uri="{FF2B5EF4-FFF2-40B4-BE49-F238E27FC236}">
                <a16:creationId xmlns:a16="http://schemas.microsoft.com/office/drawing/2014/main" id="{DEA9B0AC-08DD-40E6-9768-154CB99817CF}"/>
              </a:ext>
            </a:extLst>
          </p:cNvPr>
          <p:cNvSpPr txBox="1">
            <a:spLocks/>
          </p:cNvSpPr>
          <p:nvPr/>
        </p:nvSpPr>
        <p:spPr>
          <a:xfrm>
            <a:off x="4823599" y="3567983"/>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vểnh</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râu</a:t>
            </a:r>
            <a:endParaRPr lang="en-US" sz="4000" kern="0" dirty="0">
              <a:latin typeface="Times New Roman" panose="02020603050405020304" pitchFamily="18" charset="0"/>
              <a:cs typeface="Times New Roman" panose="02020603050405020304" pitchFamily="18" charset="0"/>
            </a:endParaRPr>
          </a:p>
        </p:txBody>
      </p:sp>
      <p:grpSp>
        <p:nvGrpSpPr>
          <p:cNvPr id="100" name="Google Shape;378;p32">
            <a:extLst>
              <a:ext uri="{FF2B5EF4-FFF2-40B4-BE49-F238E27FC236}">
                <a16:creationId xmlns:a16="http://schemas.microsoft.com/office/drawing/2014/main" id="{926121A4-5C1A-48FF-977D-84092DAEFBFF}"/>
              </a:ext>
            </a:extLst>
          </p:cNvPr>
          <p:cNvGrpSpPr/>
          <p:nvPr/>
        </p:nvGrpSpPr>
        <p:grpSpPr>
          <a:xfrm>
            <a:off x="2300405" y="829178"/>
            <a:ext cx="7693187" cy="1266841"/>
            <a:chOff x="603225" y="2182575"/>
            <a:chExt cx="2577800" cy="424450"/>
          </a:xfrm>
        </p:grpSpPr>
        <p:sp>
          <p:nvSpPr>
            <p:cNvPr id="101" name="Google Shape;379;p32">
              <a:extLst>
                <a:ext uri="{FF2B5EF4-FFF2-40B4-BE49-F238E27FC236}">
                  <a16:creationId xmlns:a16="http://schemas.microsoft.com/office/drawing/2014/main" id="{31190D26-AB75-4A5B-8AA6-89C532CCE3F9}"/>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380;p32">
              <a:extLst>
                <a:ext uri="{FF2B5EF4-FFF2-40B4-BE49-F238E27FC236}">
                  <a16:creationId xmlns:a16="http://schemas.microsoft.com/office/drawing/2014/main" id="{EB208419-4119-440D-A16C-9220BAB5C848}"/>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81;p32">
              <a:extLst>
                <a:ext uri="{FF2B5EF4-FFF2-40B4-BE49-F238E27FC236}">
                  <a16:creationId xmlns:a16="http://schemas.microsoft.com/office/drawing/2014/main" id="{90B94524-488C-4A8F-9183-2B2BEF04EC3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4" name="Google Shape;386;p32">
            <a:extLst>
              <a:ext uri="{FF2B5EF4-FFF2-40B4-BE49-F238E27FC236}">
                <a16:creationId xmlns:a16="http://schemas.microsoft.com/office/drawing/2014/main" id="{7D76E32D-C560-4ACA-947B-AC36318F8724}"/>
              </a:ext>
            </a:extLst>
          </p:cNvPr>
          <p:cNvSpPr txBox="1">
            <a:spLocks/>
          </p:cNvSpPr>
          <p:nvPr/>
        </p:nvSpPr>
        <p:spPr>
          <a:xfrm>
            <a:off x="2396808" y="85102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LUYỆN ĐỌC TỪ KHÓ</a:t>
            </a:r>
          </a:p>
        </p:txBody>
      </p:sp>
      <p:pic>
        <p:nvPicPr>
          <p:cNvPr id="3" name="Audio 2">
            <a:hlinkClick r:id="" action="ppaction://media"/>
            <a:extLst>
              <a:ext uri="{FF2B5EF4-FFF2-40B4-BE49-F238E27FC236}">
                <a16:creationId xmlns:a16="http://schemas.microsoft.com/office/drawing/2014/main" id="{B4D8DED2-2073-4E30-81E4-1CFFFB920F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28" name="Google Shape;1686;p48">
            <a:extLst>
              <a:ext uri="{FF2B5EF4-FFF2-40B4-BE49-F238E27FC236}">
                <a16:creationId xmlns:a16="http://schemas.microsoft.com/office/drawing/2014/main" id="{DEA9B0AC-08DD-40E6-9768-154CB99817CF}"/>
              </a:ext>
            </a:extLst>
          </p:cNvPr>
          <p:cNvSpPr txBox="1">
            <a:spLocks/>
          </p:cNvSpPr>
          <p:nvPr/>
        </p:nvSpPr>
        <p:spPr>
          <a:xfrm>
            <a:off x="4418132" y="4944416"/>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nặn</a:t>
            </a:r>
            <a:endParaRPr lang="en-US" sz="4000" kern="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79925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86">
                                            <p:txEl>
                                              <p:pRg st="0" end="0"/>
                                            </p:txEl>
                                          </p:spTgt>
                                        </p:tgtEl>
                                        <p:attrNameLst>
                                          <p:attrName>style.visibility</p:attrName>
                                        </p:attrNameLst>
                                      </p:cBhvr>
                                      <p:to>
                                        <p:strVal val="visible"/>
                                      </p:to>
                                    </p:set>
                                    <p:animEffect transition="in" filter="wipe(down)">
                                      <p:cBhvr>
                                        <p:cTn id="11" dur="500"/>
                                        <p:tgtEl>
                                          <p:spTgt spid="16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wipe(down)">
                                      <p:cBhvr>
                                        <p:cTn id="16" dur="500"/>
                                        <p:tgtEl>
                                          <p:spTgt spid="8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down)">
                                      <p:cBhvr>
                                        <p:cTn id="21" dur="500"/>
                                        <p:tgtEl>
                                          <p:spTgt spid="8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wipe(down)">
                                      <p:cBhvr>
                                        <p:cTn id="26" dur="500"/>
                                        <p:tgtEl>
                                          <p:spTgt spid="2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1686" grpId="0" build="p"/>
      <p:bldP spid="26" grpId="0" build="p"/>
      <p:bldP spid="88" grpId="0"/>
      <p:bldP spid="89"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4809" y="2278217"/>
            <a:ext cx="2109019" cy="2109019"/>
            <a:chOff x="156834" y="1993081"/>
            <a:chExt cx="2109019" cy="2109019"/>
          </a:xfrm>
        </p:grpSpPr>
        <p:sp>
          <p:nvSpPr>
            <p:cNvPr id="5" name="Oval 4"/>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1028" name="Picture 4" descr="Bộ sản phẩm hoàn thiện"/>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88394" y="2160588"/>
            <a:ext cx="5175249" cy="388143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151616" y="854569"/>
            <a:ext cx="8732694" cy="2098675"/>
            <a:chOff x="172324" y="1157225"/>
            <a:chExt cx="2109019" cy="1406784"/>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giã</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trầu</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giã</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trầu</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thường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bằng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đồng</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42251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id="{854AFE8B-D7EC-421E-B935-F822609EFA25}"/>
              </a:ext>
            </a:extLst>
          </p:cNvPr>
          <p:cNvGrpSpPr/>
          <p:nvPr/>
        </p:nvGrpSpPr>
        <p:grpSpPr>
          <a:xfrm>
            <a:off x="2424750" y="1938318"/>
            <a:ext cx="6916420" cy="2098675"/>
            <a:chOff x="172324" y="1157225"/>
            <a:chExt cx="2109019" cy="1406784"/>
          </a:xfrm>
        </p:grpSpPr>
        <p:sp>
          <p:nvSpPr>
            <p:cNvPr id="22" name="Hexagon 21">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35710A1-5780-4503-BA48-6F1866A9085B}"/>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Tỏ</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ra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bằng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long,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vui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đúng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ý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muốn</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4411980" y="5394960"/>
            <a:ext cx="547497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05BCBB2C-BE54-47C3-99D2-9995B5E4FA52}"/>
              </a:ext>
            </a:extLst>
          </p:cNvPr>
          <p:cNvCxnSpPr/>
          <p:nvPr/>
        </p:nvCxnSpPr>
        <p:spPr>
          <a:xfrm flipH="1">
            <a:off x="3569904" y="7575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CAEC9270-C1D4-4F32-BD6D-B3106FD2079B}"/>
              </a:ext>
            </a:extLst>
          </p:cNvPr>
          <p:cNvCxnSpPr/>
          <p:nvPr/>
        </p:nvCxnSpPr>
        <p:spPr>
          <a:xfrm flipH="1">
            <a:off x="3125815" y="10972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270E7C0-7CF5-41DC-B044-17CC590CAD2B}"/>
              </a:ext>
            </a:extLst>
          </p:cNvPr>
          <p:cNvCxnSpPr/>
          <p:nvPr/>
        </p:nvCxnSpPr>
        <p:spPr>
          <a:xfrm flipH="1">
            <a:off x="3701606" y="15656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1277E10-507B-4964-A4B6-5126D63A4C72}"/>
              </a:ext>
            </a:extLst>
          </p:cNvPr>
          <p:cNvCxnSpPr/>
          <p:nvPr/>
        </p:nvCxnSpPr>
        <p:spPr>
          <a:xfrm flipH="1">
            <a:off x="3445462" y="197840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D579CE06-089D-46FE-AF06-04BDC389B5EE}"/>
              </a:ext>
            </a:extLst>
          </p:cNvPr>
          <p:cNvCxnSpPr/>
          <p:nvPr/>
        </p:nvCxnSpPr>
        <p:spPr>
          <a:xfrm flipH="1">
            <a:off x="2934107" y="281771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53BA48-E74B-4F6B-A2A3-53B7589285CC}"/>
              </a:ext>
            </a:extLst>
          </p:cNvPr>
          <p:cNvCxnSpPr/>
          <p:nvPr/>
        </p:nvCxnSpPr>
        <p:spPr>
          <a:xfrm flipH="1">
            <a:off x="2984633" y="327836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C422E406-F173-446A-AC21-B1AC1F048181}"/>
              </a:ext>
            </a:extLst>
          </p:cNvPr>
          <p:cNvCxnSpPr/>
          <p:nvPr/>
        </p:nvCxnSpPr>
        <p:spPr>
          <a:xfrm flipH="1">
            <a:off x="3549172" y="366141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FE88C4F-C830-41D4-9E4E-832270D07DE4}"/>
              </a:ext>
            </a:extLst>
          </p:cNvPr>
          <p:cNvCxnSpPr/>
          <p:nvPr/>
        </p:nvCxnSpPr>
        <p:spPr>
          <a:xfrm flipH="1">
            <a:off x="3672816" y="41066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2BB4C45-02A7-4A63-A4D1-C2F949486E2F}"/>
              </a:ext>
            </a:extLst>
          </p:cNvPr>
          <p:cNvCxnSpPr/>
          <p:nvPr/>
        </p:nvCxnSpPr>
        <p:spPr>
          <a:xfrm flipH="1">
            <a:off x="3478489" y="496195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E626EFD-1A35-40B2-AC03-B2893D829FF5}"/>
              </a:ext>
            </a:extLst>
          </p:cNvPr>
          <p:cNvCxnSpPr/>
          <p:nvPr/>
        </p:nvCxnSpPr>
        <p:spPr>
          <a:xfrm flipH="1">
            <a:off x="3367364" y="5394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85F5D21B-9CAA-493F-893E-052B94BBC233}"/>
              </a:ext>
            </a:extLst>
          </p:cNvPr>
          <p:cNvCxnSpPr/>
          <p:nvPr/>
        </p:nvCxnSpPr>
        <p:spPr>
          <a:xfrm flipH="1">
            <a:off x="3323101" y="582796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F60544EF-660D-4843-AF0B-B3634E03E0ED}"/>
              </a:ext>
            </a:extLst>
          </p:cNvPr>
          <p:cNvCxnSpPr/>
          <p:nvPr/>
        </p:nvCxnSpPr>
        <p:spPr>
          <a:xfrm flipH="1">
            <a:off x="3811977" y="624705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8F12A3CE-E14D-42A1-AF12-F02941774213}"/>
              </a:ext>
            </a:extLst>
          </p:cNvPr>
          <p:cNvCxnSpPr/>
          <p:nvPr/>
        </p:nvCxnSpPr>
        <p:spPr>
          <a:xfrm flipH="1">
            <a:off x="7212698" y="788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998A293-959B-4D72-A89D-D2985A462210}"/>
              </a:ext>
            </a:extLst>
          </p:cNvPr>
          <p:cNvCxnSpPr/>
          <p:nvPr/>
        </p:nvCxnSpPr>
        <p:spPr>
          <a:xfrm flipH="1">
            <a:off x="7458057" y="127565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305B313-AA13-4FEF-A70B-1130969DBC18}"/>
              </a:ext>
            </a:extLst>
          </p:cNvPr>
          <p:cNvCxnSpPr/>
          <p:nvPr/>
        </p:nvCxnSpPr>
        <p:spPr>
          <a:xfrm flipH="1">
            <a:off x="6802279" y="16018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E771D8-1B67-4B7B-8DFA-0CE813630E59}"/>
              </a:ext>
            </a:extLst>
          </p:cNvPr>
          <p:cNvCxnSpPr/>
          <p:nvPr/>
        </p:nvCxnSpPr>
        <p:spPr>
          <a:xfrm flipH="1">
            <a:off x="7362595" y="20404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22AA1DE7-C2FA-4593-835D-EAB2237E6FE0}"/>
              </a:ext>
            </a:extLst>
          </p:cNvPr>
          <p:cNvCxnSpPr/>
          <p:nvPr/>
        </p:nvCxnSpPr>
        <p:spPr>
          <a:xfrm flipH="1">
            <a:off x="7403337" y="291148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C3D4C972-7E99-4379-88F7-B36BBAA47B39}"/>
              </a:ext>
            </a:extLst>
          </p:cNvPr>
          <p:cNvCxnSpPr/>
          <p:nvPr/>
        </p:nvCxnSpPr>
        <p:spPr>
          <a:xfrm flipH="1">
            <a:off x="6768880" y="328454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FAA8697-4327-4CDF-A3E8-B27A1E401FBD}"/>
              </a:ext>
            </a:extLst>
          </p:cNvPr>
          <p:cNvCxnSpPr/>
          <p:nvPr/>
        </p:nvCxnSpPr>
        <p:spPr>
          <a:xfrm flipH="1">
            <a:off x="6972776" y="369483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5F267D7F-D057-4904-A1A0-290B6AC42CEC}"/>
              </a:ext>
            </a:extLst>
          </p:cNvPr>
          <p:cNvCxnSpPr/>
          <p:nvPr/>
        </p:nvCxnSpPr>
        <p:spPr>
          <a:xfrm flipH="1">
            <a:off x="7100004" y="4107985"/>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253477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ppt_x"/>
                                          </p:val>
                                        </p:tav>
                                        <p:tav tm="100000">
                                          <p:val>
                                            <p:strVal val="#ppt_x"/>
                                          </p:val>
                                        </p:tav>
                                      </p:tavLst>
                                    </p:anim>
                                    <p:anim calcmode="lin" valueType="num">
                                      <p:cBhvr additive="base">
                                        <p:cTn id="73" dur="500" fill="hold"/>
                                        <p:tgtEl>
                                          <p:spTgt spid="25"/>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500" fill="hold"/>
                                        <p:tgtEl>
                                          <p:spTgt spid="26"/>
                                        </p:tgtEl>
                                        <p:attrNameLst>
                                          <p:attrName>ppt_x</p:attrName>
                                        </p:attrNameLst>
                                      </p:cBhvr>
                                      <p:tavLst>
                                        <p:tav tm="0">
                                          <p:val>
                                            <p:strVal val="#ppt_x"/>
                                          </p:val>
                                        </p:tav>
                                        <p:tav tm="100000">
                                          <p:val>
                                            <p:strVal val="#ppt_x"/>
                                          </p:val>
                                        </p:tav>
                                      </p:tavLst>
                                    </p:anim>
                                    <p:anim calcmode="lin" valueType="num">
                                      <p:cBhvr additive="base">
                                        <p:cTn id="77" dur="500" fill="hold"/>
                                        <p:tgtEl>
                                          <p:spTgt spid="26"/>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additive="base">
                                        <p:cTn id="88" dur="500" fill="hold"/>
                                        <p:tgtEl>
                                          <p:spTgt spid="29"/>
                                        </p:tgtEl>
                                        <p:attrNameLst>
                                          <p:attrName>ppt_x</p:attrName>
                                        </p:attrNameLst>
                                      </p:cBhvr>
                                      <p:tavLst>
                                        <p:tav tm="0">
                                          <p:val>
                                            <p:strVal val="#ppt_x"/>
                                          </p:val>
                                        </p:tav>
                                        <p:tav tm="100000">
                                          <p:val>
                                            <p:strVal val="#ppt_x"/>
                                          </p:val>
                                        </p:tav>
                                      </p:tavLst>
                                    </p:anim>
                                    <p:anim calcmode="lin" valueType="num">
                                      <p:cBhvr additive="base">
                                        <p:cTn id="8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6195060" y="5169734"/>
            <a:ext cx="4263390" cy="138783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3">
            <a:extLst>
              <a:ext uri="{FF2B5EF4-FFF2-40B4-BE49-F238E27FC236}">
                <a16:creationId xmlns:a16="http://schemas.microsoft.com/office/drawing/2014/main" id="{78F1B836-4587-48AB-B766-7364FBC949F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575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16B915FE-4723-4524-855B-42C3B352B88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048" y="2516326"/>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2D356575-1788-4709-8997-513325DFC28B}"/>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265" y="471733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86A4EBEA-A915-4E89-AC42-97C95A9D5E2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889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9A9B2491-BFF2-473E-87F2-1EB56D55DB3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5078" y="266890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8710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0" y="2352319"/>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txBody>
            <a:bodyPr/>
            <a:lstStyle/>
            <a:p>
              <a:endParaRPr lang="vi-VN"/>
            </a:p>
          </p:txBody>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txBody>
            <a:bodyPr/>
            <a:lstStyle/>
            <a:p>
              <a:endParaRPr lang="vi-VN"/>
            </a:p>
          </p:txBody>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1</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1071563" y="4499840"/>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39018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12474" y="2390373"/>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txBody>
            <a:bodyPr/>
            <a:lstStyle/>
            <a:p>
              <a:endParaRPr lang="vi-VN"/>
            </a:p>
          </p:txBody>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marL="0" lvl="0" indent="0" algn="ctr">
              <a:buSzTx/>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ai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txBody>
            <a:bodyPr/>
            <a:lstStyle/>
            <a:p>
              <a:endParaRPr lang="vi-VN"/>
            </a:p>
          </p:txBody>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2</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2062968" y="4499840"/>
            <a:ext cx="8585368"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9669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27995" y="45770"/>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12475" y="1970555"/>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txBody>
            <a:bodyPr/>
            <a:lstStyle/>
            <a:p>
              <a:endParaRPr lang="vi-VN"/>
            </a:p>
          </p:txBody>
        </p:sp>
      </p:grpSp>
      <p:sp>
        <p:nvSpPr>
          <p:cNvPr id="792" name="Google Shape;792;p36"/>
          <p:cNvSpPr txBox="1">
            <a:spLocks noGrp="1"/>
          </p:cNvSpPr>
          <p:nvPr>
            <p:ph type="subTitle" idx="1"/>
          </p:nvPr>
        </p:nvSpPr>
        <p:spPr>
          <a:xfrm>
            <a:off x="2708368" y="2330246"/>
            <a:ext cx="7202809" cy="1195838"/>
          </a:xfrm>
          <a:prstGeom prst="rect">
            <a:avLst/>
          </a:prstGeom>
        </p:spPr>
        <p:txBody>
          <a:bodyPr spcFirstLastPara="1" wrap="square" lIns="121900" tIns="121900" rIns="121900" bIns="121900" anchor="t" anchorCtr="0">
            <a:noAutofit/>
          </a:bodyPr>
          <a:lstStyle/>
          <a:p>
            <a:pPr marL="0" lvl="0" indent="0" algn="ctr">
              <a:buSzTx/>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mọi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32764" y="2214318"/>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txBody>
            <a:bodyPr/>
            <a:lstStyle/>
            <a:p>
              <a:endParaRPr lang="vi-VN"/>
            </a:p>
          </p:txBody>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3</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16" name="Picture 15">
            <a:extLst>
              <a:ext uri="{FF2B5EF4-FFF2-40B4-BE49-F238E27FC236}">
                <a16:creationId xmlns:a16="http://schemas.microsoft.com/office/drawing/2014/main" id="{A8846385-2AAA-413A-9946-10D257EA992D}"/>
              </a:ext>
            </a:extLst>
          </p:cNvPr>
          <p:cNvPicPr>
            <a:picLocks noChangeAspect="1"/>
          </p:cNvPicPr>
          <p:nvPr/>
        </p:nvPicPr>
        <p:blipFill>
          <a:blip r:embed="rId6"/>
          <a:stretch>
            <a:fillRect/>
          </a:stretch>
        </p:blipFill>
        <p:spPr>
          <a:xfrm>
            <a:off x="7494887" y="3553399"/>
            <a:ext cx="3468081" cy="3152201"/>
          </a:xfrm>
          <a:prstGeom prst="rect">
            <a:avLst/>
          </a:prstGeom>
        </p:spPr>
      </p:pic>
      <p:sp>
        <p:nvSpPr>
          <p:cNvPr id="17" name="Thought Bubble: Cloud 3">
            <a:extLst>
              <a:ext uri="{FF2B5EF4-FFF2-40B4-BE49-F238E27FC236}">
                <a16:creationId xmlns:a16="http://schemas.microsoft.com/office/drawing/2014/main" id="{F5586EB6-D6F8-413B-AED3-AD0BF95E3220}"/>
              </a:ext>
            </a:extLst>
          </p:cNvPr>
          <p:cNvSpPr/>
          <p:nvPr/>
        </p:nvSpPr>
        <p:spPr>
          <a:xfrm>
            <a:off x="1002890" y="3785953"/>
            <a:ext cx="6491997" cy="21822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a:t>
            </a: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hể hiện lòng hiếu thảo, quan tâm mọi người của bé</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37144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2"/>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5191432" y="5394960"/>
            <a:ext cx="4432628"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8844100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0" y="-217956"/>
            <a:ext cx="12725400" cy="428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87564" y="787243"/>
            <a:ext cx="3950271"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noProof="0" dirty="0">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noProof="0" dirty="0" err="1">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247617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Rectangle: Rounded Corners 6">
            <a:extLst>
              <a:ext uri="{FF2B5EF4-FFF2-40B4-BE49-F238E27FC236}">
                <a16:creationId xmlns:a16="http://schemas.microsoft.com/office/drawing/2014/main" id="{668F2950-BBB3-4C6F-B692-C68D72670589}"/>
              </a:ext>
            </a:extLst>
          </p:cNvPr>
          <p:cNvSpPr/>
          <p:nvPr/>
        </p:nvSpPr>
        <p:spPr>
          <a:xfrm>
            <a:off x="3840480" y="5394960"/>
            <a:ext cx="788289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 từ ngữ cho biết chú mèo rất vui vì được bé tặng quà</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6EBACA82-2C43-4093-BD1F-BEB6C56BB364}"/>
              </a:ext>
            </a:extLst>
          </p:cNvPr>
          <p:cNvCxnSpPr>
            <a:cxnSpLocks/>
          </p:cNvCxnSpPr>
          <p:nvPr/>
        </p:nvCxnSpPr>
        <p:spPr>
          <a:xfrm>
            <a:off x="5372100" y="2023110"/>
            <a:ext cx="125730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885703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thêm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cảm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xúc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vui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mừng</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a16="http://schemas.microsoft.com/office/drawing/2014/main" id="{497129B2-4A57-43C2-A395-5A36EECBF574}"/>
              </a:ext>
            </a:extLst>
          </p:cNvPr>
          <p:cNvSpPr/>
          <p:nvPr/>
        </p:nvSpPr>
        <p:spPr>
          <a:xfrm>
            <a:off x="2160270" y="1954530"/>
            <a:ext cx="6629400" cy="14744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vẻ</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háo</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hức</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mừng</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rỡ</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Bên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đồ chơi.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Mèo nằm vẫy đuôi,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Tròn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là quả thị,</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Đây là quả na,</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mẹ,</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chiếc cối nhỏ</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thật tròn,</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Biếu bà đấy nhé,</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Giã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6" name="Rectangle: Rounded Corners 2">
            <a:extLst>
              <a:ext uri="{FF2B5EF4-FFF2-40B4-BE49-F238E27FC236}">
                <a16:creationId xmlns:a16="http://schemas.microsoft.com/office/drawing/2014/main" id="{87945569-51FD-4ADE-807A-C99984BF3D75}"/>
              </a:ext>
            </a:extLst>
          </p:cNvPr>
          <p:cNvSpPr/>
          <p:nvPr/>
        </p:nvSpPr>
        <p:spPr>
          <a:xfrm>
            <a:off x="4629212" y="3972232"/>
            <a:ext cx="6461576" cy="102387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é nặn đồ chơi.</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M</a:t>
            </a:r>
            <a:r>
              <a:rPr lang="vi-VN" sz="2800" dirty="0">
                <a:latin typeface="HP001 4 hang 1 ô ly" panose="020B0603050302020204" charset="0"/>
                <a:cs typeface="HP001 4 hang 1 ô ly" panose="020B0603050302020204" charset="0"/>
              </a:rPr>
              <a:t>èo nằm vẫy đuôi,</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Tr</a:t>
            </a:r>
            <a:r>
              <a:rPr lang="vi-VN" sz="2800" dirty="0">
                <a:latin typeface="HP001 4 hang 1 ô ly" panose="020B0603050302020204" charset="0"/>
                <a:cs typeface="HP001 4 hang 1 ô ly" panose="020B0603050302020204" charset="0"/>
              </a:rPr>
              <a:t>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là quả thị,</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là quả na,</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Q</a:t>
            </a:r>
            <a:r>
              <a:rPr lang="vi-VN" sz="2800" dirty="0">
                <a:latin typeface="HP001 4 hang 1 ô ly" panose="020B0603050302020204" charset="0"/>
                <a:cs typeface="HP001 4 hang 1 ô ly" panose="020B0603050302020204" charset="0"/>
              </a:rPr>
              <a:t>uả này phần mẹ,</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Q</a:t>
            </a:r>
            <a:r>
              <a:rPr lang="vi-VN" sz="2800" dirty="0">
                <a:latin typeface="HP001 4 hang 1 ô ly" panose="020B0603050302020204" charset="0"/>
                <a:cs typeface="HP001 4 hang 1 ô ly" panose="020B0603050302020204" charset="0"/>
              </a:rPr>
              <a:t>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043949" y="1585758"/>
            <a:ext cx="4707931" cy="1815882"/>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chiếc cối nhỏ</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é nặn thật tròn,</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iếu bà đấy nhé,</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Gi</a:t>
            </a:r>
            <a:r>
              <a:rPr lang="vi-VN" sz="2800" dirty="0">
                <a:latin typeface="HP001 4 hang 1 ô ly" panose="020B0603050302020204" charset="0"/>
                <a:cs typeface="HP001 4 hang 1 ô ly" panose="020B0603050302020204" charset="0"/>
              </a:rPr>
              <a:t>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pic>
        <p:nvPicPr>
          <p:cNvPr id="7" name="Picture 6">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4515711" y="3568788"/>
            <a:ext cx="7017527" cy="3148072"/>
          </a:xfrm>
          <a:prstGeom prst="rect">
            <a:avLst/>
          </a:prstGeom>
        </p:spPr>
      </p:pic>
    </p:spTree>
    <p:extLst>
      <p:ext uri="{BB962C8B-B14F-4D97-AF65-F5344CB8AC3E}">
        <p14:creationId xmlns:p14="http://schemas.microsoft.com/office/powerpoint/2010/main" val="102855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1188792-E93B-434A-9716-A49481F98788}"/>
              </a:ext>
            </a:extLst>
          </p:cNvPr>
          <p:cNvSpPr txBox="1"/>
          <p:nvPr/>
        </p:nvSpPr>
        <p:spPr>
          <a:xfrm>
            <a:off x="4954905" y="2099994"/>
            <a:ext cx="2183130" cy="646331"/>
          </a:xfrm>
          <a:prstGeom prst="rect">
            <a:avLst/>
          </a:prstGeom>
          <a:noFill/>
        </p:spPr>
        <p:txBody>
          <a:bodyPr wrap="square" rtlCol="0">
            <a:spAutoFit/>
          </a:bodyPr>
          <a:lstStyle/>
          <a:p>
            <a:r>
              <a:rPr lang="en-US" sz="3600" b="1" dirty="0" err="1">
                <a:latin typeface="HP001 4 hàng" panose="020B0603050302020204" pitchFamily="34" charset="0"/>
              </a:rPr>
              <a:t>vểnh</a:t>
            </a:r>
            <a:r>
              <a:rPr lang="en-US" sz="3600" b="1" dirty="0">
                <a:latin typeface="HP001 4 hàng" panose="020B0603050302020204" pitchFamily="34" charset="0"/>
              </a:rPr>
              <a:t> </a:t>
            </a:r>
            <a:r>
              <a:rPr lang="en-US" sz="3600" b="1" dirty="0" err="1">
                <a:latin typeface="HP001 4 hàng" panose="020B0603050302020204" pitchFamily="34" charset="0"/>
              </a:rPr>
              <a:t>râu</a:t>
            </a:r>
            <a:endParaRPr lang="en-US" sz="3600" b="1" dirty="0">
              <a:latin typeface="HP001 4 hàng" panose="020B0603050302020204" pitchFamily="34" charset="0"/>
            </a:endParaRPr>
          </a:p>
        </p:txBody>
      </p:sp>
      <p:sp>
        <p:nvSpPr>
          <p:cNvPr id="5" name="TextBox 4">
            <a:extLst>
              <a:ext uri="{FF2B5EF4-FFF2-40B4-BE49-F238E27FC236}">
                <a16:creationId xmlns:a16="http://schemas.microsoft.com/office/drawing/2014/main" id="{7D58BF97-1BD5-45CB-86A5-AA5D6B75D2C0}"/>
              </a:ext>
            </a:extLst>
          </p:cNvPr>
          <p:cNvSpPr txBox="1"/>
          <p:nvPr/>
        </p:nvSpPr>
        <p:spPr>
          <a:xfrm>
            <a:off x="4954905" y="2808654"/>
            <a:ext cx="2183130" cy="646331"/>
          </a:xfrm>
          <a:prstGeom prst="rect">
            <a:avLst/>
          </a:prstGeom>
          <a:noFill/>
        </p:spPr>
        <p:txBody>
          <a:bodyPr wrap="square" rtlCol="0">
            <a:spAutoFit/>
          </a:bodyPr>
          <a:lstStyle/>
          <a:p>
            <a:r>
              <a:rPr lang="en-US" sz="3600" b="1" dirty="0" err="1">
                <a:latin typeface="HP001 4 hàng" panose="020B0603050302020204" pitchFamily="34" charset="0"/>
              </a:rPr>
              <a:t>vẫy</a:t>
            </a:r>
            <a:r>
              <a:rPr lang="en-US" sz="3600" b="1" dirty="0">
                <a:latin typeface="HP001 4 hàng" panose="020B0603050302020204" pitchFamily="34" charset="0"/>
              </a:rPr>
              <a:t> </a:t>
            </a:r>
            <a:r>
              <a:rPr lang="en-US" sz="3600" b="1" dirty="0" err="1">
                <a:latin typeface="HP001 4 hàng" panose="020B0603050302020204" pitchFamily="34" charset="0"/>
              </a:rPr>
              <a:t>đuôi</a:t>
            </a:r>
            <a:endParaRPr lang="en-US" sz="3600" b="1" dirty="0">
              <a:latin typeface="HP001 4 hàng" panose="020B0603050302020204" pitchFamily="34" charset="0"/>
            </a:endParaRPr>
          </a:p>
        </p:txBody>
      </p:sp>
      <p:sp>
        <p:nvSpPr>
          <p:cNvPr id="7" name="TextBox 6">
            <a:extLst>
              <a:ext uri="{FF2B5EF4-FFF2-40B4-BE49-F238E27FC236}">
                <a16:creationId xmlns:a16="http://schemas.microsoft.com/office/drawing/2014/main" id="{4ACFC63E-8078-4637-A869-5DF7F1BDBC46}"/>
              </a:ext>
            </a:extLst>
          </p:cNvPr>
          <p:cNvSpPr txBox="1"/>
          <p:nvPr/>
        </p:nvSpPr>
        <p:spPr>
          <a:xfrm>
            <a:off x="4954905" y="3643044"/>
            <a:ext cx="2183130" cy="646331"/>
          </a:xfrm>
          <a:prstGeom prst="rect">
            <a:avLst/>
          </a:prstGeom>
          <a:noFill/>
        </p:spPr>
        <p:txBody>
          <a:bodyPr wrap="square" rtlCol="0">
            <a:spAutoFit/>
          </a:bodyPr>
          <a:lstStyle/>
          <a:p>
            <a:r>
              <a:rPr lang="en-US" sz="3600" b="1" dirty="0" err="1">
                <a:latin typeface="HP001 4 hàng" panose="020B0603050302020204" pitchFamily="34" charset="0"/>
              </a:rPr>
              <a:t>tròn</a:t>
            </a:r>
            <a:r>
              <a:rPr lang="en-US" sz="3600" b="1" dirty="0">
                <a:latin typeface="HP001 4 hàng" panose="020B0603050302020204" pitchFamily="34" charset="0"/>
              </a:rPr>
              <a:t> </a:t>
            </a:r>
            <a:r>
              <a:rPr lang="en-US" sz="3600" b="1" dirty="0" err="1">
                <a:latin typeface="HP001 4 hàng" panose="020B0603050302020204" pitchFamily="34" charset="0"/>
              </a:rPr>
              <a:t>xoe</a:t>
            </a:r>
            <a:endParaRPr lang="en-US" sz="3600" b="1" dirty="0">
              <a:latin typeface="HP001 4 hàng" panose="020B0603050302020204" pitchFamily="34" charset="0"/>
            </a:endParaRPr>
          </a:p>
        </p:txBody>
      </p:sp>
      <p:sp>
        <p:nvSpPr>
          <p:cNvPr id="9" name="TextBox 8">
            <a:extLst>
              <a:ext uri="{FF2B5EF4-FFF2-40B4-BE49-F238E27FC236}">
                <a16:creationId xmlns:a16="http://schemas.microsoft.com/office/drawing/2014/main" id="{C258E2F8-033D-4469-8526-03E33E390BCB}"/>
              </a:ext>
            </a:extLst>
          </p:cNvPr>
          <p:cNvSpPr txBox="1"/>
          <p:nvPr/>
        </p:nvSpPr>
        <p:spPr>
          <a:xfrm>
            <a:off x="4954905" y="4462878"/>
            <a:ext cx="2183130" cy="646331"/>
          </a:xfrm>
          <a:prstGeom prst="rect">
            <a:avLst/>
          </a:prstGeom>
          <a:noFill/>
        </p:spPr>
        <p:txBody>
          <a:bodyPr wrap="square" rtlCol="0">
            <a:spAutoFit/>
          </a:bodyPr>
          <a:lstStyle/>
          <a:p>
            <a:r>
              <a:rPr lang="en-US" sz="3600" b="1" dirty="0" err="1">
                <a:latin typeface="HP001 4 hàng" panose="020B0603050302020204" pitchFamily="34" charset="0"/>
              </a:rPr>
              <a:t>giã</a:t>
            </a:r>
            <a:r>
              <a:rPr lang="en-US" sz="3600" b="1" dirty="0">
                <a:latin typeface="HP001 4 hàng" panose="020B0603050302020204" pitchFamily="34" charset="0"/>
              </a:rPr>
              <a:t> </a:t>
            </a:r>
            <a:r>
              <a:rPr lang="en-US" sz="3600" b="1" dirty="0" err="1">
                <a:latin typeface="HP001 4 hàng" panose="020B0603050302020204" pitchFamily="34" charset="0"/>
              </a:rPr>
              <a:t>trầu</a:t>
            </a:r>
            <a:endParaRPr lang="en-US" sz="3600" b="1" dirty="0">
              <a:latin typeface="HP001 4 hàng" panose="020B0603050302020204" pitchFamily="34" charset="0"/>
            </a:endParaRPr>
          </a:p>
        </p:txBody>
      </p:sp>
      <p:sp>
        <p:nvSpPr>
          <p:cNvPr id="10" name="TextBox 9">
            <a:extLst>
              <a:ext uri="{FF2B5EF4-FFF2-40B4-BE49-F238E27FC236}">
                <a16:creationId xmlns:a16="http://schemas.microsoft.com/office/drawing/2014/main" id="{4ACFC63E-8078-4637-A869-5DF7F1BDBC46}"/>
              </a:ext>
            </a:extLst>
          </p:cNvPr>
          <p:cNvSpPr txBox="1"/>
          <p:nvPr/>
        </p:nvSpPr>
        <p:spPr>
          <a:xfrm>
            <a:off x="4861499" y="5282712"/>
            <a:ext cx="2183130" cy="646331"/>
          </a:xfrm>
          <a:prstGeom prst="rect">
            <a:avLst/>
          </a:prstGeom>
          <a:noFill/>
        </p:spPr>
        <p:txBody>
          <a:bodyPr wrap="square" rtlCol="0">
            <a:spAutoFit/>
          </a:bodyPr>
          <a:lstStyle/>
          <a:p>
            <a:r>
              <a:rPr lang="en-US" sz="3600" b="1" dirty="0" err="1">
                <a:latin typeface="HP001 4 hàng" panose="020B0603050302020204" pitchFamily="34" charset="0"/>
              </a:rPr>
              <a:t>thích</a:t>
            </a:r>
            <a:r>
              <a:rPr lang="en-US" sz="3600" b="1" dirty="0">
                <a:latin typeface="HP001 4 hàng" panose="020B0603050302020204" pitchFamily="34" charset="0"/>
              </a:rPr>
              <a:t> </a:t>
            </a:r>
            <a:r>
              <a:rPr lang="en-US" sz="3600" b="1" dirty="0" err="1">
                <a:latin typeface="HP001 4 hàng" panose="020B0603050302020204" pitchFamily="34" charset="0"/>
              </a:rPr>
              <a:t>chí</a:t>
            </a:r>
            <a:endParaRPr lang="en-US" sz="3600" b="1" dirty="0">
              <a:latin typeface="HP001 4 hàng" panose="020B0603050302020204" pitchFamily="34" charset="0"/>
            </a:endParaRPr>
          </a:p>
        </p:txBody>
      </p:sp>
    </p:spTree>
    <p:extLst>
      <p:ext uri="{BB962C8B-B14F-4D97-AF65-F5344CB8AC3E}">
        <p14:creationId xmlns:p14="http://schemas.microsoft.com/office/powerpoint/2010/main" val="1907915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lt">
                                    <p:tmPct val="1000"/>
                                  </p:iterate>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type="lt">
                                    <p:tmPct val="1000"/>
                                  </p:iterate>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Bên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đồ chơi.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Mèo nằm vẫy đuôi,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Tròn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là quả thị,</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Đây là quả na,</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mẹ,</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chiếc cối nhỏ</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thật tròn,</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Biếu bà đấy nhé,</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Giã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pic>
        <p:nvPicPr>
          <p:cNvPr id="7" name="Picture 6">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4466549" y="3568788"/>
            <a:ext cx="7017527" cy="3148072"/>
          </a:xfrm>
          <a:prstGeom prst="rect">
            <a:avLst/>
          </a:prstGeom>
        </p:spPr>
      </p:pic>
    </p:spTree>
    <p:extLst>
      <p:ext uri="{BB962C8B-B14F-4D97-AF65-F5344CB8AC3E}">
        <p14:creationId xmlns:p14="http://schemas.microsoft.com/office/powerpoint/2010/main" val="305834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DEBEF-CDBD-42DA-A2F2-8AA90D7A326C}"/>
              </a:ext>
            </a:extLst>
          </p:cNvPr>
          <p:cNvPicPr>
            <a:picLocks noChangeAspect="1"/>
          </p:cNvPicPr>
          <p:nvPr/>
        </p:nvPicPr>
        <p:blipFill>
          <a:blip r:embed="rId4"/>
          <a:stretch>
            <a:fillRect/>
          </a:stretch>
        </p:blipFill>
        <p:spPr>
          <a:xfrm>
            <a:off x="1252537" y="911542"/>
            <a:ext cx="9240203" cy="3168968"/>
          </a:xfrm>
          <a:prstGeom prst="rect">
            <a:avLst/>
          </a:prstGeom>
        </p:spPr>
      </p:pic>
      <p:cxnSp>
        <p:nvCxnSpPr>
          <p:cNvPr id="5" name="Straight Arrow Connector 4">
            <a:extLst>
              <a:ext uri="{FF2B5EF4-FFF2-40B4-BE49-F238E27FC236}">
                <a16:creationId xmlns:a16="http://schemas.microsoft.com/office/drawing/2014/main" id="{74362BEC-C010-43D5-9A4C-176345B23B67}"/>
              </a:ext>
            </a:extLst>
          </p:cNvPr>
          <p:cNvCxnSpPr>
            <a:cxnSpLocks/>
          </p:cNvCxnSpPr>
          <p:nvPr/>
        </p:nvCxnSpPr>
        <p:spPr>
          <a:xfrm flipV="1">
            <a:off x="5872638" y="2308860"/>
            <a:ext cx="356712"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74DC7148-6492-4C0F-8E7F-3D9D1CE7D3A9}"/>
              </a:ext>
            </a:extLst>
          </p:cNvPr>
          <p:cNvCxnSpPr/>
          <p:nvPr/>
        </p:nvCxnSpPr>
        <p:spPr>
          <a:xfrm>
            <a:off x="4343400" y="2308860"/>
            <a:ext cx="617220"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29F4FF62-89CC-45E5-A116-79D12E63D23B}"/>
              </a:ext>
            </a:extLst>
          </p:cNvPr>
          <p:cNvCxnSpPr/>
          <p:nvPr/>
        </p:nvCxnSpPr>
        <p:spPr>
          <a:xfrm flipH="1">
            <a:off x="4560570" y="2834640"/>
            <a:ext cx="1108710" cy="2286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8CF994FA-6548-436A-91B4-EFB1DD729B05}"/>
              </a:ext>
            </a:extLst>
          </p:cNvPr>
          <p:cNvCxnSpPr/>
          <p:nvPr/>
        </p:nvCxnSpPr>
        <p:spPr>
          <a:xfrm>
            <a:off x="5114925" y="2834640"/>
            <a:ext cx="1571625" cy="5943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055AE461-CF7F-4912-ADEF-8AA050A10A15}"/>
              </a:ext>
            </a:extLst>
          </p:cNvPr>
          <p:cNvCxnSpPr/>
          <p:nvPr/>
        </p:nvCxnSpPr>
        <p:spPr>
          <a:xfrm flipV="1">
            <a:off x="5872638" y="2686050"/>
            <a:ext cx="1796892" cy="1485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19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978195" y="1685926"/>
            <a:ext cx="378484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643062"/>
            <a:ext cx="3092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ồng</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365734" y="1685926"/>
            <a:ext cx="2711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lê-gô</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4A2487-73CC-40CF-A721-8BEF4C0FA0BE}"/>
              </a:ext>
            </a:extLst>
          </p:cNvPr>
          <p:cNvSpPr txBox="1"/>
          <p:nvPr/>
        </p:nvSpPr>
        <p:spPr>
          <a:xfrm>
            <a:off x="597877" y="0"/>
            <a:ext cx="6002215"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latin typeface="Arial-Rounded" panose="020B0500000000000000" pitchFamily="34" charset="0"/>
                <a:ea typeface="Arial-Rounded" panose="020B0500000000000000" pitchFamily="34" charset="0"/>
                <a:cs typeface="Arial-Rounded" panose="020B0500000000000000" pitchFamily="34" charset="0"/>
              </a:rPr>
              <a:t> a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b</a:t>
            </a:r>
          </a:p>
        </p:txBody>
      </p:sp>
      <p:pic>
        <p:nvPicPr>
          <p:cNvPr id="5" name="Picture 4">
            <a:extLst>
              <a:ext uri="{FF2B5EF4-FFF2-40B4-BE49-F238E27FC236}">
                <a16:creationId xmlns:a16="http://schemas.microsoft.com/office/drawing/2014/main" id="{DFECA04D-7D98-41E7-A546-9285C7A68086}"/>
              </a:ext>
            </a:extLst>
          </p:cNvPr>
          <p:cNvPicPr>
            <a:picLocks noChangeAspect="1"/>
          </p:cNvPicPr>
          <p:nvPr/>
        </p:nvPicPr>
        <p:blipFill>
          <a:blip r:embed="rId3"/>
          <a:stretch>
            <a:fillRect/>
          </a:stretch>
        </p:blipFill>
        <p:spPr>
          <a:xfrm>
            <a:off x="1922584" y="880793"/>
            <a:ext cx="8346831" cy="3316898"/>
          </a:xfrm>
          <a:prstGeom prst="rect">
            <a:avLst/>
          </a:prstGeom>
        </p:spPr>
      </p:pic>
      <p:sp>
        <p:nvSpPr>
          <p:cNvPr id="6" name="Oval 5">
            <a:extLst>
              <a:ext uri="{FF2B5EF4-FFF2-40B4-BE49-F238E27FC236}">
                <a16:creationId xmlns:a16="http://schemas.microsoft.com/office/drawing/2014/main" id="{FF83E25A-FF47-4A84-A435-407D6A3BFA38}"/>
              </a:ext>
            </a:extLst>
          </p:cNvPr>
          <p:cNvSpPr/>
          <p:nvPr/>
        </p:nvSpPr>
        <p:spPr>
          <a:xfrm>
            <a:off x="5052646" y="3622431"/>
            <a:ext cx="1043354"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A3F33A-A790-4366-9F69-D14762F1A134}"/>
              </a:ext>
            </a:extLst>
          </p:cNvPr>
          <p:cNvSpPr/>
          <p:nvPr/>
        </p:nvSpPr>
        <p:spPr>
          <a:xfrm>
            <a:off x="8182708" y="3622431"/>
            <a:ext cx="562707"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91B4F4C-1C00-4FB4-A12B-3E020D3969AA}"/>
              </a:ext>
            </a:extLst>
          </p:cNvPr>
          <p:cNvSpPr txBox="1"/>
          <p:nvPr/>
        </p:nvSpPr>
        <p:spPr>
          <a:xfrm>
            <a:off x="2368061" y="5215988"/>
            <a:ext cx="8159262" cy="954107"/>
          </a:xfrm>
          <a:prstGeom prst="rect">
            <a:avLst/>
          </a:prstGeom>
          <a:noFill/>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đường uốn lượn quanh sườn núi.</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Hoa hướng dương vươn mình đón ánh mặt trời.</a:t>
            </a:r>
          </a:p>
        </p:txBody>
      </p:sp>
      <p:sp>
        <p:nvSpPr>
          <p:cNvPr id="12" name="TextBox 11">
            <a:extLst>
              <a:ext uri="{FF2B5EF4-FFF2-40B4-BE49-F238E27FC236}">
                <a16:creationId xmlns:a16="http://schemas.microsoft.com/office/drawing/2014/main" id="{3935E971-CB3A-40A5-9D33-6D40C1ED1F92}"/>
              </a:ext>
            </a:extLst>
          </p:cNvPr>
          <p:cNvSpPr txBox="1"/>
          <p:nvPr/>
        </p:nvSpPr>
        <p:spPr>
          <a:xfrm>
            <a:off x="1664677" y="4302369"/>
            <a:ext cx="6002215" cy="553998"/>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b.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a:t>
            </a:r>
            <a:r>
              <a:rPr lang="en-US" sz="3000" dirty="0">
                <a:latin typeface="Arial-Rounded" panose="020B0500000000000000" pitchFamily="34" charset="0"/>
                <a:ea typeface="Arial-Rounded" panose="020B0500000000000000" pitchFamily="34" charset="0"/>
                <a:cs typeface="Arial-Rounded" panose="020B0500000000000000" pitchFamily="34" charset="0"/>
              </a:rPr>
              <a:t> hay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ương</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Content Placeholder 8" descr="0083">
            <a:extLst>
              <a:ext uri="{FF2B5EF4-FFF2-40B4-BE49-F238E27FC236}">
                <a16:creationId xmlns:a16="http://schemas.microsoft.com/office/drawing/2014/main" id="{CB29CF91-03CA-4FE1-BAA6-66E0FFC01A71}"/>
              </a:ext>
            </a:extLst>
          </p:cNvPr>
          <p:cNvPicPr>
            <a:picLocks noChangeAspect="1"/>
          </p:cNvPicPr>
          <p:nvPr/>
        </p:nvPicPr>
        <p:blipFill>
          <a:blip r:embed="rId4"/>
          <a:stretch>
            <a:fillRect/>
          </a:stretch>
        </p:blipFill>
        <p:spPr>
          <a:xfrm>
            <a:off x="3675184" y="5035269"/>
            <a:ext cx="802548" cy="655955"/>
          </a:xfrm>
          <a:prstGeom prst="rect">
            <a:avLst/>
          </a:prstGeom>
        </p:spPr>
      </p:pic>
      <p:pic>
        <p:nvPicPr>
          <p:cNvPr id="14" name="Content Placeholder 8" descr="0083">
            <a:extLst>
              <a:ext uri="{FF2B5EF4-FFF2-40B4-BE49-F238E27FC236}">
                <a16:creationId xmlns:a16="http://schemas.microsoft.com/office/drawing/2014/main" id="{91196559-674D-4C15-BEAE-DC0EC2094265}"/>
              </a:ext>
            </a:extLst>
          </p:cNvPr>
          <p:cNvPicPr>
            <a:picLocks noChangeAspect="1"/>
          </p:cNvPicPr>
          <p:nvPr/>
        </p:nvPicPr>
        <p:blipFill>
          <a:blip r:embed="rId4"/>
          <a:stretch>
            <a:fillRect/>
          </a:stretch>
        </p:blipFill>
        <p:spPr>
          <a:xfrm>
            <a:off x="5421921" y="5105907"/>
            <a:ext cx="609601" cy="655955"/>
          </a:xfrm>
          <a:prstGeom prst="rect">
            <a:avLst/>
          </a:prstGeom>
        </p:spPr>
      </p:pic>
      <p:pic>
        <p:nvPicPr>
          <p:cNvPr id="15" name="Content Placeholder 8" descr="0083">
            <a:extLst>
              <a:ext uri="{FF2B5EF4-FFF2-40B4-BE49-F238E27FC236}">
                <a16:creationId xmlns:a16="http://schemas.microsoft.com/office/drawing/2014/main" id="{14388E54-B618-47C5-A28A-4379C45EF7B0}"/>
              </a:ext>
            </a:extLst>
          </p:cNvPr>
          <p:cNvPicPr>
            <a:picLocks noChangeAspect="1"/>
          </p:cNvPicPr>
          <p:nvPr/>
        </p:nvPicPr>
        <p:blipFill>
          <a:blip r:embed="rId4"/>
          <a:stretch>
            <a:fillRect/>
          </a:stretch>
        </p:blipFill>
        <p:spPr>
          <a:xfrm>
            <a:off x="3598984" y="5649229"/>
            <a:ext cx="878748" cy="655955"/>
          </a:xfrm>
          <a:prstGeom prst="rect">
            <a:avLst/>
          </a:prstGeom>
        </p:spPr>
      </p:pic>
      <p:pic>
        <p:nvPicPr>
          <p:cNvPr id="16" name="Content Placeholder 8" descr="0083">
            <a:extLst>
              <a:ext uri="{FF2B5EF4-FFF2-40B4-BE49-F238E27FC236}">
                <a16:creationId xmlns:a16="http://schemas.microsoft.com/office/drawing/2014/main" id="{2DB7A307-A559-4084-85A4-D8232BD6799B}"/>
              </a:ext>
            </a:extLst>
          </p:cNvPr>
          <p:cNvPicPr>
            <a:picLocks noChangeAspect="1"/>
          </p:cNvPicPr>
          <p:nvPr/>
        </p:nvPicPr>
        <p:blipFill>
          <a:blip r:embed="rId4"/>
          <a:stretch>
            <a:fillRect/>
          </a:stretch>
        </p:blipFill>
        <p:spPr>
          <a:xfrm>
            <a:off x="4829905" y="5638001"/>
            <a:ext cx="802548" cy="655955"/>
          </a:xfrm>
          <a:prstGeom prst="rect">
            <a:avLst/>
          </a:prstGeom>
        </p:spPr>
      </p:pic>
      <p:pic>
        <p:nvPicPr>
          <p:cNvPr id="17" name="Content Placeholder 8" descr="0083">
            <a:extLst>
              <a:ext uri="{FF2B5EF4-FFF2-40B4-BE49-F238E27FC236}">
                <a16:creationId xmlns:a16="http://schemas.microsoft.com/office/drawing/2014/main" id="{610754DD-C197-43FB-8ACD-437397A4A5E5}"/>
              </a:ext>
            </a:extLst>
          </p:cNvPr>
          <p:cNvPicPr>
            <a:picLocks noChangeAspect="1"/>
          </p:cNvPicPr>
          <p:nvPr/>
        </p:nvPicPr>
        <p:blipFill>
          <a:blip r:embed="rId4"/>
          <a:stretch>
            <a:fillRect/>
          </a:stretch>
        </p:blipFill>
        <p:spPr>
          <a:xfrm>
            <a:off x="5967041" y="5638911"/>
            <a:ext cx="609601" cy="655955"/>
          </a:xfrm>
          <a:prstGeom prst="rect">
            <a:avLst/>
          </a:prstGeom>
        </p:spPr>
      </p:pic>
    </p:spTree>
    <p:extLst>
      <p:ext uri="{BB962C8B-B14F-4D97-AF65-F5344CB8AC3E}">
        <p14:creationId xmlns:p14="http://schemas.microsoft.com/office/powerpoint/2010/main" val="14522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barn(inVertical)">
                                      <p:cBhvr>
                                        <p:cTn id="31" dur="500"/>
                                        <p:tgtEl>
                                          <p:spTgt spid="12">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3"/>
                                        </p:tgtEl>
                                        <p:attrNameLst>
                                          <p:attrName>ppt_x</p:attrName>
                                        </p:attrNameLst>
                                      </p:cBhvr>
                                      <p:tavLst>
                                        <p:tav tm="0">
                                          <p:val>
                                            <p:strVal val="ppt_x"/>
                                          </p:val>
                                        </p:tav>
                                        <p:tav tm="100000">
                                          <p:val>
                                            <p:strVal val="ppt_x"/>
                                          </p:val>
                                        </p:tav>
                                      </p:tavLst>
                                    </p:anim>
                                    <p:anim calcmode="lin" valueType="num">
                                      <p:cBhvr additive="base">
                                        <p:cTn id="54" dur="500"/>
                                        <p:tgtEl>
                                          <p:spTgt spid="13"/>
                                        </p:tgtEl>
                                        <p:attrNameLst>
                                          <p:attrName>ppt_y</p:attrName>
                                        </p:attrNameLst>
                                      </p:cBhvr>
                                      <p:tavLst>
                                        <p:tav tm="0">
                                          <p:val>
                                            <p:strVal val="ppt_y"/>
                                          </p:val>
                                        </p:tav>
                                        <p:tav tm="100000">
                                          <p:val>
                                            <p:strVal val="1+ppt_h/2"/>
                                          </p:val>
                                        </p:tav>
                                      </p:tavLst>
                                    </p:anim>
                                    <p:set>
                                      <p:cBhvr>
                                        <p:cTn id="55" dur="1" fill="hold">
                                          <p:stCondLst>
                                            <p:cond delay="499"/>
                                          </p:stCondLst>
                                        </p:cTn>
                                        <p:tgtEl>
                                          <p:spTgt spid="1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14"/>
                                        </p:tgtEl>
                                        <p:attrNameLst>
                                          <p:attrName>ppt_x</p:attrName>
                                        </p:attrNameLst>
                                      </p:cBhvr>
                                      <p:tavLst>
                                        <p:tav tm="0">
                                          <p:val>
                                            <p:strVal val="ppt_x"/>
                                          </p:val>
                                        </p:tav>
                                        <p:tav tm="100000">
                                          <p:val>
                                            <p:strVal val="ppt_x"/>
                                          </p:val>
                                        </p:tav>
                                      </p:tavLst>
                                    </p:anim>
                                    <p:anim calcmode="lin" valueType="num">
                                      <p:cBhvr additive="base">
                                        <p:cTn id="60" dur="500"/>
                                        <p:tgtEl>
                                          <p:spTgt spid="14"/>
                                        </p:tgtEl>
                                        <p:attrNameLst>
                                          <p:attrName>ppt_y</p:attrName>
                                        </p:attrNameLst>
                                      </p:cBhvr>
                                      <p:tavLst>
                                        <p:tav tm="0">
                                          <p:val>
                                            <p:strVal val="ppt_y"/>
                                          </p:val>
                                        </p:tav>
                                        <p:tav tm="100000">
                                          <p:val>
                                            <p:strVal val="1+ppt_h/2"/>
                                          </p:val>
                                        </p:tav>
                                      </p:tavLst>
                                    </p:anim>
                                    <p:set>
                                      <p:cBhvr>
                                        <p:cTn id="61" dur="1" fill="hold">
                                          <p:stCondLst>
                                            <p:cond delay="4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15"/>
                                        </p:tgtEl>
                                        <p:attrNameLst>
                                          <p:attrName>ppt_x</p:attrName>
                                        </p:attrNameLst>
                                      </p:cBhvr>
                                      <p:tavLst>
                                        <p:tav tm="0">
                                          <p:val>
                                            <p:strVal val="ppt_x"/>
                                          </p:val>
                                        </p:tav>
                                        <p:tav tm="100000">
                                          <p:val>
                                            <p:strVal val="ppt_x"/>
                                          </p:val>
                                        </p:tav>
                                      </p:tavLst>
                                    </p:anim>
                                    <p:anim calcmode="lin" valueType="num">
                                      <p:cBhvr additive="base">
                                        <p:cTn id="66" dur="500"/>
                                        <p:tgtEl>
                                          <p:spTgt spid="15"/>
                                        </p:tgtEl>
                                        <p:attrNameLst>
                                          <p:attrName>ppt_y</p:attrName>
                                        </p:attrNameLst>
                                      </p:cBhvr>
                                      <p:tavLst>
                                        <p:tav tm="0">
                                          <p:val>
                                            <p:strVal val="ppt_y"/>
                                          </p:val>
                                        </p:tav>
                                        <p:tav tm="100000">
                                          <p:val>
                                            <p:strVal val="1+ppt_h/2"/>
                                          </p:val>
                                        </p:tav>
                                      </p:tavLst>
                                    </p:anim>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6"/>
                                        </p:tgtEl>
                                        <p:attrNameLst>
                                          <p:attrName>ppt_x</p:attrName>
                                        </p:attrNameLst>
                                      </p:cBhvr>
                                      <p:tavLst>
                                        <p:tav tm="0">
                                          <p:val>
                                            <p:strVal val="ppt_x"/>
                                          </p:val>
                                        </p:tav>
                                        <p:tav tm="100000">
                                          <p:val>
                                            <p:strVal val="ppt_x"/>
                                          </p:val>
                                        </p:tav>
                                      </p:tavLst>
                                    </p:anim>
                                    <p:anim calcmode="lin" valueType="num">
                                      <p:cBhvr additive="base">
                                        <p:cTn id="72" dur="500"/>
                                        <p:tgtEl>
                                          <p:spTgt spid="16"/>
                                        </p:tgtEl>
                                        <p:attrNameLst>
                                          <p:attrName>ppt_y</p:attrName>
                                        </p:attrNameLst>
                                      </p:cBhvr>
                                      <p:tavLst>
                                        <p:tav tm="0">
                                          <p:val>
                                            <p:strVal val="ppt_y"/>
                                          </p:val>
                                        </p:tav>
                                        <p:tav tm="100000">
                                          <p:val>
                                            <p:strVal val="1+ppt_h/2"/>
                                          </p:val>
                                        </p:tav>
                                      </p:tavLst>
                                    </p:anim>
                                    <p:set>
                                      <p:cBhvr>
                                        <p:cTn id="73" dur="1" fill="hold">
                                          <p:stCondLst>
                                            <p:cond delay="499"/>
                                          </p:stCondLst>
                                        </p:cTn>
                                        <p:tgtEl>
                                          <p:spTgt spid="1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17"/>
                                        </p:tgtEl>
                                        <p:attrNameLst>
                                          <p:attrName>ppt_x</p:attrName>
                                        </p:attrNameLst>
                                      </p:cBhvr>
                                      <p:tavLst>
                                        <p:tav tm="0">
                                          <p:val>
                                            <p:strVal val="ppt_x"/>
                                          </p:val>
                                        </p:tav>
                                        <p:tav tm="100000">
                                          <p:val>
                                            <p:strVal val="ppt_x"/>
                                          </p:val>
                                        </p:tav>
                                      </p:tavLst>
                                    </p:anim>
                                    <p:anim calcmode="lin" valueType="num">
                                      <p:cBhvr additive="base">
                                        <p:cTn id="78" dur="500"/>
                                        <p:tgtEl>
                                          <p:spTgt spid="17"/>
                                        </p:tgtEl>
                                        <p:attrNameLst>
                                          <p:attrName>ppt_y</p:attrName>
                                        </p:attrNameLst>
                                      </p:cBhvr>
                                      <p:tavLst>
                                        <p:tav tm="0">
                                          <p:val>
                                            <p:strVal val="ppt_y"/>
                                          </p:val>
                                        </p:tav>
                                        <p:tav tm="100000">
                                          <p:val>
                                            <p:strVal val="1+ppt_h/2"/>
                                          </p:val>
                                        </p:tav>
                                      </p:tavLst>
                                    </p:anim>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4840" y="1114150"/>
            <a:ext cx="8048528"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88483" y="1810723"/>
            <a:ext cx="2983258" cy="2470902"/>
          </a:xfrm>
          <a:prstGeom prst="rect">
            <a:avLst/>
          </a:prstGeom>
        </p:spPr>
      </p:pic>
      <p:sp>
        <p:nvSpPr>
          <p:cNvPr id="5" name="Rectangle 4"/>
          <p:cNvSpPr/>
          <p:nvPr/>
        </p:nvSpPr>
        <p:spPr>
          <a:xfrm>
            <a:off x="4434350" y="2832887"/>
            <a:ext cx="4131970"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Luyện</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từ</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và</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câu</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9A370-DEC8-46B5-8E14-5409DF8F1F53}"/>
              </a:ext>
            </a:extLst>
          </p:cNvPr>
          <p:cNvSpPr txBox="1"/>
          <p:nvPr/>
        </p:nvSpPr>
        <p:spPr>
          <a:xfrm>
            <a:off x="1004711" y="126107"/>
            <a:ext cx="9572978"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1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hình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mẫu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B7BC1A32-CD95-410B-A809-8A0A27126ACE}"/>
              </a:ext>
            </a:extLst>
          </p:cNvPr>
          <p:cNvPicPr>
            <a:picLocks noChangeAspect="1"/>
          </p:cNvPicPr>
          <p:nvPr/>
        </p:nvPicPr>
        <p:blipFill>
          <a:blip r:embed="rId2"/>
          <a:stretch>
            <a:fillRect/>
          </a:stretch>
        </p:blipFill>
        <p:spPr>
          <a:xfrm>
            <a:off x="2844800" y="1510029"/>
            <a:ext cx="6953955" cy="3987659"/>
          </a:xfrm>
          <a:prstGeom prst="rect">
            <a:avLst/>
          </a:prstGeom>
        </p:spPr>
      </p:pic>
    </p:spTree>
    <p:extLst>
      <p:ext uri="{BB962C8B-B14F-4D97-AF65-F5344CB8AC3E}">
        <p14:creationId xmlns:p14="http://schemas.microsoft.com/office/powerpoint/2010/main" val="1439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849D155-92AA-4B11-ABE9-CF484DC35522}"/>
              </a:ext>
            </a:extLst>
          </p:cNvPr>
          <p:cNvGraphicFramePr>
            <a:graphicFrameLocks noGrp="1"/>
          </p:cNvGraphicFramePr>
          <p:nvPr>
            <p:extLst>
              <p:ext uri="{D42A27DB-BD31-4B8C-83A1-F6EECF244321}">
                <p14:modId xmlns:p14="http://schemas.microsoft.com/office/powerpoint/2010/main" val="3304379243"/>
              </p:ext>
            </p:extLst>
          </p:nvPr>
        </p:nvGraphicFramePr>
        <p:xfrm>
          <a:off x="798945" y="643466"/>
          <a:ext cx="10594110" cy="5571070"/>
        </p:xfrm>
        <a:graphic>
          <a:graphicData uri="http://schemas.openxmlformats.org/drawingml/2006/table">
            <a:tbl>
              <a:tblPr>
                <a:tableStyleId>{284E427A-3D55-4303-BF80-6455036E1DE7}</a:tableStyleId>
              </a:tblPr>
              <a:tblGrid>
                <a:gridCol w="5066323">
                  <a:extLst>
                    <a:ext uri="{9D8B030D-6E8A-4147-A177-3AD203B41FA5}">
                      <a16:colId xmlns:a16="http://schemas.microsoft.com/office/drawing/2014/main" val="4027742681"/>
                    </a:ext>
                  </a:extLst>
                </a:gridCol>
                <a:gridCol w="5527787">
                  <a:extLst>
                    <a:ext uri="{9D8B030D-6E8A-4147-A177-3AD203B41FA5}">
                      <a16:colId xmlns:a16="http://schemas.microsoft.com/office/drawing/2014/main" val="3628480543"/>
                    </a:ext>
                  </a:extLst>
                </a:gridCol>
              </a:tblGrid>
              <a:tr h="557107">
                <a:tc>
                  <a:txBody>
                    <a:bodyPr/>
                    <a:lstStyle/>
                    <a:p>
                      <a:pPr algn="ctr" fontAlgn="t"/>
                      <a:r>
                        <a:rPr lang="vi-VN" sz="2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Đồ chơi</a:t>
                      </a:r>
                      <a:endPar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b="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Đặc điểm</a:t>
                      </a:r>
                      <a:endPar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extLst>
                  <a:ext uri="{0D108BD9-81ED-4DB2-BD59-A6C34878D82A}">
                    <a16:rowId xmlns:a16="http://schemas.microsoft.com/office/drawing/2014/main" val="13286876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quả bóng</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pha trắng</a:t>
                      </a:r>
                    </a:p>
                  </a:txBody>
                  <a:tcPr marL="47502" marR="47502" marT="47502" marB="47502"/>
                </a:tc>
                <a:extLst>
                  <a:ext uri="{0D108BD9-81ED-4DB2-BD59-A6C34878D82A}">
                    <a16:rowId xmlns:a16="http://schemas.microsoft.com/office/drawing/2014/main" val="3978308413"/>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Con diều</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vàng </a:t>
                      </a:r>
                    </a:p>
                  </a:txBody>
                  <a:tcPr marL="47502" marR="47502" marT="47502" marB="47502"/>
                </a:tc>
                <a:extLst>
                  <a:ext uri="{0D108BD9-81ED-4DB2-BD59-A6C34878D82A}">
                    <a16:rowId xmlns:a16="http://schemas.microsoft.com/office/drawing/2014/main" val="3479132057"/>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sao</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pt-BR"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xanh lá cây</a:t>
                      </a:r>
                    </a:p>
                  </a:txBody>
                  <a:tcPr marL="47502" marR="47502" marT="47502" marB="47502"/>
                </a:tc>
                <a:extLst>
                  <a:ext uri="{0D108BD9-81ED-4DB2-BD59-A6C34878D82A}">
                    <a16:rowId xmlns:a16="http://schemas.microsoft.com/office/drawing/2014/main" val="1274981149"/>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chong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chóng</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4 màu sắc pha trộn</a:t>
                      </a:r>
                    </a:p>
                  </a:txBody>
                  <a:tcPr marL="47502" marR="47502" marT="47502" marB="47502"/>
                </a:tc>
                <a:extLst>
                  <a:ext uri="{0D108BD9-81ED-4DB2-BD59-A6C34878D82A}">
                    <a16:rowId xmlns:a16="http://schemas.microsoft.com/office/drawing/2014/main" val="75731082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gấu bông</a:t>
                      </a:r>
                    </a:p>
                  </a:txBody>
                  <a:tcPr marL="47502" marR="47502" marT="47502" marB="47502"/>
                </a:tc>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trắng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pha</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vàng</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extLst>
                  <a:ext uri="{0D108BD9-81ED-4DB2-BD59-A6C34878D82A}">
                    <a16:rowId xmlns:a16="http://schemas.microsoft.com/office/drawing/2014/main" val="1336806195"/>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búp bê</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hồng pha trắng</a:t>
                      </a:r>
                    </a:p>
                  </a:txBody>
                  <a:tcPr marL="47502" marR="47502" marT="47502" marB="47502"/>
                </a:tc>
                <a:extLst>
                  <a:ext uri="{0D108BD9-81ED-4DB2-BD59-A6C34878D82A}">
                    <a16:rowId xmlns:a16="http://schemas.microsoft.com/office/drawing/2014/main" val="422706539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 tô</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vàng pha xanh ngọc</a:t>
                      </a:r>
                    </a:p>
                  </a:txBody>
                  <a:tcPr marL="47502" marR="47502" marT="47502" marB="47502"/>
                </a:tc>
                <a:extLst>
                  <a:ext uri="{0D108BD9-81ED-4DB2-BD59-A6C34878D82A}">
                    <a16:rowId xmlns:a16="http://schemas.microsoft.com/office/drawing/2014/main" val="180584741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máy bay</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lá</a:t>
                      </a:r>
                    </a:p>
                  </a:txBody>
                  <a:tcPr marL="47502" marR="47502" marT="47502" marB="47502"/>
                </a:tc>
                <a:extLst>
                  <a:ext uri="{0D108BD9-81ED-4DB2-BD59-A6C34878D82A}">
                    <a16:rowId xmlns:a16="http://schemas.microsoft.com/office/drawing/2014/main" val="2359473560"/>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mặt nạ</a:t>
                      </a:r>
                    </a:p>
                  </a:txBody>
                  <a:tcPr marL="47502" marR="47502" marT="47502" marB="47502"/>
                </a:tc>
                <a:tc>
                  <a:txBody>
                    <a:bodyPr/>
                    <a:lstStyle/>
                    <a:p>
                      <a:pPr algn="ctr" fontAlgn="t"/>
                      <a:r>
                        <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dương</a:t>
                      </a:r>
                    </a:p>
                  </a:txBody>
                  <a:tcPr marL="47502" marR="47502" marT="47502" marB="47502"/>
                </a:tc>
                <a:extLst>
                  <a:ext uri="{0D108BD9-81ED-4DB2-BD59-A6C34878D82A}">
                    <a16:rowId xmlns:a16="http://schemas.microsoft.com/office/drawing/2014/main" val="1510721850"/>
                  </a:ext>
                </a:extLst>
              </a:tr>
            </a:tbl>
          </a:graphicData>
        </a:graphic>
      </p:graphicFrame>
    </p:spTree>
    <p:extLst>
      <p:ext uri="{BB962C8B-B14F-4D97-AF65-F5344CB8AC3E}">
        <p14:creationId xmlns:p14="http://schemas.microsoft.com/office/powerpoint/2010/main" val="28114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9F3E92-0227-4124-ACDE-3CACE15EE2EA}"/>
              </a:ext>
            </a:extLst>
          </p:cNvPr>
          <p:cNvSpPr txBox="1"/>
          <p:nvPr/>
        </p:nvSpPr>
        <p:spPr>
          <a:xfrm>
            <a:off x="866898" y="498763"/>
            <a:ext cx="8942120" cy="523220"/>
          </a:xfrm>
          <a:prstGeom prst="rect">
            <a:avLst/>
          </a:prstGeom>
          <a:noFill/>
        </p:spPr>
        <p:txBody>
          <a:bodyPr wrap="square" rtlCol="0">
            <a:spAutoFit/>
          </a:bodyPr>
          <a:lstStyle/>
          <a:p>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Cần</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714428F-99E1-40CE-A283-9CF3C5B0560D}"/>
              </a:ext>
            </a:extLst>
          </p:cNvPr>
          <p:cNvPicPr>
            <a:picLocks noChangeAspect="1"/>
          </p:cNvPicPr>
          <p:nvPr/>
        </p:nvPicPr>
        <p:blipFill>
          <a:blip r:embed="rId3"/>
          <a:stretch>
            <a:fillRect/>
          </a:stretch>
        </p:blipFill>
        <p:spPr>
          <a:xfrm>
            <a:off x="953729" y="1312966"/>
            <a:ext cx="8242968" cy="1714500"/>
          </a:xfrm>
          <a:prstGeom prst="rect">
            <a:avLst/>
          </a:prstGeom>
        </p:spPr>
      </p:pic>
      <p:sp>
        <p:nvSpPr>
          <p:cNvPr id="4" name="TextBox 3">
            <a:extLst>
              <a:ext uri="{FF2B5EF4-FFF2-40B4-BE49-F238E27FC236}">
                <a16:creationId xmlns:a16="http://schemas.microsoft.com/office/drawing/2014/main" id="{7BB97C25-A9F4-4EAF-9947-50BB4B3B1F1C}"/>
              </a:ext>
            </a:extLst>
          </p:cNvPr>
          <p:cNvSpPr txBox="1"/>
          <p:nvPr/>
        </p:nvSpPr>
        <p:spPr>
          <a:xfrm>
            <a:off x="453944" y="3517289"/>
            <a:ext cx="10450286" cy="584775"/>
          </a:xfrm>
          <a:prstGeom prst="rect">
            <a:avLst/>
          </a:prstGeom>
          <a:noFill/>
        </p:spPr>
        <p:txBody>
          <a:bodyPr wrap="square" rtlCol="0">
            <a:spAutoFit/>
          </a:bodyPr>
          <a:lstStyle/>
          <a:p>
            <a:pPr algn="l"/>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dùng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BB97C25-A9F4-4EAF-9947-50BB4B3B1F1C}"/>
              </a:ext>
            </a:extLst>
          </p:cNvPr>
          <p:cNvSpPr txBox="1"/>
          <p:nvPr/>
        </p:nvSpPr>
        <p:spPr>
          <a:xfrm>
            <a:off x="453944" y="4299499"/>
            <a:ext cx="10450286" cy="1569660"/>
          </a:xfrm>
          <a:prstGeom prst="rect">
            <a:avLst/>
          </a:prstGeom>
          <a:noFill/>
        </p:spPr>
        <p:txBody>
          <a:bodyPr wrap="square" rtlCol="0">
            <a:spAutoFit/>
          </a:bodyPr>
          <a:lstStyle/>
          <a:p>
            <a:pPr algn="l"/>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ngăn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mềm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mại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dễ</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thương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này</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chức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năng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chơi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42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B97C25-A9F4-4EAF-9947-50BB4B3B1F1C}"/>
              </a:ext>
            </a:extLst>
          </p:cNvPr>
          <p:cNvSpPr txBox="1"/>
          <p:nvPr/>
        </p:nvSpPr>
        <p:spPr>
          <a:xfrm>
            <a:off x="542434" y="1786811"/>
            <a:ext cx="10450286" cy="3416320"/>
          </a:xfrm>
          <a:prstGeom prst="rect">
            <a:avLst/>
          </a:prstGeom>
          <a:noFill/>
        </p:spPr>
        <p:txBody>
          <a:bodyPr wrap="square" rtlCol="0">
            <a:spAutoFit/>
          </a:bodyPr>
          <a:lstStyle/>
          <a:p>
            <a:pPr marL="742950" indent="-742950" algn="l">
              <a:buAutoNum type="alphaLcPeriod"/>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thích đồ chơi ô tô, máy bay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742950" indent="-742950" algn="l">
              <a:buAutoNum type="alphaLcPeriod"/>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Bố dạy em làm đèn ông sao</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diều giấy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Các bạn đá bóng</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đá cầu</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nhảy dây trên sân </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263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1592-40D3-4F68-B8C0-7B2396E5707A}"/>
              </a:ext>
            </a:extLst>
          </p:cNvPr>
          <p:cNvSpPr txBox="1"/>
          <p:nvPr/>
        </p:nvSpPr>
        <p:spPr>
          <a:xfrm>
            <a:off x="866898" y="498763"/>
            <a:ext cx="9260328" cy="523220"/>
          </a:xfrm>
          <a:prstGeom prst="rect">
            <a:avLst/>
          </a:prstGeom>
          <a:noFill/>
        </p:spPr>
        <p:txBody>
          <a:bodyPr wrap="square" rtlCol="0">
            <a:spAutoFit/>
          </a:bodyPr>
          <a:lstStyle/>
          <a:p>
            <a:pPr lvl="0"/>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nghiêng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2968AE5D-9841-4A09-8F69-4875D4664055}"/>
              </a:ext>
            </a:extLst>
          </p:cNvPr>
          <p:cNvPicPr>
            <a:picLocks noChangeAspect="1"/>
          </p:cNvPicPr>
          <p:nvPr/>
        </p:nvPicPr>
        <p:blipFill>
          <a:blip r:embed="rId3"/>
          <a:stretch>
            <a:fillRect/>
          </a:stretch>
        </p:blipFill>
        <p:spPr>
          <a:xfrm>
            <a:off x="1943100" y="1717407"/>
            <a:ext cx="8305800" cy="1190625"/>
          </a:xfrm>
          <a:prstGeom prst="rect">
            <a:avLst/>
          </a:prstGeom>
        </p:spPr>
      </p:pic>
      <p:sp>
        <p:nvSpPr>
          <p:cNvPr id="5" name="TextBox 4">
            <a:extLst>
              <a:ext uri="{FF2B5EF4-FFF2-40B4-BE49-F238E27FC236}">
                <a16:creationId xmlns:a16="http://schemas.microsoft.com/office/drawing/2014/main" id="{28B86FCF-A59C-49FA-B6F6-F477B07FB418}"/>
              </a:ext>
            </a:extLst>
          </p:cNvPr>
          <p:cNvSpPr txBox="1"/>
          <p:nvPr/>
        </p:nvSpPr>
        <p:spPr>
          <a:xfrm>
            <a:off x="2030679" y="3688359"/>
            <a:ext cx="8942120" cy="1200329"/>
          </a:xfrm>
          <a:prstGeom prst="rect">
            <a:avLst/>
          </a:prstGeom>
          <a:noFill/>
        </p:spPr>
        <p:txBody>
          <a:bodyPr wrap="square" rtlCol="0">
            <a:spAutoFit/>
          </a:bodyPr>
          <a:lstStyle/>
          <a:p>
            <a:pPr lvl="0"/>
            <a:r>
              <a:rPr lang="en-US" sz="3600" dirty="0">
                <a:latin typeface="Arial-Rounded" panose="020B0500000000000000" pitchFamily="34" charset="0"/>
                <a:ea typeface="Arial-Rounded" panose="020B0500000000000000" pitchFamily="34" charset="0"/>
                <a:cs typeface="Arial-Rounded" panose="020B0500000000000000" pitchFamily="34" charset="0"/>
              </a:rPr>
              <a:t>C</a:t>
            </a:r>
            <a:r>
              <a:rPr lang="vi-VN" sz="3600" dirty="0">
                <a:latin typeface="Arial-Rounded" panose="020B0500000000000000" pitchFamily="34" charset="0"/>
                <a:ea typeface="Arial-Rounded" panose="020B0500000000000000" pitchFamily="34" charset="0"/>
                <a:cs typeface="Arial-Rounded" panose="020B0500000000000000" pitchFamily="34" charset="0"/>
              </a:rPr>
              <a:t>hi nhận được bao nhiêu là quà: búp bê, hộp đựng bút, đồng hồ báo thức và chiếc nơ hồng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78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đoạn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2309530"/>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75DE17-A914-443D-86F5-DDAAAFA85F39}"/>
              </a:ext>
            </a:extLst>
          </p:cNvPr>
          <p:cNvSpPr txBox="1"/>
          <p:nvPr/>
        </p:nvSpPr>
        <p:spPr>
          <a:xfrm>
            <a:off x="2517569" y="1650670"/>
            <a:ext cx="7125195" cy="1200329"/>
          </a:xfrm>
          <a:prstGeom prst="rect">
            <a:avLst/>
          </a:prstGeom>
          <a:noFill/>
        </p:spPr>
        <p:txBody>
          <a:bodyPr wrap="square" rtlCol="0">
            <a:spAutoFit/>
          </a:bodyPr>
          <a:lstStyle/>
          <a:p>
            <a:pPr algn="ct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Kể tên những đồ chơi của em. Em thích đồ chơi nào nhất? Vì sao?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24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39" y="152402"/>
            <a:ext cx="789052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3030220" cy="133542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860184" y="1994052"/>
            <a:ext cx="3369415" cy="114299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0D5FA5-A0C9-4CCE-ACA2-E2F5E02C7A87}"/>
              </a:ext>
            </a:extLst>
          </p:cNvPr>
          <p:cNvSpPr txBox="1"/>
          <p:nvPr/>
        </p:nvSpPr>
        <p:spPr>
          <a:xfrm>
            <a:off x="1603166" y="0"/>
            <a:ext cx="8775865" cy="584775"/>
          </a:xfrm>
          <a:prstGeom prst="rect">
            <a:avLst/>
          </a:prstGeom>
          <a:noFill/>
        </p:spPr>
        <p:txBody>
          <a:bodyPr wrap="square" rtlCol="0">
            <a:spAutoFit/>
          </a:bodyPr>
          <a:lstStyle/>
          <a:p>
            <a:pPr algn="just"/>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Viết 3 - 4 câu tả một đồ chơi của 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28E84E7E-4B8D-42AC-A3B9-B64F68E24C15}"/>
              </a:ext>
            </a:extLst>
          </p:cNvPr>
          <p:cNvSpPr/>
          <p:nvPr/>
        </p:nvSpPr>
        <p:spPr>
          <a:xfrm>
            <a:off x="1323848" y="4296698"/>
            <a:ext cx="9334501" cy="21002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620FDAA-EC91-4D30-94BC-C15B19C9CD1B}"/>
              </a:ext>
            </a:extLst>
          </p:cNvPr>
          <p:cNvPicPr>
            <a:picLocks noChangeAspect="1"/>
          </p:cNvPicPr>
          <p:nvPr/>
        </p:nvPicPr>
        <p:blipFill>
          <a:blip r:embed="rId2"/>
          <a:stretch>
            <a:fillRect/>
          </a:stretch>
        </p:blipFill>
        <p:spPr>
          <a:xfrm>
            <a:off x="1323848" y="567281"/>
            <a:ext cx="9334500" cy="3362325"/>
          </a:xfrm>
          <a:prstGeom prst="rect">
            <a:avLst/>
          </a:prstGeom>
        </p:spPr>
      </p:pic>
    </p:spTree>
    <p:extLst>
      <p:ext uri="{BB962C8B-B14F-4D97-AF65-F5344CB8AC3E}">
        <p14:creationId xmlns:p14="http://schemas.microsoft.com/office/powerpoint/2010/main" val="2894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0A4F7CD-BFE4-EF7A-86B4-5042484C4B74}"/>
              </a:ext>
            </a:extLst>
          </p:cNvPr>
          <p:cNvSpPr txBox="1"/>
          <p:nvPr/>
        </p:nvSpPr>
        <p:spPr>
          <a:xfrm>
            <a:off x="95250" y="-70711"/>
            <a:ext cx="6105524" cy="1762149"/>
          </a:xfrm>
          <a:prstGeom prst="rect">
            <a:avLst/>
          </a:prstGeom>
          <a:noFill/>
        </p:spPr>
        <p:txBody>
          <a:bodyPr wrap="square">
            <a:spAutoFit/>
          </a:bodyPr>
          <a:lstStyle/>
          <a:p>
            <a:pPr algn="ctr">
              <a:lnSpc>
                <a:spcPct val="115000"/>
              </a:lnSpc>
              <a:spcBef>
                <a:spcPts val="750"/>
              </a:spcBef>
            </a:pPr>
            <a:r>
              <a:rPr lang="vi-VN" sz="1800" b="1" kern="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mẫu số 1</a:t>
            </a:r>
            <a:endParaRPr lang="vi-VN" sz="1050" kern="100" dirty="0">
              <a:effectLst/>
              <a:latin typeface="Times New Roman" panose="02020603050405020304" pitchFamily="18" charset="0"/>
              <a:ea typeface="Calibri" panose="020F0502020204030204" pitchFamily="34" charset="0"/>
              <a:cs typeface="Arial" panose="020B0604020202020204" pitchFamily="34" charset="0"/>
            </a:endParaRPr>
          </a:p>
          <a:p>
            <a:pPr>
              <a:lnSpc>
                <a:spcPct val="115000"/>
              </a:lnSpc>
              <a:spcBef>
                <a:spcPts val="750"/>
              </a:spcBef>
              <a:spcAft>
                <a:spcPts val="1200"/>
              </a:spcAft>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 nhật, em được tặng một chiếc ô tô đồ chơi. Chiếc ô tô có hình giống xe đua. Bên ngoài nó được sơn màu xanh lá cây. Cùng với ô tô có một chiếc điều khiển từ xa. Ô tô chạy bằng pin. Em rất thích món đồ chơi này.</a:t>
            </a:r>
            <a:endParaRPr lang="vi-VN" sz="1050" kern="1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D2D3F8AC-4965-295B-00D9-3D7D290272D9}"/>
              </a:ext>
            </a:extLst>
          </p:cNvPr>
          <p:cNvSpPr txBox="1"/>
          <p:nvPr/>
        </p:nvSpPr>
        <p:spPr>
          <a:xfrm>
            <a:off x="6062664" y="0"/>
            <a:ext cx="6129336" cy="1856919"/>
          </a:xfrm>
          <a:prstGeom prst="rect">
            <a:avLst/>
          </a:prstGeom>
          <a:noFill/>
        </p:spPr>
        <p:txBody>
          <a:bodyPr wrap="square">
            <a:spAutoFit/>
          </a:bodyPr>
          <a:lstStyle/>
          <a:p>
            <a:pPr algn="ctr">
              <a:spcBef>
                <a:spcPts val="750"/>
              </a:spcBef>
            </a:pPr>
            <a:r>
              <a:rPr lang="vi-VN" sz="18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mẫu số 5</a:t>
            </a:r>
            <a:endParaRPr lang="vi-VN" sz="1050" b="1" dirty="0">
              <a:effectLst/>
              <a:latin typeface="Times New Roman" panose="02020603050405020304" pitchFamily="18" charset="0"/>
              <a:ea typeface="Times New Roman" panose="02020603050405020304" pitchFamily="18" charset="0"/>
            </a:endParaRPr>
          </a:p>
          <a:p>
            <a:pPr algn="l">
              <a:spcBef>
                <a:spcPts val="750"/>
              </a:spcBef>
              <a:spcAft>
                <a:spcPts val="12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có rất nhiều món đồ chơi. Nhưng em thích nhất là búp bê </a:t>
            </a:r>
            <a:r>
              <a:rPr lang="vi-VN"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Anna</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 có mái tóc màu vàng, được tết gọn gàng. Khuôn mặt trái xoan với nước da trắng hồng. Đôi mỏ có màu đỏ như máu. Cô mặc một chiếc váy dạ hội màu vàng. Chân đi đôi giày cao gót màu trắng. Cô búp bê của em thật xinh đẹp.</a:t>
            </a:r>
            <a:endParaRPr lang="vi-VN" sz="10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40D573CD-D4C1-3D19-5B0C-E5DF7CDBAF53}"/>
              </a:ext>
            </a:extLst>
          </p:cNvPr>
          <p:cNvSpPr txBox="1"/>
          <p:nvPr/>
        </p:nvSpPr>
        <p:spPr>
          <a:xfrm>
            <a:off x="133350" y="1589828"/>
            <a:ext cx="6129336" cy="1579920"/>
          </a:xfrm>
          <a:prstGeom prst="rect">
            <a:avLst/>
          </a:prstGeom>
          <a:noFill/>
        </p:spPr>
        <p:txBody>
          <a:bodyPr wrap="square">
            <a:spAutoFit/>
          </a:bodyPr>
          <a:lstStyle/>
          <a:p>
            <a:pPr algn="ctr">
              <a:spcBef>
                <a:spcPts val="750"/>
              </a:spcBef>
            </a:pPr>
            <a:r>
              <a:rPr lang="vi-VN" sz="18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mẫu số 2</a:t>
            </a:r>
            <a:endParaRPr lang="vi-VN" sz="1050" b="1" dirty="0">
              <a:effectLst/>
              <a:latin typeface="Times New Roman" panose="02020603050405020304" pitchFamily="18" charset="0"/>
              <a:ea typeface="Times New Roman" panose="02020603050405020304" pitchFamily="18" charset="0"/>
            </a:endParaRPr>
          </a:p>
          <a:p>
            <a:pPr algn="l">
              <a:spcBef>
                <a:spcPts val="750"/>
              </a:spcBef>
              <a:spcAft>
                <a:spcPts val="120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có một quả bóng. Nó có hình cầu. Kích thước to bằng quả bưởi. Vỏ bên ngoài làm bằng nhựa và có màu xanh da trời. Nên quả bóng rất nhẹ. Mỗi buổi chiều, em thường chơi đá bóng với bạn Hùng. Em sẽ giữ gìn quả bóng thật cẩn thận.</a:t>
            </a:r>
            <a:endParaRPr lang="vi-VN" sz="10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0A9996DD-5ABC-BA06-4751-FF7ADE5A9CFB}"/>
              </a:ext>
            </a:extLst>
          </p:cNvPr>
          <p:cNvSpPr txBox="1"/>
          <p:nvPr/>
        </p:nvSpPr>
        <p:spPr>
          <a:xfrm>
            <a:off x="136923" y="3169748"/>
            <a:ext cx="6148386" cy="1754326"/>
          </a:xfrm>
          <a:prstGeom prst="rect">
            <a:avLst/>
          </a:prstGeom>
          <a:noFill/>
        </p:spPr>
        <p:txBody>
          <a:bodyPr wrap="square">
            <a:spAutoFit/>
          </a:bodyPr>
          <a:lstStyle/>
          <a:p>
            <a:pPr algn="ctr"/>
            <a:r>
              <a:rPr lang="vi-VN" sz="1800" b="1"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Viết đoạn văn ngắn tả đồ chơi Mẫu 3</a:t>
            </a:r>
            <a:endParaRPr lang="vi-VN" sz="2000" b="1"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Món đồ chơi em thích nhất là chú cừu nhồi bông được mua ở hiệu sách. (2) Chú cừu to bằng bàn tay của em, toàn thân bao phủ bởi lớp lông trắng mịn. (3) Chú có cái tai tròn </a:t>
            </a:r>
            <a:r>
              <a:rPr lang="vi-VN"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đôi mắt đen láy siêu đáng yêu. (4) Những lúc rảnh rỗi, em sẽ bế chú trong tay, xoa bộ lông mềm mịn ấy của chú.</a:t>
            </a:r>
            <a:endParaRPr lang="vi-VN" sz="1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01F56F05-74C0-72BF-1CDE-673FE5B1D201}"/>
              </a:ext>
            </a:extLst>
          </p:cNvPr>
          <p:cNvSpPr txBox="1"/>
          <p:nvPr/>
        </p:nvSpPr>
        <p:spPr>
          <a:xfrm>
            <a:off x="6215062" y="1941414"/>
            <a:ext cx="5976938" cy="2308324"/>
          </a:xfrm>
          <a:prstGeom prst="rect">
            <a:avLst/>
          </a:prstGeom>
          <a:noFill/>
        </p:spPr>
        <p:txBody>
          <a:bodyPr wrap="square">
            <a:spAutoFit/>
          </a:bodyPr>
          <a:lstStyle/>
          <a:p>
            <a:pPr algn="ctr"/>
            <a:r>
              <a:rPr lang="vi-VN" sz="1800" b="1"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tả đồ chơi lớp 2 mẫu 6</a:t>
            </a:r>
            <a:endParaRPr lang="vi-VN" sz="2000" b="1"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Chiếc chong chóng đồ chơi của em là món quà do chính tay ông nội làm. (2) Đầu tiên, ông cắt một thanh tre nhỏ, mài nhắn các đốt trên cành rồi quấn cho nó một lớp giấy dán trong suốt. (3) Sau đó, ông cắt ra hai mảnh giấy dài hình thang, gập hai đầu của nó lại và xuyên qua đầu thanh tre. (4) Thế là em đã có một chiếc chong chóng đơn giản nhưng chơi vui ơi là vui rồi.</a:t>
            </a:r>
            <a:endParaRPr lang="vi-VN" sz="14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EA03FF47-0217-6BC4-495D-B1A1504EF225}"/>
              </a:ext>
            </a:extLst>
          </p:cNvPr>
          <p:cNvSpPr txBox="1"/>
          <p:nvPr/>
        </p:nvSpPr>
        <p:spPr>
          <a:xfrm>
            <a:off x="6485332" y="3985419"/>
            <a:ext cx="5613799" cy="2308324"/>
          </a:xfrm>
          <a:prstGeom prst="rect">
            <a:avLst/>
          </a:prstGeom>
          <a:noFill/>
        </p:spPr>
        <p:txBody>
          <a:bodyPr wrap="square">
            <a:spAutoFit/>
          </a:bodyPr>
          <a:lstStyle/>
          <a:p>
            <a:pPr algn="ctr"/>
            <a:r>
              <a:rPr lang="vi-VN" sz="1800" b="1"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Viết 3-4 câu tả đồ chơi mẫu 7</a:t>
            </a:r>
            <a:endParaRPr lang="vi-VN" sz="2000" b="1"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(1) </a:t>
            </a:r>
            <a:r>
              <a:rPr lang="en-US" sz="1800" dirty="0" err="1">
                <a:effectLst/>
                <a:latin typeface="Times New Roman" panose="02020603050405020304" pitchFamily="18" charset="0"/>
                <a:ea typeface="Calibri" panose="020F0502020204030204" pitchFamily="34" charset="0"/>
              </a:rPr>
              <a:t>Món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hộp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viên</a:t>
            </a:r>
            <a:r>
              <a:rPr lang="en-US" sz="1800" dirty="0">
                <a:effectLst/>
                <a:latin typeface="Times New Roman" panose="02020603050405020304" pitchFamily="18" charset="0"/>
                <a:ea typeface="Calibri" panose="020F0502020204030204" pitchFamily="34" charset="0"/>
              </a:rPr>
              <a:t> bi. (2)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viên</a:t>
            </a:r>
            <a:r>
              <a:rPr lang="en-US" sz="1800" dirty="0">
                <a:effectLst/>
                <a:latin typeface="Times New Roman" panose="02020603050405020304" pitchFamily="18" charset="0"/>
                <a:ea typeface="Calibri" panose="020F0502020204030204" pitchFamily="34" charset="0"/>
              </a:rPr>
              <a:t> bi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thủy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(3)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viên</a:t>
            </a:r>
            <a:r>
              <a:rPr lang="en-US" sz="1800" dirty="0">
                <a:effectLst/>
                <a:latin typeface="Times New Roman" panose="02020603050405020304" pitchFamily="18" charset="0"/>
                <a:ea typeface="Calibri" panose="020F0502020204030204" pitchFamily="34" charset="0"/>
              </a:rPr>
              <a:t> to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viên</a:t>
            </a:r>
            <a:r>
              <a:rPr lang="en-US" sz="1800" dirty="0">
                <a:effectLst/>
                <a:latin typeface="Times New Roman" panose="02020603050405020304" pitchFamily="18" charset="0"/>
                <a:ea typeface="Calibri" panose="020F0502020204030204" pitchFamily="34" charset="0"/>
              </a:rPr>
              <a:t> to </a:t>
            </a:r>
            <a:r>
              <a:rPr lang="en-US" sz="1800" dirty="0" err="1">
                <a:effectLst/>
                <a:latin typeface="Times New Roman" panose="02020603050405020304" pitchFamily="18" charset="0"/>
                <a:ea typeface="Calibri" panose="020F0502020204030204" pitchFamily="34" charset="0"/>
              </a:rPr>
              <a:t>gần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cút</a:t>
            </a:r>
            <a:r>
              <a:rPr lang="en-US" sz="1800" dirty="0">
                <a:effectLst/>
                <a:latin typeface="Times New Roman" panose="02020603050405020304" pitchFamily="18" charset="0"/>
                <a:ea typeface="Calibri" panose="020F0502020204030204" pitchFamily="34" charset="0"/>
              </a:rPr>
              <a:t>. (4) </a:t>
            </a:r>
            <a:r>
              <a:rPr lang="en-US" sz="1800" dirty="0" err="1">
                <a:effectLst/>
                <a:latin typeface="Times New Roman" panose="02020603050405020304" pitchFamily="18" charset="0"/>
                <a:ea typeface="Calibri" panose="020F0502020204030204" pitchFamily="34" charset="0"/>
              </a:rPr>
              <a:t>Màu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vỏ</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endParaRPr lang="vi-VN" dirty="0"/>
          </a:p>
        </p:txBody>
      </p:sp>
      <p:sp>
        <p:nvSpPr>
          <p:cNvPr id="17" name="Hộp Văn bản 16">
            <a:extLst>
              <a:ext uri="{FF2B5EF4-FFF2-40B4-BE49-F238E27FC236}">
                <a16:creationId xmlns:a16="http://schemas.microsoft.com/office/drawing/2014/main" id="{F8C89BF0-19E1-4B8B-76FB-658A32C69C3D}"/>
              </a:ext>
            </a:extLst>
          </p:cNvPr>
          <p:cNvSpPr txBox="1"/>
          <p:nvPr/>
        </p:nvSpPr>
        <p:spPr>
          <a:xfrm>
            <a:off x="92869" y="4839070"/>
            <a:ext cx="6348409" cy="2031325"/>
          </a:xfrm>
          <a:prstGeom prst="rect">
            <a:avLst/>
          </a:prstGeom>
          <a:noFill/>
        </p:spPr>
        <p:txBody>
          <a:bodyPr wrap="square">
            <a:spAutoFit/>
          </a:bodyPr>
          <a:lstStyle/>
          <a:p>
            <a:pPr algn="ctr"/>
            <a:r>
              <a:rPr lang="vi-VN" sz="1800" b="1"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Viết 3-4 câu tả một đồ chơi của em mẫu 4</a:t>
            </a:r>
            <a:endParaRPr lang="vi-VN" sz="2000" b="1"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 đồ chơi yêu thích nhất của em là một chiếc xe tăng. Xe có vẻ ngoài giống hệt những chiếc xe trên </a:t>
            </a:r>
            <a:r>
              <a:rPr lang="vi-VN"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tivi</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với lớp áo màu rằn ri bảnh </a:t>
            </a:r>
            <a:r>
              <a:rPr lang="vi-VN"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tỏn</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Xe to như một quả bưởi và rất chắc chắn. Nếu kéo chiếc dây cót ở đuôi xe thì xe có thể tự chạy được một quãng đường dài chừng hơn ba mét. Em sẽ giữ gìn cẩn thận để chiếc xe tăng luôn mới và đẹp.</a:t>
            </a:r>
            <a:endParaRPr lang="vi-VN"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1407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5857908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4517735"/>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C212-4BDA-4692-B8D7-40BD9FD66315}"/>
              </a:ext>
            </a:extLst>
          </p:cNvPr>
          <p:cNvSpPr txBox="1"/>
          <p:nvPr/>
        </p:nvSpPr>
        <p:spPr>
          <a:xfrm>
            <a:off x="748145" y="368135"/>
            <a:ext cx="9595263" cy="1077218"/>
          </a:xfrm>
          <a:prstGeom prst="rect">
            <a:avLst/>
          </a:prstGeom>
          <a:noFill/>
        </p:spPr>
        <p:txBody>
          <a:bodyPr wrap="square"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BE5D7445-5A20-4190-B54D-B2D1C6F92290}"/>
              </a:ext>
            </a:extLst>
          </p:cNvPr>
          <p:cNvPicPr>
            <a:picLocks noChangeAspect="1"/>
          </p:cNvPicPr>
          <p:nvPr/>
        </p:nvPicPr>
        <p:blipFill>
          <a:blip r:embed="rId4"/>
          <a:stretch>
            <a:fillRect/>
          </a:stretch>
        </p:blipFill>
        <p:spPr>
          <a:xfrm>
            <a:off x="-514350" y="1445352"/>
            <a:ext cx="7962900" cy="5978489"/>
          </a:xfrm>
          <a:prstGeom prst="rect">
            <a:avLst/>
          </a:prstGeom>
        </p:spPr>
      </p:pic>
      <p:pic>
        <p:nvPicPr>
          <p:cNvPr id="4" name="Picture 3">
            <a:extLst>
              <a:ext uri="{FF2B5EF4-FFF2-40B4-BE49-F238E27FC236}">
                <a16:creationId xmlns:a16="http://schemas.microsoft.com/office/drawing/2014/main" id="{A5823633-4568-467A-98C9-8FDE78625EE6}"/>
              </a:ext>
            </a:extLst>
          </p:cNvPr>
          <p:cNvPicPr>
            <a:picLocks noChangeAspect="1"/>
          </p:cNvPicPr>
          <p:nvPr/>
        </p:nvPicPr>
        <p:blipFill>
          <a:blip r:embed="rId5"/>
          <a:stretch>
            <a:fillRect/>
          </a:stretch>
        </p:blipFill>
        <p:spPr>
          <a:xfrm>
            <a:off x="4648200" y="1445352"/>
            <a:ext cx="8486776" cy="6141451"/>
          </a:xfrm>
          <a:prstGeom prst="rect">
            <a:avLst/>
          </a:prstGeom>
        </p:spPr>
      </p:pic>
    </p:spTree>
    <p:extLst>
      <p:ext uri="{BB962C8B-B14F-4D97-AF65-F5344CB8AC3E}">
        <p14:creationId xmlns:p14="http://schemas.microsoft.com/office/powerpoint/2010/main" val="16049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78DD9-E54A-4935-B35B-9F692A889152}"/>
              </a:ext>
            </a:extLst>
          </p:cNvPr>
          <p:cNvPicPr>
            <a:picLocks noChangeAspect="1"/>
          </p:cNvPicPr>
          <p:nvPr/>
        </p:nvPicPr>
        <p:blipFill>
          <a:blip r:embed="rId3"/>
          <a:stretch>
            <a:fillRect/>
          </a:stretch>
        </p:blipFill>
        <p:spPr>
          <a:xfrm>
            <a:off x="2014043" y="752907"/>
            <a:ext cx="8543925" cy="5019675"/>
          </a:xfrm>
          <a:prstGeom prst="rect">
            <a:avLst/>
          </a:prstGeom>
        </p:spPr>
      </p:pic>
    </p:spTree>
    <p:extLst>
      <p:ext uri="{BB962C8B-B14F-4D97-AF65-F5344CB8AC3E}">
        <p14:creationId xmlns:p14="http://schemas.microsoft.com/office/powerpoint/2010/main" val="38490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996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hq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hq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hq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hq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1754326"/>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2B 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148316" y="1660972"/>
            <a:ext cx="2716195"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Cấm</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236815" y="3651687"/>
            <a:ext cx="1478408" cy="899238"/>
          </a:xfrm>
          <a:prstGeom prst="rect">
            <a:avLst/>
          </a:prstGeom>
        </p:spPr>
      </p:pic>
      <p:sp>
        <p:nvSpPr>
          <p:cNvPr id="5" name="Rectangle 4">
            <a:extLst>
              <a:ext uri="{FF2B5EF4-FFF2-40B4-BE49-F238E27FC236}">
                <a16:creationId xmlns:a16="http://schemas.microsoft.com/office/drawing/2014/main" id="{9085F13C-88B2-4B55-A7E6-F5BD15CE3E9A}"/>
              </a:ext>
            </a:extLst>
          </p:cNvPr>
          <p:cNvSpPr/>
          <p:nvPr/>
        </p:nvSpPr>
        <p:spPr>
          <a:xfrm>
            <a:off x="3071973" y="4890977"/>
            <a:ext cx="7983019" cy="1394674"/>
          </a:xfrm>
          <a:prstGeom prst="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Ô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nhảy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cưỡi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ngựa</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đuổi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38747489-729E-4F80-8077-9159864A1822}"/>
              </a:ext>
            </a:extLst>
          </p:cNvPr>
          <p:cNvPicPr>
            <a:picLocks noChangeAspect="1"/>
          </p:cNvPicPr>
          <p:nvPr/>
        </p:nvPicPr>
        <p:blipFill>
          <a:blip r:embed="rId4"/>
          <a:stretch>
            <a:fillRect/>
          </a:stretch>
        </p:blipFill>
        <p:spPr>
          <a:xfrm>
            <a:off x="2488019" y="274637"/>
            <a:ext cx="7719237" cy="4467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Nặn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Bên thềm gió mát,</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đồ chơi.</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nằm vẫy đuôi,</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Tròn xoe đôi mắt.</a:t>
            </a:r>
            <a:br>
              <a:rPr lang="vi-VN" sz="2800" dirty="0">
                <a:latin typeface="Arial-Rounded" panose="020B0500000000000000" pitchFamily="34" charset="0"/>
                <a:ea typeface="Arial-Rounded" panose="020B0500000000000000" pitchFamily="34" charset="0"/>
                <a:cs typeface="Arial-Rounded" panose="020B0500000000000000" pitchFamily="34" charset="0"/>
              </a:rPr>
            </a:b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thị,</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na,</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mẹ,</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cha.</a:t>
            </a:r>
            <a:br>
              <a:rPr lang="vi-VN" sz="2800" dirty="0">
                <a:latin typeface="Arial-Rounded" panose="020B0500000000000000" pitchFamily="34" charset="0"/>
                <a:ea typeface="Arial-Rounded" panose="020B0500000000000000" pitchFamily="34" charset="0"/>
                <a:cs typeface="Arial-Rounded" panose="020B0500000000000000" pitchFamily="34" charset="0"/>
              </a:rPr>
            </a:b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chiếc cối nhỏ</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thật tròn,</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Biếu bà đấy nhé,</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Giã trầu thêm ngon.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thằng chuột</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Tặng riêng chú mèo,</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ta thích chí</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Vểnh râu “meo meo”!</a:t>
            </a:r>
            <a:br>
              <a:rPr lang="vi-VN" sz="2800" dirty="0">
                <a:latin typeface="Arial-Rounded" panose="020B0500000000000000" pitchFamily="34" charset="0"/>
                <a:ea typeface="Arial-Rounded" panose="020B0500000000000000" pitchFamily="34" charset="0"/>
                <a:cs typeface="Arial-Rounded" panose="020B0500000000000000" pitchFamily="34" charset="0"/>
              </a:rPr>
            </a:b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Ngoài hiên đã nắng,</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xong rồi.</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Đừng sờ vào đấy,</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còn đang phơi.</a:t>
            </a:r>
            <a:endParaRPr lang="en-US"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Ngọc</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Ký</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6195060" y="5394960"/>
            <a:ext cx="342900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2"/>
          <a:stretch>
            <a:fillRect/>
          </a:stretch>
        </p:blipFill>
        <p:spPr>
          <a:xfrm>
            <a:off x="7780022" y="1357213"/>
            <a:ext cx="3943350" cy="3333750"/>
          </a:xfrm>
          <a:prstGeom prst="rect">
            <a:avLst/>
          </a:prstGeom>
        </p:spPr>
      </p:pic>
      <p:cxnSp>
        <p:nvCxnSpPr>
          <p:cNvPr id="8" name="Straight Connector 7">
            <a:extLst>
              <a:ext uri="{FF2B5EF4-FFF2-40B4-BE49-F238E27FC236}">
                <a16:creationId xmlns:a16="http://schemas.microsoft.com/office/drawing/2014/main" id="{05BCBB2C-BE54-47C3-99D2-9995B5E4FA52}"/>
              </a:ext>
            </a:extLst>
          </p:cNvPr>
          <p:cNvCxnSpPr/>
          <p:nvPr/>
        </p:nvCxnSpPr>
        <p:spPr>
          <a:xfrm flipH="1">
            <a:off x="3569904" y="7575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CAEC9270-C1D4-4F32-BD6D-B3106FD2079B}"/>
              </a:ext>
            </a:extLst>
          </p:cNvPr>
          <p:cNvCxnSpPr/>
          <p:nvPr/>
        </p:nvCxnSpPr>
        <p:spPr>
          <a:xfrm flipH="1">
            <a:off x="3125815" y="10972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270E7C0-7CF5-41DC-B044-17CC590CAD2B}"/>
              </a:ext>
            </a:extLst>
          </p:cNvPr>
          <p:cNvCxnSpPr/>
          <p:nvPr/>
        </p:nvCxnSpPr>
        <p:spPr>
          <a:xfrm flipH="1">
            <a:off x="3701606" y="15656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1277E10-507B-4964-A4B6-5126D63A4C72}"/>
              </a:ext>
            </a:extLst>
          </p:cNvPr>
          <p:cNvCxnSpPr/>
          <p:nvPr/>
        </p:nvCxnSpPr>
        <p:spPr>
          <a:xfrm flipH="1">
            <a:off x="3445462" y="197840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D579CE06-089D-46FE-AF06-04BDC389B5EE}"/>
              </a:ext>
            </a:extLst>
          </p:cNvPr>
          <p:cNvCxnSpPr/>
          <p:nvPr/>
        </p:nvCxnSpPr>
        <p:spPr>
          <a:xfrm flipH="1">
            <a:off x="2934107" y="281771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53BA48-E74B-4F6B-A2A3-53B7589285CC}"/>
              </a:ext>
            </a:extLst>
          </p:cNvPr>
          <p:cNvCxnSpPr/>
          <p:nvPr/>
        </p:nvCxnSpPr>
        <p:spPr>
          <a:xfrm flipH="1">
            <a:off x="2984633" y="327836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C422E406-F173-446A-AC21-B1AC1F048181}"/>
              </a:ext>
            </a:extLst>
          </p:cNvPr>
          <p:cNvCxnSpPr/>
          <p:nvPr/>
        </p:nvCxnSpPr>
        <p:spPr>
          <a:xfrm flipH="1">
            <a:off x="3549172" y="366141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FE88C4F-C830-41D4-9E4E-832270D07DE4}"/>
              </a:ext>
            </a:extLst>
          </p:cNvPr>
          <p:cNvCxnSpPr/>
          <p:nvPr/>
        </p:nvCxnSpPr>
        <p:spPr>
          <a:xfrm flipH="1">
            <a:off x="3672816" y="41066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2BB4C45-02A7-4A63-A4D1-C2F949486E2F}"/>
              </a:ext>
            </a:extLst>
          </p:cNvPr>
          <p:cNvCxnSpPr/>
          <p:nvPr/>
        </p:nvCxnSpPr>
        <p:spPr>
          <a:xfrm flipH="1">
            <a:off x="3478489" y="496195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E626EFD-1A35-40B2-AC03-B2893D829FF5}"/>
              </a:ext>
            </a:extLst>
          </p:cNvPr>
          <p:cNvCxnSpPr/>
          <p:nvPr/>
        </p:nvCxnSpPr>
        <p:spPr>
          <a:xfrm flipH="1">
            <a:off x="3367364" y="5394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85F5D21B-9CAA-493F-893E-052B94BBC233}"/>
              </a:ext>
            </a:extLst>
          </p:cNvPr>
          <p:cNvCxnSpPr/>
          <p:nvPr/>
        </p:nvCxnSpPr>
        <p:spPr>
          <a:xfrm flipH="1">
            <a:off x="3323101" y="582796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F60544EF-660D-4843-AF0B-B3634E03E0ED}"/>
              </a:ext>
            </a:extLst>
          </p:cNvPr>
          <p:cNvCxnSpPr/>
          <p:nvPr/>
        </p:nvCxnSpPr>
        <p:spPr>
          <a:xfrm flipH="1">
            <a:off x="3811977" y="624705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8F12A3CE-E14D-42A1-AF12-F02941774213}"/>
              </a:ext>
            </a:extLst>
          </p:cNvPr>
          <p:cNvCxnSpPr/>
          <p:nvPr/>
        </p:nvCxnSpPr>
        <p:spPr>
          <a:xfrm flipH="1">
            <a:off x="7212698" y="788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998A293-959B-4D72-A89D-D2985A462210}"/>
              </a:ext>
            </a:extLst>
          </p:cNvPr>
          <p:cNvCxnSpPr/>
          <p:nvPr/>
        </p:nvCxnSpPr>
        <p:spPr>
          <a:xfrm flipH="1">
            <a:off x="7458057" y="127565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305B313-AA13-4FEF-A70B-1130969DBC18}"/>
              </a:ext>
            </a:extLst>
          </p:cNvPr>
          <p:cNvCxnSpPr/>
          <p:nvPr/>
        </p:nvCxnSpPr>
        <p:spPr>
          <a:xfrm flipH="1">
            <a:off x="6802279" y="16018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E771D8-1B67-4B7B-8DFA-0CE813630E59}"/>
              </a:ext>
            </a:extLst>
          </p:cNvPr>
          <p:cNvCxnSpPr/>
          <p:nvPr/>
        </p:nvCxnSpPr>
        <p:spPr>
          <a:xfrm flipH="1">
            <a:off x="7362595" y="20404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22AA1DE7-C2FA-4593-835D-EAB2237E6FE0}"/>
              </a:ext>
            </a:extLst>
          </p:cNvPr>
          <p:cNvCxnSpPr/>
          <p:nvPr/>
        </p:nvCxnSpPr>
        <p:spPr>
          <a:xfrm flipH="1">
            <a:off x="7403337" y="291148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C3D4C972-7E99-4379-88F7-B36BBAA47B39}"/>
              </a:ext>
            </a:extLst>
          </p:cNvPr>
          <p:cNvCxnSpPr/>
          <p:nvPr/>
        </p:nvCxnSpPr>
        <p:spPr>
          <a:xfrm flipH="1">
            <a:off x="6768880" y="328454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FAA8697-4327-4CDF-A3E8-B27A1E401FBD}"/>
              </a:ext>
            </a:extLst>
          </p:cNvPr>
          <p:cNvCxnSpPr/>
          <p:nvPr/>
        </p:nvCxnSpPr>
        <p:spPr>
          <a:xfrm flipH="1">
            <a:off x="6972776" y="369483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5F267D7F-D057-4904-A1A0-290B6AC42CEC}"/>
              </a:ext>
            </a:extLst>
          </p:cNvPr>
          <p:cNvCxnSpPr/>
          <p:nvPr/>
        </p:nvCxnSpPr>
        <p:spPr>
          <a:xfrm flipH="1">
            <a:off x="7100004" y="4107985"/>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3283701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0.9|0.8|0.8|0.8|0.8"/>
</p:tagLst>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2321</Words>
  <Application>Microsoft Office PowerPoint</Application>
  <PresentationFormat>Widescreen</PresentationFormat>
  <Paragraphs>167</Paragraphs>
  <Slides>47</Slides>
  <Notes>18</Notes>
  <HiddenSlides>0</HiddenSlides>
  <MMClips>21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47</vt:i4>
      </vt:variant>
    </vt:vector>
  </HeadingPairs>
  <TitlesOfParts>
    <vt:vector size="68" baseType="lpstr">
      <vt:lpstr>Microsoft YaHei</vt:lpstr>
      <vt:lpstr>Arial</vt:lpstr>
      <vt:lpstr>Arial Rounded MT Bold</vt:lpstr>
      <vt:lpstr>Arial-Rounded</vt:lpstr>
      <vt:lpstr>Calibri</vt:lpstr>
      <vt:lpstr>Calibri Light</vt:lpstr>
      <vt:lpstr>HP001 4 hàng</vt:lpstr>
      <vt:lpstr>HP001 4 hang 1 ô ly</vt:lpstr>
      <vt:lpstr>Montserrat</vt:lpstr>
      <vt:lpstr>Montserrat Medium</vt:lpstr>
      <vt:lpstr>Nunito</vt:lpstr>
      <vt:lpstr>Nunito SemiBold</vt:lpstr>
      <vt:lpstr>Roboto</vt:lpstr>
      <vt:lpstr>Times New Roman</vt:lpstr>
      <vt:lpstr>Trebuchet MS</vt:lpstr>
      <vt:lpstr>Verdana</vt:lpstr>
      <vt:lpstr>Wingdings 3</vt:lpstr>
      <vt:lpstr>7_Office Theme</vt:lpstr>
      <vt:lpstr>Office Theme</vt:lpstr>
      <vt:lpstr>1_Facet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từ ngữ chỉ cảm xúc vui mừng?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47</cp:revision>
  <dcterms:created xsi:type="dcterms:W3CDTF">2021-05-27T02:02:39Z</dcterms:created>
  <dcterms:modified xsi:type="dcterms:W3CDTF">2024-12-05T03:39:49Z</dcterms:modified>
</cp:coreProperties>
</file>