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4.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5.xml" ContentType="application/vnd.openxmlformats-officedocument.presentationml.notesSlide+xml"/>
  <Override PartName="/ppt/theme/themeOverride13.xml" ContentType="application/vnd.openxmlformats-officedocument.themeOverride+xml"/>
  <Override PartName="/ppt/notesSlides/notesSlide6.xml" ContentType="application/vnd.openxmlformats-officedocument.presentationml.notesSlide+xml"/>
  <Override PartName="/ppt/theme/themeOverride14.xml" ContentType="application/vnd.openxmlformats-officedocument.themeOverride+xml"/>
  <Override PartName="/ppt/notesSlides/notesSlide7.xml" ContentType="application/vnd.openxmlformats-officedocument.presentationml.notesSlide+xml"/>
  <Override PartName="/ppt/theme/themeOverride15.xml" ContentType="application/vnd.openxmlformats-officedocument.themeOverride+xml"/>
  <Override PartName="/ppt/notesSlides/notesSlide8.xml" ContentType="application/vnd.openxmlformats-officedocument.presentationml.notesSlide+xml"/>
  <Override PartName="/ppt/theme/themeOverride16.xml" ContentType="application/vnd.openxmlformats-officedocument.themeOverride+xml"/>
  <Override PartName="/ppt/notesSlides/notesSlide9.xml" ContentType="application/vnd.openxmlformats-officedocument.presentationml.notesSlide+xml"/>
  <Override PartName="/ppt/theme/themeOverride17.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56"/>
  </p:notesMasterIdLst>
  <p:sldIdLst>
    <p:sldId id="260" r:id="rId4"/>
    <p:sldId id="271" r:id="rId5"/>
    <p:sldId id="256" r:id="rId6"/>
    <p:sldId id="273" r:id="rId7"/>
    <p:sldId id="274" r:id="rId8"/>
    <p:sldId id="268" r:id="rId9"/>
    <p:sldId id="275" r:id="rId10"/>
    <p:sldId id="329" r:id="rId11"/>
    <p:sldId id="542" r:id="rId12"/>
    <p:sldId id="538" r:id="rId13"/>
    <p:sldId id="539" r:id="rId14"/>
    <p:sldId id="540" r:id="rId15"/>
    <p:sldId id="544" r:id="rId16"/>
    <p:sldId id="336" r:id="rId17"/>
    <p:sldId id="332" r:id="rId18"/>
    <p:sldId id="546" r:id="rId19"/>
    <p:sldId id="312" r:id="rId20"/>
    <p:sldId id="547" r:id="rId21"/>
    <p:sldId id="333" r:id="rId22"/>
    <p:sldId id="549" r:id="rId23"/>
    <p:sldId id="334" r:id="rId24"/>
    <p:sldId id="552" r:id="rId25"/>
    <p:sldId id="276" r:id="rId26"/>
    <p:sldId id="551" r:id="rId27"/>
    <p:sldId id="550" r:id="rId28"/>
    <p:sldId id="553" r:id="rId29"/>
    <p:sldId id="555" r:id="rId30"/>
    <p:sldId id="562" r:id="rId31"/>
    <p:sldId id="565" r:id="rId32"/>
    <p:sldId id="559" r:id="rId33"/>
    <p:sldId id="563" r:id="rId34"/>
    <p:sldId id="284" r:id="rId35"/>
    <p:sldId id="556" r:id="rId36"/>
    <p:sldId id="567" r:id="rId37"/>
    <p:sldId id="299" r:id="rId38"/>
    <p:sldId id="300" r:id="rId39"/>
    <p:sldId id="301" r:id="rId40"/>
    <p:sldId id="566" r:id="rId41"/>
    <p:sldId id="557" r:id="rId42"/>
    <p:sldId id="568" r:id="rId43"/>
    <p:sldId id="569" r:id="rId44"/>
    <p:sldId id="561" r:id="rId45"/>
    <p:sldId id="570" r:id="rId46"/>
    <p:sldId id="586" r:id="rId47"/>
    <p:sldId id="587" r:id="rId48"/>
    <p:sldId id="588" r:id="rId49"/>
    <p:sldId id="558" r:id="rId50"/>
    <p:sldId id="571" r:id="rId51"/>
    <p:sldId id="572" r:id="rId52"/>
    <p:sldId id="554" r:id="rId53"/>
    <p:sldId id="584" r:id="rId54"/>
    <p:sldId id="266" r:id="rId55"/>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FF"/>
    <a:srgbClr val="93DBFF"/>
    <a:srgbClr val="0000FF"/>
    <a:srgbClr val="AFE4FF"/>
    <a:srgbClr val="F22CF7"/>
    <a:srgbClr val="D846B9"/>
    <a:srgbClr val="B2DE82"/>
    <a:srgbClr val="FF0066"/>
    <a:srgbClr val="EC8EFC"/>
    <a:srgbClr val="F5B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4660"/>
  </p:normalViewPr>
  <p:slideViewPr>
    <p:cSldViewPr snapToGrid="0">
      <p:cViewPr varScale="1">
        <p:scale>
          <a:sx n="81" d="100"/>
          <a:sy n="81" d="100"/>
        </p:scale>
        <p:origin x="422" y="5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C20B3B8-A7D1-4B55-A55B-C70DC023A472}" type="datetimeFigureOut">
              <a:rPr lang="en-US" smtClean="0"/>
              <a:t>11/21/2024</a:t>
            </a:fld>
            <a:endParaRPr lang="en-US"/>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01F610A2-2D14-4AB0-9D0B-D6814D61C17D}" type="slidenum">
              <a:rPr lang="en-US" smtClean="0"/>
              <a:t>‹#›</a:t>
            </a:fld>
            <a:endParaRPr lang="en-US"/>
          </a:p>
        </p:txBody>
      </p:sp>
    </p:spTree>
    <p:extLst>
      <p:ext uri="{BB962C8B-B14F-4D97-AF65-F5344CB8AC3E}">
        <p14:creationId xmlns:p14="http://schemas.microsoft.com/office/powerpoint/2010/main" val="779521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9FA79648-B497-438F-A530-9FB9205FE308}"/>
              </a:ext>
            </a:extLst>
          </p:cNvPr>
          <p:cNvSpPr>
            <a:spLocks noGrp="1" noRot="1" noChangeAspect="1" noChangeArrowheads="1" noTextEdit="1"/>
          </p:cNvSpPr>
          <p:nvPr>
            <p:ph type="sldImg"/>
          </p:nvPr>
        </p:nvSpPr>
        <p:spPr>
          <a:xfrm>
            <a:off x="685800" y="1143000"/>
            <a:ext cx="5486400" cy="3086100"/>
          </a:xfrm>
          <a:ln/>
        </p:spPr>
      </p:sp>
      <p:sp>
        <p:nvSpPr>
          <p:cNvPr id="50179" name="备注占位符 2">
            <a:extLst>
              <a:ext uri="{FF2B5EF4-FFF2-40B4-BE49-F238E27FC236}">
                <a16:creationId xmlns:a16="http://schemas.microsoft.com/office/drawing/2014/main" id="{7FDF052A-C226-4107-8559-C9B7CDAF2603}"/>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sym typeface="+mn-ea"/>
              </a:rPr>
              <a:t>Bài giảng thiết kế bởi: Hương Thảo - tranthao121004@gmail.com</a:t>
            </a:r>
            <a:endParaRPr lang="zh-CN" altLang="en-US">
              <a:latin typeface="Arial" panose="020B0604020202020204" pitchFamily="34" charset="0"/>
            </a:endParaRPr>
          </a:p>
        </p:txBody>
      </p:sp>
      <p:sp>
        <p:nvSpPr>
          <p:cNvPr id="50180" name="灯片编号占位符 3">
            <a:extLst>
              <a:ext uri="{FF2B5EF4-FFF2-40B4-BE49-F238E27FC236}">
                <a16:creationId xmlns:a16="http://schemas.microsoft.com/office/drawing/2014/main" id="{4A3CF04B-6FAD-4419-AE89-AD15613219EA}"/>
              </a:ext>
            </a:extLst>
          </p:cNvPr>
          <p:cNvSpPr>
            <a:spLocks noGrp="1" noChangeArrowheads="1"/>
          </p:cNvSpPr>
          <p:nvPr>
            <p:ph type="sldNum" sz="quarter" idx="5"/>
          </p:nvPr>
        </p:nvSpPr>
        <p:spPr>
          <a:xfrm>
            <a:off x="3884613" y="8685213"/>
            <a:ext cx="2971800" cy="458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fld id="{D75D3847-F9A6-4271-BEB4-F0B7C7F17ECB}" type="slidenum">
              <a:rPr lang="zh-CN" altLang="en-US" sz="1200">
                <a:solidFill>
                  <a:srgbClr val="000000"/>
                </a:solidFill>
                <a:latin typeface="DengXian" panose="02010600030101010101" pitchFamily="2" charset="-122"/>
                <a:ea typeface="DengXian" panose="02010600030101010101" pitchFamily="2" charset="-122"/>
              </a:rPr>
              <a:pPr/>
              <a:t>51</a:t>
            </a:fld>
            <a:endParaRPr lang="zh-CN" altLang="en-US" sz="1200">
              <a:solidFill>
                <a:srgbClr val="000000"/>
              </a:solidFill>
              <a:latin typeface="DengXian" panose="02010600030101010101" pitchFamily="2" charset="-122"/>
              <a:ea typeface="DengXia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16</a:t>
            </a:fld>
            <a:endParaRPr lang="zh-CN" altLang="en-US"/>
          </a:p>
        </p:txBody>
      </p:sp>
    </p:spTree>
    <p:extLst>
      <p:ext uri="{BB962C8B-B14F-4D97-AF65-F5344CB8AC3E}">
        <p14:creationId xmlns:p14="http://schemas.microsoft.com/office/powerpoint/2010/main" val="139204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17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0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249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681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94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192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C094D4-2376-4C60-98C2-0F70F108006B}"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45565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094D4-2376-4C60-98C2-0F70F108006B}"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260690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094D4-2376-4C60-98C2-0F70F108006B}"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532350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2"/>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2749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25C094D4-2376-4C60-98C2-0F70F108006B}" type="datetimeFigureOut">
              <a:rPr lang="en-US" smtClean="0"/>
              <a:t>11/21/2024</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880461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25C094D4-2376-4C60-98C2-0F70F108006B}" type="datetimeFigureOut">
              <a:rPr lang="en-US" smtClean="0"/>
              <a:t>11/21/2024</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646837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25C094D4-2376-4C60-98C2-0F70F108006B}" type="datetimeFigureOut">
              <a:rPr lang="en-US" smtClean="0"/>
              <a:t>11/21/2024</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2751791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25C094D4-2376-4C60-98C2-0F70F108006B}" type="datetimeFigureOut">
              <a:rPr lang="en-US" smtClean="0"/>
              <a:t>11/21/2024</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160631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25C094D4-2376-4C60-98C2-0F70F108006B}" type="datetimeFigureOut">
              <a:rPr lang="en-US" smtClean="0"/>
              <a:t>11/21/2024</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244094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25C094D4-2376-4C60-98C2-0F70F108006B}" type="datetimeFigureOut">
              <a:rPr lang="en-US" smtClean="0"/>
              <a:t>11/21/2024</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409198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25C094D4-2376-4C60-98C2-0F70F108006B}" type="datetimeFigureOut">
              <a:rPr lang="en-US" smtClean="0"/>
              <a:t>11/21/2024</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64260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094D4-2376-4C60-98C2-0F70F108006B}"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857311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25C094D4-2376-4C60-98C2-0F70F108006B}" type="datetimeFigureOut">
              <a:rPr lang="en-US" smtClean="0"/>
              <a:t>11/21/2024</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2365936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25C094D4-2376-4C60-98C2-0F70F108006B}" type="datetimeFigureOut">
              <a:rPr lang="en-US" smtClean="0"/>
              <a:t>11/21/2024</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4022676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25C094D4-2376-4C60-98C2-0F70F108006B}" type="datetimeFigureOut">
              <a:rPr lang="en-US" smtClean="0"/>
              <a:t>11/21/2024</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839034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25C094D4-2376-4C60-98C2-0F70F108006B}" type="datetimeFigureOut">
              <a:rPr lang="en-US" smtClean="0"/>
              <a:t>11/21/2024</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418117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FFBF4-D5B3-4FD2-B4EC-6A89EB9687F8}"/>
              </a:ext>
            </a:extLst>
          </p:cNvPr>
          <p:cNvSpPr>
            <a:spLocks noGrp="1"/>
          </p:cNvSpPr>
          <p:nvPr>
            <p:ph type="dt" sz="half" idx="10"/>
          </p:nvPr>
        </p:nvSpPr>
        <p:spPr/>
        <p:txBody>
          <a:bodyPr/>
          <a:lstStyle>
            <a:lvl1pPr>
              <a:defRPr/>
            </a:lvl1pPr>
          </a:lstStyle>
          <a:p>
            <a:fld id="{25C094D4-2376-4C60-98C2-0F70F108006B}" type="datetimeFigureOut">
              <a:rPr lang="en-US" smtClean="0"/>
              <a:t>11/21/2024</a:t>
            </a:fld>
            <a:endParaRPr lang="en-US"/>
          </a:p>
        </p:txBody>
      </p:sp>
      <p:sp>
        <p:nvSpPr>
          <p:cNvPr id="5" name="Footer Placeholder 4">
            <a:extLst>
              <a:ext uri="{FF2B5EF4-FFF2-40B4-BE49-F238E27FC236}">
                <a16:creationId xmlns:a16="http://schemas.microsoft.com/office/drawing/2014/main" id="{24CFDA71-6D90-4B7C-9B88-DFD5C1884497}"/>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700E2AB5-6105-4FB7-B0E9-FED33E95FC24}"/>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4122839234"/>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9523DA-2439-47F9-BE35-F435E98A6B60}"/>
              </a:ext>
            </a:extLst>
          </p:cNvPr>
          <p:cNvSpPr>
            <a:spLocks noGrp="1"/>
          </p:cNvSpPr>
          <p:nvPr>
            <p:ph type="dt" sz="half" idx="10"/>
          </p:nvPr>
        </p:nvSpPr>
        <p:spPr/>
        <p:txBody>
          <a:bodyPr/>
          <a:lstStyle>
            <a:lvl1pPr>
              <a:defRPr/>
            </a:lvl1pPr>
          </a:lstStyle>
          <a:p>
            <a:fld id="{25C094D4-2376-4C60-98C2-0F70F108006B}" type="datetimeFigureOut">
              <a:rPr lang="en-US" smtClean="0"/>
              <a:t>11/21/2024</a:t>
            </a:fld>
            <a:endParaRPr lang="en-US"/>
          </a:p>
        </p:txBody>
      </p:sp>
      <p:sp>
        <p:nvSpPr>
          <p:cNvPr id="5" name="Footer Placeholder 4">
            <a:extLst>
              <a:ext uri="{FF2B5EF4-FFF2-40B4-BE49-F238E27FC236}">
                <a16:creationId xmlns:a16="http://schemas.microsoft.com/office/drawing/2014/main" id="{701575B4-C5D7-4EBE-8DF2-B5B84331CDC9}"/>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2702098E-13DE-442E-8E60-2F6A54BB5621}"/>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56766030"/>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E8CCAD-156D-4C7F-A42D-DB8312A7EE67}"/>
              </a:ext>
            </a:extLst>
          </p:cNvPr>
          <p:cNvSpPr>
            <a:spLocks noGrp="1"/>
          </p:cNvSpPr>
          <p:nvPr>
            <p:ph type="dt" sz="half" idx="10"/>
          </p:nvPr>
        </p:nvSpPr>
        <p:spPr/>
        <p:txBody>
          <a:bodyPr/>
          <a:lstStyle>
            <a:lvl1pPr>
              <a:defRPr/>
            </a:lvl1pPr>
          </a:lstStyle>
          <a:p>
            <a:fld id="{25C094D4-2376-4C60-98C2-0F70F108006B}" type="datetimeFigureOut">
              <a:rPr lang="en-US" smtClean="0"/>
              <a:t>11/21/2024</a:t>
            </a:fld>
            <a:endParaRPr lang="en-US"/>
          </a:p>
        </p:txBody>
      </p:sp>
      <p:sp>
        <p:nvSpPr>
          <p:cNvPr id="5" name="Footer Placeholder 4">
            <a:extLst>
              <a:ext uri="{FF2B5EF4-FFF2-40B4-BE49-F238E27FC236}">
                <a16:creationId xmlns:a16="http://schemas.microsoft.com/office/drawing/2014/main" id="{A629AED4-B17D-4549-BAF3-45F69F4793A1}"/>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1CB7AC2E-478F-4CE6-974C-CB2C9DCECFA6}"/>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73185587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34409D2-3CC6-4618-9EB8-6C96D063C417}"/>
              </a:ext>
            </a:extLst>
          </p:cNvPr>
          <p:cNvSpPr>
            <a:spLocks noGrp="1"/>
          </p:cNvSpPr>
          <p:nvPr>
            <p:ph type="dt" sz="half" idx="10"/>
          </p:nvPr>
        </p:nvSpPr>
        <p:spPr/>
        <p:txBody>
          <a:bodyPr/>
          <a:lstStyle>
            <a:lvl1pPr>
              <a:defRPr/>
            </a:lvl1pPr>
          </a:lstStyle>
          <a:p>
            <a:fld id="{25C094D4-2376-4C60-98C2-0F70F108006B}" type="datetimeFigureOut">
              <a:rPr lang="en-US" smtClean="0"/>
              <a:t>11/21/2024</a:t>
            </a:fld>
            <a:endParaRPr lang="en-US"/>
          </a:p>
        </p:txBody>
      </p:sp>
      <p:sp>
        <p:nvSpPr>
          <p:cNvPr id="6" name="Footer Placeholder 4">
            <a:extLst>
              <a:ext uri="{FF2B5EF4-FFF2-40B4-BE49-F238E27FC236}">
                <a16:creationId xmlns:a16="http://schemas.microsoft.com/office/drawing/2014/main" id="{D8A67738-D938-4301-84A7-62810E730EF7}"/>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86D3B1C6-5705-460A-8DBE-720104C5A130}"/>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253585200"/>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829ABC6-7F2C-434D-961F-2DA18892FC14}"/>
              </a:ext>
            </a:extLst>
          </p:cNvPr>
          <p:cNvSpPr>
            <a:spLocks noGrp="1"/>
          </p:cNvSpPr>
          <p:nvPr>
            <p:ph type="dt" sz="half" idx="10"/>
          </p:nvPr>
        </p:nvSpPr>
        <p:spPr/>
        <p:txBody>
          <a:bodyPr/>
          <a:lstStyle>
            <a:lvl1pPr>
              <a:defRPr/>
            </a:lvl1pPr>
          </a:lstStyle>
          <a:p>
            <a:fld id="{25C094D4-2376-4C60-98C2-0F70F108006B}" type="datetimeFigureOut">
              <a:rPr lang="en-US" smtClean="0"/>
              <a:t>11/21/2024</a:t>
            </a:fld>
            <a:endParaRPr lang="en-US"/>
          </a:p>
        </p:txBody>
      </p:sp>
      <p:sp>
        <p:nvSpPr>
          <p:cNvPr id="8" name="Footer Placeholder 4">
            <a:extLst>
              <a:ext uri="{FF2B5EF4-FFF2-40B4-BE49-F238E27FC236}">
                <a16:creationId xmlns:a16="http://schemas.microsoft.com/office/drawing/2014/main" id="{F03A03E2-291B-4482-AD39-FD8B62CA4B3E}"/>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23F8825A-AFA8-457F-B989-9280EE8E0C0C}"/>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458368011"/>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35D9DE2-D334-43D7-8F4A-E6DD27E83247}"/>
              </a:ext>
            </a:extLst>
          </p:cNvPr>
          <p:cNvSpPr>
            <a:spLocks noGrp="1"/>
          </p:cNvSpPr>
          <p:nvPr>
            <p:ph type="dt" sz="half" idx="10"/>
          </p:nvPr>
        </p:nvSpPr>
        <p:spPr/>
        <p:txBody>
          <a:bodyPr/>
          <a:lstStyle>
            <a:lvl1pPr>
              <a:defRPr/>
            </a:lvl1pPr>
          </a:lstStyle>
          <a:p>
            <a:fld id="{25C094D4-2376-4C60-98C2-0F70F108006B}" type="datetimeFigureOut">
              <a:rPr lang="en-US" smtClean="0"/>
              <a:t>11/21/2024</a:t>
            </a:fld>
            <a:endParaRPr lang="en-US"/>
          </a:p>
        </p:txBody>
      </p:sp>
      <p:sp>
        <p:nvSpPr>
          <p:cNvPr id="4" name="Footer Placeholder 4">
            <a:extLst>
              <a:ext uri="{FF2B5EF4-FFF2-40B4-BE49-F238E27FC236}">
                <a16:creationId xmlns:a16="http://schemas.microsoft.com/office/drawing/2014/main" id="{52489F8D-5A1E-4B7C-A710-9382B520D7C1}"/>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id="{1916487A-8371-495B-861B-FCC8E8D26804}"/>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75221170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C094D4-2376-4C60-98C2-0F70F108006B}"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595273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7DF9E16-A86D-4702-AD9F-C3A035DC6DF1}"/>
              </a:ext>
            </a:extLst>
          </p:cNvPr>
          <p:cNvSpPr>
            <a:spLocks noGrp="1"/>
          </p:cNvSpPr>
          <p:nvPr>
            <p:ph type="dt" sz="half" idx="10"/>
          </p:nvPr>
        </p:nvSpPr>
        <p:spPr/>
        <p:txBody>
          <a:bodyPr/>
          <a:lstStyle>
            <a:lvl1pPr>
              <a:defRPr/>
            </a:lvl1pPr>
          </a:lstStyle>
          <a:p>
            <a:fld id="{25C094D4-2376-4C60-98C2-0F70F108006B}" type="datetimeFigureOut">
              <a:rPr lang="en-US" smtClean="0"/>
              <a:t>11/21/2024</a:t>
            </a:fld>
            <a:endParaRPr lang="en-US"/>
          </a:p>
        </p:txBody>
      </p:sp>
      <p:sp>
        <p:nvSpPr>
          <p:cNvPr id="3" name="Footer Placeholder 4">
            <a:extLst>
              <a:ext uri="{FF2B5EF4-FFF2-40B4-BE49-F238E27FC236}">
                <a16:creationId xmlns:a16="http://schemas.microsoft.com/office/drawing/2014/main" id="{907E34F7-4E75-4F47-AB85-2478225DEB28}"/>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8F905AA9-820E-4ED0-907B-9F9EB5AEA77A}"/>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497341244"/>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BA5DB692-A64E-481C-B6E0-E6E4BEB58135}"/>
              </a:ext>
            </a:extLst>
          </p:cNvPr>
          <p:cNvSpPr>
            <a:spLocks noGrp="1"/>
          </p:cNvSpPr>
          <p:nvPr>
            <p:ph type="dt" sz="half" idx="10"/>
          </p:nvPr>
        </p:nvSpPr>
        <p:spPr/>
        <p:txBody>
          <a:bodyPr/>
          <a:lstStyle>
            <a:lvl1pPr>
              <a:defRPr/>
            </a:lvl1pPr>
          </a:lstStyle>
          <a:p>
            <a:fld id="{25C094D4-2376-4C60-98C2-0F70F108006B}" type="datetimeFigureOut">
              <a:rPr lang="en-US" smtClean="0"/>
              <a:t>11/21/2024</a:t>
            </a:fld>
            <a:endParaRPr lang="en-US"/>
          </a:p>
        </p:txBody>
      </p:sp>
      <p:sp>
        <p:nvSpPr>
          <p:cNvPr id="6" name="Footer Placeholder 4">
            <a:extLst>
              <a:ext uri="{FF2B5EF4-FFF2-40B4-BE49-F238E27FC236}">
                <a16:creationId xmlns:a16="http://schemas.microsoft.com/office/drawing/2014/main" id="{F7344280-F83B-48FE-A93F-3633B967D3F9}"/>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0B50598E-C7D5-4889-AB18-6EC3DA1EDD9D}"/>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909068671"/>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2AAE52DA-897B-44A3-A833-86ED7DF8142A}"/>
              </a:ext>
            </a:extLst>
          </p:cNvPr>
          <p:cNvSpPr>
            <a:spLocks noGrp="1"/>
          </p:cNvSpPr>
          <p:nvPr>
            <p:ph type="dt" sz="half" idx="10"/>
          </p:nvPr>
        </p:nvSpPr>
        <p:spPr/>
        <p:txBody>
          <a:bodyPr/>
          <a:lstStyle>
            <a:lvl1pPr>
              <a:defRPr/>
            </a:lvl1pPr>
          </a:lstStyle>
          <a:p>
            <a:fld id="{25C094D4-2376-4C60-98C2-0F70F108006B}" type="datetimeFigureOut">
              <a:rPr lang="en-US" smtClean="0"/>
              <a:t>11/21/2024</a:t>
            </a:fld>
            <a:endParaRPr lang="en-US"/>
          </a:p>
        </p:txBody>
      </p:sp>
      <p:sp>
        <p:nvSpPr>
          <p:cNvPr id="6" name="Footer Placeholder 4">
            <a:extLst>
              <a:ext uri="{FF2B5EF4-FFF2-40B4-BE49-F238E27FC236}">
                <a16:creationId xmlns:a16="http://schemas.microsoft.com/office/drawing/2014/main" id="{3AF609D7-AB39-40EE-BE84-7CC931974C74}"/>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B137412D-0DD3-4550-84F5-6F84F680F931}"/>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470600790"/>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5375DB-9FEC-4263-A3DA-E427F125D5BB}"/>
              </a:ext>
            </a:extLst>
          </p:cNvPr>
          <p:cNvSpPr>
            <a:spLocks noGrp="1"/>
          </p:cNvSpPr>
          <p:nvPr>
            <p:ph type="dt" sz="half" idx="10"/>
          </p:nvPr>
        </p:nvSpPr>
        <p:spPr/>
        <p:txBody>
          <a:bodyPr/>
          <a:lstStyle>
            <a:lvl1pPr>
              <a:defRPr/>
            </a:lvl1pPr>
          </a:lstStyle>
          <a:p>
            <a:fld id="{25C094D4-2376-4C60-98C2-0F70F108006B}" type="datetimeFigureOut">
              <a:rPr lang="en-US" smtClean="0"/>
              <a:t>11/21/2024</a:t>
            </a:fld>
            <a:endParaRPr lang="en-US"/>
          </a:p>
        </p:txBody>
      </p:sp>
      <p:sp>
        <p:nvSpPr>
          <p:cNvPr id="5" name="Footer Placeholder 4">
            <a:extLst>
              <a:ext uri="{FF2B5EF4-FFF2-40B4-BE49-F238E27FC236}">
                <a16:creationId xmlns:a16="http://schemas.microsoft.com/office/drawing/2014/main" id="{66B0C97A-D7F6-4F8F-B5A2-9D5757350D93}"/>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80D22147-B6D5-408A-832C-E3DEA58BD99B}"/>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150108616"/>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3B7CA04-E1D6-4AB8-BCD5-5D2E0AC8B04D}"/>
              </a:ext>
            </a:extLst>
          </p:cNvPr>
          <p:cNvSpPr>
            <a:spLocks noGrp="1"/>
          </p:cNvSpPr>
          <p:nvPr>
            <p:ph type="dt" sz="half" idx="10"/>
          </p:nvPr>
        </p:nvSpPr>
        <p:spPr/>
        <p:txBody>
          <a:bodyPr/>
          <a:lstStyle>
            <a:lvl1pPr>
              <a:defRPr/>
            </a:lvl1pPr>
          </a:lstStyle>
          <a:p>
            <a:fld id="{25C094D4-2376-4C60-98C2-0F70F108006B}" type="datetimeFigureOut">
              <a:rPr lang="en-US" smtClean="0"/>
              <a:t>11/21/2024</a:t>
            </a:fld>
            <a:endParaRPr lang="en-US"/>
          </a:p>
        </p:txBody>
      </p:sp>
      <p:sp>
        <p:nvSpPr>
          <p:cNvPr id="5" name="Footer Placeholder 4">
            <a:extLst>
              <a:ext uri="{FF2B5EF4-FFF2-40B4-BE49-F238E27FC236}">
                <a16:creationId xmlns:a16="http://schemas.microsoft.com/office/drawing/2014/main" id="{3213630B-7EB5-48ED-A49E-F94E706A86A3}"/>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A54BBF66-B726-4956-827D-7B06795D85AF}"/>
              </a:ext>
            </a:extLst>
          </p:cNvPr>
          <p:cNvSpPr>
            <a:spLocks noGrp="1"/>
          </p:cNvSpPr>
          <p:nvPr>
            <p:ph type="sldNum" sz="quarter" idx="12"/>
          </p:nvPr>
        </p:nvSpPr>
        <p:spPr/>
        <p:txBody>
          <a:bodyPr/>
          <a:lstStyle>
            <a:lvl1pPr>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2250307974"/>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C094D4-2376-4C60-98C2-0F70F108006B}"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138818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C094D4-2376-4C60-98C2-0F70F108006B}"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14481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C094D4-2376-4C60-98C2-0F70F108006B}"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82752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C094D4-2376-4C60-98C2-0F70F108006B}"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201694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C094D4-2376-4C60-98C2-0F70F108006B}"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403889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C094D4-2376-4C60-98C2-0F70F108006B}"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897553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094D4-2376-4C60-98C2-0F70F108006B}" type="datetimeFigureOut">
              <a:rPr lang="en-US" smtClean="0"/>
              <a:t>11/21/2024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283505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094D4-2376-4C60-98C2-0F70F108006B}" type="datetimeFigureOut">
              <a:rPr lang="en-US" smtClean="0"/>
              <a:t>11/21/2024</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27460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59776AB1-2DA2-4463-BB8B-9A6BE1815B6B}"/>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3743E13D-58C2-4851-A047-9DD3B7DE802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22248C-9161-4FAF-B36E-13FB0837D71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fld id="{25C094D4-2376-4C60-98C2-0F70F108006B}" type="datetimeFigureOut">
              <a:rPr lang="en-US" smtClean="0"/>
              <a:t>11/21/2024</a:t>
            </a:fld>
            <a:endParaRPr lang="en-US"/>
          </a:p>
        </p:txBody>
      </p:sp>
      <p:sp>
        <p:nvSpPr>
          <p:cNvPr id="5" name="Footer Placeholder 4">
            <a:extLst>
              <a:ext uri="{FF2B5EF4-FFF2-40B4-BE49-F238E27FC236}">
                <a16:creationId xmlns:a16="http://schemas.microsoft.com/office/drawing/2014/main" id="{D827C8C9-FB99-41D3-9CFB-696491BDD98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3BE279-4BD1-4EA2-AF4A-26AE711AE29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hangingPunct="1">
              <a:defRPr sz="900" smtClean="0">
                <a:solidFill>
                  <a:schemeClr val="tx1">
                    <a:tint val="75000"/>
                  </a:schemeClr>
                </a:solidFill>
              </a:defRPr>
            </a:lvl1pPr>
          </a:lstStyle>
          <a:p>
            <a:fld id="{6FE2D96E-EA7D-4721-8FB0-65ABF5ACA01A}" type="slidenum">
              <a:rPr lang="en-US" smtClean="0"/>
              <a:t>‹#›</a:t>
            </a:fld>
            <a:endParaRPr lang="en-US"/>
          </a:p>
        </p:txBody>
      </p:sp>
      <p:pic>
        <p:nvPicPr>
          <p:cNvPr id="5127" name="图片 7" descr="444">
            <a:extLst>
              <a:ext uri="{FF2B5EF4-FFF2-40B4-BE49-F238E27FC236}">
                <a16:creationId xmlns:a16="http://schemas.microsoft.com/office/drawing/2014/main" id="{866E2EFB-21BE-45B1-A44A-5FF5B5A390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67" y="3175"/>
            <a:ext cx="12208933"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9722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random/>
  </p:transition>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2.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image" Target="../media/image3.png"/><Relationship Id="rId18" Type="http://schemas.openxmlformats.org/officeDocument/2006/relationships/image" Target="../media/image8.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audio" Target="../media/audio2.wav"/><Relationship Id="rId17" Type="http://schemas.openxmlformats.org/officeDocument/2006/relationships/image" Target="../media/image7.gif"/><Relationship Id="rId2" Type="http://schemas.openxmlformats.org/officeDocument/2006/relationships/audio" Target="NULL" TargetMode="External"/><Relationship Id="rId16" Type="http://schemas.openxmlformats.org/officeDocument/2006/relationships/image" Target="../media/image6.gif"/><Relationship Id="rId20" Type="http://schemas.openxmlformats.org/officeDocument/2006/relationships/image" Target="../media/image10.gif"/><Relationship Id="rId1" Type="http://schemas.openxmlformats.org/officeDocument/2006/relationships/themeOverride" Target="../theme/themeOverride1.xml"/><Relationship Id="rId6" Type="http://schemas.microsoft.com/office/2007/relationships/media" Target="../media/media3.mp3"/><Relationship Id="rId11" Type="http://schemas.openxmlformats.org/officeDocument/2006/relationships/audio" Target="../media/audio1.wav"/><Relationship Id="rId5" Type="http://schemas.openxmlformats.org/officeDocument/2006/relationships/audio" Target="../media/media2.mp3"/><Relationship Id="rId15" Type="http://schemas.openxmlformats.org/officeDocument/2006/relationships/image" Target="../media/image5.png"/><Relationship Id="rId10" Type="http://schemas.openxmlformats.org/officeDocument/2006/relationships/slideLayout" Target="../slideLayouts/slideLayout13.xml"/><Relationship Id="rId19" Type="http://schemas.openxmlformats.org/officeDocument/2006/relationships/image" Target="../media/image9.png"/><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png"/><Relationship Id="rId18" Type="http://schemas.openxmlformats.org/officeDocument/2006/relationships/image" Target="../media/image9.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audio" Target="NULL" TargetMode="External"/><Relationship Id="rId16" Type="http://schemas.openxmlformats.org/officeDocument/2006/relationships/image" Target="../media/image7.gif"/><Relationship Id="rId1" Type="http://schemas.openxmlformats.org/officeDocument/2006/relationships/themeOverride" Target="../theme/themeOverride2.xml"/><Relationship Id="rId6" Type="http://schemas.microsoft.com/office/2007/relationships/media" Target="../media/media3.mp3"/><Relationship Id="rId11" Type="http://schemas.openxmlformats.org/officeDocument/2006/relationships/audio" Target="../media/audio3.wav"/><Relationship Id="rId5" Type="http://schemas.openxmlformats.org/officeDocument/2006/relationships/audio" Target="../media/media2.mp3"/><Relationship Id="rId15" Type="http://schemas.openxmlformats.org/officeDocument/2006/relationships/image" Target="../media/image6.gif"/><Relationship Id="rId10" Type="http://schemas.openxmlformats.org/officeDocument/2006/relationships/audio" Target="../media/audio1.wav"/><Relationship Id="rId19" Type="http://schemas.openxmlformats.org/officeDocument/2006/relationships/image" Target="../media/image10.gif"/><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3.png"/><Relationship Id="rId18" Type="http://schemas.openxmlformats.org/officeDocument/2006/relationships/image" Target="../media/image10.gif"/><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12.png"/><Relationship Id="rId17" Type="http://schemas.openxmlformats.org/officeDocument/2006/relationships/image" Target="../media/image9.png"/><Relationship Id="rId2" Type="http://schemas.openxmlformats.org/officeDocument/2006/relationships/audio" Target="NULL" TargetMode="External"/><Relationship Id="rId16" Type="http://schemas.openxmlformats.org/officeDocument/2006/relationships/image" Target="../media/image8.png"/><Relationship Id="rId1" Type="http://schemas.openxmlformats.org/officeDocument/2006/relationships/themeOverride" Target="../theme/themeOverride3.xml"/><Relationship Id="rId6" Type="http://schemas.microsoft.com/office/2007/relationships/media" Target="../media/media3.mp3"/><Relationship Id="rId11" Type="http://schemas.openxmlformats.org/officeDocument/2006/relationships/image" Target="../media/image3.png"/><Relationship Id="rId5" Type="http://schemas.openxmlformats.org/officeDocument/2006/relationships/audio" Target="../media/media2.mp3"/><Relationship Id="rId15" Type="http://schemas.openxmlformats.org/officeDocument/2006/relationships/image" Target="../media/image7.gif"/><Relationship Id="rId10" Type="http://schemas.openxmlformats.org/officeDocument/2006/relationships/audio" Target="../media/audio3.wav"/><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6.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4.png"/><Relationship Id="rId18" Type="http://schemas.openxmlformats.org/officeDocument/2006/relationships/image" Target="../media/image10.gif"/><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audio" Target="NULL" TargetMode="External"/><Relationship Id="rId16" Type="http://schemas.openxmlformats.org/officeDocument/2006/relationships/image" Target="../media/image8.png"/><Relationship Id="rId1" Type="http://schemas.openxmlformats.org/officeDocument/2006/relationships/themeOverride" Target="../theme/themeOverride4.xml"/><Relationship Id="rId6" Type="http://schemas.microsoft.com/office/2007/relationships/media" Target="../media/media3.mp3"/><Relationship Id="rId11" Type="http://schemas.openxmlformats.org/officeDocument/2006/relationships/image" Target="../media/image3.png"/><Relationship Id="rId5" Type="http://schemas.openxmlformats.org/officeDocument/2006/relationships/audio" Target="../media/media2.mp3"/><Relationship Id="rId15" Type="http://schemas.openxmlformats.org/officeDocument/2006/relationships/image" Target="../media/image7.gif"/><Relationship Id="rId10" Type="http://schemas.openxmlformats.org/officeDocument/2006/relationships/audio" Target="../media/audio3.wav"/><Relationship Id="rId19" Type="http://schemas.openxmlformats.org/officeDocument/2006/relationships/image" Target="../media/image15.png"/><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6.gif"/></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hemeOverride" Target="../theme/themeOverride17.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3.wav"/><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audio" Target="file:///C:\Documents%20and%20Settings\Admin\My%20Documents\Downloads\Music\LOP%20CHUNG%20MINH%20DOAN%20KET.mp3" TargetMode="External"/><Relationship Id="rId6" Type="http://schemas.openxmlformats.org/officeDocument/2006/relationships/image" Target="../media/image46.gif"/><Relationship Id="rId11" Type="http://schemas.openxmlformats.org/officeDocument/2006/relationships/image" Target="../media/image51.png"/><Relationship Id="rId5" Type="http://schemas.openxmlformats.org/officeDocument/2006/relationships/image" Target="../media/image45.gif"/><Relationship Id="rId10" Type="http://schemas.openxmlformats.org/officeDocument/2006/relationships/image" Target="../media/image50.gif"/><Relationship Id="rId4" Type="http://schemas.openxmlformats.org/officeDocument/2006/relationships/image" Target="../media/image44.wmf"/><Relationship Id="rId9" Type="http://schemas.openxmlformats.org/officeDocument/2006/relationships/image" Target="../media/image49.gif"/></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7.png"/><Relationship Id="rId18" Type="http://schemas.openxmlformats.org/officeDocument/2006/relationships/image" Target="../media/image10.gif"/><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16.png"/><Relationship Id="rId17" Type="http://schemas.openxmlformats.org/officeDocument/2006/relationships/image" Target="../media/image9.png"/><Relationship Id="rId2" Type="http://schemas.openxmlformats.org/officeDocument/2006/relationships/audio" Target="NULL" TargetMode="External"/><Relationship Id="rId16" Type="http://schemas.openxmlformats.org/officeDocument/2006/relationships/image" Target="../media/image8.png"/><Relationship Id="rId1" Type="http://schemas.openxmlformats.org/officeDocument/2006/relationships/themeOverride" Target="../theme/themeOverride5.xml"/><Relationship Id="rId6" Type="http://schemas.microsoft.com/office/2007/relationships/media" Target="../media/media3.mp3"/><Relationship Id="rId11" Type="http://schemas.openxmlformats.org/officeDocument/2006/relationships/image" Target="../media/image3.png"/><Relationship Id="rId5" Type="http://schemas.openxmlformats.org/officeDocument/2006/relationships/audio" Target="../media/media2.mp3"/><Relationship Id="rId15" Type="http://schemas.openxmlformats.org/officeDocument/2006/relationships/image" Target="../media/image7.gif"/><Relationship Id="rId10" Type="http://schemas.openxmlformats.org/officeDocument/2006/relationships/audio" Target="../media/audio3.wav"/><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6.gif"/></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8.png"/><Relationship Id="rId18" Type="http://schemas.openxmlformats.org/officeDocument/2006/relationships/image" Target="../media/image9.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audio" Target="NULL" TargetMode="External"/><Relationship Id="rId16" Type="http://schemas.openxmlformats.org/officeDocument/2006/relationships/image" Target="../media/image7.gif"/><Relationship Id="rId1" Type="http://schemas.openxmlformats.org/officeDocument/2006/relationships/themeOverride" Target="../theme/themeOverride6.xml"/><Relationship Id="rId6" Type="http://schemas.microsoft.com/office/2007/relationships/media" Target="../media/media3.mp3"/><Relationship Id="rId11" Type="http://schemas.openxmlformats.org/officeDocument/2006/relationships/audio" Target="../media/audio3.wav"/><Relationship Id="rId5" Type="http://schemas.openxmlformats.org/officeDocument/2006/relationships/audio" Target="../media/media2.mp3"/><Relationship Id="rId15" Type="http://schemas.openxmlformats.org/officeDocument/2006/relationships/image" Target="../media/image6.gif"/><Relationship Id="rId10" Type="http://schemas.openxmlformats.org/officeDocument/2006/relationships/audio" Target="../media/audio1.wav"/><Relationship Id="rId19" Type="http://schemas.openxmlformats.org/officeDocument/2006/relationships/image" Target="../media/image10.gif"/><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656492" y="1814733"/>
            <a:ext cx="5913121" cy="185341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Khởi động</a:t>
            </a:r>
            <a:endParaRPr lang="en-US" sz="9600" b="1" kern="0" dirty="0">
              <a:solidFill>
                <a:srgbClr val="FF0000"/>
              </a:solidFill>
              <a:latin typeface="Times New Roman" panose="02020603050405020304" charset="0"/>
              <a:cs typeface="Times New Roman" panose="0202060305040502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18">
            <a:hlinkClick r:id="rId2" action="ppaction://hlinksldjump"/>
            <a:extLst>
              <a:ext uri="{FF2B5EF4-FFF2-40B4-BE49-F238E27FC236}">
                <a16:creationId xmlns:a16="http://schemas.microsoft.com/office/drawing/2014/main" id="{FFE3F564-2A6A-47DF-A5FA-A3C77CD5D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25"/>
          <a:stretch>
            <a:fillRect/>
          </a:stretch>
        </p:blipFill>
        <p:spPr bwMode="auto">
          <a:xfrm>
            <a:off x="0" y="1989138"/>
            <a:ext cx="4176713"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5A6A33C7-FEEE-4928-BD9C-7A2BFB525748}"/>
              </a:ext>
            </a:extLst>
          </p:cNvPr>
          <p:cNvSpPr/>
          <p:nvPr/>
        </p:nvSpPr>
        <p:spPr>
          <a:xfrm>
            <a:off x="3359150" y="333375"/>
            <a:ext cx="6950075" cy="1098550"/>
          </a:xfrm>
          <a:prstGeom prst="roundRect">
            <a:avLst>
              <a:gd name="adj" fmla="val 50000"/>
            </a:avLst>
          </a:prstGeom>
          <a:solidFill>
            <a:schemeClr val="bg2">
              <a:lumMod val="20000"/>
              <a:lumOff val="80000"/>
            </a:schemeClr>
          </a:solidFill>
          <a:ln w="25400" cap="flat" cmpd="sng" algn="ctr">
            <a:noFill/>
            <a:prstDash val="solid"/>
          </a:ln>
          <a:effectLst/>
        </p:spPr>
        <p:txBody>
          <a:bodyPr anchor="ctr"/>
          <a:lstStyle/>
          <a:p>
            <a:pPr algn="ctr" eaLnBrk="1" fontAlgn="auto" hangingPunct="1">
              <a:spcBef>
                <a:spcPts val="0"/>
              </a:spcBef>
              <a:spcAft>
                <a:spcPts val="0"/>
              </a:spcAft>
              <a:defRPr/>
            </a:pPr>
            <a:r>
              <a:rPr lang="en-US" sz="6000" kern="0" dirty="0" err="1">
                <a:cs typeface="Times New Roman" panose="02020603050405020304" pitchFamily="18" charset="0"/>
              </a:rPr>
              <a:t>Luyện</a:t>
            </a:r>
            <a:r>
              <a:rPr lang="en-US" sz="6000" kern="0" dirty="0">
                <a:cs typeface="Times New Roman" panose="02020603050405020304" pitchFamily="18" charset="0"/>
              </a:rPr>
              <a:t> </a:t>
            </a:r>
            <a:r>
              <a:rPr lang="en-US" sz="6000" kern="0" dirty="0" err="1">
                <a:cs typeface="Times New Roman" panose="02020603050405020304" pitchFamily="18" charset="0"/>
              </a:rPr>
              <a:t>đọc</a:t>
            </a:r>
            <a:r>
              <a:rPr lang="en-US" sz="6000" kern="0" dirty="0">
                <a:cs typeface="Times New Roman" panose="02020603050405020304" pitchFamily="18" charset="0"/>
              </a:rPr>
              <a:t> </a:t>
            </a:r>
            <a:r>
              <a:rPr lang="en-US" sz="6000" kern="0" dirty="0" err="1">
                <a:cs typeface="Times New Roman" panose="02020603050405020304" pitchFamily="18" charset="0"/>
              </a:rPr>
              <a:t>từ</a:t>
            </a:r>
            <a:r>
              <a:rPr lang="en-US" sz="6000" kern="0" dirty="0">
                <a:cs typeface="Times New Roman" panose="02020603050405020304" pitchFamily="18" charset="0"/>
              </a:rPr>
              <a:t> </a:t>
            </a:r>
            <a:r>
              <a:rPr lang="en-US" sz="6000" kern="0" dirty="0" err="1">
                <a:cs typeface="Times New Roman" panose="02020603050405020304" pitchFamily="18" charset="0"/>
              </a:rPr>
              <a:t>khó</a:t>
            </a:r>
            <a:endParaRPr lang="en-US" sz="6000" kern="0" dirty="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80D7BBFB-EDB4-4916-A934-464E8CEE91CF}"/>
              </a:ext>
            </a:extLst>
          </p:cNvPr>
          <p:cNvSpPr>
            <a:spLocks noChangeArrowheads="1"/>
          </p:cNvSpPr>
          <p:nvPr/>
        </p:nvSpPr>
        <p:spPr bwMode="auto">
          <a:xfrm>
            <a:off x="5033962" y="1992653"/>
            <a:ext cx="3600450" cy="864096"/>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err="1">
                <a:latin typeface="Times New Roman" panose="02020603050405020304" pitchFamily="18" charset="0"/>
                <a:cs typeface="Times New Roman" panose="02020603050405020304" pitchFamily="18" charset="0"/>
              </a:rPr>
              <a:t>nhút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nhát</a:t>
            </a:r>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1741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18">
            <a:hlinkClick r:id="rId2" action="ppaction://hlinksldjump"/>
            <a:extLst>
              <a:ext uri="{FF2B5EF4-FFF2-40B4-BE49-F238E27FC236}">
                <a16:creationId xmlns:a16="http://schemas.microsoft.com/office/drawing/2014/main" id="{FFE3F564-2A6A-47DF-A5FA-A3C77CD5D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25"/>
          <a:stretch>
            <a:fillRect/>
          </a:stretch>
        </p:blipFill>
        <p:spPr bwMode="auto">
          <a:xfrm>
            <a:off x="0" y="1989138"/>
            <a:ext cx="4176713"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5A6A33C7-FEEE-4928-BD9C-7A2BFB525748}"/>
              </a:ext>
            </a:extLst>
          </p:cNvPr>
          <p:cNvSpPr/>
          <p:nvPr/>
        </p:nvSpPr>
        <p:spPr>
          <a:xfrm>
            <a:off x="3359150" y="333375"/>
            <a:ext cx="6950075" cy="1098550"/>
          </a:xfrm>
          <a:prstGeom prst="roundRect">
            <a:avLst>
              <a:gd name="adj" fmla="val 50000"/>
            </a:avLst>
          </a:prstGeom>
          <a:solidFill>
            <a:schemeClr val="bg2">
              <a:lumMod val="20000"/>
              <a:lumOff val="80000"/>
            </a:schemeClr>
          </a:solidFill>
          <a:ln w="25400" cap="flat" cmpd="sng" algn="ctr">
            <a:noFill/>
            <a:prstDash val="solid"/>
          </a:ln>
          <a:effectLst/>
        </p:spPr>
        <p:txBody>
          <a:bodyPr anchor="ctr"/>
          <a:lstStyle/>
          <a:p>
            <a:pPr algn="ctr" eaLnBrk="1" fontAlgn="auto" hangingPunct="1">
              <a:spcBef>
                <a:spcPts val="0"/>
              </a:spcBef>
              <a:spcAft>
                <a:spcPts val="0"/>
              </a:spcAft>
              <a:defRPr/>
            </a:pPr>
            <a:r>
              <a:rPr lang="en-US" sz="6000" kern="0" dirty="0" err="1">
                <a:cs typeface="Times New Roman" panose="02020603050405020304" pitchFamily="18" charset="0"/>
              </a:rPr>
              <a:t>Luyện</a:t>
            </a:r>
            <a:r>
              <a:rPr lang="en-US" sz="6000" kern="0" dirty="0">
                <a:cs typeface="Times New Roman" panose="02020603050405020304" pitchFamily="18" charset="0"/>
              </a:rPr>
              <a:t> </a:t>
            </a:r>
            <a:r>
              <a:rPr lang="en-US" sz="6000" kern="0" dirty="0" err="1">
                <a:cs typeface="Times New Roman" panose="02020603050405020304" pitchFamily="18" charset="0"/>
              </a:rPr>
              <a:t>đọc</a:t>
            </a:r>
            <a:r>
              <a:rPr lang="en-US" sz="6000" kern="0" dirty="0">
                <a:cs typeface="Times New Roman" panose="02020603050405020304" pitchFamily="18" charset="0"/>
              </a:rPr>
              <a:t> </a:t>
            </a:r>
            <a:r>
              <a:rPr lang="en-US" sz="6000" kern="0" dirty="0" err="1">
                <a:cs typeface="Times New Roman" panose="02020603050405020304" pitchFamily="18" charset="0"/>
              </a:rPr>
              <a:t>từ</a:t>
            </a:r>
            <a:r>
              <a:rPr lang="en-US" sz="6000" kern="0" dirty="0">
                <a:cs typeface="Times New Roman" panose="02020603050405020304" pitchFamily="18" charset="0"/>
              </a:rPr>
              <a:t> </a:t>
            </a:r>
            <a:r>
              <a:rPr lang="en-US" sz="6000" kern="0" dirty="0" err="1">
                <a:cs typeface="Times New Roman" panose="02020603050405020304" pitchFamily="18" charset="0"/>
              </a:rPr>
              <a:t>khó</a:t>
            </a:r>
            <a:endParaRPr lang="en-US" sz="6000" kern="0" dirty="0">
              <a:cs typeface="Times New Roman" panose="02020603050405020304" pitchFamily="18" charset="0"/>
            </a:endParaRPr>
          </a:p>
        </p:txBody>
      </p:sp>
      <p:sp>
        <p:nvSpPr>
          <p:cNvPr id="18436" name="Rectangle: Rounded Corners 4">
            <a:extLst>
              <a:ext uri="{FF2B5EF4-FFF2-40B4-BE49-F238E27FC236}">
                <a16:creationId xmlns:a16="http://schemas.microsoft.com/office/drawing/2014/main" id="{6482A3E8-89A9-4DE3-AD13-5828726983A1}"/>
              </a:ext>
            </a:extLst>
          </p:cNvPr>
          <p:cNvSpPr>
            <a:spLocks noChangeArrowheads="1"/>
          </p:cNvSpPr>
          <p:nvPr/>
        </p:nvSpPr>
        <p:spPr bwMode="auto">
          <a:xfrm>
            <a:off x="7896449" y="1897313"/>
            <a:ext cx="3600450" cy="916585"/>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err="1">
                <a:latin typeface="Times New Roman" panose="02020603050405020304" pitchFamily="18" charset="0"/>
                <a:cs typeface="Times New Roman" panose="02020603050405020304" pitchFamily="18" charset="0"/>
              </a:rPr>
              <a:t>trú</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ngụ</a:t>
            </a:r>
            <a:endParaRPr lang="en-US" altLang="en-US" sz="44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BD80FA9-1E2D-494C-83C2-906C9A4CCE29}"/>
              </a:ext>
            </a:extLst>
          </p:cNvPr>
          <p:cNvSpPr>
            <a:spLocks noChangeArrowheads="1"/>
          </p:cNvSpPr>
          <p:nvPr/>
        </p:nvSpPr>
        <p:spPr bwMode="auto">
          <a:xfrm>
            <a:off x="3719736" y="1897313"/>
            <a:ext cx="3600450" cy="864096"/>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err="1">
                <a:latin typeface="Times New Roman" panose="02020603050405020304" pitchFamily="18" charset="0"/>
                <a:cs typeface="Times New Roman" panose="02020603050405020304" pitchFamily="18" charset="0"/>
              </a:rPr>
              <a:t>nhút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nhát</a:t>
            </a:r>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3961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18">
            <a:hlinkClick r:id="rId2" action="ppaction://hlinksldjump"/>
            <a:extLst>
              <a:ext uri="{FF2B5EF4-FFF2-40B4-BE49-F238E27FC236}">
                <a16:creationId xmlns:a16="http://schemas.microsoft.com/office/drawing/2014/main" id="{FFE3F564-2A6A-47DF-A5FA-A3C77CD5D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25"/>
          <a:stretch>
            <a:fillRect/>
          </a:stretch>
        </p:blipFill>
        <p:spPr bwMode="auto">
          <a:xfrm>
            <a:off x="0" y="1989138"/>
            <a:ext cx="4176713"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5A6A33C7-FEEE-4928-BD9C-7A2BFB525748}"/>
              </a:ext>
            </a:extLst>
          </p:cNvPr>
          <p:cNvSpPr/>
          <p:nvPr/>
        </p:nvSpPr>
        <p:spPr>
          <a:xfrm>
            <a:off x="3359150" y="333375"/>
            <a:ext cx="6950075" cy="1098550"/>
          </a:xfrm>
          <a:prstGeom prst="roundRect">
            <a:avLst>
              <a:gd name="adj" fmla="val 50000"/>
            </a:avLst>
          </a:prstGeom>
          <a:solidFill>
            <a:schemeClr val="bg2">
              <a:lumMod val="20000"/>
              <a:lumOff val="80000"/>
            </a:schemeClr>
          </a:solidFill>
          <a:ln w="25400" cap="flat" cmpd="sng" algn="ctr">
            <a:noFill/>
            <a:prstDash val="solid"/>
          </a:ln>
          <a:effectLst/>
        </p:spPr>
        <p:txBody>
          <a:bodyPr anchor="ctr"/>
          <a:lstStyle/>
          <a:p>
            <a:pPr algn="ctr" eaLnBrk="1" fontAlgn="auto" hangingPunct="1">
              <a:spcBef>
                <a:spcPts val="0"/>
              </a:spcBef>
              <a:spcAft>
                <a:spcPts val="0"/>
              </a:spcAft>
              <a:defRPr/>
            </a:pPr>
            <a:r>
              <a:rPr lang="en-US" sz="6000" kern="0" dirty="0" err="1">
                <a:cs typeface="Times New Roman" panose="02020603050405020304" pitchFamily="18" charset="0"/>
              </a:rPr>
              <a:t>Luyện</a:t>
            </a:r>
            <a:r>
              <a:rPr lang="en-US" sz="6000" kern="0" dirty="0">
                <a:cs typeface="Times New Roman" panose="02020603050405020304" pitchFamily="18" charset="0"/>
              </a:rPr>
              <a:t> </a:t>
            </a:r>
            <a:r>
              <a:rPr lang="en-US" sz="6000" kern="0" dirty="0" err="1">
                <a:cs typeface="Times New Roman" panose="02020603050405020304" pitchFamily="18" charset="0"/>
              </a:rPr>
              <a:t>đọc</a:t>
            </a:r>
            <a:r>
              <a:rPr lang="en-US" sz="6000" kern="0" dirty="0">
                <a:cs typeface="Times New Roman" panose="02020603050405020304" pitchFamily="18" charset="0"/>
              </a:rPr>
              <a:t> </a:t>
            </a:r>
            <a:r>
              <a:rPr lang="en-US" sz="6000" kern="0" dirty="0" err="1">
                <a:cs typeface="Times New Roman" panose="02020603050405020304" pitchFamily="18" charset="0"/>
              </a:rPr>
              <a:t>từ</a:t>
            </a:r>
            <a:r>
              <a:rPr lang="en-US" sz="6000" kern="0" dirty="0">
                <a:cs typeface="Times New Roman" panose="02020603050405020304" pitchFamily="18" charset="0"/>
              </a:rPr>
              <a:t> </a:t>
            </a:r>
            <a:r>
              <a:rPr lang="en-US" sz="6000" kern="0" dirty="0" err="1">
                <a:cs typeface="Times New Roman" panose="02020603050405020304" pitchFamily="18" charset="0"/>
              </a:rPr>
              <a:t>khó</a:t>
            </a:r>
            <a:endParaRPr lang="en-US" sz="6000" kern="0" dirty="0">
              <a:cs typeface="Times New Roman" panose="02020603050405020304" pitchFamily="18" charset="0"/>
            </a:endParaRPr>
          </a:p>
        </p:txBody>
      </p:sp>
      <p:sp>
        <p:nvSpPr>
          <p:cNvPr id="10" name="Rectangle: Rounded Corners 4">
            <a:extLst>
              <a:ext uri="{FF2B5EF4-FFF2-40B4-BE49-F238E27FC236}">
                <a16:creationId xmlns:a16="http://schemas.microsoft.com/office/drawing/2014/main" id="{86C6B59B-04A6-433D-AFC7-75FBADDC6757}"/>
              </a:ext>
            </a:extLst>
          </p:cNvPr>
          <p:cNvSpPr>
            <a:spLocks noChangeArrowheads="1"/>
          </p:cNvSpPr>
          <p:nvPr/>
        </p:nvSpPr>
        <p:spPr bwMode="auto">
          <a:xfrm>
            <a:off x="7896449" y="1897313"/>
            <a:ext cx="3600450" cy="916585"/>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err="1">
                <a:latin typeface="Times New Roman" panose="02020603050405020304" pitchFamily="18" charset="0"/>
                <a:cs typeface="Times New Roman" panose="02020603050405020304" pitchFamily="18" charset="0"/>
              </a:rPr>
              <a:t>trú</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ngụ</a:t>
            </a:r>
            <a:endParaRPr lang="en-US" altLang="en-US" sz="44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1D7DC9D-CBED-4344-9953-1F786CD623FD}"/>
              </a:ext>
            </a:extLst>
          </p:cNvPr>
          <p:cNvSpPr>
            <a:spLocks noChangeArrowheads="1"/>
          </p:cNvSpPr>
          <p:nvPr/>
        </p:nvSpPr>
        <p:spPr bwMode="auto">
          <a:xfrm>
            <a:off x="3719736" y="1897313"/>
            <a:ext cx="3600450" cy="864096"/>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err="1">
                <a:latin typeface="Times New Roman" panose="02020603050405020304" pitchFamily="18" charset="0"/>
                <a:cs typeface="Times New Roman" panose="02020603050405020304" pitchFamily="18" charset="0"/>
              </a:rPr>
              <a:t>nhút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nhát</a:t>
            </a:r>
            <a:endParaRPr lang="en-US" altLang="en-US" sz="4400" dirty="0">
              <a:latin typeface="Times New Roman" panose="02020603050405020304" pitchFamily="18" charset="0"/>
              <a:cs typeface="Times New Roman" panose="02020603050405020304" pitchFamily="18" charset="0"/>
            </a:endParaRPr>
          </a:p>
        </p:txBody>
      </p:sp>
      <p:sp>
        <p:nvSpPr>
          <p:cNvPr id="12" name="Rectangle: Rounded Corners 4">
            <a:extLst>
              <a:ext uri="{FF2B5EF4-FFF2-40B4-BE49-F238E27FC236}">
                <a16:creationId xmlns:a16="http://schemas.microsoft.com/office/drawing/2014/main" id="{4DA052FB-4B62-423E-9ECC-16FFF5D0F3F5}"/>
              </a:ext>
            </a:extLst>
          </p:cNvPr>
          <p:cNvSpPr>
            <a:spLocks noChangeArrowheads="1"/>
          </p:cNvSpPr>
          <p:nvPr/>
        </p:nvSpPr>
        <p:spPr bwMode="auto">
          <a:xfrm>
            <a:off x="5783950" y="3737836"/>
            <a:ext cx="3600450" cy="916585"/>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a:latin typeface="Times New Roman" panose="02020603050405020304" pitchFamily="18" charset="0"/>
                <a:cs typeface="Times New Roman" panose="02020603050405020304" pitchFamily="18" charset="0"/>
              </a:rPr>
              <a:t>Trang </a:t>
            </a:r>
            <a:r>
              <a:rPr lang="en-US" altLang="en-US" sz="4400" dirty="0" err="1">
                <a:latin typeface="Times New Roman" panose="02020603050405020304" pitchFamily="18" charset="0"/>
                <a:cs typeface="Times New Roman" panose="02020603050405020304" pitchFamily="18" charset="0"/>
              </a:rPr>
              <a:t>trí</a:t>
            </a:r>
            <a:endParaRPr lang="en-US" altLang="en-US" sz="4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47CCAC-D37A-4B54-B7F7-54BC043A4157}"/>
              </a:ext>
            </a:extLst>
          </p:cNvPr>
          <p:cNvSpPr txBox="1"/>
          <p:nvPr/>
        </p:nvSpPr>
        <p:spPr>
          <a:xfrm>
            <a:off x="196947" y="204520"/>
            <a:ext cx="11830929" cy="6191439"/>
          </a:xfrm>
          <a:prstGeom prst="rect">
            <a:avLst/>
          </a:prstGeom>
          <a:noFill/>
        </p:spPr>
        <p:txBody>
          <a:bodyPr wrap="square">
            <a:spAutoFit/>
          </a:bodyPr>
          <a:lstStyle/>
          <a:p>
            <a:pPr algn="ctr" rtl="0"/>
            <a:r>
              <a:rPr lang="vi-VN" sz="2400" b="1" i="0" u="none" strike="noStrike" dirty="0">
                <a:solidFill>
                  <a:srgbClr val="FF0000"/>
                </a:solidFill>
                <a:effectLst/>
                <a:latin typeface="+mj-lt"/>
              </a:rPr>
              <a:t>NHÍM NÂU KẾT BẠN</a:t>
            </a:r>
            <a:endParaRPr lang="en-US" sz="2400" b="1" i="0" u="none" strike="noStrike" dirty="0">
              <a:solidFill>
                <a:srgbClr val="FF0000"/>
              </a:solidFill>
              <a:effectLst/>
              <a:latin typeface="+mj-lt"/>
            </a:endParaRPr>
          </a:p>
          <a:p>
            <a:pPr algn="ctr" rtl="0"/>
            <a:endParaRPr lang="en-US" sz="1400" b="1" i="0" u="none" strike="noStrike" dirty="0">
              <a:solidFill>
                <a:srgbClr val="FF0000"/>
              </a:solidFill>
              <a:effectLst/>
              <a:latin typeface="+mj-lt"/>
            </a:endParaRPr>
          </a:p>
          <a:p>
            <a:pPr rtl="0">
              <a:spcBef>
                <a:spcPts val="400"/>
              </a:spcBef>
              <a:spcAft>
                <a:spcPts val="400"/>
              </a:spcAft>
            </a:pPr>
            <a:r>
              <a:rPr lang="en-US" sz="2400" i="0" u="none" strike="noStrike" dirty="0">
                <a:effectLst/>
                <a:latin typeface="+mj-lt"/>
              </a:rPr>
              <a:t>        </a:t>
            </a:r>
            <a:r>
              <a:rPr lang="vi-VN" sz="2500" i="0" u="none" strike="noStrike" dirty="0">
                <a:effectLst/>
                <a:latin typeface="+mj-lt"/>
              </a:rPr>
              <a:t>Trong khu rừng nọ, có chú nhím nâu hiền lành,</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nhút</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nhát</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Một buổi sáng, ch</a:t>
            </a:r>
            <a:r>
              <a:rPr lang="en-US" sz="2500" dirty="0">
                <a:latin typeface="Times New Roman" panose="02020603050405020304" pitchFamily="18" charset="0"/>
                <a:cs typeface="Times New Roman" panose="02020603050405020304" pitchFamily="18" charset="0"/>
              </a:rPr>
              <a:t>ú</a:t>
            </a:r>
            <a:r>
              <a:rPr lang="vi-VN" sz="2500" i="0" u="none" strike="noStrike" dirty="0">
                <a:effectLst/>
                <a:latin typeface="+mj-lt"/>
              </a:rPr>
              <a:t> đang kiếm</a:t>
            </a:r>
            <a:r>
              <a:rPr lang="en-US" sz="2500" dirty="0">
                <a:latin typeface="+mj-lt"/>
              </a:rPr>
              <a:t> </a:t>
            </a:r>
            <a:r>
              <a:rPr lang="vi-VN" sz="2500" i="0" u="none" strike="noStrike" dirty="0">
                <a:effectLst/>
                <a:latin typeface="+mj-lt"/>
              </a:rPr>
              <a:t>quả Cây thì thấy nhím trắng chạy tới. Nhím trắng</a:t>
            </a:r>
            <a:r>
              <a:rPr lang="en-US" sz="2500" i="0" u="none" strike="noStrike" dirty="0">
                <a:effectLst/>
                <a:latin typeface="+mj-lt"/>
              </a:rPr>
              <a:t> </a:t>
            </a:r>
            <a:r>
              <a:rPr lang="en-US" sz="2500" i="0" u="none" strike="noStrike" dirty="0">
                <a:effectLst/>
                <a:latin typeface="Times New Roman" panose="02020603050405020304" pitchFamily="18" charset="0"/>
                <a:cs typeface="Times New Roman" panose="02020603050405020304" pitchFamily="18" charset="0"/>
              </a:rPr>
              <a:t>v</a:t>
            </a:r>
            <a:r>
              <a:rPr lang="vi-VN" sz="2500" i="0" u="none" strike="noStrike" dirty="0">
                <a:effectLst/>
                <a:latin typeface="Times New Roman" panose="02020603050405020304" pitchFamily="18" charset="0"/>
                <a:cs typeface="Times New Roman" panose="02020603050405020304" pitchFamily="18" charset="0"/>
              </a:rPr>
              <a:t>ồn </a:t>
            </a:r>
            <a:r>
              <a:rPr lang="en-US" sz="2500" i="0" u="none" strike="noStrike" dirty="0" err="1">
                <a:effectLst/>
                <a:latin typeface="Times New Roman" panose="02020603050405020304" pitchFamily="18" charset="0"/>
                <a:cs typeface="Times New Roman" panose="02020603050405020304" pitchFamily="18" charset="0"/>
              </a:rPr>
              <a:t>vã</a:t>
            </a:r>
            <a:r>
              <a:rPr lang="vi-VN" sz="2500" i="0" u="none" strike="noStrike" dirty="0">
                <a:effectLst/>
                <a:latin typeface="+mj-lt"/>
              </a:rPr>
              <a:t>: “Chào bạn! Rất vui được gặp bạn!”. Nhím nâu lúng túng, nói lí nhí: “Chào bạn!”, rồi nấp vào bụi cây. Chú cuộn tròn người lại mà vẫn sợ hãi.</a:t>
            </a:r>
            <a:endParaRPr lang="en-US" sz="2500" dirty="0">
              <a:latin typeface="+mj-lt"/>
            </a:endParaRPr>
          </a:p>
          <a:p>
            <a:pPr algn="just" rtl="0">
              <a:spcBef>
                <a:spcPts val="400"/>
              </a:spcBef>
              <a:spcAft>
                <a:spcPts val="400"/>
              </a:spcAft>
            </a:pPr>
            <a:r>
              <a:rPr lang="en-US" sz="2500" i="0" u="none" strike="noStrike" dirty="0">
                <a:effectLst/>
                <a:latin typeface="+mj-lt"/>
              </a:rPr>
              <a:t>        </a:t>
            </a:r>
            <a:r>
              <a:rPr lang="vi-VN" sz="2500" i="0" u="none" strike="noStrike" dirty="0">
                <a:effectLst/>
                <a:latin typeface="+mj-lt"/>
              </a:rPr>
              <a:t>Mùa đông đến, nhím nâu đi tìm nơi để</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trú</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ngụ</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Bất chợt, mưa kéo đến. Nhím nâu vội bước vào cái hang nhỏ. Thì ra là nhà nhím trắng. Nhím nâu run run: “Xin lỗi, tôi không biết đây là nhà của bạn.”. Nhím trắng tươi cười:</a:t>
            </a:r>
            <a:r>
              <a:rPr lang="en-US" sz="2500" dirty="0">
                <a:latin typeface="+mj-lt"/>
              </a:rPr>
              <a:t> </a:t>
            </a:r>
            <a:r>
              <a:rPr lang="vi-VN" sz="2500" i="0" u="none" strike="noStrike" dirty="0">
                <a:effectLst/>
                <a:latin typeface="+mj-lt"/>
              </a:rPr>
              <a:t>“Đừng ngại! Gặp lại bạn, tôi rất vui. Tôi Ở đây một mình, buồn lắm. Bạn ở lại cùng tôi nhé!”.</a:t>
            </a:r>
            <a:endParaRPr lang="vi-VN" sz="2500" dirty="0">
              <a:effectLst/>
              <a:latin typeface="+mj-lt"/>
            </a:endParaRPr>
          </a:p>
          <a:p>
            <a:pPr algn="just" rtl="0">
              <a:spcBef>
                <a:spcPts val="400"/>
              </a:spcBef>
              <a:spcAft>
                <a:spcPts val="400"/>
              </a:spcAft>
            </a:pPr>
            <a:r>
              <a:rPr lang="en-US" sz="2500" i="0" u="none" strike="noStrike" dirty="0">
                <a:effectLst/>
                <a:latin typeface="+mj-lt"/>
              </a:rPr>
              <a:t>        </a:t>
            </a:r>
            <a:r>
              <a:rPr lang="vi-VN" sz="2500" i="0" u="none" strike="noStrike" dirty="0">
                <a:effectLst/>
                <a:latin typeface="+mj-lt"/>
              </a:rPr>
              <a:t>“Nhím trắng tốt bụng quả. Bạn ấy nói đúng, không có bạn bè thì thật buồn.”</a:t>
            </a:r>
            <a:r>
              <a:rPr lang="en-US" sz="2500" i="0" u="none" strike="noStrike" dirty="0">
                <a:effectLst/>
                <a:latin typeface="+mj-lt"/>
              </a:rPr>
              <a:t> </a:t>
            </a:r>
            <a:r>
              <a:rPr lang="vi-VN" sz="2500" i="0" u="none" strike="noStrike" dirty="0">
                <a:effectLst/>
                <a:latin typeface="+mj-lt"/>
              </a:rPr>
              <a:t>Nghĩ thế, nhím nấu mạnh dạn hẳn lên. Chú nhận lời kết bạn với nhím trắng. Cả hai cùng thu dọn,</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trang</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trí</a:t>
            </a:r>
            <a:r>
              <a:rPr lang="en-US" sz="2500" dirty="0">
                <a:latin typeface="Times New Roman" panose="02020603050405020304" pitchFamily="18" charset="0"/>
                <a:cs typeface="Times New Roman" panose="02020603050405020304" pitchFamily="18" charset="0"/>
              </a:rPr>
              <a:t> </a:t>
            </a:r>
            <a:r>
              <a:rPr lang="vi-VN" sz="2500" i="0" u="none" strike="noStrike" dirty="0">
                <a:effectLst/>
                <a:latin typeface="+mj-lt"/>
              </a:rPr>
              <a:t>chỗ ở cho đẹp. </a:t>
            </a:r>
            <a:endParaRPr lang="en-US" sz="2500" i="0" u="none" strike="noStrike" dirty="0">
              <a:effectLst/>
              <a:latin typeface="+mj-lt"/>
            </a:endParaRPr>
          </a:p>
          <a:p>
            <a:pPr algn="just" rtl="0">
              <a:spcBef>
                <a:spcPts val="400"/>
              </a:spcBef>
              <a:spcAft>
                <a:spcPts val="400"/>
              </a:spcAft>
            </a:pPr>
            <a:endParaRPr lang="vi-VN" sz="2500" dirty="0">
              <a:effectLst/>
              <a:latin typeface="+mj-lt"/>
            </a:endParaRPr>
          </a:p>
          <a:p>
            <a:pPr algn="r" rtl="0"/>
            <a:r>
              <a:rPr lang="vi-VN" sz="2500" i="0" u="none" strike="noStrike" dirty="0">
                <a:effectLst/>
                <a:latin typeface="+mj-lt"/>
              </a:rPr>
              <a:t>(Theo Minh Anh)</a:t>
            </a:r>
            <a:endParaRPr lang="vi-VN" sz="2500" dirty="0">
              <a:effectLst/>
              <a:latin typeface="+mj-lt"/>
            </a:endParaRPr>
          </a:p>
        </p:txBody>
      </p:sp>
      <p:sp>
        <p:nvSpPr>
          <p:cNvPr id="4" name="Oval 3">
            <a:extLst>
              <a:ext uri="{FF2B5EF4-FFF2-40B4-BE49-F238E27FC236}">
                <a16:creationId xmlns:a16="http://schemas.microsoft.com/office/drawing/2014/main" id="{EE0CA256-04F8-4620-BB7E-B2B8BE6EC831}"/>
              </a:ext>
            </a:extLst>
          </p:cNvPr>
          <p:cNvSpPr>
            <a:spLocks noChangeArrowheads="1"/>
          </p:cNvSpPr>
          <p:nvPr/>
        </p:nvSpPr>
        <p:spPr bwMode="auto">
          <a:xfrm>
            <a:off x="553550" y="661816"/>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id="{BA9506EE-FED1-42B5-B897-853558F6E212}"/>
              </a:ext>
            </a:extLst>
          </p:cNvPr>
          <p:cNvSpPr>
            <a:spLocks noChangeArrowheads="1"/>
          </p:cNvSpPr>
          <p:nvPr/>
        </p:nvSpPr>
        <p:spPr bwMode="auto">
          <a:xfrm>
            <a:off x="8085943" y="594121"/>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id="{0CFBDF80-8C76-462A-9CE1-D2F5EE541B18}"/>
              </a:ext>
            </a:extLst>
          </p:cNvPr>
          <p:cNvSpPr>
            <a:spLocks noChangeArrowheads="1"/>
          </p:cNvSpPr>
          <p:nvPr/>
        </p:nvSpPr>
        <p:spPr bwMode="auto">
          <a:xfrm>
            <a:off x="5589147" y="1021694"/>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3</a:t>
            </a:r>
          </a:p>
        </p:txBody>
      </p:sp>
      <p:sp>
        <p:nvSpPr>
          <p:cNvPr id="7" name="Oval 6">
            <a:extLst>
              <a:ext uri="{FF2B5EF4-FFF2-40B4-BE49-F238E27FC236}">
                <a16:creationId xmlns:a16="http://schemas.microsoft.com/office/drawing/2014/main" id="{60DFF133-5A5E-4399-A5C0-437436D36179}"/>
              </a:ext>
            </a:extLst>
          </p:cNvPr>
          <p:cNvSpPr>
            <a:spLocks noChangeArrowheads="1"/>
          </p:cNvSpPr>
          <p:nvPr/>
        </p:nvSpPr>
        <p:spPr bwMode="auto">
          <a:xfrm>
            <a:off x="1398461" y="1420778"/>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4</a:t>
            </a:r>
          </a:p>
        </p:txBody>
      </p:sp>
      <p:sp>
        <p:nvSpPr>
          <p:cNvPr id="8" name="Oval 7">
            <a:extLst>
              <a:ext uri="{FF2B5EF4-FFF2-40B4-BE49-F238E27FC236}">
                <a16:creationId xmlns:a16="http://schemas.microsoft.com/office/drawing/2014/main" id="{B0DC6DD3-A330-44F2-9935-EC23D40B7ED8}"/>
              </a:ext>
            </a:extLst>
          </p:cNvPr>
          <p:cNvSpPr>
            <a:spLocks noChangeArrowheads="1"/>
          </p:cNvSpPr>
          <p:nvPr/>
        </p:nvSpPr>
        <p:spPr bwMode="auto">
          <a:xfrm>
            <a:off x="9798782" y="1434787"/>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5</a:t>
            </a:r>
          </a:p>
        </p:txBody>
      </p:sp>
      <p:sp>
        <p:nvSpPr>
          <p:cNvPr id="9" name="Oval 8">
            <a:extLst>
              <a:ext uri="{FF2B5EF4-FFF2-40B4-BE49-F238E27FC236}">
                <a16:creationId xmlns:a16="http://schemas.microsoft.com/office/drawing/2014/main" id="{3793158B-AC22-4949-8FEA-DC42C441D7DC}"/>
              </a:ext>
            </a:extLst>
          </p:cNvPr>
          <p:cNvSpPr>
            <a:spLocks noChangeArrowheads="1"/>
          </p:cNvSpPr>
          <p:nvPr/>
        </p:nvSpPr>
        <p:spPr bwMode="auto">
          <a:xfrm>
            <a:off x="531373" y="2245444"/>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6</a:t>
            </a:r>
          </a:p>
        </p:txBody>
      </p:sp>
      <p:sp>
        <p:nvSpPr>
          <p:cNvPr id="10" name="Oval 9">
            <a:extLst>
              <a:ext uri="{FF2B5EF4-FFF2-40B4-BE49-F238E27FC236}">
                <a16:creationId xmlns:a16="http://schemas.microsoft.com/office/drawing/2014/main" id="{0BC6F633-4374-41C0-8622-B5FE0B97AE8A}"/>
              </a:ext>
            </a:extLst>
          </p:cNvPr>
          <p:cNvSpPr>
            <a:spLocks noChangeArrowheads="1"/>
          </p:cNvSpPr>
          <p:nvPr/>
        </p:nvSpPr>
        <p:spPr bwMode="auto">
          <a:xfrm>
            <a:off x="6821641" y="2268598"/>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7</a:t>
            </a:r>
          </a:p>
        </p:txBody>
      </p:sp>
      <p:sp>
        <p:nvSpPr>
          <p:cNvPr id="11" name="Oval 10">
            <a:extLst>
              <a:ext uri="{FF2B5EF4-FFF2-40B4-BE49-F238E27FC236}">
                <a16:creationId xmlns:a16="http://schemas.microsoft.com/office/drawing/2014/main" id="{DFC6DA6F-7FD7-4E63-B781-3BCA00F2D3C8}"/>
              </a:ext>
            </a:extLst>
          </p:cNvPr>
          <p:cNvSpPr>
            <a:spLocks noChangeArrowheads="1"/>
          </p:cNvSpPr>
          <p:nvPr/>
        </p:nvSpPr>
        <p:spPr bwMode="auto">
          <a:xfrm>
            <a:off x="9913037" y="2268598"/>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8</a:t>
            </a:r>
          </a:p>
        </p:txBody>
      </p:sp>
      <p:sp>
        <p:nvSpPr>
          <p:cNvPr id="12" name="Oval 11">
            <a:extLst>
              <a:ext uri="{FF2B5EF4-FFF2-40B4-BE49-F238E27FC236}">
                <a16:creationId xmlns:a16="http://schemas.microsoft.com/office/drawing/2014/main" id="{17519D73-DC3F-4BF5-B7E6-B87EA7897EC9}"/>
              </a:ext>
            </a:extLst>
          </p:cNvPr>
          <p:cNvSpPr>
            <a:spLocks noChangeArrowheads="1"/>
          </p:cNvSpPr>
          <p:nvPr/>
        </p:nvSpPr>
        <p:spPr bwMode="auto">
          <a:xfrm>
            <a:off x="3194203" y="2677799"/>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9</a:t>
            </a:r>
          </a:p>
        </p:txBody>
      </p:sp>
      <p:sp>
        <p:nvSpPr>
          <p:cNvPr id="13" name="Oval 12">
            <a:extLst>
              <a:ext uri="{FF2B5EF4-FFF2-40B4-BE49-F238E27FC236}">
                <a16:creationId xmlns:a16="http://schemas.microsoft.com/office/drawing/2014/main" id="{309AE61C-3797-4E1F-9299-E3AFF56EE32C}"/>
              </a:ext>
            </a:extLst>
          </p:cNvPr>
          <p:cNvSpPr>
            <a:spLocks noChangeArrowheads="1"/>
          </p:cNvSpPr>
          <p:nvPr/>
        </p:nvSpPr>
        <p:spPr bwMode="auto">
          <a:xfrm>
            <a:off x="3193937" y="3037416"/>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10</a:t>
            </a:r>
          </a:p>
        </p:txBody>
      </p:sp>
      <p:sp>
        <p:nvSpPr>
          <p:cNvPr id="14" name="Oval 13">
            <a:extLst>
              <a:ext uri="{FF2B5EF4-FFF2-40B4-BE49-F238E27FC236}">
                <a16:creationId xmlns:a16="http://schemas.microsoft.com/office/drawing/2014/main" id="{9CD17A5B-07C9-4CAF-ADCF-570F1737130A}"/>
              </a:ext>
            </a:extLst>
          </p:cNvPr>
          <p:cNvSpPr>
            <a:spLocks noChangeArrowheads="1"/>
          </p:cNvSpPr>
          <p:nvPr/>
        </p:nvSpPr>
        <p:spPr bwMode="auto">
          <a:xfrm>
            <a:off x="10891484" y="303741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11</a:t>
            </a:r>
          </a:p>
        </p:txBody>
      </p:sp>
      <p:sp>
        <p:nvSpPr>
          <p:cNvPr id="15" name="Oval 14">
            <a:extLst>
              <a:ext uri="{FF2B5EF4-FFF2-40B4-BE49-F238E27FC236}">
                <a16:creationId xmlns:a16="http://schemas.microsoft.com/office/drawing/2014/main" id="{1E035CBB-7F93-4FB6-BF05-77DA13764B33}"/>
              </a:ext>
            </a:extLst>
          </p:cNvPr>
          <p:cNvSpPr>
            <a:spLocks noChangeArrowheads="1"/>
          </p:cNvSpPr>
          <p:nvPr/>
        </p:nvSpPr>
        <p:spPr bwMode="auto">
          <a:xfrm>
            <a:off x="3193937" y="345446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12</a:t>
            </a:r>
          </a:p>
        </p:txBody>
      </p:sp>
      <p:sp>
        <p:nvSpPr>
          <p:cNvPr id="16" name="Oval 15">
            <a:extLst>
              <a:ext uri="{FF2B5EF4-FFF2-40B4-BE49-F238E27FC236}">
                <a16:creationId xmlns:a16="http://schemas.microsoft.com/office/drawing/2014/main" id="{3E18F657-F737-4EF5-983C-D629132F05B1}"/>
              </a:ext>
            </a:extLst>
          </p:cNvPr>
          <p:cNvSpPr>
            <a:spLocks noChangeArrowheads="1"/>
          </p:cNvSpPr>
          <p:nvPr/>
        </p:nvSpPr>
        <p:spPr bwMode="auto">
          <a:xfrm>
            <a:off x="494878" y="3890266"/>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13</a:t>
            </a:r>
          </a:p>
        </p:txBody>
      </p:sp>
      <p:sp>
        <p:nvSpPr>
          <p:cNvPr id="17" name="Oval 16">
            <a:extLst>
              <a:ext uri="{FF2B5EF4-FFF2-40B4-BE49-F238E27FC236}">
                <a16:creationId xmlns:a16="http://schemas.microsoft.com/office/drawing/2014/main" id="{2D984116-9F40-4224-BB72-5B538634E6DD}"/>
              </a:ext>
            </a:extLst>
          </p:cNvPr>
          <p:cNvSpPr>
            <a:spLocks noChangeArrowheads="1"/>
          </p:cNvSpPr>
          <p:nvPr/>
        </p:nvSpPr>
        <p:spPr bwMode="auto">
          <a:xfrm>
            <a:off x="3943535" y="3903610"/>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14</a:t>
            </a:r>
          </a:p>
        </p:txBody>
      </p:sp>
      <p:sp>
        <p:nvSpPr>
          <p:cNvPr id="18" name="Oval 17">
            <a:extLst>
              <a:ext uri="{FF2B5EF4-FFF2-40B4-BE49-F238E27FC236}">
                <a16:creationId xmlns:a16="http://schemas.microsoft.com/office/drawing/2014/main" id="{9C0C0843-29C5-442B-9949-EDEA4570FF9A}"/>
              </a:ext>
            </a:extLst>
          </p:cNvPr>
          <p:cNvSpPr>
            <a:spLocks noChangeArrowheads="1"/>
          </p:cNvSpPr>
          <p:nvPr/>
        </p:nvSpPr>
        <p:spPr bwMode="auto">
          <a:xfrm>
            <a:off x="10416274" y="389026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15</a:t>
            </a:r>
          </a:p>
        </p:txBody>
      </p:sp>
      <p:sp>
        <p:nvSpPr>
          <p:cNvPr id="19" name="Oval 18">
            <a:extLst>
              <a:ext uri="{FF2B5EF4-FFF2-40B4-BE49-F238E27FC236}">
                <a16:creationId xmlns:a16="http://schemas.microsoft.com/office/drawing/2014/main" id="{DFF2A839-2F65-4932-8288-66EA9B19CEAF}"/>
              </a:ext>
            </a:extLst>
          </p:cNvPr>
          <p:cNvSpPr>
            <a:spLocks noChangeArrowheads="1"/>
          </p:cNvSpPr>
          <p:nvPr/>
        </p:nvSpPr>
        <p:spPr bwMode="auto">
          <a:xfrm>
            <a:off x="3816247" y="4281531"/>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16</a:t>
            </a:r>
          </a:p>
        </p:txBody>
      </p:sp>
      <p:sp>
        <p:nvSpPr>
          <p:cNvPr id="20" name="Oval 19">
            <a:extLst>
              <a:ext uri="{FF2B5EF4-FFF2-40B4-BE49-F238E27FC236}">
                <a16:creationId xmlns:a16="http://schemas.microsoft.com/office/drawing/2014/main" id="{6AC3C7BE-F516-4230-BECD-D505919B1CBC}"/>
              </a:ext>
            </a:extLst>
          </p:cNvPr>
          <p:cNvSpPr>
            <a:spLocks noChangeArrowheads="1"/>
          </p:cNvSpPr>
          <p:nvPr/>
        </p:nvSpPr>
        <p:spPr bwMode="auto">
          <a:xfrm>
            <a:off x="8804672" y="4281531"/>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17</a:t>
            </a:r>
          </a:p>
        </p:txBody>
      </p:sp>
      <p:sp>
        <p:nvSpPr>
          <p:cNvPr id="21" name="TextBox 20">
            <a:extLst>
              <a:ext uri="{FF2B5EF4-FFF2-40B4-BE49-F238E27FC236}">
                <a16:creationId xmlns:a16="http://schemas.microsoft.com/office/drawing/2014/main" id="{77410D3B-F59E-4AC5-9995-B143456605CC}"/>
              </a:ext>
            </a:extLst>
          </p:cNvPr>
          <p:cNvSpPr txBox="1">
            <a:spLocks noChangeArrowheads="1"/>
          </p:cNvSpPr>
          <p:nvPr/>
        </p:nvSpPr>
        <p:spPr bwMode="auto">
          <a:xfrm>
            <a:off x="-57974" y="6046375"/>
            <a:ext cx="9691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rgbClr val="0000FF"/>
                </a:solidFill>
                <a:latin typeface="Arial-SGK-TV" charset="0"/>
                <a:cs typeface="Arial-SGK-TV" charset="0"/>
              </a:rPr>
              <a:t>Đọc</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nối</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tiếp</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câu</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kết</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hợp</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luyện</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đọc</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câu</a:t>
            </a:r>
            <a:r>
              <a:rPr lang="en-US" altLang="en-US" sz="3600" b="1" dirty="0">
                <a:solidFill>
                  <a:srgbClr val="0000FF"/>
                </a:solidFill>
                <a:latin typeface="Arial-SGK-TV" charset="0"/>
                <a:cs typeface="Arial-SGK-TV" charset="0"/>
              </a:rPr>
              <a:t> </a:t>
            </a:r>
            <a:r>
              <a:rPr lang="en-US" altLang="en-US" sz="3600" b="1" dirty="0" err="1">
                <a:solidFill>
                  <a:srgbClr val="0000FF"/>
                </a:solidFill>
                <a:latin typeface="Arial-SGK-TV" charset="0"/>
                <a:cs typeface="Arial-SGK-TV" charset="0"/>
              </a:rPr>
              <a:t>dài</a:t>
            </a:r>
            <a:endParaRPr lang="en-US" altLang="en-US" sz="3600" b="1" u="sng" dirty="0">
              <a:solidFill>
                <a:srgbClr val="0000FF"/>
              </a:solidFill>
              <a:latin typeface="Arial-SGK-TV" charset="0"/>
              <a:cs typeface="Arial-SGK-TV" charset="0"/>
            </a:endParaRPr>
          </a:p>
        </p:txBody>
      </p:sp>
      <p:sp>
        <p:nvSpPr>
          <p:cNvPr id="29" name="Oval 28">
            <a:extLst>
              <a:ext uri="{FF2B5EF4-FFF2-40B4-BE49-F238E27FC236}">
                <a16:creationId xmlns:a16="http://schemas.microsoft.com/office/drawing/2014/main" id="{694680E2-4FB6-4D7C-9BB7-0583EB7A7C6A}"/>
              </a:ext>
            </a:extLst>
          </p:cNvPr>
          <p:cNvSpPr>
            <a:spLocks noChangeArrowheads="1"/>
          </p:cNvSpPr>
          <p:nvPr/>
        </p:nvSpPr>
        <p:spPr bwMode="auto">
          <a:xfrm>
            <a:off x="3037252" y="4678737"/>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18</a:t>
            </a:r>
          </a:p>
        </p:txBody>
      </p:sp>
      <p:sp>
        <p:nvSpPr>
          <p:cNvPr id="25" name="TextBox 24">
            <a:hlinkClick r:id="rId3" action="ppaction://hlinksldjump"/>
            <a:extLst>
              <a:ext uri="{FF2B5EF4-FFF2-40B4-BE49-F238E27FC236}">
                <a16:creationId xmlns:a16="http://schemas.microsoft.com/office/drawing/2014/main" id="{C37B9B81-9513-4047-8692-28B997DA84E9}"/>
              </a:ext>
            </a:extLst>
          </p:cNvPr>
          <p:cNvSpPr txBox="1"/>
          <p:nvPr/>
        </p:nvSpPr>
        <p:spPr>
          <a:xfrm>
            <a:off x="3347542" y="4857794"/>
            <a:ext cx="8566901" cy="477054"/>
          </a:xfrm>
          <a:prstGeom prst="rect">
            <a:avLst/>
          </a:prstGeom>
          <a:noFill/>
        </p:spPr>
        <p:txBody>
          <a:bodyPr wrap="square">
            <a:spAutoFit/>
          </a:bodyPr>
          <a:lstStyle/>
          <a:p>
            <a:r>
              <a:rPr lang="vi-VN" sz="2500" i="0" u="none" strike="noStrike" dirty="0">
                <a:effectLst/>
                <a:latin typeface="Times New Roman" panose="02020603050405020304" pitchFamily="18" charset="0"/>
                <a:cs typeface="Times New Roman" panose="02020603050405020304" pitchFamily="18" charset="0"/>
              </a:rPr>
              <a:t>Chúng trải qua những ngày vui vẻ, ấm áp vì không phải sống một</a:t>
            </a:r>
            <a:endParaRPr lang="en-US" sz="2500" dirty="0"/>
          </a:p>
        </p:txBody>
      </p:sp>
      <p:sp>
        <p:nvSpPr>
          <p:cNvPr id="30" name="TextBox 29">
            <a:extLst>
              <a:ext uri="{FF2B5EF4-FFF2-40B4-BE49-F238E27FC236}">
                <a16:creationId xmlns:a16="http://schemas.microsoft.com/office/drawing/2014/main" id="{4B928274-6BEA-4C6F-BAFF-78D14DA11C08}"/>
              </a:ext>
            </a:extLst>
          </p:cNvPr>
          <p:cNvSpPr txBox="1"/>
          <p:nvPr/>
        </p:nvSpPr>
        <p:spPr>
          <a:xfrm>
            <a:off x="242098" y="5236599"/>
            <a:ext cx="4155731" cy="477054"/>
          </a:xfrm>
          <a:prstGeom prst="rect">
            <a:avLst/>
          </a:prstGeom>
          <a:noFill/>
        </p:spPr>
        <p:txBody>
          <a:bodyPr wrap="square">
            <a:spAutoFit/>
          </a:bodyPr>
          <a:lstStyle/>
          <a:p>
            <a:r>
              <a:rPr lang="vi-VN" sz="2500" i="0" u="none" strike="noStrike" dirty="0">
                <a:effectLst/>
                <a:latin typeface="Times New Roman" panose="02020603050405020304" pitchFamily="18" charset="0"/>
                <a:cs typeface="Times New Roman" panose="02020603050405020304" pitchFamily="18" charset="0"/>
              </a:rPr>
              <a:t>mình giữa mùa đông lạnh giá.</a:t>
            </a:r>
            <a:endParaRPr lang="en-US" sz="2500" dirty="0"/>
          </a:p>
        </p:txBody>
      </p:sp>
    </p:spTree>
    <p:extLst>
      <p:ext uri="{BB962C8B-B14F-4D97-AF65-F5344CB8AC3E}">
        <p14:creationId xmlns:p14="http://schemas.microsoft.com/office/powerpoint/2010/main" val="34767874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5"/>
                                        </p:tgtEl>
                                        <p:attrNameLst>
                                          <p:attrName>style.color</p:attrName>
                                        </p:attrNameLst>
                                      </p:cBhvr>
                                      <p:to>
                                        <p:clrVal>
                                          <a:schemeClr val="accent2"/>
                                        </p:clrVal>
                                      </p:to>
                                    </p:set>
                                    <p:set>
                                      <p:cBhvr>
                                        <p:cTn id="7" dur="500" fill="hold"/>
                                        <p:tgtEl>
                                          <p:spTgt spid="25"/>
                                        </p:tgtEl>
                                        <p:attrNameLst>
                                          <p:attrName>fillcolor</p:attrName>
                                        </p:attrNameLst>
                                      </p:cBhvr>
                                      <p:to>
                                        <p:clrVal>
                                          <a:schemeClr val="accent2"/>
                                        </p:clrVal>
                                      </p:to>
                                    </p:set>
                                    <p:set>
                                      <p:cBhvr>
                                        <p:cTn id="8" dur="500" fill="hold"/>
                                        <p:tgtEl>
                                          <p:spTgt spid="25"/>
                                        </p:tgtEl>
                                        <p:attrNameLst>
                                          <p:attrName>fill.type</p:attrName>
                                        </p:attrNameLst>
                                      </p:cBhvr>
                                      <p:to>
                                        <p:strVal val="solid"/>
                                      </p:to>
                                    </p:set>
                                  </p:childTnLst>
                                </p:cTn>
                              </p:par>
                            </p:childTnLst>
                          </p:cTn>
                        </p:par>
                        <p:par>
                          <p:cTn id="9" fill="hold">
                            <p:stCondLst>
                              <p:cond delay="1460"/>
                            </p:stCondLst>
                            <p:childTnLst>
                              <p:par>
                                <p:cTn id="10" presetID="16" presetClass="emph" presetSubtype="0" fill="hold" grpId="0" nodeType="afterEffect">
                                  <p:stCondLst>
                                    <p:cond delay="0"/>
                                  </p:stCondLst>
                                  <p:iterate type="lt">
                                    <p:tmPct val="4000"/>
                                  </p:iterate>
                                  <p:childTnLst>
                                    <p:set>
                                      <p:cBhvr override="childStyle">
                                        <p:cTn id="11" dur="500" fill="hold"/>
                                        <p:tgtEl>
                                          <p:spTgt spid="30"/>
                                        </p:tgtEl>
                                        <p:attrNameLst>
                                          <p:attrName>style.color</p:attrName>
                                        </p:attrNameLst>
                                      </p:cBhvr>
                                      <p:to>
                                        <p:clrVal>
                                          <a:schemeClr val="accent2"/>
                                        </p:clrVal>
                                      </p:to>
                                    </p:set>
                                    <p:set>
                                      <p:cBhvr>
                                        <p:cTn id="12" dur="500" fill="hold"/>
                                        <p:tgtEl>
                                          <p:spTgt spid="30"/>
                                        </p:tgtEl>
                                        <p:attrNameLst>
                                          <p:attrName>fillcolor</p:attrName>
                                        </p:attrNameLst>
                                      </p:cBhvr>
                                      <p:to>
                                        <p:clrVal>
                                          <a:schemeClr val="accent2"/>
                                        </p:clrVal>
                                      </p:to>
                                    </p:set>
                                    <p:set>
                                      <p:cBhvr>
                                        <p:cTn id="13" dur="500" fill="hold"/>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C61B-705B-4D78-83DE-86E45187BA8E}"/>
              </a:ext>
            </a:extLst>
          </p:cNvPr>
          <p:cNvSpPr txBox="1">
            <a:spLocks/>
          </p:cNvSpPr>
          <p:nvPr/>
        </p:nvSpPr>
        <p:spPr>
          <a:xfrm>
            <a:off x="3037058" y="1214099"/>
            <a:ext cx="5330372" cy="8250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đọc</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câu</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dài</a:t>
            </a:r>
            <a:endPar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1E2B5B00-38AF-466C-9F29-E59107AB014D}"/>
              </a:ext>
            </a:extLst>
          </p:cNvPr>
          <p:cNvSpPr txBox="1">
            <a:spLocks/>
          </p:cNvSpPr>
          <p:nvPr/>
        </p:nvSpPr>
        <p:spPr>
          <a:xfrm>
            <a:off x="211015" y="2609396"/>
            <a:ext cx="11591779" cy="167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400"/>
              </a:spcBef>
              <a:spcAft>
                <a:spcPts val="400"/>
              </a:spcAft>
              <a:buFont typeface="Arial" panose="020B0604020202020204" pitchFamily="34" charset="0"/>
              <a:buNone/>
            </a:pPr>
            <a:r>
              <a:rPr lang="en-US" sz="3600" dirty="0" err="1">
                <a:latin typeface="Arial-Rounded" panose="020B0500000000000000" pitchFamily="34" charset="0"/>
                <a:cs typeface="Arial-Rounded" panose="020B0500000000000000" pitchFamily="34" charset="0"/>
              </a:rPr>
              <a:t>Chúng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trải</a:t>
            </a:r>
            <a:r>
              <a:rPr lang="en-US" sz="3600" dirty="0">
                <a:latin typeface="Arial-Rounded" panose="020B0500000000000000" pitchFamily="34" charset="0"/>
                <a:cs typeface="Arial-Rounded" panose="020B0500000000000000" pitchFamily="34" charset="0"/>
              </a:rPr>
              <a:t> qua </a:t>
            </a:r>
            <a:r>
              <a:rPr lang="en-US" sz="3600" dirty="0" err="1">
                <a:latin typeface="Arial-Rounded" panose="020B0500000000000000" pitchFamily="34" charset="0"/>
                <a:cs typeface="Arial-Rounded" panose="020B0500000000000000" pitchFamily="34" charset="0"/>
              </a:rPr>
              <a:t>những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ngày</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vui</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vẻ</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ấm</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áp</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vì</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không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phải</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sống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một</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mình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giữa</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mùa</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đông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lạnh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giá</a:t>
            </a:r>
            <a:r>
              <a:rPr lang="en-US" sz="3600" dirty="0">
                <a:latin typeface="Arial-Rounded" panose="020B0500000000000000" pitchFamily="34" charset="0"/>
                <a:cs typeface="Arial-Rounded" panose="020B0500000000000000" pitchFamily="34" charset="0"/>
              </a:rPr>
              <a:t>.</a:t>
            </a:r>
          </a:p>
        </p:txBody>
      </p:sp>
      <p:cxnSp>
        <p:nvCxnSpPr>
          <p:cNvPr id="5" name="Straight Connector 4">
            <a:extLst>
              <a:ext uri="{FF2B5EF4-FFF2-40B4-BE49-F238E27FC236}">
                <a16:creationId xmlns:a16="http://schemas.microsoft.com/office/drawing/2014/main" id="{FBB597B3-0893-4F11-8452-EEB6478C332F}"/>
              </a:ext>
            </a:extLst>
          </p:cNvPr>
          <p:cNvCxnSpPr/>
          <p:nvPr/>
        </p:nvCxnSpPr>
        <p:spPr>
          <a:xfrm flipH="1">
            <a:off x="7250762" y="2816915"/>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083EA453-DBE4-41F8-8855-12B1B8B50349}"/>
              </a:ext>
            </a:extLst>
          </p:cNvPr>
          <p:cNvCxnSpPr/>
          <p:nvPr/>
        </p:nvCxnSpPr>
        <p:spPr>
          <a:xfrm flipH="1">
            <a:off x="3263704" y="2785263"/>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D85AC292-33F0-4C07-ADB7-1236D7AB27B3}"/>
              </a:ext>
            </a:extLst>
          </p:cNvPr>
          <p:cNvCxnSpPr/>
          <p:nvPr/>
        </p:nvCxnSpPr>
        <p:spPr>
          <a:xfrm flipH="1">
            <a:off x="3308171" y="3530850"/>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10" name="Group 9">
            <a:extLst>
              <a:ext uri="{FF2B5EF4-FFF2-40B4-BE49-F238E27FC236}">
                <a16:creationId xmlns:a16="http://schemas.microsoft.com/office/drawing/2014/main" id="{5D86231F-807A-4ADC-B615-AA63DF496469}"/>
              </a:ext>
            </a:extLst>
          </p:cNvPr>
          <p:cNvGrpSpPr/>
          <p:nvPr/>
        </p:nvGrpSpPr>
        <p:grpSpPr>
          <a:xfrm>
            <a:off x="8361062" y="3429000"/>
            <a:ext cx="328085" cy="730490"/>
            <a:chOff x="8361062" y="3429000"/>
            <a:chExt cx="328085" cy="730490"/>
          </a:xfrm>
        </p:grpSpPr>
        <p:cxnSp>
          <p:nvCxnSpPr>
            <p:cNvPr id="8" name="Straight Connector 7">
              <a:extLst>
                <a:ext uri="{FF2B5EF4-FFF2-40B4-BE49-F238E27FC236}">
                  <a16:creationId xmlns:a16="http://schemas.microsoft.com/office/drawing/2014/main" id="{23CEBB33-2E4C-43B2-B428-37CE34BAB7D0}"/>
                </a:ext>
              </a:extLst>
            </p:cNvPr>
            <p:cNvCxnSpPr/>
            <p:nvPr/>
          </p:nvCxnSpPr>
          <p:spPr>
            <a:xfrm flipH="1">
              <a:off x="8361062" y="3429000"/>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27084FB6-ED92-4C3E-8546-43C515786E0A}"/>
                </a:ext>
              </a:extLst>
            </p:cNvPr>
            <p:cNvCxnSpPr/>
            <p:nvPr/>
          </p:nvCxnSpPr>
          <p:spPr>
            <a:xfrm flipH="1">
              <a:off x="8449996" y="3445555"/>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88086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6AF9B0-8566-4102-A414-6C37C3152979}"/>
              </a:ext>
            </a:extLst>
          </p:cNvPr>
          <p:cNvSpPr txBox="1">
            <a:spLocks noChangeArrowheads="1"/>
          </p:cNvSpPr>
          <p:nvPr/>
        </p:nvSpPr>
        <p:spPr bwMode="auto">
          <a:xfrm>
            <a:off x="0" y="6149975"/>
            <a:ext cx="990773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err="1">
                <a:solidFill>
                  <a:srgbClr val="0000FF"/>
                </a:solidFill>
                <a:latin typeface="Arial-SGK-TV" charset="0"/>
                <a:cs typeface="Arial-SGK-TV" charset="0"/>
              </a:rPr>
              <a:t>Đọc</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nối</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tiếp</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đoạn</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kết</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hợp</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giải</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nghĩa</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từ</a:t>
            </a:r>
            <a:endParaRPr lang="en-US" altLang="en-US" sz="4000" b="1" u="sng" dirty="0">
              <a:solidFill>
                <a:srgbClr val="0000FF"/>
              </a:solidFill>
              <a:latin typeface="Arial-SGK-TV" charset="0"/>
              <a:cs typeface="Arial-SGK-TV" charset="0"/>
            </a:endParaRPr>
          </a:p>
        </p:txBody>
      </p:sp>
      <p:sp>
        <p:nvSpPr>
          <p:cNvPr id="9" name="TextBox 8">
            <a:hlinkClick r:id="rId3" action="ppaction://hlinksldjump"/>
            <a:extLst>
              <a:ext uri="{FF2B5EF4-FFF2-40B4-BE49-F238E27FC236}">
                <a16:creationId xmlns:a16="http://schemas.microsoft.com/office/drawing/2014/main" id="{EB4D06CE-2C11-4D6A-B9B3-67FCD0FBCF9E}"/>
              </a:ext>
            </a:extLst>
          </p:cNvPr>
          <p:cNvSpPr txBox="1"/>
          <p:nvPr/>
        </p:nvSpPr>
        <p:spPr>
          <a:xfrm>
            <a:off x="218208" y="921296"/>
            <a:ext cx="11654924" cy="1631216"/>
          </a:xfrm>
          <a:prstGeom prst="rect">
            <a:avLst/>
          </a:prstGeom>
          <a:noFill/>
        </p:spPr>
        <p:txBody>
          <a:bodyPr wrap="square">
            <a:spAutoFit/>
          </a:bodyPr>
          <a:lstStyle/>
          <a:p>
            <a:pPr algn="just">
              <a:spcBef>
                <a:spcPts val="400"/>
              </a:spcBef>
              <a:spcAft>
                <a:spcPts val="400"/>
              </a:spcAft>
            </a:pPr>
            <a:r>
              <a:rPr lang="en-US" sz="2500" i="0" u="none" strike="noStrike" dirty="0">
                <a:effectLst/>
                <a:latin typeface="+mj-lt"/>
              </a:rPr>
              <a:t>            </a:t>
            </a:r>
            <a:r>
              <a:rPr lang="vi-VN" sz="2500" i="0" u="none" strike="noStrike" dirty="0">
                <a:effectLst/>
                <a:latin typeface="+mj-lt"/>
              </a:rPr>
              <a:t>Trong khu rừng nọ, có chú nhím nâu hiền lành,</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nhút</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nhát</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Một buổi sáng, </a:t>
            </a:r>
            <a:r>
              <a:rPr lang="vi-VN" sz="2500" dirty="0">
                <a:latin typeface="+mj-lt"/>
              </a:rPr>
              <a:t>chú </a:t>
            </a:r>
            <a:r>
              <a:rPr lang="vi-VN" sz="2500" i="0" u="none" strike="noStrike" dirty="0">
                <a:effectLst/>
                <a:latin typeface="+mj-lt"/>
              </a:rPr>
              <a:t>đang kiếm</a:t>
            </a:r>
            <a:r>
              <a:rPr lang="en-US" sz="2500" dirty="0">
                <a:latin typeface="+mj-lt"/>
              </a:rPr>
              <a:t> </a:t>
            </a:r>
            <a:r>
              <a:rPr lang="vi-VN" sz="2500" i="0" u="none" strike="noStrike" dirty="0">
                <a:effectLst/>
                <a:latin typeface="+mj-lt"/>
              </a:rPr>
              <a:t>quả Cây thì thấy nhím trắng chạy tới. Nhím trắng</a:t>
            </a:r>
            <a:r>
              <a:rPr lang="en-US" sz="2500" i="0" u="none" strike="noStrike" dirty="0">
                <a:effectLst/>
                <a:latin typeface="+mj-lt"/>
              </a:rPr>
              <a:t> </a:t>
            </a:r>
            <a:r>
              <a:rPr lang="en-US" sz="2500" i="0" u="none" strike="noStrike" dirty="0">
                <a:effectLst/>
                <a:latin typeface="Times New Roman" panose="02020603050405020304" pitchFamily="18" charset="0"/>
                <a:cs typeface="Times New Roman" panose="02020603050405020304" pitchFamily="18" charset="0"/>
              </a:rPr>
              <a:t>v</a:t>
            </a:r>
            <a:r>
              <a:rPr lang="vi-VN" sz="2500" i="0" u="none" strike="noStrike" dirty="0">
                <a:effectLst/>
                <a:latin typeface="Times New Roman" panose="02020603050405020304" pitchFamily="18" charset="0"/>
                <a:cs typeface="Times New Roman" panose="02020603050405020304" pitchFamily="18" charset="0"/>
              </a:rPr>
              <a:t>ồn </a:t>
            </a:r>
            <a:r>
              <a:rPr lang="en-US" sz="2500" i="0" u="none" strike="noStrike" dirty="0" err="1">
                <a:effectLst/>
                <a:latin typeface="Times New Roman" panose="02020603050405020304" pitchFamily="18" charset="0"/>
                <a:cs typeface="Times New Roman" panose="02020603050405020304" pitchFamily="18" charset="0"/>
              </a:rPr>
              <a:t>vã</a:t>
            </a:r>
            <a:r>
              <a:rPr lang="vi-VN" sz="2500" i="0" u="none" strike="noStrike" dirty="0">
                <a:effectLst/>
                <a:latin typeface="+mj-lt"/>
              </a:rPr>
              <a:t>: “Chào bạn! Rất vui được gặp bạn!”. Nhím nâu lúng túng, nói lí nhí: “Chào bạn!”, rồi nấp vào bụi cây. Chú cuộn tròn người lại mà vẫn sợ hãi.</a:t>
            </a:r>
            <a:endParaRPr lang="en-US" sz="2500" dirty="0">
              <a:latin typeface="+mj-lt"/>
            </a:endParaRPr>
          </a:p>
        </p:txBody>
      </p:sp>
      <p:sp>
        <p:nvSpPr>
          <p:cNvPr id="11" name="TextBox 10">
            <a:hlinkClick r:id="rId4" action="ppaction://hlinksldjump"/>
            <a:extLst>
              <a:ext uri="{FF2B5EF4-FFF2-40B4-BE49-F238E27FC236}">
                <a16:creationId xmlns:a16="http://schemas.microsoft.com/office/drawing/2014/main" id="{DEEA673F-364F-4BCD-9801-62D893D7DB43}"/>
              </a:ext>
            </a:extLst>
          </p:cNvPr>
          <p:cNvSpPr txBox="1"/>
          <p:nvPr/>
        </p:nvSpPr>
        <p:spPr>
          <a:xfrm>
            <a:off x="178043" y="2552512"/>
            <a:ext cx="11526984" cy="1631216"/>
          </a:xfrm>
          <a:prstGeom prst="rect">
            <a:avLst/>
          </a:prstGeom>
          <a:noFill/>
        </p:spPr>
        <p:txBody>
          <a:bodyPr wrap="square">
            <a:spAutoFit/>
          </a:bodyPr>
          <a:lstStyle/>
          <a:p>
            <a:pPr algn="just"/>
            <a:r>
              <a:rPr lang="en-US" sz="2500" i="0" u="none" strike="noStrike" dirty="0">
                <a:effectLst/>
                <a:latin typeface="+mj-lt"/>
              </a:rPr>
              <a:t>            </a:t>
            </a:r>
            <a:r>
              <a:rPr lang="vi-VN" sz="2500" i="0" u="none" strike="noStrike" dirty="0">
                <a:effectLst/>
                <a:latin typeface="+mj-lt"/>
              </a:rPr>
              <a:t>Mùa đông đến, nhím nâu đi tìm nơi để</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trú</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ngụ</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Bất chợt, mưa kéo đến. Nhím nâu vội bước vào cái hang nhỏ. Thì ra là nhà nhím trắng. Nhím nâu run run: “Xin lỗi, tôi không biết đây là nhà của bạn.”. Nhím trắng tươi cười:</a:t>
            </a:r>
            <a:r>
              <a:rPr lang="en-US" sz="2500" dirty="0">
                <a:latin typeface="+mj-lt"/>
              </a:rPr>
              <a:t> </a:t>
            </a:r>
            <a:r>
              <a:rPr lang="vi-VN" sz="2500" i="0" u="none" strike="noStrike" dirty="0">
                <a:effectLst/>
                <a:latin typeface="+mj-lt"/>
              </a:rPr>
              <a:t>“Đừng ngại! Gặp lại bạn, tôi rất vui. Tôi Ở đây một mình, buồn lắm. Bạn ở lại cùng tôi nhé!”.</a:t>
            </a:r>
            <a:endParaRPr lang="en-US" sz="2500" dirty="0"/>
          </a:p>
        </p:txBody>
      </p:sp>
      <p:sp>
        <p:nvSpPr>
          <p:cNvPr id="13" name="TextBox 12">
            <a:extLst>
              <a:ext uri="{FF2B5EF4-FFF2-40B4-BE49-F238E27FC236}">
                <a16:creationId xmlns:a16="http://schemas.microsoft.com/office/drawing/2014/main" id="{3371DB2D-AF6A-48EA-B7CE-0733BBAEC575}"/>
              </a:ext>
            </a:extLst>
          </p:cNvPr>
          <p:cNvSpPr txBox="1"/>
          <p:nvPr/>
        </p:nvSpPr>
        <p:spPr>
          <a:xfrm>
            <a:off x="218207" y="4152950"/>
            <a:ext cx="11526984" cy="2067233"/>
          </a:xfrm>
          <a:prstGeom prst="rect">
            <a:avLst/>
          </a:prstGeom>
          <a:noFill/>
        </p:spPr>
        <p:txBody>
          <a:bodyPr wrap="square">
            <a:spAutoFit/>
          </a:bodyPr>
          <a:lstStyle/>
          <a:p>
            <a:pPr algn="just" rtl="0">
              <a:spcBef>
                <a:spcPts val="400"/>
              </a:spcBef>
              <a:spcAft>
                <a:spcPts val="400"/>
              </a:spcAft>
            </a:pPr>
            <a:r>
              <a:rPr lang="en-US" sz="2500" i="0" u="none" strike="noStrike" dirty="0">
                <a:effectLst/>
                <a:latin typeface="+mj-lt"/>
              </a:rPr>
              <a:t>          </a:t>
            </a:r>
            <a:r>
              <a:rPr lang="vi-VN" sz="2500" i="0" u="none" strike="noStrike" dirty="0">
                <a:effectLst/>
                <a:latin typeface="+mj-lt"/>
              </a:rPr>
              <a:t>“Nhím trắng tốt bụng quả. Bạn ấy nói đúng, không có bạn bè thì thật buồn.”</a:t>
            </a:r>
            <a:r>
              <a:rPr lang="en-US" sz="2500" i="0" u="none" strike="noStrike" dirty="0">
                <a:effectLst/>
                <a:latin typeface="+mj-lt"/>
              </a:rPr>
              <a:t> </a:t>
            </a:r>
            <a:r>
              <a:rPr lang="vi-VN" sz="2500" i="0" u="none" strike="noStrike" dirty="0">
                <a:effectLst/>
                <a:latin typeface="+mj-lt"/>
              </a:rPr>
              <a:t>Nghĩ thế, nhím nấu mạnh dạn hẳn lên. Chú nhận lời kết bạn với nhím trắng. Cả hai cùng thu dọn,</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trang</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trí</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chỗ ở cho đẹp. Chúng trải qua những ngày vui vẻ, ấm áp vì không phải sống một mình giữa mùa đông lạnh giá.</a:t>
            </a:r>
            <a:endParaRPr lang="vi-VN" sz="2500" dirty="0">
              <a:effectLst/>
              <a:latin typeface="+mj-lt"/>
            </a:endParaRPr>
          </a:p>
          <a:p>
            <a:pPr algn="r" rtl="0"/>
            <a:r>
              <a:rPr lang="vi-VN" sz="2500" i="0" u="none" strike="noStrike" dirty="0">
                <a:effectLst/>
                <a:latin typeface="+mj-lt"/>
              </a:rPr>
              <a:t>(Theo Minh Anh)</a:t>
            </a:r>
            <a:endParaRPr lang="vi-VN" sz="2500" dirty="0">
              <a:effectLst/>
              <a:latin typeface="+mj-lt"/>
            </a:endParaRPr>
          </a:p>
        </p:txBody>
      </p:sp>
      <p:sp>
        <p:nvSpPr>
          <p:cNvPr id="15" name="TextBox 14">
            <a:extLst>
              <a:ext uri="{FF2B5EF4-FFF2-40B4-BE49-F238E27FC236}">
                <a16:creationId xmlns:a16="http://schemas.microsoft.com/office/drawing/2014/main" id="{DEFC67F6-E3B5-4473-BA4A-D44B45ED9872}"/>
              </a:ext>
            </a:extLst>
          </p:cNvPr>
          <p:cNvSpPr txBox="1"/>
          <p:nvPr/>
        </p:nvSpPr>
        <p:spPr>
          <a:xfrm>
            <a:off x="2653555" y="247027"/>
            <a:ext cx="6203852" cy="584775"/>
          </a:xfrm>
          <a:prstGeom prst="rect">
            <a:avLst/>
          </a:prstGeom>
          <a:noFill/>
        </p:spPr>
        <p:txBody>
          <a:bodyPr wrap="square">
            <a:spAutoFit/>
          </a:bodyPr>
          <a:lstStyle/>
          <a:p>
            <a:pPr algn="ctr" rtl="0"/>
            <a:r>
              <a:rPr lang="vi-VN" sz="3200" b="1" i="0" u="none" strike="noStrike" dirty="0">
                <a:solidFill>
                  <a:srgbClr val="FF0000"/>
                </a:solidFill>
                <a:effectLst/>
                <a:latin typeface="+mj-lt"/>
              </a:rPr>
              <a:t>NHÍM NÂU KẾT BẠN</a:t>
            </a:r>
            <a:endParaRPr lang="en-US" sz="3200" b="1" i="0" u="none" strike="noStrike" dirty="0">
              <a:solidFill>
                <a:srgbClr val="FF0000"/>
              </a:solidFill>
              <a:effectLst/>
              <a:latin typeface="+mj-lt"/>
            </a:endParaRPr>
          </a:p>
        </p:txBody>
      </p:sp>
      <p:sp>
        <p:nvSpPr>
          <p:cNvPr id="17" name="Oval 16">
            <a:extLst>
              <a:ext uri="{FF2B5EF4-FFF2-40B4-BE49-F238E27FC236}">
                <a16:creationId xmlns:a16="http://schemas.microsoft.com/office/drawing/2014/main" id="{4848B9C9-7671-4B48-92A5-BAA6D7EC9DEB}"/>
              </a:ext>
            </a:extLst>
          </p:cNvPr>
          <p:cNvSpPr/>
          <p:nvPr/>
        </p:nvSpPr>
        <p:spPr>
          <a:xfrm>
            <a:off x="656492" y="782427"/>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1</a:t>
            </a:r>
          </a:p>
        </p:txBody>
      </p:sp>
      <p:sp>
        <p:nvSpPr>
          <p:cNvPr id="18" name="Oval 17">
            <a:extLst>
              <a:ext uri="{FF2B5EF4-FFF2-40B4-BE49-F238E27FC236}">
                <a16:creationId xmlns:a16="http://schemas.microsoft.com/office/drawing/2014/main" id="{E5BFB932-444B-4B53-97FB-D622AACE6FDF}"/>
              </a:ext>
            </a:extLst>
          </p:cNvPr>
          <p:cNvSpPr/>
          <p:nvPr/>
        </p:nvSpPr>
        <p:spPr>
          <a:xfrm>
            <a:off x="486973" y="2462781"/>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2</a:t>
            </a:r>
          </a:p>
        </p:txBody>
      </p:sp>
      <p:sp>
        <p:nvSpPr>
          <p:cNvPr id="19" name="Oval 18">
            <a:extLst>
              <a:ext uri="{FF2B5EF4-FFF2-40B4-BE49-F238E27FC236}">
                <a16:creationId xmlns:a16="http://schemas.microsoft.com/office/drawing/2014/main" id="{AF987DFC-48CB-4CDF-9380-2FB5DCF9F5F4}"/>
              </a:ext>
            </a:extLst>
          </p:cNvPr>
          <p:cNvSpPr/>
          <p:nvPr/>
        </p:nvSpPr>
        <p:spPr>
          <a:xfrm>
            <a:off x="467863" y="4072507"/>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3</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3" presetClass="emph" presetSubtype="1" grpId="0" nodeType="withEffect">
                                  <p:stCondLst>
                                    <p:cond delay="0"/>
                                  </p:stCondLst>
                                  <p:childTnLst>
                                    <p:set>
                                      <p:cBhvr override="childStyle">
                                        <p:cTn id="9" dur="indefinite"/>
                                        <p:tgtEl>
                                          <p:spTgt spid="9"/>
                                        </p:tgtEl>
                                        <p:attrNameLst>
                                          <p:attrName>style.color</p:attrName>
                                        </p:attrNameLst>
                                      </p:cBhvr>
                                      <p:to>
                                        <p:clrVal>
                                          <a:srgbClr val="2626F8"/>
                                        </p:clrVal>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500"/>
                                        <p:tgtEl>
                                          <p:spTgt spid="18"/>
                                        </p:tgtEl>
                                      </p:cBhvr>
                                    </p:animEffect>
                                  </p:childTnLst>
                                </p:cTn>
                              </p:par>
                              <p:par>
                                <p:cTn id="15" presetID="3" presetClass="emph" presetSubtype="1" grpId="0" nodeType="withEffect">
                                  <p:stCondLst>
                                    <p:cond delay="0"/>
                                  </p:stCondLst>
                                  <p:childTnLst>
                                    <p:set>
                                      <p:cBhvr override="childStyle">
                                        <p:cTn id="16" dur="indefinite"/>
                                        <p:tgtEl>
                                          <p:spTgt spid="11"/>
                                        </p:tgtEl>
                                        <p:attrNameLst>
                                          <p:attrName>style.color</p:attrName>
                                        </p:attrNameLst>
                                      </p:cBhvr>
                                      <p:to>
                                        <p:clrVal>
                                          <a:srgbClr val="FF3300"/>
                                        </p:clrVal>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ox(in)">
                                      <p:cBhvr>
                                        <p:cTn id="21" dur="500"/>
                                        <p:tgtEl>
                                          <p:spTgt spid="19"/>
                                        </p:tgtEl>
                                      </p:cBhvr>
                                    </p:animEffect>
                                  </p:childTnLst>
                                </p:cTn>
                              </p:par>
                              <p:par>
                                <p:cTn id="22" presetID="3" presetClass="emph" presetSubtype="1" grpId="0" nodeType="withEffect">
                                  <p:stCondLst>
                                    <p:cond delay="0"/>
                                  </p:stCondLst>
                                  <p:childTnLst>
                                    <p:set>
                                      <p:cBhvr override="childStyle">
                                        <p:cTn id="23" dur="indefinite"/>
                                        <p:tgtEl>
                                          <p:spTgt spid="13"/>
                                        </p:tgtEl>
                                        <p:attrNameLst>
                                          <p:attrName>style.color</p:attrName>
                                        </p:attrNameLst>
                                      </p:cBhvr>
                                      <p:to>
                                        <p:clrVal>
                                          <a:srgbClr val="00B050"/>
                                        </p:clrVal>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Group 6"/>
          <p:cNvGrpSpPr/>
          <p:nvPr/>
        </p:nvGrpSpPr>
        <p:grpSpPr>
          <a:xfrm>
            <a:off x="5079879" y="169851"/>
            <a:ext cx="2109019" cy="2109019"/>
            <a:chOff x="156834" y="1993081"/>
            <a:chExt cx="2109019" cy="2109019"/>
          </a:xfrm>
        </p:grpSpPr>
        <p:sp>
          <p:nvSpPr>
            <p:cNvPr id="3" name="Oval 2"/>
            <p:cNvSpPr/>
            <p:nvPr/>
          </p:nvSpPr>
          <p:spPr>
            <a:xfrm>
              <a:off x="156834" y="1993081"/>
              <a:ext cx="2109019" cy="2109019"/>
            </a:xfrm>
            <a:prstGeom prst="ellipse">
              <a:avLst/>
            </a:prstGeom>
            <a:solidFill>
              <a:srgbClr val="00B0F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315731" y="2243748"/>
              <a:ext cx="1711988" cy="1754326"/>
            </a:xfrm>
            <a:prstGeom prst="rect">
              <a:avLst/>
            </a:prstGeom>
            <a:solidFill>
              <a:srgbClr val="66CCFF"/>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Times New Roman" panose="02020603050405020304" pitchFamily="18" charset="0"/>
                  <a:ea typeface="Arial-Rounded" panose="020B0500000000000000" charset="0"/>
                  <a:cs typeface="Times New Roman" panose="02020603050405020304" pitchFamily="18" charset="0"/>
                  <a:sym typeface="+mn-lt"/>
                </a:rPr>
                <a:t>GIẢI NGHĨA TỪ</a:t>
              </a:r>
              <a:endParaRPr lang="zh-CN" altLang="en-US" sz="3600" b="1" dirty="0">
                <a:solidFill>
                  <a:schemeClr val="bg1"/>
                </a:solidFill>
                <a:latin typeface="Times New Roman" panose="02020603050405020304" pitchFamily="18" charset="0"/>
                <a:ea typeface="Arial-Rounded" panose="020B0500000000000000" charset="0"/>
                <a:cs typeface="Times New Roman" panose="02020603050405020304" pitchFamily="18" charset="0"/>
                <a:sym typeface="+mn-lt"/>
              </a:endParaRPr>
            </a:p>
          </p:txBody>
        </p:sp>
      </p:grpSp>
      <p:grpSp>
        <p:nvGrpSpPr>
          <p:cNvPr id="42" name="Group 41"/>
          <p:cNvGrpSpPr/>
          <p:nvPr/>
        </p:nvGrpSpPr>
        <p:grpSpPr>
          <a:xfrm>
            <a:off x="382458" y="2412622"/>
            <a:ext cx="5330894" cy="3287012"/>
            <a:chOff x="156834" y="1993081"/>
            <a:chExt cx="2109019" cy="2109019"/>
          </a:xfrm>
        </p:grpSpPr>
        <p:sp>
          <p:nvSpPr>
            <p:cNvPr id="43" name="Hexagon 42"/>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ea typeface="Arial-Rounded" panose="020B0500000000000000" charset="0"/>
                <a:cs typeface="Times New Roman" panose="02020603050405020304" pitchFamily="18" charset="0"/>
              </a:endParaRPr>
            </a:p>
          </p:txBody>
        </p:sp>
        <p:sp>
          <p:nvSpPr>
            <p:cNvPr id="44" name="TextBox 43"/>
            <p:cNvSpPr txBox="1"/>
            <p:nvPr/>
          </p:nvSpPr>
          <p:spPr>
            <a:xfrm>
              <a:off x="313842" y="2197760"/>
              <a:ext cx="1814199" cy="1560062"/>
            </a:xfrm>
            <a:prstGeom prst="rect">
              <a:avLst/>
            </a:prstGeom>
            <a:noFill/>
          </p:spPr>
          <p:txBody>
            <a:bodyPr wrap="square" rtlCol="0">
              <a:spAutoFit/>
            </a:bodyPr>
            <a:lstStyle/>
            <a:p>
              <a:pPr algn="ctr" defTabSz="913130" fontAlgn="base">
                <a:spcBef>
                  <a:spcPct val="0"/>
                </a:spcBef>
                <a:spcAft>
                  <a:spcPct val="0"/>
                </a:spcAft>
                <a:defRPr/>
              </a:pPr>
              <a:r>
                <a:rPr lang="en-US" sz="44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vồn</a:t>
              </a:r>
              <a:r>
                <a:rPr lang="en-US" sz="44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vã</a:t>
              </a:r>
              <a:endParaRPr lang="en-US" sz="44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defTabSz="913130" fontAlgn="base">
                <a:spcBef>
                  <a:spcPct val="0"/>
                </a:spcBef>
                <a:spcAft>
                  <a:spcPct val="0"/>
                </a:spcAft>
                <a:defRPr/>
              </a:pP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niềm</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nở</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nhiệt</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tình</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trò</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khác</a:t>
              </a:r>
              <a:endPar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3149755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Group 6"/>
          <p:cNvGrpSpPr/>
          <p:nvPr/>
        </p:nvGrpSpPr>
        <p:grpSpPr>
          <a:xfrm>
            <a:off x="5079879" y="169851"/>
            <a:ext cx="2109019" cy="2109019"/>
            <a:chOff x="156834" y="1993081"/>
            <a:chExt cx="2109019" cy="2109019"/>
          </a:xfrm>
        </p:grpSpPr>
        <p:sp>
          <p:nvSpPr>
            <p:cNvPr id="3" name="Oval 2"/>
            <p:cNvSpPr/>
            <p:nvPr/>
          </p:nvSpPr>
          <p:spPr>
            <a:xfrm>
              <a:off x="156834" y="1993081"/>
              <a:ext cx="2109019" cy="2109019"/>
            </a:xfrm>
            <a:prstGeom prst="ellipse">
              <a:avLst/>
            </a:prstGeom>
            <a:solidFill>
              <a:srgbClr val="00B0F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315731" y="2243748"/>
              <a:ext cx="1711988" cy="1754326"/>
            </a:xfrm>
            <a:prstGeom prst="rect">
              <a:avLst/>
            </a:prstGeom>
            <a:solidFill>
              <a:srgbClr val="66CCFF"/>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Times New Roman" panose="02020603050405020304" pitchFamily="18" charset="0"/>
                  <a:ea typeface="Arial-Rounded" panose="020B0500000000000000" charset="0"/>
                  <a:cs typeface="Times New Roman" panose="02020603050405020304" pitchFamily="18" charset="0"/>
                  <a:sym typeface="+mn-lt"/>
                </a:rPr>
                <a:t>GIẢI NGHĨA TỪ</a:t>
              </a:r>
              <a:endParaRPr lang="zh-CN" altLang="en-US" sz="3600" b="1" dirty="0">
                <a:solidFill>
                  <a:schemeClr val="bg1"/>
                </a:solidFill>
                <a:latin typeface="Times New Roman" panose="02020603050405020304" pitchFamily="18" charset="0"/>
                <a:ea typeface="Arial-Rounded" panose="020B0500000000000000" charset="0"/>
                <a:cs typeface="Times New Roman" panose="02020603050405020304" pitchFamily="18" charset="0"/>
                <a:sym typeface="+mn-lt"/>
              </a:endParaRPr>
            </a:p>
          </p:txBody>
        </p:sp>
      </p:grpSp>
      <p:grpSp>
        <p:nvGrpSpPr>
          <p:cNvPr id="42" name="Group 41"/>
          <p:cNvGrpSpPr/>
          <p:nvPr/>
        </p:nvGrpSpPr>
        <p:grpSpPr>
          <a:xfrm>
            <a:off x="382458" y="2412622"/>
            <a:ext cx="5330894" cy="3287012"/>
            <a:chOff x="156834" y="1993081"/>
            <a:chExt cx="2109019" cy="2109019"/>
          </a:xfrm>
        </p:grpSpPr>
        <p:sp>
          <p:nvSpPr>
            <p:cNvPr id="43" name="Hexagon 42"/>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ea typeface="Arial-Rounded" panose="020B0500000000000000" charset="0"/>
                <a:cs typeface="Times New Roman" panose="02020603050405020304" pitchFamily="18" charset="0"/>
              </a:endParaRPr>
            </a:p>
          </p:txBody>
        </p:sp>
        <p:sp>
          <p:nvSpPr>
            <p:cNvPr id="44" name="TextBox 43"/>
            <p:cNvSpPr txBox="1"/>
            <p:nvPr/>
          </p:nvSpPr>
          <p:spPr>
            <a:xfrm>
              <a:off x="313842" y="2197760"/>
              <a:ext cx="1814199" cy="1560062"/>
            </a:xfrm>
            <a:prstGeom prst="rect">
              <a:avLst/>
            </a:prstGeom>
            <a:noFill/>
          </p:spPr>
          <p:txBody>
            <a:bodyPr wrap="square" rtlCol="0">
              <a:spAutoFit/>
            </a:bodyPr>
            <a:lstStyle/>
            <a:p>
              <a:pPr algn="ctr" defTabSz="913130" fontAlgn="base">
                <a:spcBef>
                  <a:spcPct val="0"/>
                </a:spcBef>
                <a:spcAft>
                  <a:spcPct val="0"/>
                </a:spcAft>
                <a:defRPr/>
              </a:pPr>
              <a:r>
                <a:rPr lang="en-US" sz="44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vồn</a:t>
              </a:r>
              <a:r>
                <a:rPr lang="en-US" sz="44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vã</a:t>
              </a:r>
              <a:endParaRPr lang="en-US" sz="44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defTabSz="913130" fontAlgn="base">
                <a:spcBef>
                  <a:spcPct val="0"/>
                </a:spcBef>
                <a:spcAft>
                  <a:spcPct val="0"/>
                </a:spcAft>
                <a:defRPr/>
              </a:pP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niềm</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nở</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nhiệt</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tình</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trò</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khác</a:t>
              </a:r>
              <a:endPar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3" name="Group 22">
            <a:extLst>
              <a:ext uri="{FF2B5EF4-FFF2-40B4-BE49-F238E27FC236}">
                <a16:creationId xmlns:a16="http://schemas.microsoft.com/office/drawing/2014/main" id="{AAC0A798-66CC-4A4A-AD1D-4992CA527BD5}"/>
              </a:ext>
            </a:extLst>
          </p:cNvPr>
          <p:cNvGrpSpPr/>
          <p:nvPr/>
        </p:nvGrpSpPr>
        <p:grpSpPr>
          <a:xfrm>
            <a:off x="6551029" y="2367581"/>
            <a:ext cx="5330894" cy="3287012"/>
            <a:chOff x="156834" y="1993081"/>
            <a:chExt cx="2109019" cy="2109019"/>
          </a:xfrm>
        </p:grpSpPr>
        <p:sp>
          <p:nvSpPr>
            <p:cNvPr id="24" name="Hexagon 23">
              <a:extLst>
                <a:ext uri="{FF2B5EF4-FFF2-40B4-BE49-F238E27FC236}">
                  <a16:creationId xmlns:a16="http://schemas.microsoft.com/office/drawing/2014/main" id="{B6087FEE-96DF-4A4C-9078-E63C01709881}"/>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ea typeface="Arial-Rounded" panose="020B0500000000000000" charset="0"/>
                <a:cs typeface="Times New Roman" panose="02020603050405020304" pitchFamily="18" charset="0"/>
              </a:endParaRPr>
            </a:p>
          </p:txBody>
        </p:sp>
        <p:sp>
          <p:nvSpPr>
            <p:cNvPr id="28" name="TextBox 27">
              <a:extLst>
                <a:ext uri="{FF2B5EF4-FFF2-40B4-BE49-F238E27FC236}">
                  <a16:creationId xmlns:a16="http://schemas.microsoft.com/office/drawing/2014/main" id="{42C2A029-C41F-46F3-B41E-7E6659818A32}"/>
                </a:ext>
              </a:extLst>
            </p:cNvPr>
            <p:cNvSpPr txBox="1"/>
            <p:nvPr/>
          </p:nvSpPr>
          <p:spPr>
            <a:xfrm>
              <a:off x="277360" y="2443883"/>
              <a:ext cx="1867966" cy="1125614"/>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trú</a:t>
              </a: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ngụ</a:t>
              </a: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ctr" defTabSz="913130" fontAlgn="base">
                <a:spcBef>
                  <a:spcPct val="0"/>
                </a:spcBef>
                <a:spcAft>
                  <a:spcPct val="0"/>
                </a:spcAft>
                <a:defRPr/>
              </a:pP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sinh</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sống</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tạm</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nơi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đó</a:t>
              </a:r>
              <a:endPar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hlinkClick r:id="rId3" action="ppaction://hlinksldjump"/>
            <a:extLst>
              <a:ext uri="{FF2B5EF4-FFF2-40B4-BE49-F238E27FC236}">
                <a16:creationId xmlns:a16="http://schemas.microsoft.com/office/drawing/2014/main" id="{EB4D06CE-2C11-4D6A-B9B3-67FCD0FBCF9E}"/>
              </a:ext>
            </a:extLst>
          </p:cNvPr>
          <p:cNvSpPr txBox="1"/>
          <p:nvPr/>
        </p:nvSpPr>
        <p:spPr>
          <a:xfrm>
            <a:off x="218208" y="921296"/>
            <a:ext cx="11654924" cy="1631216"/>
          </a:xfrm>
          <a:prstGeom prst="rect">
            <a:avLst/>
          </a:prstGeom>
          <a:noFill/>
        </p:spPr>
        <p:txBody>
          <a:bodyPr wrap="square">
            <a:spAutoFit/>
          </a:bodyPr>
          <a:lstStyle/>
          <a:p>
            <a:pPr algn="just">
              <a:spcBef>
                <a:spcPts val="400"/>
              </a:spcBef>
              <a:spcAft>
                <a:spcPts val="400"/>
              </a:spcAft>
            </a:pPr>
            <a:r>
              <a:rPr lang="en-US" sz="2500" i="0" u="none" strike="noStrike" dirty="0">
                <a:effectLst/>
                <a:latin typeface="+mj-lt"/>
              </a:rPr>
              <a:t>            </a:t>
            </a:r>
            <a:r>
              <a:rPr lang="vi-VN" sz="2500" i="0" u="none" strike="noStrike" dirty="0">
                <a:solidFill>
                  <a:srgbClr val="0000FF"/>
                </a:solidFill>
                <a:effectLst/>
                <a:latin typeface="+mj-lt"/>
              </a:rPr>
              <a:t>Trong khu rừng nọ, có chú nhím nâu hiền lành,</a:t>
            </a:r>
            <a:r>
              <a:rPr lang="en-US" sz="2500" i="0" u="none" strike="noStrike" dirty="0">
                <a:solidFill>
                  <a:srgbClr val="0000FF"/>
                </a:solidFill>
                <a:effectLst/>
                <a:latin typeface="+mj-lt"/>
              </a:rPr>
              <a:t> </a:t>
            </a:r>
            <a:r>
              <a:rPr lang="en-US" sz="2500" i="0" u="none" strike="noStrike" dirty="0" err="1">
                <a:solidFill>
                  <a:srgbClr val="0000FF"/>
                </a:solidFill>
                <a:effectLst/>
                <a:latin typeface="Times New Roman" panose="02020603050405020304" pitchFamily="18" charset="0"/>
                <a:cs typeface="Times New Roman" panose="02020603050405020304" pitchFamily="18" charset="0"/>
              </a:rPr>
              <a:t>nhút</a:t>
            </a:r>
            <a:r>
              <a:rPr lang="en-US" sz="2500" i="0" u="none" strike="noStrike" dirty="0">
                <a:solidFill>
                  <a:srgbClr val="0000FF"/>
                </a:solidFill>
                <a:effectLst/>
                <a:latin typeface="Times New Roman" panose="02020603050405020304" pitchFamily="18" charset="0"/>
                <a:cs typeface="Times New Roman" panose="02020603050405020304" pitchFamily="18" charset="0"/>
              </a:rPr>
              <a:t> </a:t>
            </a:r>
            <a:r>
              <a:rPr lang="en-US" sz="2500" i="0" u="none" strike="noStrike" dirty="0" err="1">
                <a:solidFill>
                  <a:srgbClr val="0000FF"/>
                </a:solidFill>
                <a:effectLst/>
                <a:latin typeface="Times New Roman" panose="02020603050405020304" pitchFamily="18" charset="0"/>
                <a:cs typeface="Times New Roman" panose="02020603050405020304" pitchFamily="18" charset="0"/>
              </a:rPr>
              <a:t>nhát</a:t>
            </a:r>
            <a:r>
              <a:rPr lang="en-US" sz="2500" i="0" u="none" strike="noStrike" dirty="0">
                <a:solidFill>
                  <a:srgbClr val="0000FF"/>
                </a:solidFill>
                <a:effectLst/>
                <a:latin typeface="Times New Roman" panose="02020603050405020304" pitchFamily="18" charset="0"/>
                <a:cs typeface="Times New Roman" panose="02020603050405020304" pitchFamily="18" charset="0"/>
              </a:rPr>
              <a:t>. </a:t>
            </a:r>
            <a:r>
              <a:rPr lang="vi-VN" sz="2500" i="0" u="none" strike="noStrike" dirty="0">
                <a:solidFill>
                  <a:srgbClr val="0000FF"/>
                </a:solidFill>
                <a:effectLst/>
                <a:latin typeface="+mj-lt"/>
              </a:rPr>
              <a:t>Một buổi sáng, </a:t>
            </a:r>
            <a:r>
              <a:rPr lang="vi-VN" sz="2500" dirty="0">
                <a:solidFill>
                  <a:srgbClr val="0000FF"/>
                </a:solidFill>
                <a:latin typeface="+mj-lt"/>
              </a:rPr>
              <a:t>chú </a:t>
            </a:r>
            <a:r>
              <a:rPr lang="vi-VN" sz="2500" i="0" u="none" strike="noStrike" dirty="0">
                <a:solidFill>
                  <a:srgbClr val="0000FF"/>
                </a:solidFill>
                <a:effectLst/>
                <a:latin typeface="+mj-lt"/>
              </a:rPr>
              <a:t>đang kiếm</a:t>
            </a:r>
            <a:r>
              <a:rPr lang="en-US" sz="2500" dirty="0">
                <a:solidFill>
                  <a:srgbClr val="0000FF"/>
                </a:solidFill>
                <a:latin typeface="+mj-lt"/>
              </a:rPr>
              <a:t> </a:t>
            </a:r>
            <a:r>
              <a:rPr lang="vi-VN" sz="2500" i="0" u="none" strike="noStrike" dirty="0">
                <a:solidFill>
                  <a:srgbClr val="0000FF"/>
                </a:solidFill>
                <a:effectLst/>
                <a:latin typeface="+mj-lt"/>
              </a:rPr>
              <a:t>quả Cây thì thấy nhím trắng chạy tới. Nhím trắng</a:t>
            </a:r>
            <a:r>
              <a:rPr lang="en-US" sz="2500" i="0" u="none" strike="noStrike" dirty="0">
                <a:solidFill>
                  <a:srgbClr val="0000FF"/>
                </a:solidFill>
                <a:effectLst/>
                <a:latin typeface="+mj-lt"/>
              </a:rPr>
              <a:t> </a:t>
            </a:r>
            <a:r>
              <a:rPr lang="en-US" sz="2500" i="0" u="none" strike="noStrike" dirty="0">
                <a:solidFill>
                  <a:srgbClr val="0000FF"/>
                </a:solidFill>
                <a:effectLst/>
                <a:latin typeface="Times New Roman" panose="02020603050405020304" pitchFamily="18" charset="0"/>
                <a:cs typeface="Times New Roman" panose="02020603050405020304" pitchFamily="18" charset="0"/>
              </a:rPr>
              <a:t>v</a:t>
            </a:r>
            <a:r>
              <a:rPr lang="vi-VN" sz="2500" i="0" u="none" strike="noStrike" dirty="0">
                <a:solidFill>
                  <a:srgbClr val="0000FF"/>
                </a:solidFill>
                <a:effectLst/>
                <a:latin typeface="Times New Roman" panose="02020603050405020304" pitchFamily="18" charset="0"/>
                <a:cs typeface="Times New Roman" panose="02020603050405020304" pitchFamily="18" charset="0"/>
              </a:rPr>
              <a:t>ồn </a:t>
            </a:r>
            <a:r>
              <a:rPr lang="en-US" sz="2500" i="0" u="none" strike="noStrike" dirty="0" err="1">
                <a:solidFill>
                  <a:srgbClr val="0000FF"/>
                </a:solidFill>
                <a:effectLst/>
                <a:latin typeface="Times New Roman" panose="02020603050405020304" pitchFamily="18" charset="0"/>
                <a:cs typeface="Times New Roman" panose="02020603050405020304" pitchFamily="18" charset="0"/>
              </a:rPr>
              <a:t>vã</a:t>
            </a:r>
            <a:r>
              <a:rPr lang="vi-VN" sz="2500" i="0" u="none" strike="noStrike" dirty="0">
                <a:solidFill>
                  <a:srgbClr val="0000FF"/>
                </a:solidFill>
                <a:effectLst/>
                <a:latin typeface="+mj-lt"/>
              </a:rPr>
              <a:t>: “Chào bạn! Rất vui được gặp bạn!”. Nhím nâu lúng túng, nói lí nhí: “Chào bạn!”, rồi nấp vào bụi cây. Chú cuộn tròn người lại mà vẫn sợ hãi.</a:t>
            </a:r>
            <a:endParaRPr lang="en-US" sz="2500" dirty="0">
              <a:solidFill>
                <a:srgbClr val="0000FF"/>
              </a:solidFill>
              <a:latin typeface="+mj-lt"/>
            </a:endParaRPr>
          </a:p>
        </p:txBody>
      </p:sp>
      <p:sp>
        <p:nvSpPr>
          <p:cNvPr id="11" name="TextBox 10">
            <a:hlinkClick r:id="rId4" action="ppaction://hlinksldjump"/>
            <a:extLst>
              <a:ext uri="{FF2B5EF4-FFF2-40B4-BE49-F238E27FC236}">
                <a16:creationId xmlns:a16="http://schemas.microsoft.com/office/drawing/2014/main" id="{DEEA673F-364F-4BCD-9801-62D893D7DB43}"/>
              </a:ext>
            </a:extLst>
          </p:cNvPr>
          <p:cNvSpPr txBox="1"/>
          <p:nvPr/>
        </p:nvSpPr>
        <p:spPr>
          <a:xfrm>
            <a:off x="178043" y="2552512"/>
            <a:ext cx="11526984" cy="1631216"/>
          </a:xfrm>
          <a:prstGeom prst="rect">
            <a:avLst/>
          </a:prstGeom>
          <a:noFill/>
        </p:spPr>
        <p:txBody>
          <a:bodyPr wrap="square">
            <a:spAutoFit/>
          </a:bodyPr>
          <a:lstStyle/>
          <a:p>
            <a:pPr algn="just"/>
            <a:r>
              <a:rPr lang="en-US" sz="2500" i="0" u="none" strike="noStrike" dirty="0">
                <a:effectLst/>
                <a:latin typeface="+mj-lt"/>
              </a:rPr>
              <a:t>            </a:t>
            </a:r>
            <a:r>
              <a:rPr lang="vi-VN" sz="2500" i="0" u="none" strike="noStrike" dirty="0">
                <a:solidFill>
                  <a:srgbClr val="FF3300"/>
                </a:solidFill>
                <a:effectLst/>
                <a:latin typeface="+mj-lt"/>
              </a:rPr>
              <a:t>Mùa đông đến, nhím nâu đi tìm nơi để</a:t>
            </a:r>
            <a:r>
              <a:rPr lang="en-US" sz="2500" i="0" u="none" strike="noStrike" dirty="0">
                <a:solidFill>
                  <a:srgbClr val="FF3300"/>
                </a:solidFill>
                <a:effectLst/>
                <a:latin typeface="+mj-lt"/>
              </a:rPr>
              <a:t> </a:t>
            </a:r>
            <a:r>
              <a:rPr lang="en-US" sz="2500" i="0" u="none" strike="noStrike" dirty="0" err="1">
                <a:solidFill>
                  <a:srgbClr val="FF3300"/>
                </a:solidFill>
                <a:effectLst/>
                <a:latin typeface="Times New Roman" panose="02020603050405020304" pitchFamily="18" charset="0"/>
                <a:cs typeface="Times New Roman" panose="02020603050405020304" pitchFamily="18" charset="0"/>
              </a:rPr>
              <a:t>trú</a:t>
            </a:r>
            <a:r>
              <a:rPr lang="en-US" sz="2500" i="0" u="none" strike="noStrike" dirty="0">
                <a:solidFill>
                  <a:srgbClr val="FF3300"/>
                </a:solidFill>
                <a:effectLst/>
                <a:latin typeface="Times New Roman" panose="02020603050405020304" pitchFamily="18" charset="0"/>
                <a:cs typeface="Times New Roman" panose="02020603050405020304" pitchFamily="18" charset="0"/>
              </a:rPr>
              <a:t> </a:t>
            </a:r>
            <a:r>
              <a:rPr lang="en-US" sz="2500" i="0" u="none" strike="noStrike" dirty="0" err="1">
                <a:solidFill>
                  <a:srgbClr val="FF3300"/>
                </a:solidFill>
                <a:effectLst/>
                <a:latin typeface="Times New Roman" panose="02020603050405020304" pitchFamily="18" charset="0"/>
                <a:cs typeface="Times New Roman" panose="02020603050405020304" pitchFamily="18" charset="0"/>
              </a:rPr>
              <a:t>ngụ</a:t>
            </a:r>
            <a:r>
              <a:rPr lang="en-US" sz="2500" i="0" u="none" strike="noStrike" dirty="0">
                <a:solidFill>
                  <a:srgbClr val="FF3300"/>
                </a:solidFill>
                <a:effectLst/>
                <a:latin typeface="Times New Roman" panose="02020603050405020304" pitchFamily="18" charset="0"/>
                <a:cs typeface="Times New Roman" panose="02020603050405020304" pitchFamily="18" charset="0"/>
              </a:rPr>
              <a:t>. </a:t>
            </a:r>
            <a:r>
              <a:rPr lang="vi-VN" sz="2500" i="0" u="none" strike="noStrike" dirty="0">
                <a:solidFill>
                  <a:srgbClr val="FF3300"/>
                </a:solidFill>
                <a:effectLst/>
                <a:latin typeface="+mj-lt"/>
              </a:rPr>
              <a:t>Bất chợt, mưa kéo đến. Nhím nâu vội bước vào cái hang nhỏ. Thì ra là nhà nhím trắng. Nhím nâu run run: “Xin lỗi, tôi không biết đây là nhà của bạn.”. Nhím trắng tươi cười:</a:t>
            </a:r>
            <a:r>
              <a:rPr lang="en-US" sz="2500" dirty="0">
                <a:solidFill>
                  <a:srgbClr val="FF3300"/>
                </a:solidFill>
                <a:latin typeface="+mj-lt"/>
              </a:rPr>
              <a:t> </a:t>
            </a:r>
            <a:r>
              <a:rPr lang="vi-VN" sz="2500" i="0" u="none" strike="noStrike" dirty="0">
                <a:solidFill>
                  <a:srgbClr val="FF3300"/>
                </a:solidFill>
                <a:effectLst/>
                <a:latin typeface="+mj-lt"/>
              </a:rPr>
              <a:t>“Đừng ngại! Gặp lại bạn, tôi rất vui. Tôi Ở đây một mình, buồn lắm. Bạn ở lại cùng tôi nhé!”.</a:t>
            </a:r>
            <a:endParaRPr lang="en-US" sz="2500" dirty="0">
              <a:solidFill>
                <a:srgbClr val="FF3300"/>
              </a:solidFill>
            </a:endParaRPr>
          </a:p>
        </p:txBody>
      </p:sp>
      <p:sp>
        <p:nvSpPr>
          <p:cNvPr id="13" name="TextBox 12">
            <a:extLst>
              <a:ext uri="{FF2B5EF4-FFF2-40B4-BE49-F238E27FC236}">
                <a16:creationId xmlns:a16="http://schemas.microsoft.com/office/drawing/2014/main" id="{3371DB2D-AF6A-48EA-B7CE-0733BBAEC575}"/>
              </a:ext>
            </a:extLst>
          </p:cNvPr>
          <p:cNvSpPr txBox="1"/>
          <p:nvPr/>
        </p:nvSpPr>
        <p:spPr>
          <a:xfrm>
            <a:off x="218207" y="4152950"/>
            <a:ext cx="11526984" cy="2067233"/>
          </a:xfrm>
          <a:prstGeom prst="rect">
            <a:avLst/>
          </a:prstGeom>
          <a:noFill/>
        </p:spPr>
        <p:txBody>
          <a:bodyPr wrap="square">
            <a:spAutoFit/>
          </a:bodyPr>
          <a:lstStyle/>
          <a:p>
            <a:pPr algn="just" rtl="0">
              <a:spcBef>
                <a:spcPts val="400"/>
              </a:spcBef>
              <a:spcAft>
                <a:spcPts val="400"/>
              </a:spcAft>
            </a:pPr>
            <a:r>
              <a:rPr lang="en-US" sz="2500" i="0" u="none" strike="noStrike" dirty="0">
                <a:effectLst/>
                <a:latin typeface="+mj-lt"/>
              </a:rPr>
              <a:t>          </a:t>
            </a:r>
            <a:r>
              <a:rPr lang="vi-VN" sz="2500" i="0" u="none" strike="noStrike" dirty="0">
                <a:solidFill>
                  <a:srgbClr val="00B050"/>
                </a:solidFill>
                <a:effectLst/>
                <a:latin typeface="+mj-lt"/>
              </a:rPr>
              <a:t>“Nhím trắng tốt bụng quả. Bạn ấy nói đúng, không có bạn bè thì thật buồn.”</a:t>
            </a:r>
            <a:r>
              <a:rPr lang="en-US" sz="2500" i="0" u="none" strike="noStrike" dirty="0">
                <a:solidFill>
                  <a:srgbClr val="00B050"/>
                </a:solidFill>
                <a:effectLst/>
                <a:latin typeface="+mj-lt"/>
              </a:rPr>
              <a:t> </a:t>
            </a:r>
            <a:r>
              <a:rPr lang="vi-VN" sz="2500" i="0" u="none" strike="noStrike" dirty="0">
                <a:solidFill>
                  <a:srgbClr val="00B050"/>
                </a:solidFill>
                <a:effectLst/>
                <a:latin typeface="+mj-lt"/>
              </a:rPr>
              <a:t>Nghĩ thế, nhím nấu mạnh dạn hẳn lên. Chú nhận lời kết bạn với nhím trắng. Cả hai cùng thu dọn,</a:t>
            </a:r>
            <a:r>
              <a:rPr lang="en-US" sz="2500" i="0" u="none" strike="noStrike" dirty="0">
                <a:solidFill>
                  <a:srgbClr val="00B050"/>
                </a:solidFill>
                <a:effectLst/>
                <a:latin typeface="+mj-lt"/>
              </a:rPr>
              <a:t> </a:t>
            </a:r>
            <a:r>
              <a:rPr lang="en-US" sz="2500" i="0" u="none" strike="noStrike" dirty="0" err="1">
                <a:solidFill>
                  <a:srgbClr val="00B050"/>
                </a:solidFill>
                <a:effectLst/>
                <a:latin typeface="Times New Roman" panose="02020603050405020304" pitchFamily="18" charset="0"/>
                <a:cs typeface="Times New Roman" panose="02020603050405020304" pitchFamily="18" charset="0"/>
              </a:rPr>
              <a:t>trang</a:t>
            </a:r>
            <a:r>
              <a:rPr lang="en-US" sz="2500" i="0" u="none" strike="noStrike" dirty="0">
                <a:solidFill>
                  <a:srgbClr val="00B050"/>
                </a:solidFill>
                <a:effectLst/>
                <a:latin typeface="Times New Roman" panose="02020603050405020304" pitchFamily="18" charset="0"/>
                <a:cs typeface="Times New Roman" panose="02020603050405020304" pitchFamily="18" charset="0"/>
              </a:rPr>
              <a:t> </a:t>
            </a:r>
            <a:r>
              <a:rPr lang="en-US" sz="2500" i="0" u="none" strike="noStrike" dirty="0" err="1">
                <a:solidFill>
                  <a:srgbClr val="00B050"/>
                </a:solidFill>
                <a:effectLst/>
                <a:latin typeface="Times New Roman" panose="02020603050405020304" pitchFamily="18" charset="0"/>
                <a:cs typeface="Times New Roman" panose="02020603050405020304" pitchFamily="18" charset="0"/>
              </a:rPr>
              <a:t>trí</a:t>
            </a:r>
            <a:r>
              <a:rPr lang="en-US" sz="2500" i="0" u="none" strike="noStrike" dirty="0">
                <a:solidFill>
                  <a:srgbClr val="00B050"/>
                </a:solidFill>
                <a:effectLst/>
                <a:latin typeface="Times New Roman" panose="02020603050405020304" pitchFamily="18" charset="0"/>
                <a:cs typeface="Times New Roman" panose="02020603050405020304" pitchFamily="18" charset="0"/>
              </a:rPr>
              <a:t> </a:t>
            </a:r>
            <a:r>
              <a:rPr lang="vi-VN" sz="2500" i="0" u="none" strike="noStrike" dirty="0">
                <a:solidFill>
                  <a:srgbClr val="00B050"/>
                </a:solidFill>
                <a:effectLst/>
                <a:latin typeface="+mj-lt"/>
              </a:rPr>
              <a:t>chỗ ở cho đẹp. Chúng trải qua những ngày vui vẻ, ấm áp vì không phải sống một mình giữa mùa đông lạnh giá.</a:t>
            </a:r>
            <a:endParaRPr lang="vi-VN" sz="2500" dirty="0">
              <a:solidFill>
                <a:srgbClr val="00B050"/>
              </a:solidFill>
              <a:effectLst/>
              <a:latin typeface="+mj-lt"/>
            </a:endParaRPr>
          </a:p>
          <a:p>
            <a:pPr algn="r" rtl="0"/>
            <a:r>
              <a:rPr lang="vi-VN" sz="2500" i="0" u="none" strike="noStrike" dirty="0">
                <a:effectLst/>
                <a:latin typeface="+mj-lt"/>
              </a:rPr>
              <a:t>(Theo Minh Anh)</a:t>
            </a:r>
            <a:endParaRPr lang="vi-VN" sz="2500" dirty="0">
              <a:effectLst/>
              <a:latin typeface="+mj-lt"/>
            </a:endParaRPr>
          </a:p>
        </p:txBody>
      </p:sp>
      <p:sp>
        <p:nvSpPr>
          <p:cNvPr id="15" name="TextBox 14">
            <a:extLst>
              <a:ext uri="{FF2B5EF4-FFF2-40B4-BE49-F238E27FC236}">
                <a16:creationId xmlns:a16="http://schemas.microsoft.com/office/drawing/2014/main" id="{DEFC67F6-E3B5-4473-BA4A-D44B45ED9872}"/>
              </a:ext>
            </a:extLst>
          </p:cNvPr>
          <p:cNvSpPr txBox="1"/>
          <p:nvPr/>
        </p:nvSpPr>
        <p:spPr>
          <a:xfrm>
            <a:off x="2653555" y="247027"/>
            <a:ext cx="6203852" cy="584775"/>
          </a:xfrm>
          <a:prstGeom prst="rect">
            <a:avLst/>
          </a:prstGeom>
          <a:noFill/>
        </p:spPr>
        <p:txBody>
          <a:bodyPr wrap="square">
            <a:spAutoFit/>
          </a:bodyPr>
          <a:lstStyle/>
          <a:p>
            <a:pPr algn="ctr" rtl="0"/>
            <a:r>
              <a:rPr lang="vi-VN" sz="3200" b="1" i="0" u="none" strike="noStrike" dirty="0">
                <a:solidFill>
                  <a:srgbClr val="FF0000"/>
                </a:solidFill>
                <a:effectLst/>
                <a:latin typeface="+mj-lt"/>
              </a:rPr>
              <a:t>NHÍM NÂU KẾT BẠN</a:t>
            </a:r>
            <a:endParaRPr lang="en-US" sz="3200" b="1" i="0" u="none" strike="noStrike" dirty="0">
              <a:solidFill>
                <a:srgbClr val="FF0000"/>
              </a:solidFill>
              <a:effectLst/>
              <a:latin typeface="+mj-lt"/>
            </a:endParaRPr>
          </a:p>
        </p:txBody>
      </p:sp>
      <p:sp>
        <p:nvSpPr>
          <p:cNvPr id="17" name="Oval 16">
            <a:extLst>
              <a:ext uri="{FF2B5EF4-FFF2-40B4-BE49-F238E27FC236}">
                <a16:creationId xmlns:a16="http://schemas.microsoft.com/office/drawing/2014/main" id="{4848B9C9-7671-4B48-92A5-BAA6D7EC9DEB}"/>
              </a:ext>
            </a:extLst>
          </p:cNvPr>
          <p:cNvSpPr/>
          <p:nvPr/>
        </p:nvSpPr>
        <p:spPr>
          <a:xfrm>
            <a:off x="656492" y="782427"/>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1</a:t>
            </a:r>
          </a:p>
        </p:txBody>
      </p:sp>
      <p:sp>
        <p:nvSpPr>
          <p:cNvPr id="18" name="Oval 17">
            <a:extLst>
              <a:ext uri="{FF2B5EF4-FFF2-40B4-BE49-F238E27FC236}">
                <a16:creationId xmlns:a16="http://schemas.microsoft.com/office/drawing/2014/main" id="{E5BFB932-444B-4B53-97FB-D622AACE6FDF}"/>
              </a:ext>
            </a:extLst>
          </p:cNvPr>
          <p:cNvSpPr/>
          <p:nvPr/>
        </p:nvSpPr>
        <p:spPr>
          <a:xfrm>
            <a:off x="486973" y="2462781"/>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2</a:t>
            </a:r>
          </a:p>
        </p:txBody>
      </p:sp>
      <p:sp>
        <p:nvSpPr>
          <p:cNvPr id="19" name="Oval 18">
            <a:extLst>
              <a:ext uri="{FF2B5EF4-FFF2-40B4-BE49-F238E27FC236}">
                <a16:creationId xmlns:a16="http://schemas.microsoft.com/office/drawing/2014/main" id="{AF987DFC-48CB-4CDF-9380-2FB5DCF9F5F4}"/>
              </a:ext>
            </a:extLst>
          </p:cNvPr>
          <p:cNvSpPr/>
          <p:nvPr/>
        </p:nvSpPr>
        <p:spPr>
          <a:xfrm>
            <a:off x="467863" y="4072507"/>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92370881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C8654D-460B-4046-81CD-C7D99F10195F}"/>
              </a:ext>
            </a:extLst>
          </p:cNvPr>
          <p:cNvPicPr>
            <a:picLocks noChangeAspect="1"/>
          </p:cNvPicPr>
          <p:nvPr/>
        </p:nvPicPr>
        <p:blipFill>
          <a:blip r:embed="rId3"/>
          <a:stretch>
            <a:fillRect/>
          </a:stretch>
        </p:blipFill>
        <p:spPr>
          <a:xfrm>
            <a:off x="25399" y="0"/>
            <a:ext cx="12141201" cy="6858000"/>
          </a:xfrm>
          <a:prstGeom prst="rect">
            <a:avLst/>
          </a:prstGeom>
        </p:spPr>
      </p:pic>
      <p:sp>
        <p:nvSpPr>
          <p:cNvPr id="3" name="Speech Bubble: Rectangle with Corners Rounded 2">
            <a:extLst>
              <a:ext uri="{FF2B5EF4-FFF2-40B4-BE49-F238E27FC236}">
                <a16:creationId xmlns:a16="http://schemas.microsoft.com/office/drawing/2014/main" id="{C89E4E54-9C90-4538-BCFD-E0E7D8932A4B}"/>
              </a:ext>
            </a:extLst>
          </p:cNvPr>
          <p:cNvSpPr>
            <a:spLocks noChangeArrowheads="1"/>
          </p:cNvSpPr>
          <p:nvPr/>
        </p:nvSpPr>
        <p:spPr bwMode="auto">
          <a:xfrm>
            <a:off x="8814484" y="0"/>
            <a:ext cx="2895600" cy="548640"/>
          </a:xfrm>
          <a:prstGeom prst="wedgeRoundRectCallout">
            <a:avLst>
              <a:gd name="adj1" fmla="val -25745"/>
              <a:gd name="adj2" fmla="val 72153"/>
              <a:gd name="adj3" fmla="val 16667"/>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latin typeface="Times New Roman" panose="02020603050405020304" pitchFamily="18" charset="0"/>
                <a:cs typeface="Times New Roman" panose="02020603050405020304" pitchFamily="18" charset="0"/>
              </a:rPr>
              <a:t>Đọc toàn bài</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5"/>
          <a:stretch>
            <a:fillRect/>
          </a:stretch>
        </p:blipFill>
        <p:spPr>
          <a:xfrm>
            <a:off x="2567842" y="2100263"/>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8"/>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32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CHƠI POWERPOINT</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574514"/>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TRẠM</a:t>
            </a:r>
            <a:r>
              <a:rPr kumimoji="0" lang="en-US" sz="4800" b="1" i="0" u="none" strike="noStrike" kern="1200" normalizeH="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 XE BUÝT</a:t>
            </a:r>
            <a:endParaRPr kumimoji="0" lang="en-US" sz="4800" b="1" i="0" u="none" strike="noStrike" kern="1200" normalizeH="0" baseline="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4205" y="5555689"/>
            <a:ext cx="1594924" cy="923330"/>
          </a:xfrm>
          <a:prstGeom prst="rect">
            <a:avLst/>
          </a:prstGeom>
          <a:no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PLAY</a:t>
            </a:r>
          </a:p>
        </p:txBody>
      </p:sp>
    </p:spTree>
    <p:extLst>
      <p:ext uri="{BB962C8B-B14F-4D97-AF65-F5344CB8AC3E}">
        <p14:creationId xmlns:p14="http://schemas.microsoft.com/office/powerpoint/2010/main" val="3348734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1"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1280161" y="1631853"/>
            <a:ext cx="5359790" cy="26728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r>
              <a:rPr lang="en-US" sz="8000" b="1" kern="0" dirty="0">
                <a:solidFill>
                  <a:srgbClr val="FF0000"/>
                </a:solidFill>
                <a:latin typeface="Times New Roman" panose="02020603050405020304" pitchFamily="18" charset="0"/>
                <a:cs typeface="Times New Roman" panose="02020603050405020304" pitchFamily="18" charset="0"/>
              </a:rPr>
              <a:t>TRẢ LỜI CÂU HỎI</a:t>
            </a:r>
          </a:p>
        </p:txBody>
      </p:sp>
    </p:spTree>
    <p:extLst>
      <p:ext uri="{BB962C8B-B14F-4D97-AF65-F5344CB8AC3E}">
        <p14:creationId xmlns:p14="http://schemas.microsoft.com/office/powerpoint/2010/main" val="180244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36C2DE-52ED-403A-BDD0-D2C12611D9AA}"/>
              </a:ext>
            </a:extLst>
          </p:cNvPr>
          <p:cNvSpPr txBox="1"/>
          <p:nvPr/>
        </p:nvSpPr>
        <p:spPr>
          <a:xfrm>
            <a:off x="180535" y="162317"/>
            <a:ext cx="11830929" cy="6319679"/>
          </a:xfrm>
          <a:prstGeom prst="rect">
            <a:avLst/>
          </a:prstGeom>
          <a:noFill/>
        </p:spPr>
        <p:txBody>
          <a:bodyPr wrap="square">
            <a:spAutoFit/>
          </a:bodyPr>
          <a:lstStyle/>
          <a:p>
            <a:pPr algn="ctr" rtl="0"/>
            <a:r>
              <a:rPr lang="vi-VN" sz="2800" b="1" i="0" u="none" strike="noStrike" dirty="0">
                <a:solidFill>
                  <a:srgbClr val="FF0000"/>
                </a:solidFill>
                <a:effectLst/>
                <a:latin typeface="+mj-lt"/>
              </a:rPr>
              <a:t>NHÍM NÂU KẾT BẠN</a:t>
            </a:r>
            <a:endParaRPr lang="en-US" sz="2800" b="1" i="0" u="none" strike="noStrike" dirty="0">
              <a:solidFill>
                <a:srgbClr val="FF0000"/>
              </a:solidFill>
              <a:effectLst/>
              <a:latin typeface="+mj-lt"/>
            </a:endParaRPr>
          </a:p>
          <a:p>
            <a:pPr algn="just" rtl="0"/>
            <a:endParaRPr lang="en-US" sz="1400" b="1" i="0" u="none" strike="noStrike" dirty="0">
              <a:solidFill>
                <a:srgbClr val="FF0000"/>
              </a:solidFill>
              <a:effectLst/>
              <a:latin typeface="+mj-lt"/>
            </a:endParaRPr>
          </a:p>
          <a:p>
            <a:pPr>
              <a:spcBef>
                <a:spcPts val="400"/>
              </a:spcBef>
              <a:spcAft>
                <a:spcPts val="400"/>
              </a:spcAft>
            </a:pPr>
            <a:r>
              <a:rPr lang="en-US" sz="2800" i="0" u="none" strike="noStrike" dirty="0">
                <a:effectLst/>
                <a:latin typeface="+mj-lt"/>
              </a:rPr>
              <a:t>           </a:t>
            </a:r>
            <a:r>
              <a:rPr lang="vi-VN" sz="2800" i="0" u="none" strike="noStrike" dirty="0">
                <a:effectLst/>
                <a:latin typeface="+mj-lt"/>
              </a:rPr>
              <a:t>Trong khu rừng nọ, có chú nhím nâu hiền lành,</a:t>
            </a:r>
            <a:r>
              <a:rPr lang="en-US" sz="2800" i="0" u="none" strike="noStrike" dirty="0">
                <a:effectLst/>
                <a:latin typeface="+mj-lt"/>
              </a:rPr>
              <a:t> </a:t>
            </a:r>
            <a:r>
              <a:rPr lang="en-US" sz="2800" i="0" u="none" strike="noStrike" dirty="0" err="1">
                <a:effectLst/>
                <a:latin typeface="Times New Roman" panose="02020603050405020304" pitchFamily="18" charset="0"/>
                <a:cs typeface="Times New Roman" panose="02020603050405020304" pitchFamily="18" charset="0"/>
              </a:rPr>
              <a:t>nhút</a:t>
            </a:r>
            <a:r>
              <a:rPr lang="en-US" sz="2800" i="0" u="none" strike="noStrike" dirty="0">
                <a:effectLst/>
                <a:latin typeface="Times New Roman" panose="02020603050405020304" pitchFamily="18" charset="0"/>
                <a:cs typeface="Times New Roman" panose="02020603050405020304" pitchFamily="18" charset="0"/>
              </a:rPr>
              <a:t> </a:t>
            </a:r>
            <a:r>
              <a:rPr lang="en-US" sz="2800" i="0" u="none" strike="noStrike" dirty="0" err="1">
                <a:effectLst/>
                <a:latin typeface="Times New Roman" panose="02020603050405020304" pitchFamily="18" charset="0"/>
                <a:cs typeface="Times New Roman" panose="02020603050405020304" pitchFamily="18" charset="0"/>
              </a:rPr>
              <a:t>nhát</a:t>
            </a:r>
            <a:r>
              <a:rPr lang="en-US" sz="2800" i="0" u="none" strike="noStrike" dirty="0">
                <a:effectLst/>
                <a:latin typeface="Times New Roman" panose="02020603050405020304" pitchFamily="18" charset="0"/>
                <a:cs typeface="Times New Roman" panose="02020603050405020304" pitchFamily="18" charset="0"/>
              </a:rPr>
              <a:t>. </a:t>
            </a:r>
            <a:r>
              <a:rPr lang="vi-VN" sz="2800" i="0" u="none" strike="noStrike" dirty="0">
                <a:effectLst/>
                <a:latin typeface="+mj-lt"/>
              </a:rPr>
              <a:t>Một buổi sáng</a:t>
            </a:r>
            <a:r>
              <a:rPr lang="vi-VN" sz="2800" dirty="0">
                <a:latin typeface="+mj-lt"/>
              </a:rPr>
              <a:t>, chú </a:t>
            </a:r>
            <a:r>
              <a:rPr lang="vi-VN" sz="2800" i="0" u="none" strike="noStrike" dirty="0">
                <a:effectLst/>
                <a:latin typeface="+mj-lt"/>
              </a:rPr>
              <a:t>đang kiếm</a:t>
            </a:r>
            <a:r>
              <a:rPr lang="en-US" sz="2800" dirty="0">
                <a:latin typeface="+mj-lt"/>
              </a:rPr>
              <a:t> </a:t>
            </a:r>
            <a:r>
              <a:rPr lang="vi-VN" sz="2800" i="0" u="none" strike="noStrike" dirty="0">
                <a:effectLst/>
                <a:latin typeface="+mj-lt"/>
              </a:rPr>
              <a:t>quả Cây thì thấy nhím trắng chạy tới. Nhím trắng</a:t>
            </a:r>
            <a:r>
              <a:rPr lang="en-US" sz="2800" i="0" u="none" strike="noStrike" dirty="0">
                <a:effectLst/>
                <a:latin typeface="+mj-lt"/>
              </a:rPr>
              <a:t> </a:t>
            </a:r>
            <a:r>
              <a:rPr lang="en-US" sz="2800" i="0" u="none" strike="noStrike" dirty="0">
                <a:effectLst/>
                <a:latin typeface="Times New Roman" panose="02020603050405020304" pitchFamily="18" charset="0"/>
                <a:cs typeface="Times New Roman" panose="02020603050405020304" pitchFamily="18" charset="0"/>
              </a:rPr>
              <a:t>v</a:t>
            </a:r>
            <a:r>
              <a:rPr lang="vi-VN" sz="2800" i="0" u="none" strike="noStrike" dirty="0">
                <a:effectLst/>
                <a:latin typeface="Times New Roman" panose="02020603050405020304" pitchFamily="18" charset="0"/>
                <a:cs typeface="Times New Roman" panose="02020603050405020304" pitchFamily="18" charset="0"/>
              </a:rPr>
              <a:t>ồn </a:t>
            </a:r>
            <a:r>
              <a:rPr lang="en-US" sz="2800" i="0" u="none" strike="noStrike" dirty="0" err="1">
                <a:effectLst/>
                <a:latin typeface="Times New Roman" panose="02020603050405020304" pitchFamily="18" charset="0"/>
                <a:cs typeface="Times New Roman" panose="02020603050405020304" pitchFamily="18" charset="0"/>
              </a:rPr>
              <a:t>vã</a:t>
            </a:r>
            <a:r>
              <a:rPr lang="vi-VN" sz="2800" i="0" u="none" strike="noStrike" dirty="0">
                <a:effectLst/>
                <a:latin typeface="+mj-lt"/>
              </a:rPr>
              <a:t>: “Chào bạn! Rất vui được gặp bạn!”. </a:t>
            </a:r>
            <a:r>
              <a:rPr lang="en-US" sz="2800" i="0" u="none" strike="noStrike" dirty="0">
                <a:effectLst/>
                <a:latin typeface="+mj-lt"/>
              </a:rPr>
              <a:t>                                                      </a:t>
            </a:r>
            <a:r>
              <a:rPr lang="vi-VN" sz="2800" i="0" u="none" strike="noStrike" dirty="0">
                <a:effectLst/>
                <a:latin typeface="+mj-lt"/>
              </a:rPr>
              <a:t>: “Chào bạn!”, rồi</a:t>
            </a:r>
            <a:r>
              <a:rPr lang="en-US" sz="2800" i="0" u="none" strike="noStrike" dirty="0">
                <a:effectLst/>
                <a:latin typeface="+mj-lt"/>
              </a:rPr>
              <a:t> </a:t>
            </a:r>
          </a:p>
          <a:p>
            <a:pPr rtl="0">
              <a:spcBef>
                <a:spcPts val="400"/>
              </a:spcBef>
              <a:spcAft>
                <a:spcPts val="400"/>
              </a:spcAft>
            </a:pPr>
            <a:r>
              <a:rPr lang="en-US" sz="2800" i="0" u="none" strike="noStrike" dirty="0">
                <a:effectLst/>
                <a:latin typeface="+mj-lt"/>
              </a:rPr>
              <a:t>                           </a:t>
            </a:r>
            <a:r>
              <a:rPr lang="vi-VN" sz="2800" i="0" u="none" strike="noStrike" dirty="0">
                <a:effectLst/>
                <a:latin typeface="+mj-lt"/>
              </a:rPr>
              <a:t>. Chú</a:t>
            </a:r>
            <a:r>
              <a:rPr lang="en-US" sz="2800" i="0" u="none" strike="noStrike" dirty="0">
                <a:effectLst/>
                <a:latin typeface="+mj-lt"/>
              </a:rPr>
              <a:t> </a:t>
            </a:r>
            <a:endParaRPr lang="en-US" sz="2800" dirty="0">
              <a:latin typeface="+mj-lt"/>
            </a:endParaRPr>
          </a:p>
          <a:p>
            <a:pPr algn="just" rtl="0">
              <a:spcBef>
                <a:spcPts val="400"/>
              </a:spcBef>
              <a:spcAft>
                <a:spcPts val="400"/>
              </a:spcAft>
            </a:pPr>
            <a:r>
              <a:rPr lang="en-US" sz="2800" i="0" u="none" strike="noStrike" dirty="0">
                <a:effectLst/>
                <a:latin typeface="+mj-lt"/>
              </a:rPr>
              <a:t>        </a:t>
            </a:r>
            <a:r>
              <a:rPr lang="vi-VN" sz="2800" i="0" u="none" strike="noStrike" dirty="0">
                <a:effectLst/>
                <a:latin typeface="+mj-lt"/>
              </a:rPr>
              <a:t>Mùa đông đến, nhím nâu đi tìm nơi để</a:t>
            </a:r>
            <a:r>
              <a:rPr lang="en-US" sz="2800" i="0" u="none" strike="noStrike" dirty="0">
                <a:effectLst/>
                <a:latin typeface="+mj-lt"/>
              </a:rPr>
              <a:t> </a:t>
            </a:r>
            <a:r>
              <a:rPr lang="en-US" sz="2800" i="0" u="none" strike="noStrike" dirty="0" err="1">
                <a:effectLst/>
                <a:latin typeface="Times New Roman" panose="02020603050405020304" pitchFamily="18" charset="0"/>
                <a:cs typeface="Times New Roman" panose="02020603050405020304" pitchFamily="18" charset="0"/>
              </a:rPr>
              <a:t>trú</a:t>
            </a:r>
            <a:r>
              <a:rPr lang="en-US" sz="2800" i="0" u="none" strike="noStrike" dirty="0">
                <a:effectLst/>
                <a:latin typeface="Times New Roman" panose="02020603050405020304" pitchFamily="18" charset="0"/>
                <a:cs typeface="Times New Roman" panose="02020603050405020304" pitchFamily="18" charset="0"/>
              </a:rPr>
              <a:t> </a:t>
            </a:r>
            <a:r>
              <a:rPr lang="en-US" sz="2800" i="0" u="none" strike="noStrike" dirty="0" err="1">
                <a:effectLst/>
                <a:latin typeface="Times New Roman" panose="02020603050405020304" pitchFamily="18" charset="0"/>
                <a:cs typeface="Times New Roman" panose="02020603050405020304" pitchFamily="18" charset="0"/>
              </a:rPr>
              <a:t>ngụ</a:t>
            </a:r>
            <a:r>
              <a:rPr lang="en-US" sz="2800" i="0" u="none" strike="noStrike" dirty="0">
                <a:effectLst/>
                <a:latin typeface="Times New Roman" panose="02020603050405020304" pitchFamily="18" charset="0"/>
                <a:cs typeface="Times New Roman" panose="02020603050405020304" pitchFamily="18" charset="0"/>
              </a:rPr>
              <a:t>. </a:t>
            </a:r>
            <a:r>
              <a:rPr lang="vi-VN" sz="2800" i="0" u="none" strike="noStrike" dirty="0">
                <a:effectLst/>
                <a:latin typeface="+mj-lt"/>
              </a:rPr>
              <a:t>Bất chợt, mưa kéo đến. Nhím nâu vội bước vào cái hang nhỏ. Thì ra là nhà nhím trắng. Nhím nâu run run: “Xin lỗi, tôi không biết đây là nhà của bạn.”. Nhím trắng tươi cười:</a:t>
            </a:r>
            <a:r>
              <a:rPr lang="en-US" sz="2800" dirty="0">
                <a:latin typeface="+mj-lt"/>
              </a:rPr>
              <a:t> </a:t>
            </a:r>
            <a:r>
              <a:rPr lang="vi-VN" sz="2800" i="0" u="none" strike="noStrike" dirty="0">
                <a:effectLst/>
                <a:latin typeface="+mj-lt"/>
              </a:rPr>
              <a:t>“Đừng ngại! Gặp lại bạn, tôi rất vui. Tôi Ở đây một mình, buồn lắm. Bạn ở lại cùng tôi nhé!”.</a:t>
            </a:r>
            <a:endParaRPr lang="vi-VN" sz="2800" dirty="0">
              <a:effectLst/>
              <a:latin typeface="+mj-lt"/>
            </a:endParaRPr>
          </a:p>
          <a:p>
            <a:pPr algn="just" rtl="0">
              <a:spcBef>
                <a:spcPts val="400"/>
              </a:spcBef>
              <a:spcAft>
                <a:spcPts val="400"/>
              </a:spcAft>
            </a:pPr>
            <a:r>
              <a:rPr lang="en-US" sz="2800" i="0" u="none" strike="noStrike" dirty="0">
                <a:effectLst/>
                <a:latin typeface="+mj-lt"/>
              </a:rPr>
              <a:t>        </a:t>
            </a:r>
            <a:r>
              <a:rPr lang="vi-VN" sz="2800" i="0" u="none" strike="noStrike" dirty="0">
                <a:effectLst/>
                <a:latin typeface="+mj-lt"/>
              </a:rPr>
              <a:t>“Nhím trắng tốt bụng quả. Bạn ấy nói đúng, không có bạn bè thì thật buồn.”</a:t>
            </a:r>
            <a:r>
              <a:rPr lang="en-US" sz="2800" i="0" u="none" strike="noStrike" dirty="0">
                <a:effectLst/>
                <a:latin typeface="+mj-lt"/>
              </a:rPr>
              <a:t> </a:t>
            </a:r>
            <a:r>
              <a:rPr lang="vi-VN" sz="2800" i="0" u="none" strike="noStrike" dirty="0">
                <a:effectLst/>
                <a:latin typeface="+mj-lt"/>
              </a:rPr>
              <a:t>Nghĩ thế, nhím nấu mạnh dạn hẳn lên. Chú nhận lời kết bạn với nhím trắng. Cả hai cùng thu dọn,</a:t>
            </a:r>
            <a:r>
              <a:rPr lang="en-US" sz="2800" i="0" u="none" strike="noStrike" dirty="0">
                <a:effectLst/>
                <a:latin typeface="+mj-lt"/>
              </a:rPr>
              <a:t> </a:t>
            </a:r>
            <a:r>
              <a:rPr lang="en-US" sz="2800" i="0" u="none" strike="noStrike" dirty="0" err="1">
                <a:effectLst/>
                <a:latin typeface="Times New Roman" panose="02020603050405020304" pitchFamily="18" charset="0"/>
                <a:cs typeface="Times New Roman" panose="02020603050405020304" pitchFamily="18" charset="0"/>
              </a:rPr>
              <a:t>trang</a:t>
            </a:r>
            <a:r>
              <a:rPr lang="en-US" sz="2800" i="0" u="none" strike="noStrike" dirty="0">
                <a:effectLst/>
                <a:latin typeface="Times New Roman" panose="02020603050405020304" pitchFamily="18" charset="0"/>
                <a:cs typeface="Times New Roman" panose="02020603050405020304" pitchFamily="18" charset="0"/>
              </a:rPr>
              <a:t> </a:t>
            </a:r>
            <a:r>
              <a:rPr lang="en-US" sz="2800" i="0" u="none" strike="noStrike" dirty="0" err="1">
                <a:effectLst/>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vi-VN" sz="2800" i="0" u="none" strike="noStrike" dirty="0">
                <a:effectLst/>
                <a:latin typeface="+mj-lt"/>
              </a:rPr>
              <a:t>chỗ ở cho đẹp. </a:t>
            </a:r>
            <a:endParaRPr lang="vi-VN" sz="2800" dirty="0">
              <a:effectLst/>
              <a:latin typeface="+mj-lt"/>
            </a:endParaRPr>
          </a:p>
          <a:p>
            <a:pPr algn="r" rtl="0"/>
            <a:r>
              <a:rPr lang="vi-VN" sz="2800" i="0" u="none" strike="noStrike" dirty="0">
                <a:effectLst/>
                <a:latin typeface="+mj-lt"/>
              </a:rPr>
              <a:t>(Theo Minh Anh)</a:t>
            </a:r>
            <a:endParaRPr lang="vi-VN" sz="2800" dirty="0">
              <a:effectLst/>
              <a:latin typeface="+mj-lt"/>
            </a:endParaRPr>
          </a:p>
        </p:txBody>
      </p:sp>
      <p:sp>
        <p:nvSpPr>
          <p:cNvPr id="3" name="Rounded Rectangle 14">
            <a:extLst>
              <a:ext uri="{FF2B5EF4-FFF2-40B4-BE49-F238E27FC236}">
                <a16:creationId xmlns:a16="http://schemas.microsoft.com/office/drawing/2014/main" id="{73C17C4E-4FE8-4A3D-8F82-B10B3710DAEE}"/>
              </a:ext>
            </a:extLst>
          </p:cNvPr>
          <p:cNvSpPr/>
          <p:nvPr/>
        </p:nvSpPr>
        <p:spPr>
          <a:xfrm>
            <a:off x="180535" y="6007294"/>
            <a:ext cx="8678936"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 Chi tiết nào cho thấy nhím nâu rất nhút nhát?</a:t>
            </a:r>
          </a:p>
        </p:txBody>
      </p:sp>
      <p:sp>
        <p:nvSpPr>
          <p:cNvPr id="4" name="TextBox 3">
            <a:extLst>
              <a:ext uri="{FF2B5EF4-FFF2-40B4-BE49-F238E27FC236}">
                <a16:creationId xmlns:a16="http://schemas.microsoft.com/office/drawing/2014/main" id="{6004C735-D0D1-45B6-A947-DD9136615BAE}"/>
              </a:ext>
            </a:extLst>
          </p:cNvPr>
          <p:cNvSpPr txBox="1"/>
          <p:nvPr/>
        </p:nvSpPr>
        <p:spPr>
          <a:xfrm>
            <a:off x="4396179" y="1707475"/>
            <a:ext cx="4592320" cy="523220"/>
          </a:xfrm>
          <a:prstGeom prst="rect">
            <a:avLst/>
          </a:prstGeom>
          <a:noFill/>
        </p:spPr>
        <p:txBody>
          <a:bodyPr wrap="square">
            <a:spAutoFit/>
          </a:bodyPr>
          <a:lstStyle/>
          <a:p>
            <a:r>
              <a:rPr lang="vi-VN" sz="2800" i="0" u="none" strike="noStrike" dirty="0">
                <a:effectLst/>
                <a:latin typeface="+mj-lt"/>
              </a:rPr>
              <a:t>Nhím nâu lúng túng, nói lí nhí</a:t>
            </a:r>
            <a:endParaRPr lang="en-US" sz="2800" dirty="0"/>
          </a:p>
        </p:txBody>
      </p:sp>
      <p:sp>
        <p:nvSpPr>
          <p:cNvPr id="5" name="TextBox 4">
            <a:extLst>
              <a:ext uri="{FF2B5EF4-FFF2-40B4-BE49-F238E27FC236}">
                <a16:creationId xmlns:a16="http://schemas.microsoft.com/office/drawing/2014/main" id="{1526B9F0-59B1-438A-80E8-B961421B0336}"/>
              </a:ext>
            </a:extLst>
          </p:cNvPr>
          <p:cNvSpPr txBox="1"/>
          <p:nvPr/>
        </p:nvSpPr>
        <p:spPr>
          <a:xfrm>
            <a:off x="180535" y="2210559"/>
            <a:ext cx="2588552" cy="523220"/>
          </a:xfrm>
          <a:prstGeom prst="rect">
            <a:avLst/>
          </a:prstGeom>
          <a:noFill/>
        </p:spPr>
        <p:txBody>
          <a:bodyPr wrap="square">
            <a:spAutoFit/>
          </a:bodyPr>
          <a:lstStyle/>
          <a:p>
            <a:r>
              <a:rPr lang="vi-VN" sz="2800" i="0" u="none" strike="noStrike" dirty="0">
                <a:effectLst/>
                <a:latin typeface="+mj-lt"/>
              </a:rPr>
              <a:t>nấp vào bụi cây</a:t>
            </a:r>
            <a:endParaRPr lang="en-US" sz="2800" dirty="0"/>
          </a:p>
        </p:txBody>
      </p:sp>
      <p:sp>
        <p:nvSpPr>
          <p:cNvPr id="7" name="TextBox 6">
            <a:extLst>
              <a:ext uri="{FF2B5EF4-FFF2-40B4-BE49-F238E27FC236}">
                <a16:creationId xmlns:a16="http://schemas.microsoft.com/office/drawing/2014/main" id="{E07F52D9-93B5-4FA2-ABE2-3C0E2BE07C9C}"/>
              </a:ext>
            </a:extLst>
          </p:cNvPr>
          <p:cNvSpPr txBox="1"/>
          <p:nvPr/>
        </p:nvSpPr>
        <p:spPr>
          <a:xfrm>
            <a:off x="3221504" y="2230695"/>
            <a:ext cx="5050300" cy="523220"/>
          </a:xfrm>
          <a:prstGeom prst="rect">
            <a:avLst/>
          </a:prstGeom>
          <a:noFill/>
        </p:spPr>
        <p:txBody>
          <a:bodyPr wrap="square">
            <a:spAutoFit/>
          </a:bodyPr>
          <a:lstStyle/>
          <a:p>
            <a:r>
              <a:rPr lang="vi-VN" sz="2800" i="0" u="none" strike="noStrike" dirty="0">
                <a:effectLst/>
                <a:latin typeface="+mj-lt"/>
              </a:rPr>
              <a:t>cuộn tròn người lại mà vẫn sợ hãi.</a:t>
            </a:r>
            <a:endParaRPr lang="en-US" sz="2800" dirty="0"/>
          </a:p>
        </p:txBody>
      </p:sp>
    </p:spTree>
    <p:extLst>
      <p:ext uri="{BB962C8B-B14F-4D97-AF65-F5344CB8AC3E}">
        <p14:creationId xmlns:p14="http://schemas.microsoft.com/office/powerpoint/2010/main" val="7563062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grpId="0" nodeType="clickEffect">
                                  <p:stCondLst>
                                    <p:cond delay="0"/>
                                  </p:stCondLst>
                                  <p:iterate type="lt">
                                    <p:tmPct val="4000"/>
                                  </p:iterate>
                                  <p:childTnLst>
                                    <p:set>
                                      <p:cBhvr override="childStyle">
                                        <p:cTn id="11" dur="500" fill="hold"/>
                                        <p:tgtEl>
                                          <p:spTgt spid="4"/>
                                        </p:tgtEl>
                                        <p:attrNameLst>
                                          <p:attrName>style.color</p:attrName>
                                        </p:attrNameLst>
                                      </p:cBhvr>
                                      <p:to>
                                        <p:clrVal>
                                          <a:srgbClr val="2DB544"/>
                                        </p:clrVal>
                                      </p:to>
                                    </p:set>
                                    <p:set>
                                      <p:cBhvr>
                                        <p:cTn id="12" dur="500" fill="hold"/>
                                        <p:tgtEl>
                                          <p:spTgt spid="4"/>
                                        </p:tgtEl>
                                        <p:attrNameLst>
                                          <p:attrName>fillcolor</p:attrName>
                                        </p:attrNameLst>
                                      </p:cBhvr>
                                      <p:to>
                                        <p:clrVal>
                                          <a:srgbClr val="2DB544"/>
                                        </p:clrVal>
                                      </p:to>
                                    </p:set>
                                    <p:set>
                                      <p:cBhvr>
                                        <p:cTn id="13" dur="500" fill="hold"/>
                                        <p:tgtEl>
                                          <p:spTgt spid="4"/>
                                        </p:tgtEl>
                                        <p:attrNameLst>
                                          <p:attrName>fill.type</p:attrName>
                                        </p:attrNameLst>
                                      </p:cBhvr>
                                      <p:to>
                                        <p:strVal val="solid"/>
                                      </p:to>
                                    </p:set>
                                  </p:childTnLst>
                                </p:cTn>
                              </p:par>
                            </p:childTnLst>
                          </p:cTn>
                        </p:par>
                        <p:par>
                          <p:cTn id="14" fill="hold">
                            <p:stCondLst>
                              <p:cond delay="960"/>
                            </p:stCondLst>
                            <p:childTnLst>
                              <p:par>
                                <p:cTn id="15" presetID="16" presetClass="emph" presetSubtype="0" fill="hold" grpId="0" nodeType="afterEffect">
                                  <p:stCondLst>
                                    <p:cond delay="0"/>
                                  </p:stCondLst>
                                  <p:iterate type="lt">
                                    <p:tmPct val="4000"/>
                                  </p:iterate>
                                  <p:childTnLst>
                                    <p:set>
                                      <p:cBhvr override="childStyle">
                                        <p:cTn id="16" dur="500" fill="hold"/>
                                        <p:tgtEl>
                                          <p:spTgt spid="5"/>
                                        </p:tgtEl>
                                        <p:attrNameLst>
                                          <p:attrName>style.color</p:attrName>
                                        </p:attrNameLst>
                                      </p:cBhvr>
                                      <p:to>
                                        <p:clrVal>
                                          <a:srgbClr val="2DB544"/>
                                        </p:clrVal>
                                      </p:to>
                                    </p:set>
                                    <p:set>
                                      <p:cBhvr>
                                        <p:cTn id="17" dur="500" fill="hold"/>
                                        <p:tgtEl>
                                          <p:spTgt spid="5"/>
                                        </p:tgtEl>
                                        <p:attrNameLst>
                                          <p:attrName>fillcolor</p:attrName>
                                        </p:attrNameLst>
                                      </p:cBhvr>
                                      <p:to>
                                        <p:clrVal>
                                          <a:srgbClr val="2DB544"/>
                                        </p:clrVal>
                                      </p:to>
                                    </p:set>
                                    <p:set>
                                      <p:cBhvr>
                                        <p:cTn id="18" dur="500" fill="hold"/>
                                        <p:tgtEl>
                                          <p:spTgt spid="5"/>
                                        </p:tgtEl>
                                        <p:attrNameLst>
                                          <p:attrName>fill.type</p:attrName>
                                        </p:attrNameLst>
                                      </p:cBhvr>
                                      <p:to>
                                        <p:strVal val="solid"/>
                                      </p:to>
                                    </p:set>
                                  </p:childTnLst>
                                </p:cTn>
                              </p:par>
                            </p:childTnLst>
                          </p:cTn>
                        </p:par>
                        <p:par>
                          <p:cTn id="19" fill="hold">
                            <p:stCondLst>
                              <p:cond delay="1680"/>
                            </p:stCondLst>
                            <p:childTnLst>
                              <p:par>
                                <p:cTn id="20" presetID="16" presetClass="emph" presetSubtype="0" fill="hold" grpId="0" nodeType="afterEffect">
                                  <p:stCondLst>
                                    <p:cond delay="0"/>
                                  </p:stCondLst>
                                  <p:iterate type="lt">
                                    <p:tmPct val="4000"/>
                                  </p:iterate>
                                  <p:childTnLst>
                                    <p:set>
                                      <p:cBhvr override="childStyle">
                                        <p:cTn id="21" dur="500" fill="hold"/>
                                        <p:tgtEl>
                                          <p:spTgt spid="7"/>
                                        </p:tgtEl>
                                        <p:attrNameLst>
                                          <p:attrName>style.color</p:attrName>
                                        </p:attrNameLst>
                                      </p:cBhvr>
                                      <p:to>
                                        <p:clrVal>
                                          <a:srgbClr val="2DB544"/>
                                        </p:clrVal>
                                      </p:to>
                                    </p:set>
                                    <p:set>
                                      <p:cBhvr>
                                        <p:cTn id="22" dur="500" fill="hold"/>
                                        <p:tgtEl>
                                          <p:spTgt spid="7"/>
                                        </p:tgtEl>
                                        <p:attrNameLst>
                                          <p:attrName>fillcolor</p:attrName>
                                        </p:attrNameLst>
                                      </p:cBhvr>
                                      <p:to>
                                        <p:clrVal>
                                          <a:srgbClr val="2DB544"/>
                                        </p:clrVal>
                                      </p:to>
                                    </p:set>
                                    <p:set>
                                      <p:cBhvr>
                                        <p:cTn id="23"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36C2DE-52ED-403A-BDD0-D2C12611D9AA}"/>
              </a:ext>
            </a:extLst>
          </p:cNvPr>
          <p:cNvSpPr txBox="1"/>
          <p:nvPr/>
        </p:nvSpPr>
        <p:spPr>
          <a:xfrm>
            <a:off x="180535" y="162317"/>
            <a:ext cx="11830929" cy="6052939"/>
          </a:xfrm>
          <a:prstGeom prst="rect">
            <a:avLst/>
          </a:prstGeom>
          <a:noFill/>
        </p:spPr>
        <p:txBody>
          <a:bodyPr wrap="square">
            <a:spAutoFit/>
          </a:bodyPr>
          <a:lstStyle/>
          <a:p>
            <a:pPr algn="ctr" rtl="0"/>
            <a:r>
              <a:rPr lang="vi-VN" sz="2600" b="1" i="0" u="none" strike="noStrike" dirty="0">
                <a:solidFill>
                  <a:srgbClr val="FF0000"/>
                </a:solidFill>
                <a:effectLst/>
                <a:latin typeface="+mj-lt"/>
              </a:rPr>
              <a:t>NHÍM NÂU KẾT BẠN</a:t>
            </a:r>
            <a:endParaRPr lang="en-US" sz="2600" b="1" i="0" u="none" strike="noStrike" dirty="0">
              <a:solidFill>
                <a:srgbClr val="FF0000"/>
              </a:solidFill>
              <a:effectLst/>
              <a:latin typeface="+mj-lt"/>
            </a:endParaRPr>
          </a:p>
          <a:p>
            <a:pPr algn="just" rtl="0"/>
            <a:endParaRPr lang="en-US" sz="1600" b="1" i="0" u="none" strike="noStrike" dirty="0">
              <a:solidFill>
                <a:srgbClr val="FF0000"/>
              </a:solidFill>
              <a:effectLst/>
              <a:latin typeface="+mj-lt"/>
            </a:endParaRPr>
          </a:p>
          <a:p>
            <a:pPr>
              <a:spcBef>
                <a:spcPts val="400"/>
              </a:spcBef>
              <a:spcAft>
                <a:spcPts val="400"/>
              </a:spcAft>
            </a:pPr>
            <a:r>
              <a:rPr lang="en-US" sz="2600" i="0" u="none" strike="noStrike" dirty="0">
                <a:effectLst/>
                <a:latin typeface="+mj-lt"/>
              </a:rPr>
              <a:t>           </a:t>
            </a:r>
            <a:r>
              <a:rPr lang="vi-VN" sz="2600" i="0" u="none" strike="noStrike" dirty="0">
                <a:effectLst/>
                <a:latin typeface="+mj-lt"/>
              </a:rPr>
              <a:t>Trong khu rừng nọ, có chú nhím nâu hiền lành,</a:t>
            </a:r>
            <a:r>
              <a:rPr lang="en-US" sz="2600" i="0" u="none" strike="noStrike" dirty="0">
                <a:effectLst/>
                <a:latin typeface="+mj-lt"/>
              </a:rPr>
              <a:t> </a:t>
            </a:r>
            <a:r>
              <a:rPr lang="en-US" sz="2600" i="0" u="none" strike="noStrike" dirty="0" err="1">
                <a:effectLst/>
                <a:latin typeface="Times New Roman" panose="02020603050405020304" pitchFamily="18" charset="0"/>
                <a:cs typeface="Times New Roman" panose="02020603050405020304" pitchFamily="18" charset="0"/>
              </a:rPr>
              <a:t>nhút</a:t>
            </a:r>
            <a:r>
              <a:rPr lang="en-US" sz="2600" i="0" u="none" strike="noStrike" dirty="0">
                <a:effectLst/>
                <a:latin typeface="Times New Roman" panose="02020603050405020304" pitchFamily="18" charset="0"/>
                <a:cs typeface="Times New Roman" panose="02020603050405020304" pitchFamily="18" charset="0"/>
              </a:rPr>
              <a:t> </a:t>
            </a:r>
            <a:r>
              <a:rPr lang="en-US" sz="2600" i="0" u="none" strike="noStrike" dirty="0" err="1">
                <a:effectLst/>
                <a:latin typeface="Times New Roman" panose="02020603050405020304" pitchFamily="18" charset="0"/>
                <a:cs typeface="Times New Roman" panose="02020603050405020304" pitchFamily="18" charset="0"/>
              </a:rPr>
              <a:t>nhát</a:t>
            </a:r>
            <a:r>
              <a:rPr lang="en-US" sz="2600" i="0" u="none" strike="noStrike" dirty="0">
                <a:effectLst/>
                <a:latin typeface="Times New Roman" panose="02020603050405020304" pitchFamily="18" charset="0"/>
                <a:cs typeface="Times New Roman" panose="02020603050405020304" pitchFamily="18" charset="0"/>
              </a:rPr>
              <a:t>.                                                          </a:t>
            </a:r>
          </a:p>
          <a:p>
            <a:pPr>
              <a:spcBef>
                <a:spcPts val="400"/>
              </a:spcBef>
              <a:spcAft>
                <a:spcPts val="400"/>
              </a:spcAft>
            </a:pPr>
            <a:r>
              <a:rPr lang="en-US" sz="2600" dirty="0">
                <a:latin typeface="Times New Roman" panose="02020603050405020304" pitchFamily="18" charset="0"/>
                <a:cs typeface="Times New Roman" panose="02020603050405020304" pitchFamily="18" charset="0"/>
              </a:rPr>
              <a:t>                                                                      </a:t>
            </a:r>
            <a:r>
              <a:rPr lang="vi-VN" sz="2600" i="0" u="none" strike="noStrike" dirty="0">
                <a:effectLst/>
                <a:latin typeface="+mj-lt"/>
              </a:rPr>
              <a:t>Nhím trắng</a:t>
            </a:r>
            <a:r>
              <a:rPr lang="en-US" sz="2600" i="0" u="none" strike="noStrike" dirty="0">
                <a:effectLst/>
                <a:latin typeface="+mj-lt"/>
              </a:rPr>
              <a:t> </a:t>
            </a:r>
            <a:r>
              <a:rPr lang="en-US" sz="2600" i="0" u="none" strike="noStrike" dirty="0">
                <a:effectLst/>
                <a:latin typeface="Times New Roman" panose="02020603050405020304" pitchFamily="18" charset="0"/>
                <a:cs typeface="Times New Roman" panose="02020603050405020304" pitchFamily="18" charset="0"/>
              </a:rPr>
              <a:t>v</a:t>
            </a:r>
            <a:r>
              <a:rPr lang="vi-VN" sz="2600" i="0" u="none" strike="noStrike" dirty="0">
                <a:effectLst/>
                <a:latin typeface="Times New Roman" panose="02020603050405020304" pitchFamily="18" charset="0"/>
                <a:cs typeface="Times New Roman" panose="02020603050405020304" pitchFamily="18" charset="0"/>
              </a:rPr>
              <a:t>ồn </a:t>
            </a:r>
            <a:r>
              <a:rPr lang="en-US" sz="2600" i="0" u="none" strike="noStrike" dirty="0" err="1">
                <a:effectLst/>
                <a:latin typeface="Times New Roman" panose="02020603050405020304" pitchFamily="18" charset="0"/>
                <a:cs typeface="Times New Roman" panose="02020603050405020304" pitchFamily="18" charset="0"/>
              </a:rPr>
              <a:t>vã</a:t>
            </a:r>
            <a:r>
              <a:rPr lang="vi-VN" sz="2600" i="0" u="none" strike="noStrike" dirty="0">
                <a:effectLst/>
                <a:latin typeface="+mj-lt"/>
              </a:rPr>
              <a:t>: “Chào bạn! Rất vui được gặp bạn!”. Nhím nâu lúng túng, nói lí nhí:</a:t>
            </a:r>
            <a:r>
              <a:rPr lang="en-US" sz="2600" i="0" u="none" strike="noStrike" dirty="0">
                <a:effectLst/>
                <a:latin typeface="+mj-lt"/>
              </a:rPr>
              <a:t> </a:t>
            </a:r>
            <a:r>
              <a:rPr lang="vi-VN" sz="2600" i="0" u="none" strike="noStrike" dirty="0">
                <a:effectLst/>
                <a:latin typeface="+mj-lt"/>
              </a:rPr>
              <a:t>“Chào bạn!”, rồi</a:t>
            </a:r>
            <a:r>
              <a:rPr lang="en-US" sz="2600" i="0" u="none" strike="noStrike" dirty="0">
                <a:effectLst/>
                <a:latin typeface="+mj-lt"/>
              </a:rPr>
              <a:t> </a:t>
            </a:r>
            <a:r>
              <a:rPr lang="vi-VN" sz="2600" i="0" u="none" strike="noStrike" dirty="0">
                <a:effectLst/>
                <a:latin typeface="+mj-lt"/>
              </a:rPr>
              <a:t>nấp vào bụi cây. Chú</a:t>
            </a:r>
            <a:r>
              <a:rPr lang="en-US" sz="2600" i="0" u="none" strike="noStrike" dirty="0">
                <a:effectLst/>
                <a:latin typeface="+mj-lt"/>
              </a:rPr>
              <a:t> </a:t>
            </a:r>
            <a:r>
              <a:rPr lang="vi-VN" sz="2600" i="0" u="none" strike="noStrike" dirty="0">
                <a:effectLst/>
                <a:latin typeface="+mj-lt"/>
              </a:rPr>
              <a:t>cuộn tròn người lại mà vẫn sợ hãi.</a:t>
            </a:r>
            <a:endParaRPr lang="en-US" sz="2600" dirty="0">
              <a:latin typeface="+mj-lt"/>
            </a:endParaRPr>
          </a:p>
          <a:p>
            <a:pPr algn="just" rtl="0">
              <a:spcBef>
                <a:spcPts val="400"/>
              </a:spcBef>
              <a:spcAft>
                <a:spcPts val="400"/>
              </a:spcAft>
            </a:pPr>
            <a:endParaRPr lang="en-US" sz="2600" i="0" u="none" strike="noStrike" dirty="0">
              <a:effectLst/>
              <a:latin typeface="+mj-lt"/>
            </a:endParaRPr>
          </a:p>
          <a:p>
            <a:pPr algn="just" rtl="0">
              <a:spcBef>
                <a:spcPts val="400"/>
              </a:spcBef>
              <a:spcAft>
                <a:spcPts val="400"/>
              </a:spcAft>
            </a:pPr>
            <a:r>
              <a:rPr lang="en-US" sz="2600" i="0" u="none" strike="noStrike" dirty="0">
                <a:effectLst/>
                <a:latin typeface="+mj-lt"/>
              </a:rPr>
              <a:t>                                                                                              </a:t>
            </a:r>
            <a:r>
              <a:rPr lang="vi-VN" sz="2600" i="0" u="none" strike="noStrike" dirty="0">
                <a:effectLst/>
                <a:latin typeface="+mj-lt"/>
              </a:rPr>
              <a:t>Nhím nâu run run: “Xin lỗi, tôi không biết đây là nhà của bạn.”. Nhím trắng tươi cười:</a:t>
            </a:r>
            <a:r>
              <a:rPr lang="en-US" sz="2600" dirty="0">
                <a:latin typeface="+mj-lt"/>
              </a:rPr>
              <a:t> </a:t>
            </a:r>
            <a:r>
              <a:rPr lang="vi-VN" sz="2600" i="0" u="none" strike="noStrike" dirty="0">
                <a:effectLst/>
                <a:latin typeface="+mj-lt"/>
              </a:rPr>
              <a:t>“Đừng ngại! Gặp lại bạn, tôi rất vui. Tôi Ở đây một mình, buồn lắm. Bạn ở lại cùng tôi nhé!”.</a:t>
            </a:r>
            <a:endParaRPr lang="vi-VN" sz="2600" dirty="0">
              <a:effectLst/>
              <a:latin typeface="+mj-lt"/>
            </a:endParaRPr>
          </a:p>
          <a:p>
            <a:pPr algn="just" rtl="0">
              <a:spcBef>
                <a:spcPts val="400"/>
              </a:spcBef>
              <a:spcAft>
                <a:spcPts val="400"/>
              </a:spcAft>
            </a:pPr>
            <a:r>
              <a:rPr lang="en-US" sz="2600" i="0" u="none" strike="noStrike" dirty="0">
                <a:effectLst/>
                <a:latin typeface="+mj-lt"/>
              </a:rPr>
              <a:t>        </a:t>
            </a:r>
            <a:r>
              <a:rPr lang="vi-VN" sz="2600" i="0" u="none" strike="noStrike" dirty="0">
                <a:effectLst/>
                <a:latin typeface="+mj-lt"/>
              </a:rPr>
              <a:t>“Nhím trắng tốt bụng quả. Bạn ấy nói đúng, không có bạn bè thì thật buồn.”</a:t>
            </a:r>
            <a:r>
              <a:rPr lang="en-US" sz="2600" i="0" u="none" strike="noStrike" dirty="0">
                <a:effectLst/>
                <a:latin typeface="+mj-lt"/>
              </a:rPr>
              <a:t> </a:t>
            </a:r>
            <a:r>
              <a:rPr lang="vi-VN" sz="2600" i="0" u="none" strike="noStrike" dirty="0">
                <a:effectLst/>
                <a:latin typeface="+mj-lt"/>
              </a:rPr>
              <a:t>Nghĩ thế, nhím nấu mạnh dạn hẳn lên. Chú nhận lời kết bạn với nhím trắng. Cả hai cùng thu dọn,</a:t>
            </a:r>
            <a:r>
              <a:rPr lang="en-US" sz="2600" i="0" u="none" strike="noStrike" dirty="0">
                <a:effectLst/>
                <a:latin typeface="+mj-lt"/>
              </a:rPr>
              <a:t> </a:t>
            </a:r>
            <a:r>
              <a:rPr lang="en-US" sz="2600" i="0" u="none" strike="noStrike" dirty="0" err="1">
                <a:effectLst/>
                <a:latin typeface="Times New Roman" panose="02020603050405020304" pitchFamily="18" charset="0"/>
                <a:cs typeface="Times New Roman" panose="02020603050405020304" pitchFamily="18" charset="0"/>
              </a:rPr>
              <a:t>trang</a:t>
            </a:r>
            <a:r>
              <a:rPr lang="en-US" sz="2600" i="0" u="none" strike="noStrike" dirty="0">
                <a:effectLst/>
                <a:latin typeface="Times New Roman" panose="02020603050405020304" pitchFamily="18" charset="0"/>
                <a:cs typeface="Times New Roman" panose="02020603050405020304" pitchFamily="18" charset="0"/>
              </a:rPr>
              <a:t> </a:t>
            </a:r>
            <a:r>
              <a:rPr lang="en-US" sz="2600" i="0" u="none" strike="noStrike" dirty="0" err="1">
                <a:effectLst/>
                <a:latin typeface="Times New Roman" panose="02020603050405020304" pitchFamily="18" charset="0"/>
                <a:cs typeface="Times New Roman" panose="02020603050405020304" pitchFamily="18" charset="0"/>
              </a:rPr>
              <a:t>trí</a:t>
            </a:r>
            <a:r>
              <a:rPr lang="en-US" sz="2600" dirty="0">
                <a:latin typeface="Times New Roman" panose="02020603050405020304" pitchFamily="18" charset="0"/>
                <a:cs typeface="Times New Roman" panose="02020603050405020304" pitchFamily="18" charset="0"/>
              </a:rPr>
              <a:t> </a:t>
            </a:r>
            <a:r>
              <a:rPr lang="vi-VN" sz="2600" i="0" u="none" strike="noStrike" dirty="0">
                <a:effectLst/>
                <a:latin typeface="+mj-lt"/>
              </a:rPr>
              <a:t>chỗ ở cho đẹp. </a:t>
            </a:r>
            <a:endParaRPr lang="vi-VN" sz="2600" dirty="0">
              <a:effectLst/>
              <a:latin typeface="+mj-lt"/>
            </a:endParaRPr>
          </a:p>
          <a:p>
            <a:pPr algn="r" rtl="0"/>
            <a:r>
              <a:rPr lang="vi-VN" sz="2600" i="0" u="none" strike="noStrike" dirty="0">
                <a:effectLst/>
                <a:latin typeface="+mj-lt"/>
              </a:rPr>
              <a:t>(Theo Minh Anh)</a:t>
            </a:r>
            <a:endParaRPr lang="vi-VN" sz="2600" dirty="0">
              <a:effectLst/>
              <a:latin typeface="+mj-lt"/>
            </a:endParaRPr>
          </a:p>
        </p:txBody>
      </p:sp>
      <p:sp>
        <p:nvSpPr>
          <p:cNvPr id="3" name="Rounded Rectangle 14">
            <a:extLst>
              <a:ext uri="{FF2B5EF4-FFF2-40B4-BE49-F238E27FC236}">
                <a16:creationId xmlns:a16="http://schemas.microsoft.com/office/drawing/2014/main" id="{73C17C4E-4FE8-4A3D-8F82-B10B3710DAEE}"/>
              </a:ext>
            </a:extLst>
          </p:cNvPr>
          <p:cNvSpPr/>
          <p:nvPr/>
        </p:nvSpPr>
        <p:spPr>
          <a:xfrm>
            <a:off x="180534" y="6007294"/>
            <a:ext cx="9610579" cy="744220"/>
          </a:xfrm>
          <a:prstGeom prst="roundRect">
            <a:avLst/>
          </a:prstGeom>
          <a:solidFill>
            <a:srgbClr val="B2DE82"/>
          </a:solidFill>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nhím</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trắng</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nhím</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nâu</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id="{1526B9F0-59B1-438A-80E8-B961421B0336}"/>
              </a:ext>
            </a:extLst>
          </p:cNvPr>
          <p:cNvSpPr txBox="1"/>
          <p:nvPr/>
        </p:nvSpPr>
        <p:spPr>
          <a:xfrm>
            <a:off x="8658980" y="853483"/>
            <a:ext cx="3533020" cy="492443"/>
          </a:xfrm>
          <a:prstGeom prst="rect">
            <a:avLst/>
          </a:prstGeom>
          <a:noFill/>
        </p:spPr>
        <p:txBody>
          <a:bodyPr wrap="square">
            <a:spAutoFit/>
          </a:bodyPr>
          <a:lstStyle/>
          <a:p>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buổi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đang</a:t>
            </a:r>
            <a:r>
              <a:rPr lang="en-US" sz="26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DE12B480-4498-4BCD-89B0-A9A7BFD7349E}"/>
              </a:ext>
            </a:extLst>
          </p:cNvPr>
          <p:cNvSpPr txBox="1"/>
          <p:nvPr/>
        </p:nvSpPr>
        <p:spPr>
          <a:xfrm>
            <a:off x="215386" y="1316898"/>
            <a:ext cx="5880613" cy="492443"/>
          </a:xfrm>
          <a:prstGeom prst="rect">
            <a:avLst/>
          </a:prstGeom>
          <a:noFill/>
        </p:spPr>
        <p:txBody>
          <a:bodyPr wrap="square">
            <a:spAutoFit/>
          </a:bodyPr>
          <a:lstStyle/>
          <a:p>
            <a:r>
              <a:rPr lang="en-US" sz="2600" dirty="0" err="1">
                <a:latin typeface="Times New Roman" panose="02020603050405020304" pitchFamily="18" charset="0"/>
                <a:cs typeface="Times New Roman" panose="02020603050405020304" pitchFamily="18" charset="0"/>
              </a:rPr>
              <a:t>kiếm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nhím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37CE518E-E3A7-401E-BB5D-F77C9F7B8694}"/>
              </a:ext>
            </a:extLst>
          </p:cNvPr>
          <p:cNvSpPr txBox="1"/>
          <p:nvPr/>
        </p:nvSpPr>
        <p:spPr>
          <a:xfrm>
            <a:off x="1094936" y="2636414"/>
            <a:ext cx="11097064" cy="492443"/>
          </a:xfrm>
          <a:prstGeom prst="rect">
            <a:avLst/>
          </a:prstGeom>
          <a:noFill/>
        </p:spPr>
        <p:txBody>
          <a:bodyPr wrap="square">
            <a:spAutoFit/>
          </a:bodyPr>
          <a:lstStyle/>
          <a:p>
            <a:r>
              <a:rPr lang="vi-VN" sz="2600" i="0" u="none" strike="noStrike" dirty="0">
                <a:effectLst/>
                <a:latin typeface="+mj-lt"/>
              </a:rPr>
              <a:t>Mùa đông đến, nhím nâu đi tìm nơi để</a:t>
            </a:r>
            <a:r>
              <a:rPr lang="en-US" sz="2600" i="0" u="none" strike="noStrike" dirty="0">
                <a:effectLst/>
                <a:latin typeface="+mj-lt"/>
              </a:rPr>
              <a:t> </a:t>
            </a:r>
            <a:r>
              <a:rPr lang="en-US" sz="2600" i="0" u="none" strike="noStrike" dirty="0" err="1">
                <a:effectLst/>
                <a:latin typeface="Times New Roman" panose="02020603050405020304" pitchFamily="18" charset="0"/>
                <a:cs typeface="Times New Roman" panose="02020603050405020304" pitchFamily="18" charset="0"/>
              </a:rPr>
              <a:t>trú</a:t>
            </a:r>
            <a:r>
              <a:rPr lang="en-US" sz="2600" i="0" u="none" strike="noStrike" dirty="0">
                <a:effectLst/>
                <a:latin typeface="Times New Roman" panose="02020603050405020304" pitchFamily="18" charset="0"/>
                <a:cs typeface="Times New Roman" panose="02020603050405020304" pitchFamily="18" charset="0"/>
              </a:rPr>
              <a:t> </a:t>
            </a:r>
            <a:r>
              <a:rPr lang="en-US" sz="2600" i="0" u="none" strike="noStrike" dirty="0" err="1">
                <a:effectLst/>
                <a:latin typeface="Times New Roman" panose="02020603050405020304" pitchFamily="18" charset="0"/>
                <a:cs typeface="Times New Roman" panose="02020603050405020304" pitchFamily="18" charset="0"/>
              </a:rPr>
              <a:t>ngụ</a:t>
            </a:r>
            <a:r>
              <a:rPr lang="en-US" sz="2600" i="0" u="none" strike="noStrike" dirty="0">
                <a:effectLst/>
                <a:latin typeface="Times New Roman" panose="02020603050405020304" pitchFamily="18" charset="0"/>
                <a:cs typeface="Times New Roman" panose="02020603050405020304" pitchFamily="18" charset="0"/>
              </a:rPr>
              <a:t>. </a:t>
            </a:r>
            <a:r>
              <a:rPr lang="vi-VN" sz="2600" i="0" u="none" strike="noStrike" dirty="0">
                <a:effectLst/>
                <a:latin typeface="+mj-lt"/>
              </a:rPr>
              <a:t>Bất chợt, mưa kéo đến. Nhím nâu</a:t>
            </a:r>
            <a:endParaRPr lang="en-US" sz="2600" dirty="0"/>
          </a:p>
        </p:txBody>
      </p:sp>
      <p:sp>
        <p:nvSpPr>
          <p:cNvPr id="13" name="TextBox 12">
            <a:extLst>
              <a:ext uri="{FF2B5EF4-FFF2-40B4-BE49-F238E27FC236}">
                <a16:creationId xmlns:a16="http://schemas.microsoft.com/office/drawing/2014/main" id="{08BE130F-97CF-47AB-AC7B-5B4F18985DD7}"/>
              </a:ext>
            </a:extLst>
          </p:cNvPr>
          <p:cNvSpPr txBox="1"/>
          <p:nvPr/>
        </p:nvSpPr>
        <p:spPr>
          <a:xfrm>
            <a:off x="142813" y="3099829"/>
            <a:ext cx="7346558" cy="492443"/>
          </a:xfrm>
          <a:prstGeom prst="rect">
            <a:avLst/>
          </a:prstGeom>
          <a:noFill/>
        </p:spPr>
        <p:txBody>
          <a:bodyPr wrap="square">
            <a:spAutoFit/>
          </a:bodyPr>
          <a:lstStyle/>
          <a:p>
            <a:r>
              <a:rPr lang="vi-VN" sz="2600" dirty="0">
                <a:latin typeface="Times New Roman" panose="02020603050405020304" pitchFamily="18" charset="0"/>
                <a:cs typeface="Times New Roman" panose="02020603050405020304" pitchFamily="18" charset="0"/>
              </a:rPr>
              <a:t>vội bước vào cái hang nhỏ. Thì ra là nhà nhím trắng.</a:t>
            </a:r>
            <a:endParaRPr lang="en-US" sz="2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E9BD5F6-A862-4C47-93D4-BE4FBEBF3DB5}"/>
              </a:ext>
            </a:extLst>
          </p:cNvPr>
          <p:cNvSpPr txBox="1"/>
          <p:nvPr/>
        </p:nvSpPr>
        <p:spPr>
          <a:xfrm>
            <a:off x="8658980" y="499985"/>
            <a:ext cx="1277258" cy="492443"/>
          </a:xfrm>
          <a:prstGeom prst="rect">
            <a:avLst/>
          </a:prstGeom>
          <a:noFill/>
        </p:spPr>
        <p:txBody>
          <a:bodyPr wrap="square">
            <a:spAutoFit/>
          </a:bodyPr>
          <a:lstStyle/>
          <a:p>
            <a:r>
              <a:rPr lang="en-US" sz="2600" b="1" i="0" u="none" strike="noStrike" dirty="0" err="1">
                <a:solidFill>
                  <a:srgbClr val="00B050"/>
                </a:solidFill>
                <a:effectLst/>
                <a:latin typeface="Times New Roman" panose="02020603050405020304" pitchFamily="18" charset="0"/>
                <a:cs typeface="Times New Roman" panose="02020603050405020304" pitchFamily="18" charset="0"/>
              </a:rPr>
              <a:t>Lần</a:t>
            </a:r>
            <a:r>
              <a:rPr lang="en-US" sz="2600" b="1" i="0" u="none" strike="noStrike" dirty="0">
                <a:solidFill>
                  <a:srgbClr val="00B050"/>
                </a:solidFill>
                <a:effectLst/>
                <a:latin typeface="Times New Roman" panose="02020603050405020304" pitchFamily="18" charset="0"/>
                <a:cs typeface="Times New Roman" panose="02020603050405020304" pitchFamily="18" charset="0"/>
              </a:rPr>
              <a:t> 1:</a:t>
            </a:r>
            <a:endParaRPr lang="en-US" sz="2600" b="1"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26EC90E-B1B4-4EC7-9C21-5A50EE529BA9}"/>
              </a:ext>
            </a:extLst>
          </p:cNvPr>
          <p:cNvSpPr txBox="1"/>
          <p:nvPr/>
        </p:nvSpPr>
        <p:spPr>
          <a:xfrm>
            <a:off x="142813" y="2599852"/>
            <a:ext cx="1277258" cy="492443"/>
          </a:xfrm>
          <a:prstGeom prst="rect">
            <a:avLst/>
          </a:prstGeom>
          <a:noFill/>
        </p:spPr>
        <p:txBody>
          <a:bodyPr wrap="square">
            <a:spAutoFit/>
          </a:bodyPr>
          <a:lstStyle/>
          <a:p>
            <a:r>
              <a:rPr lang="en-US" sz="2600" b="1" i="0" u="none" strike="noStrike" dirty="0" err="1">
                <a:solidFill>
                  <a:srgbClr val="0000FF"/>
                </a:solidFill>
                <a:effectLst/>
                <a:latin typeface="Times New Roman" panose="02020603050405020304" pitchFamily="18" charset="0"/>
                <a:cs typeface="Times New Roman" panose="02020603050405020304" pitchFamily="18" charset="0"/>
              </a:rPr>
              <a:t>Lần</a:t>
            </a:r>
            <a:r>
              <a:rPr lang="en-US" sz="2600" b="1" i="0" u="none" strike="noStrike" dirty="0">
                <a:solidFill>
                  <a:srgbClr val="0000FF"/>
                </a:solidFill>
                <a:effectLst/>
                <a:latin typeface="Times New Roman" panose="02020603050405020304" pitchFamily="18" charset="0"/>
                <a:cs typeface="Times New Roman" panose="02020603050405020304" pitchFamily="18" charset="0"/>
              </a:rPr>
              <a:t> 2:</a:t>
            </a:r>
            <a:endParaRPr lang="en-US" sz="2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9221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3" presetClass="emph" presetSubtype="2" fill="hold" grpId="0" nodeType="withEffect">
                                  <p:stCondLst>
                                    <p:cond delay="0"/>
                                  </p:stCondLst>
                                  <p:childTnLst>
                                    <p:animClr clrSpc="rgb" dir="cw">
                                      <p:cBhvr override="childStyle">
                                        <p:cTn id="14" dur="500" fill="hold"/>
                                        <p:tgtEl>
                                          <p:spTgt spid="5"/>
                                        </p:tgtEl>
                                        <p:attrNameLst>
                                          <p:attrName>style.color</p:attrName>
                                        </p:attrNameLst>
                                      </p:cBhvr>
                                      <p:to>
                                        <a:srgbClr val="00B050"/>
                                      </p:to>
                                    </p:animClr>
                                  </p:childTnLst>
                                </p:cTn>
                              </p:par>
                            </p:childTnLst>
                          </p:cTn>
                        </p:par>
                        <p:par>
                          <p:cTn id="15" fill="hold">
                            <p:stCondLst>
                              <p:cond delay="500"/>
                            </p:stCondLst>
                            <p:childTnLst>
                              <p:par>
                                <p:cTn id="16" presetID="3" presetClass="emph" presetSubtype="2" fill="hold" grpId="0" nodeType="afterEffect">
                                  <p:stCondLst>
                                    <p:cond delay="0"/>
                                  </p:stCondLst>
                                  <p:childTnLst>
                                    <p:animClr clrSpc="rgb" dir="cw">
                                      <p:cBhvr override="childStyle">
                                        <p:cTn id="17" dur="500" fill="hold"/>
                                        <p:tgtEl>
                                          <p:spTgt spid="8"/>
                                        </p:tgtEl>
                                        <p:attrNameLst>
                                          <p:attrName>style.color</p:attrName>
                                        </p:attrNameLst>
                                      </p:cBhvr>
                                      <p:to>
                                        <a:srgbClr val="00B050"/>
                                      </p:to>
                                    </p:animClr>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par>
                                <p:cTn id="23" presetID="3" presetClass="emph" presetSubtype="2" fill="hold" grpId="0" nodeType="withEffect">
                                  <p:stCondLst>
                                    <p:cond delay="0"/>
                                  </p:stCondLst>
                                  <p:childTnLst>
                                    <p:animClr clrSpc="rgb" dir="cw">
                                      <p:cBhvr override="childStyle">
                                        <p:cTn id="24" dur="500" fill="hold"/>
                                        <p:tgtEl>
                                          <p:spTgt spid="9"/>
                                        </p:tgtEl>
                                        <p:attrNameLst>
                                          <p:attrName>style.color</p:attrName>
                                        </p:attrNameLst>
                                      </p:cBhvr>
                                      <p:to>
                                        <a:srgbClr val="0000FF"/>
                                      </p:to>
                                    </p:animClr>
                                  </p:childTnLst>
                                </p:cTn>
                              </p:par>
                            </p:childTnLst>
                          </p:cTn>
                        </p:par>
                        <p:par>
                          <p:cTn id="25" fill="hold">
                            <p:stCondLst>
                              <p:cond delay="500"/>
                            </p:stCondLst>
                            <p:childTnLst>
                              <p:par>
                                <p:cTn id="26" presetID="3" presetClass="emph" presetSubtype="2" fill="hold" grpId="0" nodeType="afterEffect">
                                  <p:stCondLst>
                                    <p:cond delay="0"/>
                                  </p:stCondLst>
                                  <p:childTnLst>
                                    <p:animClr clrSpc="rgb" dir="cw">
                                      <p:cBhvr override="childStyle">
                                        <p:cTn id="27" dur="500" fill="hold"/>
                                        <p:tgtEl>
                                          <p:spTgt spid="13"/>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8" grpId="0"/>
      <p:bldP spid="9"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060" y="222885"/>
            <a:ext cx="10710740" cy="1035685"/>
          </a:xfrm>
          <a:solidFill>
            <a:srgbClr val="AFE4FF"/>
          </a:solidFill>
        </p:spPr>
        <p:txBody>
          <a:bodyPr>
            <a:normAutofit/>
          </a:bodyPr>
          <a:lstStyle/>
          <a:p>
            <a:r>
              <a:rPr lang="en-US" sz="3110" dirty="0">
                <a:solidFill>
                  <a:srgbClr val="FF0000"/>
                </a:solidFill>
                <a:latin typeface="Arial-Rounded" panose="020B0500000000000000" pitchFamily="34" charset="0"/>
                <a:cs typeface="Arial-Rounded" panose="020B0500000000000000" pitchFamily="34" charset="0"/>
              </a:rPr>
              <a:t>3. Theo </a:t>
            </a:r>
            <a:r>
              <a:rPr lang="en-US" sz="3110" dirty="0" err="1">
                <a:solidFill>
                  <a:srgbClr val="FF0000"/>
                </a:solidFill>
                <a:latin typeface="Arial-Rounded" panose="020B0500000000000000" pitchFamily="34" charset="0"/>
                <a:cs typeface="Arial-Rounded" panose="020B0500000000000000" pitchFamily="34" charset="0"/>
              </a:rPr>
              <a:t>em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vì</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sao</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Nhím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nâu</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nhận</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lời</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kết</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bạn</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cùng</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Nhím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trắng</a:t>
            </a:r>
            <a:r>
              <a:rPr lang="en-US" sz="3110" dirty="0">
                <a:solidFill>
                  <a:srgbClr val="FF0000"/>
                </a:solidFill>
                <a:latin typeface="Arial-Rounded" panose="020B0500000000000000" pitchFamily="34" charset="0"/>
                <a:cs typeface="Arial-Rounded" panose="020B0500000000000000" pitchFamily="34" charset="0"/>
              </a:rPr>
              <a:t>?</a:t>
            </a:r>
          </a:p>
        </p:txBody>
      </p:sp>
      <p:sp>
        <p:nvSpPr>
          <p:cNvPr id="6" name="Title 1"/>
          <p:cNvSpPr>
            <a:spLocks noGrp="1"/>
          </p:cNvSpPr>
          <p:nvPr/>
        </p:nvSpPr>
        <p:spPr>
          <a:xfrm>
            <a:off x="342362" y="3715702"/>
            <a:ext cx="11507275" cy="1035685"/>
          </a:xfrm>
          <a:prstGeom prst="rect">
            <a:avLst/>
          </a:prstGeom>
          <a:solidFill>
            <a:srgbClr val="AFE4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110" dirty="0">
                <a:solidFill>
                  <a:srgbClr val="FF0000"/>
                </a:solidFill>
                <a:latin typeface="Arial-Rounded" panose="020B0500000000000000" pitchFamily="34" charset="0"/>
                <a:cs typeface="Arial-Rounded" panose="020B0500000000000000" pitchFamily="34" charset="0"/>
              </a:rPr>
              <a:t>4. </a:t>
            </a:r>
            <a:r>
              <a:rPr lang="en-US" sz="3110" dirty="0" err="1">
                <a:solidFill>
                  <a:srgbClr val="FF0000"/>
                </a:solidFill>
                <a:latin typeface="Arial-Rounded" panose="020B0500000000000000" pitchFamily="34" charset="0"/>
                <a:cs typeface="Arial-Rounded" panose="020B0500000000000000" pitchFamily="34" charset="0"/>
              </a:rPr>
              <a:t>Nhờ</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đâu</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Nhím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trắng</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và</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Nhím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nâu</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có</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những</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ngày</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mùa</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đông</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vui</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vẻ</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ấm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áp</a:t>
            </a:r>
            <a:r>
              <a:rPr lang="en-US" sz="3110" dirty="0">
                <a:solidFill>
                  <a:srgbClr val="FF0000"/>
                </a:solidFill>
                <a:latin typeface="Arial-Rounded" panose="020B0500000000000000" pitchFamily="34" charset="0"/>
                <a:cs typeface="Arial-Rounded" panose="020B0500000000000000" pitchFamily="34" charset="0"/>
              </a:rPr>
              <a:t>?</a:t>
            </a:r>
          </a:p>
        </p:txBody>
      </p:sp>
      <p:grpSp>
        <p:nvGrpSpPr>
          <p:cNvPr id="4" name="Group 3">
            <a:extLst>
              <a:ext uri="{FF2B5EF4-FFF2-40B4-BE49-F238E27FC236}">
                <a16:creationId xmlns:a16="http://schemas.microsoft.com/office/drawing/2014/main" id="{949C9BC7-012E-4789-8CEC-580CAC57C1CC}"/>
              </a:ext>
            </a:extLst>
          </p:cNvPr>
          <p:cNvGrpSpPr/>
          <p:nvPr/>
        </p:nvGrpSpPr>
        <p:grpSpPr>
          <a:xfrm>
            <a:off x="168811" y="1258571"/>
            <a:ext cx="11680825" cy="2384962"/>
            <a:chOff x="168811" y="1258571"/>
            <a:chExt cx="11680825" cy="2384962"/>
          </a:xfrm>
        </p:grpSpPr>
        <p:sp>
          <p:nvSpPr>
            <p:cNvPr id="5" name="Cloud 4"/>
            <p:cNvSpPr/>
            <p:nvPr/>
          </p:nvSpPr>
          <p:spPr>
            <a:xfrm>
              <a:off x="168811" y="1258571"/>
              <a:ext cx="11680825" cy="2384962"/>
            </a:xfrm>
            <a:prstGeom prst="cloud">
              <a:avLst/>
            </a:prstGeom>
            <a:solidFill>
              <a:srgbClr val="B2DE82"/>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200" dirty="0">
                <a:latin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F20528F-5322-4736-A33C-ACF63DDA00A2}"/>
                </a:ext>
              </a:extLst>
            </p:cNvPr>
            <p:cNvSpPr/>
            <p:nvPr/>
          </p:nvSpPr>
          <p:spPr>
            <a:xfrm>
              <a:off x="1800664" y="1731034"/>
              <a:ext cx="8989255" cy="1364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nâu</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nhận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lời</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kết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bạn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cùng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trắng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vì</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thấy</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trắng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tốt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bụng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và</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nhận</a:t>
              </a:r>
              <a:r>
                <a:rPr lang="en-US" sz="3200" dirty="0">
                  <a:solidFill>
                    <a:srgbClr val="0000FF"/>
                  </a:solidFill>
                  <a:latin typeface="Arial-Rounded" panose="020B0500000000000000" pitchFamily="34" charset="0"/>
                  <a:cs typeface="Arial-Rounded" panose="020B0500000000000000" pitchFamily="34" charset="0"/>
                </a:rPr>
                <a:t> ra </a:t>
              </a:r>
              <a:r>
                <a:rPr lang="en-US" sz="3200" dirty="0" err="1">
                  <a:solidFill>
                    <a:srgbClr val="0000FF"/>
                  </a:solidFill>
                  <a:latin typeface="Arial-Rounded" panose="020B0500000000000000" pitchFamily="34" charset="0"/>
                  <a:cs typeface="Arial-Rounded" panose="020B0500000000000000" pitchFamily="34" charset="0"/>
                </a:rPr>
                <a:t>không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có</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bạn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bè</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thật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buồn</a:t>
              </a:r>
              <a:r>
                <a:rPr lang="en-US" sz="3200" dirty="0">
                  <a:solidFill>
                    <a:srgbClr val="0000FF"/>
                  </a:solidFill>
                  <a:latin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id="{E4B1D2E9-5CA1-4922-9B90-EEFDB3F1210B}"/>
              </a:ext>
            </a:extLst>
          </p:cNvPr>
          <p:cNvGrpSpPr/>
          <p:nvPr/>
        </p:nvGrpSpPr>
        <p:grpSpPr>
          <a:xfrm>
            <a:off x="342362" y="4751388"/>
            <a:ext cx="11643312" cy="2106612"/>
            <a:chOff x="342362" y="4751388"/>
            <a:chExt cx="11643312" cy="2106612"/>
          </a:xfrm>
        </p:grpSpPr>
        <p:sp>
          <p:nvSpPr>
            <p:cNvPr id="7" name="Cloud 6"/>
            <p:cNvSpPr/>
            <p:nvPr/>
          </p:nvSpPr>
          <p:spPr>
            <a:xfrm>
              <a:off x="342362" y="4751388"/>
              <a:ext cx="11643312" cy="2106612"/>
            </a:xfrm>
            <a:prstGeom prst="cloud">
              <a:avLst/>
            </a:prstGeom>
            <a:solidFill>
              <a:srgbClr val="B2DE82"/>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200" dirty="0">
                <a:latin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5831F471-4015-480E-A3B8-7FBFFCB720AA}"/>
                </a:ext>
              </a:extLst>
            </p:cNvPr>
            <p:cNvSpPr/>
            <p:nvPr/>
          </p:nvSpPr>
          <p:spPr>
            <a:xfrm>
              <a:off x="2067950" y="5143720"/>
              <a:ext cx="8989255" cy="1321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trắng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và</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nâu</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có</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những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ngày</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mùa</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đông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vui</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vẻ</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ấm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áp</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nhờ</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sự</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mạnh</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dạn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của</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nâu</a:t>
              </a:r>
              <a:r>
                <a:rPr lang="en-US" sz="3200" dirty="0">
                  <a:solidFill>
                    <a:srgbClr val="0000FF"/>
                  </a:solidFill>
                  <a:latin typeface="Arial-Rounded" panose="020B0500000000000000" pitchFamily="34" charset="0"/>
                  <a:cs typeface="Arial-Rounded" panose="020B0500000000000000"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5" grpId="1"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3CCC67-2A7A-4D80-B8FD-253B2E5B6D08}"/>
              </a:ext>
            </a:extLst>
          </p:cNvPr>
          <p:cNvGrpSpPr/>
          <p:nvPr/>
        </p:nvGrpSpPr>
        <p:grpSpPr>
          <a:xfrm>
            <a:off x="188686" y="798286"/>
            <a:ext cx="12003314" cy="4804229"/>
            <a:chOff x="1588126" y="1353865"/>
            <a:chExt cx="9762045" cy="3435849"/>
          </a:xfrm>
        </p:grpSpPr>
        <p:grpSp>
          <p:nvGrpSpPr>
            <p:cNvPr id="2" name="Google Shape;378;p32">
              <a:extLst>
                <a:ext uri="{FF2B5EF4-FFF2-40B4-BE49-F238E27FC236}">
                  <a16:creationId xmlns:a16="http://schemas.microsoft.com/office/drawing/2014/main" id="{FF162AFD-A931-438C-A2FA-D20E6097EA65}"/>
                </a:ext>
              </a:extLst>
            </p:cNvPr>
            <p:cNvGrpSpPr/>
            <p:nvPr/>
          </p:nvGrpSpPr>
          <p:grpSpPr>
            <a:xfrm>
              <a:off x="1588126" y="1353865"/>
              <a:ext cx="9762045" cy="3435849"/>
              <a:chOff x="589295" y="2199196"/>
              <a:chExt cx="2577800" cy="446948"/>
            </a:xfrm>
          </p:grpSpPr>
          <p:sp>
            <p:nvSpPr>
              <p:cNvPr id="3" name="Google Shape;379;p32">
                <a:extLst>
                  <a:ext uri="{FF2B5EF4-FFF2-40B4-BE49-F238E27FC236}">
                    <a16:creationId xmlns:a16="http://schemas.microsoft.com/office/drawing/2014/main" id="{554E8570-BD99-47A8-8E11-8A90CAA85A39}"/>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80;p32">
                <a:extLst>
                  <a:ext uri="{FF2B5EF4-FFF2-40B4-BE49-F238E27FC236}">
                    <a16:creationId xmlns:a16="http://schemas.microsoft.com/office/drawing/2014/main" id="{42A039DF-2A0F-4ECA-B5EA-190DE60A1D1F}"/>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81;p32">
                <a:extLst>
                  <a:ext uri="{FF2B5EF4-FFF2-40B4-BE49-F238E27FC236}">
                    <a16:creationId xmlns:a16="http://schemas.microsoft.com/office/drawing/2014/main" id="{63F8850D-165F-4EB2-8C27-1D4F532F00B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Google Shape;386;p32">
              <a:extLst>
                <a:ext uri="{FF2B5EF4-FFF2-40B4-BE49-F238E27FC236}">
                  <a16:creationId xmlns:a16="http://schemas.microsoft.com/office/drawing/2014/main" id="{7FD085A9-CD33-4FF9-BB86-41F5CCEB34F3}"/>
                </a:ext>
              </a:extLst>
            </p:cNvPr>
            <p:cNvSpPr txBox="1">
              <a:spLocks/>
            </p:cNvSpPr>
            <p:nvPr/>
          </p:nvSpPr>
          <p:spPr>
            <a:xfrm>
              <a:off x="2642504" y="2467767"/>
              <a:ext cx="8073960" cy="94475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6000" kern="0" dirty="0" err="1">
                  <a:solidFill>
                    <a:srgbClr val="C00000"/>
                  </a:solidFill>
                  <a:latin typeface="Times New Roman" panose="02020603050405020304" pitchFamily="18" charset="0"/>
                  <a:cs typeface="Times New Roman" panose="02020603050405020304" pitchFamily="18" charset="0"/>
                </a:rPr>
                <a:t>Luyện</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tập</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theo</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văn</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bản</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đọc</a:t>
              </a:r>
              <a:endParaRPr lang="en-US" sz="6000" kern="0"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44388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67892-8170-4A2B-920E-1D1378B03C36}"/>
              </a:ext>
            </a:extLst>
          </p:cNvPr>
          <p:cNvSpPr>
            <a:spLocks noGrp="1"/>
          </p:cNvSpPr>
          <p:nvPr/>
        </p:nvSpPr>
        <p:spPr>
          <a:xfrm>
            <a:off x="398145" y="720679"/>
            <a:ext cx="11793855"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555" dirty="0">
                <a:latin typeface="Arial-Rounded" panose="020B0500000000000000" pitchFamily="34" charset="0"/>
                <a:cs typeface="Arial-Rounded" panose="020B0500000000000000" pitchFamily="34" charset="0"/>
              </a:rPr>
              <a:t>1. </a:t>
            </a:r>
            <a:r>
              <a:rPr lang="en-US" sz="3555" dirty="0" err="1">
                <a:latin typeface="Arial-Rounded" panose="020B0500000000000000" pitchFamily="34" charset="0"/>
                <a:cs typeface="Arial-Rounded" panose="020B0500000000000000" pitchFamily="34" charset="0"/>
              </a:rPr>
              <a:t>Đóng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vai</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Nhím</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trắng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Nhím</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nâu</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trong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lần</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gặp</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lại</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để</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nói</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tiếp</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các</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câu</a:t>
            </a:r>
            <a:r>
              <a:rPr lang="en-US" sz="3555" dirty="0">
                <a:latin typeface="Arial-Rounded" panose="020B0500000000000000" pitchFamily="34" charset="0"/>
                <a:cs typeface="Arial-Rounded" panose="020B0500000000000000" pitchFamily="34" charset="0"/>
              </a:rPr>
              <a:t>?</a:t>
            </a:r>
          </a:p>
        </p:txBody>
      </p:sp>
      <p:pic>
        <p:nvPicPr>
          <p:cNvPr id="3" name="Content Placeholder 5">
            <a:extLst>
              <a:ext uri="{FF2B5EF4-FFF2-40B4-BE49-F238E27FC236}">
                <a16:creationId xmlns:a16="http://schemas.microsoft.com/office/drawing/2014/main" id="{45D0A9CF-E944-4D2A-ADE6-B6B1F8EB3239}"/>
              </a:ext>
            </a:extLst>
          </p:cNvPr>
          <p:cNvPicPr>
            <a:picLocks noGrp="1" noChangeAspect="1"/>
          </p:cNvPicPr>
          <p:nvPr/>
        </p:nvPicPr>
        <p:blipFill>
          <a:blip r:embed="rId2"/>
          <a:stretch>
            <a:fillRect/>
          </a:stretch>
        </p:blipFill>
        <p:spPr>
          <a:xfrm>
            <a:off x="142780" y="1944914"/>
            <a:ext cx="9465677" cy="4913085"/>
          </a:xfrm>
          <a:prstGeom prst="rect">
            <a:avLst/>
          </a:prstGeom>
        </p:spPr>
      </p:pic>
      <p:sp>
        <p:nvSpPr>
          <p:cNvPr id="4" name="Thought Bubble: Cloud 3">
            <a:extLst>
              <a:ext uri="{FF2B5EF4-FFF2-40B4-BE49-F238E27FC236}">
                <a16:creationId xmlns:a16="http://schemas.microsoft.com/office/drawing/2014/main" id="{CF4A67CB-7F59-4F0C-8040-2BA3CE44F76D}"/>
              </a:ext>
            </a:extLst>
          </p:cNvPr>
          <p:cNvSpPr/>
          <p:nvPr/>
        </p:nvSpPr>
        <p:spPr>
          <a:xfrm>
            <a:off x="9013371" y="2402500"/>
            <a:ext cx="3178629" cy="2351270"/>
          </a:xfrm>
          <a:prstGeom prst="cloudCallout">
            <a:avLst>
              <a:gd name="adj1" fmla="val -79057"/>
              <a:gd name="adj2" fmla="val 6834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itle 1">
            <a:extLst>
              <a:ext uri="{FF2B5EF4-FFF2-40B4-BE49-F238E27FC236}">
                <a16:creationId xmlns:a16="http://schemas.microsoft.com/office/drawing/2014/main" id="{7E9C4D5A-0C94-44EB-9E12-28FC5B6E1CBC}"/>
              </a:ext>
            </a:extLst>
          </p:cNvPr>
          <p:cNvSpPr>
            <a:spLocks noGrp="1"/>
          </p:cNvSpPr>
          <p:nvPr/>
        </p:nvSpPr>
        <p:spPr>
          <a:xfrm>
            <a:off x="9364843" y="2766060"/>
            <a:ext cx="2475684"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3555" dirty="0" err="1">
                <a:latin typeface="Arial-Rounded" panose="020B0500000000000000" pitchFamily="34" charset="0"/>
                <a:cs typeface="Arial-Rounded" panose="020B0500000000000000" pitchFamily="34" charset="0"/>
              </a:rPr>
              <a:t>Hoạt</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động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nhóm</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đôi</a:t>
            </a:r>
            <a:endParaRPr lang="en-US" sz="3555" dirty="0">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07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3200-056A-4264-B064-9615C4CD2C30}"/>
              </a:ext>
            </a:extLst>
          </p:cNvPr>
          <p:cNvSpPr>
            <a:spLocks noGrp="1"/>
          </p:cNvSpPr>
          <p:nvPr/>
        </p:nvSpPr>
        <p:spPr>
          <a:xfrm>
            <a:off x="547913" y="856344"/>
            <a:ext cx="11049001" cy="16546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a:solidFill>
                  <a:srgbClr val="0000FF"/>
                </a:solidFill>
                <a:latin typeface="Arial-Rounded" panose="020B0500000000000000" pitchFamily="34" charset="0"/>
                <a:cs typeface="Arial-Rounded" panose="020B0500000000000000" pitchFamily="34" charset="0"/>
              </a:rPr>
              <a:t>2. Đóng vai Bình và An để nói và đáp lời xin lỗi trong tình huống: Bình vô tình va vào An, làm An ngã.</a:t>
            </a:r>
          </a:p>
        </p:txBody>
      </p:sp>
      <p:sp>
        <p:nvSpPr>
          <p:cNvPr id="3" name="Rounded Rectangle 3">
            <a:extLst>
              <a:ext uri="{FF2B5EF4-FFF2-40B4-BE49-F238E27FC236}">
                <a16:creationId xmlns:a16="http://schemas.microsoft.com/office/drawing/2014/main" id="{DE66536B-052F-4DF1-B56C-547327944198}"/>
              </a:ext>
            </a:extLst>
          </p:cNvPr>
          <p:cNvSpPr/>
          <p:nvPr/>
        </p:nvSpPr>
        <p:spPr>
          <a:xfrm>
            <a:off x="1204686" y="2888343"/>
            <a:ext cx="9695543" cy="75474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3200" dirty="0" err="1">
                <a:latin typeface="Arial-Rounded" panose="020B0500000000000000" pitchFamily="34" charset="0"/>
                <a:cs typeface="Arial-Rounded" panose="020B0500000000000000" pitchFamily="34" charset="0"/>
              </a:rPr>
              <a:t>Bình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cho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mình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xin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lỗi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nhé</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có</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sao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không</a:t>
            </a:r>
            <a:r>
              <a:rPr lang="en-US" sz="3200" dirty="0">
                <a:latin typeface="Arial-Rounded" panose="020B0500000000000000" pitchFamily="34" charset="0"/>
                <a:cs typeface="Arial-Rounded" panose="020B0500000000000000" pitchFamily="34" charset="0"/>
              </a:rPr>
              <a:t>?</a:t>
            </a:r>
          </a:p>
        </p:txBody>
      </p:sp>
      <p:sp>
        <p:nvSpPr>
          <p:cNvPr id="4" name="Rounded Rectangle 3">
            <a:extLst>
              <a:ext uri="{FF2B5EF4-FFF2-40B4-BE49-F238E27FC236}">
                <a16:creationId xmlns:a16="http://schemas.microsoft.com/office/drawing/2014/main" id="{01B08058-C52F-4A8E-A769-94526737F9F6}"/>
              </a:ext>
            </a:extLst>
          </p:cNvPr>
          <p:cNvSpPr/>
          <p:nvPr/>
        </p:nvSpPr>
        <p:spPr>
          <a:xfrm>
            <a:off x="1204685" y="3802743"/>
            <a:ext cx="9695543" cy="754743"/>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3200" dirty="0">
                <a:solidFill>
                  <a:schemeClr val="tx1"/>
                </a:solidFill>
                <a:latin typeface="Arial-Rounded" panose="020B0500000000000000" pitchFamily="34" charset="0"/>
                <a:cs typeface="Arial-Rounded" panose="020B0500000000000000" pitchFamily="34" charset="0"/>
              </a:rPr>
              <a:t>An: </a:t>
            </a:r>
            <a:r>
              <a:rPr lang="en-US" sz="3200" dirty="0" err="1">
                <a:solidFill>
                  <a:schemeClr val="tx1"/>
                </a:solidFill>
                <a:latin typeface="Arial-Rounded" panose="020B0500000000000000" pitchFamily="34" charset="0"/>
                <a:cs typeface="Arial-Rounded" panose="020B0500000000000000" pitchFamily="34" charset="0"/>
              </a:rPr>
              <a:t>Tớ</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không</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sao</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lần</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sau</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bạn</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chú</a:t>
            </a:r>
            <a:r>
              <a:rPr lang="en-US" sz="3200" dirty="0">
                <a:solidFill>
                  <a:schemeClr val="tx1"/>
                </a:solidFill>
                <a:latin typeface="Arial-Rounded" panose="020B0500000000000000" pitchFamily="34" charset="0"/>
                <a:cs typeface="Arial-Rounded" panose="020B0500000000000000" pitchFamily="34" charset="0"/>
              </a:rPr>
              <a:t> ý </a:t>
            </a:r>
            <a:r>
              <a:rPr lang="en-US" sz="3200" dirty="0" err="1">
                <a:solidFill>
                  <a:schemeClr val="tx1"/>
                </a:solidFill>
                <a:latin typeface="Arial-Rounded" panose="020B0500000000000000" pitchFamily="34" charset="0"/>
                <a:cs typeface="Arial-Rounded" panose="020B0500000000000000" pitchFamily="34" charset="0"/>
              </a:rPr>
              <a:t>hơn</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nha</a:t>
            </a:r>
            <a:r>
              <a:rPr lang="en-US" sz="3200" dirty="0">
                <a:solidFill>
                  <a:schemeClr val="tx1"/>
                </a:solidFill>
                <a:latin typeface="Arial-Rounded" panose="020B0500000000000000" pitchFamily="34" charset="0"/>
                <a:cs typeface="Arial-Rounded" panose="020B0500000000000000" pitchFamily="34" charset="0"/>
              </a:rPr>
              <a:t>!</a:t>
            </a:r>
          </a:p>
        </p:txBody>
      </p:sp>
      <p:sp>
        <p:nvSpPr>
          <p:cNvPr id="6" name="Cloud 5">
            <a:extLst>
              <a:ext uri="{FF2B5EF4-FFF2-40B4-BE49-F238E27FC236}">
                <a16:creationId xmlns:a16="http://schemas.microsoft.com/office/drawing/2014/main" id="{17FE295E-4B18-47EE-8E33-32A429E74B8A}"/>
              </a:ext>
            </a:extLst>
          </p:cNvPr>
          <p:cNvSpPr/>
          <p:nvPr/>
        </p:nvSpPr>
        <p:spPr>
          <a:xfrm>
            <a:off x="5936343" y="2061028"/>
            <a:ext cx="4702629" cy="1988457"/>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7E15588-00FB-42DC-BFE5-3CCC971A3AF0}"/>
              </a:ext>
            </a:extLst>
          </p:cNvPr>
          <p:cNvSpPr>
            <a:spLocks noGrp="1"/>
          </p:cNvSpPr>
          <p:nvPr/>
        </p:nvSpPr>
        <p:spPr>
          <a:xfrm>
            <a:off x="7056074" y="2314666"/>
            <a:ext cx="2475684"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3555" dirty="0" err="1">
                <a:latin typeface="Arial-Rounded" panose="020B0500000000000000" pitchFamily="34" charset="0"/>
                <a:cs typeface="Arial-Rounded" panose="020B0500000000000000" pitchFamily="34" charset="0"/>
              </a:rPr>
              <a:t>Hoạt</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động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nhóm</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đôi</a:t>
            </a:r>
            <a:endParaRPr lang="en-US" sz="3555" dirty="0">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7042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2"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53" presetClass="exit" presetSubtype="32" fill="hold" grpId="0" nodeType="withEffect">
                                  <p:stCondLst>
                                    <p:cond delay="0"/>
                                  </p:stCondLst>
                                  <p:childTnLst>
                                    <p:anim calcmode="lin" valueType="num">
                                      <p:cBhvr>
                                        <p:cTn id="19" dur="500"/>
                                        <p:tgtEl>
                                          <p:spTgt spid="6"/>
                                        </p:tgtEl>
                                        <p:attrNameLst>
                                          <p:attrName>ppt_w</p:attrName>
                                        </p:attrNameLst>
                                      </p:cBhvr>
                                      <p:tavLst>
                                        <p:tav tm="0">
                                          <p:val>
                                            <p:strVal val="ppt_w"/>
                                          </p:val>
                                        </p:tav>
                                        <p:tav tm="100000">
                                          <p:val>
                                            <p:fltVal val="0"/>
                                          </p:val>
                                        </p:tav>
                                      </p:tavLst>
                                    </p:anim>
                                    <p:anim calcmode="lin" valueType="num">
                                      <p:cBhvr>
                                        <p:cTn id="20" dur="500"/>
                                        <p:tgtEl>
                                          <p:spTgt spid="6"/>
                                        </p:tgtEl>
                                        <p:attrNameLst>
                                          <p:attrName>ppt_h</p:attrName>
                                        </p:attrNameLst>
                                      </p:cBhvr>
                                      <p:tavLst>
                                        <p:tav tm="0">
                                          <p:val>
                                            <p:strVal val="ppt_h"/>
                                          </p:val>
                                        </p:tav>
                                        <p:tav tm="100000">
                                          <p:val>
                                            <p:fltVal val="0"/>
                                          </p:val>
                                        </p:tav>
                                      </p:tavLst>
                                    </p:anim>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6" grpId="1" animBg="1"/>
      <p:bldP spid="7" grpId="1"/>
      <p:bldP spid="7"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3</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548552552"/>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2264227" y="1840546"/>
            <a:ext cx="2902857"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Viết</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08394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3CCC67-2A7A-4D80-B8FD-253B2E5B6D08}"/>
              </a:ext>
            </a:extLst>
          </p:cNvPr>
          <p:cNvGrpSpPr/>
          <p:nvPr/>
        </p:nvGrpSpPr>
        <p:grpSpPr>
          <a:xfrm>
            <a:off x="188686" y="798286"/>
            <a:ext cx="12003314" cy="4804229"/>
            <a:chOff x="1588126" y="1353865"/>
            <a:chExt cx="9762045" cy="3435849"/>
          </a:xfrm>
        </p:grpSpPr>
        <p:grpSp>
          <p:nvGrpSpPr>
            <p:cNvPr id="2" name="Google Shape;378;p32">
              <a:extLst>
                <a:ext uri="{FF2B5EF4-FFF2-40B4-BE49-F238E27FC236}">
                  <a16:creationId xmlns:a16="http://schemas.microsoft.com/office/drawing/2014/main" id="{FF162AFD-A931-438C-A2FA-D20E6097EA65}"/>
                </a:ext>
              </a:extLst>
            </p:cNvPr>
            <p:cNvGrpSpPr/>
            <p:nvPr/>
          </p:nvGrpSpPr>
          <p:grpSpPr>
            <a:xfrm>
              <a:off x="1588126" y="1353865"/>
              <a:ext cx="9762045" cy="3435849"/>
              <a:chOff x="589295" y="2199196"/>
              <a:chExt cx="2577800" cy="446948"/>
            </a:xfrm>
          </p:grpSpPr>
          <p:sp>
            <p:nvSpPr>
              <p:cNvPr id="3" name="Google Shape;379;p32">
                <a:extLst>
                  <a:ext uri="{FF2B5EF4-FFF2-40B4-BE49-F238E27FC236}">
                    <a16:creationId xmlns:a16="http://schemas.microsoft.com/office/drawing/2014/main" id="{554E8570-BD99-47A8-8E11-8A90CAA85A39}"/>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80;p32">
                <a:extLst>
                  <a:ext uri="{FF2B5EF4-FFF2-40B4-BE49-F238E27FC236}">
                    <a16:creationId xmlns:a16="http://schemas.microsoft.com/office/drawing/2014/main" id="{42A039DF-2A0F-4ECA-B5EA-190DE60A1D1F}"/>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81;p32">
                <a:extLst>
                  <a:ext uri="{FF2B5EF4-FFF2-40B4-BE49-F238E27FC236}">
                    <a16:creationId xmlns:a16="http://schemas.microsoft.com/office/drawing/2014/main" id="{63F8850D-165F-4EB2-8C27-1D4F532F00B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Google Shape;386;p32">
              <a:extLst>
                <a:ext uri="{FF2B5EF4-FFF2-40B4-BE49-F238E27FC236}">
                  <a16:creationId xmlns:a16="http://schemas.microsoft.com/office/drawing/2014/main" id="{7FD085A9-CD33-4FF9-BB86-41F5CCEB34F3}"/>
                </a:ext>
              </a:extLst>
            </p:cNvPr>
            <p:cNvSpPr txBox="1">
              <a:spLocks/>
            </p:cNvSpPr>
            <p:nvPr/>
          </p:nvSpPr>
          <p:spPr>
            <a:xfrm>
              <a:off x="4611896" y="2452176"/>
              <a:ext cx="4135176" cy="94475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8000" kern="0" dirty="0">
                  <a:solidFill>
                    <a:schemeClr val="tx1"/>
                  </a:solidFill>
                  <a:latin typeface="Times New Roman" panose="02020603050405020304" pitchFamily="18" charset="0"/>
                  <a:cs typeface="Times New Roman" panose="02020603050405020304" pitchFamily="18" charset="0"/>
                </a:rPr>
                <a:t>Nghe – </a:t>
              </a:r>
              <a:r>
                <a:rPr lang="en-US" sz="8000" kern="0" dirty="0" err="1">
                  <a:solidFill>
                    <a:schemeClr val="tx1"/>
                  </a:solidFill>
                  <a:latin typeface="Times New Roman" panose="02020603050405020304" pitchFamily="18" charset="0"/>
                  <a:cs typeface="Times New Roman" panose="02020603050405020304" pitchFamily="18" charset="0"/>
                </a:rPr>
                <a:t>viết</a:t>
              </a:r>
              <a:endParaRPr lang="en-US" sz="8000" kern="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1100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4"/>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Tahoma" panose="020B0604030504040204" pitchFamily="34" charset="0"/>
                <a:ea typeface="Tahoma" panose="020B0604030504040204" pitchFamily="34" charset="0"/>
                <a:cs typeface="Tahoma" panose="020B0604030504040204" pitchFamily="34" charset="0"/>
              </a:rPr>
              <a:t>Tiết trước học bài gì?</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23220"/>
          </a:xfrm>
          <a:prstGeom prst="rect">
            <a:avLst/>
          </a:prstGeom>
          <a:noFill/>
        </p:spPr>
        <p:txBody>
          <a:bodyPr wrap="square" lIns="91440" tIns="45720" rIns="91440" bIns="45720">
            <a:spAutoFit/>
          </a:bodyPr>
          <a:lstStyle/>
          <a:p>
            <a:pPr algn="ct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Chữ</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Tiết</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4)</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413928" y="5407754"/>
            <a:ext cx="609600" cy="609600"/>
          </a:xfrm>
          <a:prstGeom prst="rect">
            <a:avLst/>
          </a:prstGeom>
        </p:spPr>
      </p:pic>
    </p:spTree>
    <p:extLst>
      <p:ext uri="{BB962C8B-B14F-4D97-AF65-F5344CB8AC3E}">
        <p14:creationId xmlns:p14="http://schemas.microsoft.com/office/powerpoint/2010/main" val="2793848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1"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9F85A8B-CCFB-47C9-9301-72B01388FA3C}"/>
              </a:ext>
            </a:extLst>
          </p:cNvPr>
          <p:cNvSpPr/>
          <p:nvPr/>
        </p:nvSpPr>
        <p:spPr>
          <a:xfrm>
            <a:off x="3302091" y="5284621"/>
            <a:ext cx="8301990" cy="777240"/>
          </a:xfrm>
          <a:prstGeom prst="roundRect">
            <a:avLst/>
          </a:prstGeom>
          <a:solidFill>
            <a:srgbClr val="B2D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mấy</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câu</a:t>
            </a:r>
            <a:r>
              <a:rPr lang="en-US" sz="3200" b="1" dirty="0">
                <a:solidFill>
                  <a:schemeClr val="tx1"/>
                </a:solidFill>
                <a:latin typeface="HP001 4 hàng" panose="020B0603050302020204" pitchFamily="34" charset="0"/>
              </a:rPr>
              <a:t>?</a:t>
            </a:r>
          </a:p>
        </p:txBody>
      </p:sp>
      <p:sp>
        <p:nvSpPr>
          <p:cNvPr id="5" name="Rectangle: Rounded Corners 4">
            <a:extLst>
              <a:ext uri="{FF2B5EF4-FFF2-40B4-BE49-F238E27FC236}">
                <a16:creationId xmlns:a16="http://schemas.microsoft.com/office/drawing/2014/main" id="{162CDC2B-32F2-4192-9CCA-959DAF7BACDA}"/>
              </a:ext>
            </a:extLst>
          </p:cNvPr>
          <p:cNvSpPr/>
          <p:nvPr/>
        </p:nvSpPr>
        <p:spPr>
          <a:xfrm>
            <a:off x="3302091" y="5284621"/>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
        <p:nvSpPr>
          <p:cNvPr id="6" name="Rectangle: Rounded Corners 5">
            <a:extLst>
              <a:ext uri="{FF2B5EF4-FFF2-40B4-BE49-F238E27FC236}">
                <a16:creationId xmlns:a16="http://schemas.microsoft.com/office/drawing/2014/main" id="{8B8E5144-5DC9-4703-8CFD-39214B8AAFF4}"/>
              </a:ext>
            </a:extLst>
          </p:cNvPr>
          <p:cNvSpPr/>
          <p:nvPr/>
        </p:nvSpPr>
        <p:spPr>
          <a:xfrm>
            <a:off x="2743291" y="5284621"/>
            <a:ext cx="8301990" cy="7772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nói</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về</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điều</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gì</a:t>
            </a:r>
            <a:r>
              <a:rPr lang="en-US" sz="3200" b="1" dirty="0">
                <a:solidFill>
                  <a:schemeClr val="tx1"/>
                </a:solidFill>
                <a:latin typeface="HP001 4 hàng" panose="020B0603050302020204" pitchFamily="34" charset="0"/>
              </a:rPr>
              <a:t>?</a:t>
            </a:r>
          </a:p>
        </p:txBody>
      </p:sp>
      <p:sp>
        <p:nvSpPr>
          <p:cNvPr id="12" name="Rectangle: Rounded Corners 11">
            <a:extLst>
              <a:ext uri="{FF2B5EF4-FFF2-40B4-BE49-F238E27FC236}">
                <a16:creationId xmlns:a16="http://schemas.microsoft.com/office/drawing/2014/main" id="{9134B249-2074-4480-BD2C-FFBDF7FE48E5}"/>
              </a:ext>
            </a:extLst>
          </p:cNvPr>
          <p:cNvSpPr/>
          <p:nvPr/>
        </p:nvSpPr>
        <p:spPr>
          <a:xfrm>
            <a:off x="2743291" y="5284621"/>
            <a:ext cx="9216390" cy="7772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FF"/>
                </a:solidFill>
                <a:latin typeface="HP001 4 hàng" panose="020B0603050302020204" pitchFamily="34" charset="0"/>
              </a:rPr>
              <a:t>Đoạn</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văn</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nói</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về</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tình</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bạn</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của</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hai</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chú</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nhím</a:t>
            </a:r>
            <a:r>
              <a:rPr lang="en-US" sz="3200" b="1" dirty="0">
                <a:solidFill>
                  <a:srgbClr val="0000FF"/>
                </a:solidFill>
                <a:latin typeface="HP001 4 hàng" panose="020B0603050302020204" pitchFamily="34" charset="0"/>
              </a:rPr>
              <a:t>.</a:t>
            </a:r>
          </a:p>
        </p:txBody>
      </p:sp>
      <p:sp>
        <p:nvSpPr>
          <p:cNvPr id="24" name="TextBox 23">
            <a:extLst>
              <a:ext uri="{FF2B5EF4-FFF2-40B4-BE49-F238E27FC236}">
                <a16:creationId xmlns:a16="http://schemas.microsoft.com/office/drawing/2014/main" id="{1064B02C-787C-49F7-A579-4E8C09E3EA77}"/>
              </a:ext>
            </a:extLst>
          </p:cNvPr>
          <p:cNvSpPr txBox="1"/>
          <p:nvPr/>
        </p:nvSpPr>
        <p:spPr>
          <a:xfrm>
            <a:off x="478972" y="864704"/>
            <a:ext cx="11234056" cy="3744615"/>
          </a:xfrm>
          <a:prstGeom prst="rect">
            <a:avLst/>
          </a:prstGeom>
          <a:noFill/>
        </p:spPr>
        <p:txBody>
          <a:bodyPr wrap="square">
            <a:spAutoFit/>
          </a:bodyPr>
          <a:lstStyle/>
          <a:p>
            <a:pPr algn="ctr">
              <a:spcBef>
                <a:spcPts val="400"/>
              </a:spcBef>
              <a:spcAft>
                <a:spcPts val="400"/>
              </a:spcAft>
            </a:pPr>
            <a:r>
              <a:rPr lang="en-US" sz="4000" b="1" i="0" u="none" strike="noStrike" dirty="0" err="1">
                <a:solidFill>
                  <a:srgbClr val="0000FF"/>
                </a:solidFill>
                <a:effectLst/>
                <a:latin typeface="HP001 4H" panose="020B0603050302020204" pitchFamily="34" charset="0"/>
              </a:rPr>
              <a:t>Nhím</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nâu</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kết</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bạn</a:t>
            </a:r>
            <a:endParaRPr lang="en-US" sz="4000" b="1" i="0" u="none" strike="noStrike" dirty="0">
              <a:solidFill>
                <a:srgbClr val="0000FF"/>
              </a:solidFill>
              <a:effectLst/>
              <a:latin typeface="HP001 4H" panose="020B0603050302020204" pitchFamily="34" charset="0"/>
            </a:endParaRPr>
          </a:p>
          <a:p>
            <a:pPr algn="ctr">
              <a:spcBef>
                <a:spcPts val="400"/>
              </a:spcBef>
              <a:spcAft>
                <a:spcPts val="400"/>
              </a:spcAft>
            </a:pPr>
            <a:endParaRPr lang="en-US" sz="2400" b="1" dirty="0">
              <a:solidFill>
                <a:srgbClr val="0000FF"/>
              </a:solidFill>
              <a:latin typeface="HP001 4H" panose="020B0603050302020204" pitchFamily="34" charset="0"/>
            </a:endParaRPr>
          </a:p>
          <a:p>
            <a:pPr algn="just">
              <a:spcBef>
                <a:spcPts val="400"/>
              </a:spcBef>
              <a:spcAft>
                <a:spcPts val="400"/>
              </a:spcAft>
            </a:pPr>
            <a:r>
              <a:rPr lang="en-US" sz="4000" b="1" i="0" u="none" strike="noStrike" dirty="0">
                <a:solidFill>
                  <a:srgbClr val="0000FF"/>
                </a:solidFill>
                <a:effectLst/>
                <a:latin typeface="HP001 4H" panose="020B0603050302020204" pitchFamily="34" charset="0"/>
              </a:rPr>
              <a:t>      </a:t>
            </a:r>
            <a:r>
              <a:rPr lang="en-US" sz="4000" b="1" dirty="0" err="1">
                <a:solidFill>
                  <a:srgbClr val="0000FF"/>
                </a:solidFill>
                <a:latin typeface="HP001 4H" panose="020B0603050302020204" pitchFamily="34" charset="0"/>
              </a:rPr>
              <a:t>T</a:t>
            </a:r>
            <a:r>
              <a:rPr lang="en-US" sz="4000" b="1" i="0" u="none" strike="noStrike" dirty="0" err="1">
                <a:solidFill>
                  <a:srgbClr val="0000FF"/>
                </a:solidFill>
                <a:effectLst/>
                <a:latin typeface="HP001 4H" panose="020B0603050302020204" pitchFamily="34" charset="0"/>
              </a:rPr>
              <a:t>hấy</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nhím</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trắng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tốt</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bụng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nhím</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này</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đã</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nhận</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lời</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kết</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bạn</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Cả</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hai</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cùng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trang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trí</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chỗ</a:t>
            </a:r>
            <a:r>
              <a:rPr lang="en-US" sz="4000" b="1" i="0" u="none" strike="noStrike" dirty="0">
                <a:solidFill>
                  <a:srgbClr val="0000FF"/>
                </a:solidFill>
                <a:effectLst/>
                <a:latin typeface="HP001 4H" panose="020B0603050302020204" pitchFamily="34" charset="0"/>
              </a:rPr>
              <a:t> ở </a:t>
            </a:r>
            <a:r>
              <a:rPr lang="en-US" sz="4000" b="1" i="0" u="none" strike="noStrike" dirty="0" err="1">
                <a:solidFill>
                  <a:srgbClr val="0000FF"/>
                </a:solidFill>
                <a:effectLst/>
                <a:latin typeface="HP001 4H" panose="020B0603050302020204" pitchFamily="34" charset="0"/>
              </a:rPr>
              <a:t>cho</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đẹp</a:t>
            </a:r>
            <a:r>
              <a:rPr lang="en-US" sz="4000" b="1" i="0" u="none" strike="noStrike">
                <a:solidFill>
                  <a:srgbClr val="0000FF"/>
                </a:solidFill>
                <a:effectLst/>
                <a:latin typeface="HP001 4H" panose="020B0603050302020204" pitchFamily="34" charset="0"/>
              </a:rPr>
              <a:t>. Chúng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trải</a:t>
            </a:r>
            <a:r>
              <a:rPr lang="en-US" sz="4000" b="1" i="0" u="none" strike="noStrike" dirty="0">
                <a:solidFill>
                  <a:srgbClr val="0000FF"/>
                </a:solidFill>
                <a:effectLst/>
                <a:latin typeface="HP001 4H" panose="020B0603050302020204" pitchFamily="34" charset="0"/>
              </a:rPr>
              <a:t> qua </a:t>
            </a:r>
            <a:r>
              <a:rPr lang="en-US" sz="4000" b="1" i="0" u="none" strike="noStrike" dirty="0" err="1">
                <a:solidFill>
                  <a:srgbClr val="0000FF"/>
                </a:solidFill>
                <a:effectLst/>
                <a:latin typeface="HP001 4H" panose="020B0603050302020204" pitchFamily="34" charset="0"/>
              </a:rPr>
              <a:t>những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ngày</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vui</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vẻ</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ấm</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áp</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vì</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không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phải</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sống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một</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mình</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giữa</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mùa</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đông</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lạnh</a:t>
            </a:r>
            <a:r>
              <a:rPr lang="en-US" sz="4000" b="1" i="0" u="none" strike="noStrike" dirty="0">
                <a:solidFill>
                  <a:srgbClr val="0000FF"/>
                </a:solidFill>
                <a:effectLst/>
                <a:latin typeface="HP001 4H" panose="020B0603050302020204" pitchFamily="34" charset="0"/>
              </a:rPr>
              <a:t> </a:t>
            </a:r>
            <a:r>
              <a:rPr lang="en-US" sz="4000" b="1" i="0" u="none" strike="noStrike" dirty="0" err="1">
                <a:solidFill>
                  <a:srgbClr val="0000FF"/>
                </a:solidFill>
                <a:effectLst/>
                <a:latin typeface="HP001 4H" panose="020B0603050302020204" pitchFamily="34" charset="0"/>
              </a:rPr>
              <a:t>giá</a:t>
            </a:r>
            <a:r>
              <a:rPr lang="en-US" sz="4000" b="1" i="0" u="none" strike="noStrike" dirty="0">
                <a:solidFill>
                  <a:srgbClr val="0000FF"/>
                </a:solidFill>
                <a:effectLst/>
                <a:latin typeface="HP001 4H" panose="020B0603050302020204" pitchFamily="34" charset="0"/>
              </a:rPr>
              <a:t>.</a:t>
            </a:r>
            <a:endParaRPr lang="en-US" sz="4000" b="1" dirty="0">
              <a:solidFill>
                <a:srgbClr val="0000FF"/>
              </a:solidFill>
              <a:latin typeface="HP001 4H" panose="020B0603050302020204" pitchFamily="34" charset="0"/>
            </a:endParaRPr>
          </a:p>
        </p:txBody>
      </p:sp>
    </p:spTree>
    <p:extLst>
      <p:ext uri="{BB962C8B-B14F-4D97-AF65-F5344CB8AC3E}">
        <p14:creationId xmlns:p14="http://schemas.microsoft.com/office/powerpoint/2010/main" val="3550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12"/>
                                        </p:tgtEl>
                                        <p:attrNameLst>
                                          <p:attrName>ppt_w</p:attrName>
                                        </p:attrNameLst>
                                      </p:cBhvr>
                                      <p:tavLst>
                                        <p:tav tm="0">
                                          <p:val>
                                            <p:strVal val="ppt_w"/>
                                          </p:val>
                                        </p:tav>
                                        <p:tav tm="100000">
                                          <p:val>
                                            <p:fltVal val="0"/>
                                          </p:val>
                                        </p:tav>
                                      </p:tavLst>
                                    </p:anim>
                                    <p:anim calcmode="lin" valueType="num">
                                      <p:cBhvr>
                                        <p:cTn id="20" dur="500"/>
                                        <p:tgtEl>
                                          <p:spTgt spid="12"/>
                                        </p:tgtEl>
                                        <p:attrNameLst>
                                          <p:attrName>ppt_h</p:attrName>
                                        </p:attrNameLst>
                                      </p:cBhvr>
                                      <p:tavLst>
                                        <p:tav tm="0">
                                          <p:val>
                                            <p:strVal val="ppt_h"/>
                                          </p:val>
                                        </p:tav>
                                        <p:tav tm="100000">
                                          <p:val>
                                            <p:fltVal val="0"/>
                                          </p:val>
                                        </p:tav>
                                      </p:tavLst>
                                    </p:anim>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xit" presetSubtype="0" accel="100000" fill="hold" grpId="1" nodeType="clickEffect">
                                  <p:stCondLst>
                                    <p:cond delay="0"/>
                                  </p:stCondLst>
                                  <p:childTnLst>
                                    <p:anim calcmode="lin" valueType="num">
                                      <p:cBhvr>
                                        <p:cTn id="29" dur="1000"/>
                                        <p:tgtEl>
                                          <p:spTgt spid="4"/>
                                        </p:tgtEl>
                                        <p:attrNameLst>
                                          <p:attrName>ppt_w</p:attrName>
                                        </p:attrNameLst>
                                      </p:cBhvr>
                                      <p:tavLst>
                                        <p:tav tm="0">
                                          <p:val>
                                            <p:strVal val="ppt_w"/>
                                          </p:val>
                                        </p:tav>
                                        <p:tav tm="100000">
                                          <p:val>
                                            <p:strVal val="ppt_w+.3"/>
                                          </p:val>
                                        </p:tav>
                                      </p:tavLst>
                                    </p:anim>
                                    <p:anim calcmode="lin" valueType="num">
                                      <p:cBhvr>
                                        <p:cTn id="30" dur="1000"/>
                                        <p:tgtEl>
                                          <p:spTgt spid="4"/>
                                        </p:tgtEl>
                                        <p:attrNameLst>
                                          <p:attrName>ppt_h</p:attrName>
                                        </p:attrNameLst>
                                      </p:cBhvr>
                                      <p:tavLst>
                                        <p:tav tm="0">
                                          <p:val>
                                            <p:strVal val="ppt_h"/>
                                          </p:val>
                                        </p:tav>
                                        <p:tav tm="100000">
                                          <p:val>
                                            <p:strVal val="ppt_h"/>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86;p32">
            <a:extLst>
              <a:ext uri="{FF2B5EF4-FFF2-40B4-BE49-F238E27FC236}">
                <a16:creationId xmlns:a16="http://schemas.microsoft.com/office/drawing/2014/main" id="{8CD7DD5A-7595-48D2-A9D2-291AC140B4F8}"/>
              </a:ext>
            </a:extLst>
          </p:cNvPr>
          <p:cNvSpPr txBox="1">
            <a:spLocks/>
          </p:cNvSpPr>
          <p:nvPr/>
        </p:nvSpPr>
        <p:spPr>
          <a:xfrm>
            <a:off x="134372" y="432117"/>
            <a:ext cx="7166760" cy="848044"/>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600" kern="0" dirty="0">
                <a:solidFill>
                  <a:srgbClr val="FF0000"/>
                </a:solidFill>
                <a:latin typeface="Times New Roman" panose="02020603050405020304" pitchFamily="18" charset="0"/>
                <a:cs typeface="Times New Roman" panose="02020603050405020304" pitchFamily="18" charset="0"/>
              </a:rPr>
              <a:t>2. </a:t>
            </a:r>
            <a:r>
              <a:rPr lang="en-US" sz="3600" kern="0" dirty="0" err="1">
                <a:solidFill>
                  <a:srgbClr val="FF0000"/>
                </a:solidFill>
                <a:latin typeface="Times New Roman" panose="02020603050405020304" pitchFamily="18" charset="0"/>
                <a:cs typeface="Times New Roman" panose="02020603050405020304" pitchFamily="18" charset="0"/>
              </a:rPr>
              <a:t>Chọn</a:t>
            </a:r>
            <a:r>
              <a:rPr lang="en-US" sz="3600" kern="0" dirty="0">
                <a:solidFill>
                  <a:srgbClr val="FF0000"/>
                </a:solidFill>
                <a:latin typeface="Times New Roman" panose="02020603050405020304" pitchFamily="18" charset="0"/>
                <a:cs typeface="Times New Roman" panose="02020603050405020304" pitchFamily="18" charset="0"/>
              </a:rPr>
              <a:t> g </a:t>
            </a:r>
            <a:r>
              <a:rPr lang="en-US" sz="3600" kern="0" dirty="0" err="1">
                <a:solidFill>
                  <a:srgbClr val="FF0000"/>
                </a:solidFill>
                <a:latin typeface="Times New Roman" panose="02020603050405020304" pitchFamily="18" charset="0"/>
                <a:cs typeface="Times New Roman" panose="02020603050405020304" pitchFamily="18" charset="0"/>
              </a:rPr>
              <a:t>hoặc</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gh</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thay</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cho</a:t>
            </a:r>
            <a:r>
              <a:rPr lang="en-US" sz="3600" kern="0" dirty="0">
                <a:solidFill>
                  <a:srgbClr val="FF0000"/>
                </a:solidFill>
                <a:latin typeface="Times New Roman" panose="02020603050405020304" pitchFamily="18" charset="0"/>
                <a:cs typeface="Times New Roman" panose="02020603050405020304" pitchFamily="18" charset="0"/>
              </a:rPr>
              <a:t> ô </a:t>
            </a:r>
            <a:r>
              <a:rPr lang="en-US" sz="3600" kern="0" dirty="0" err="1">
                <a:solidFill>
                  <a:srgbClr val="FF0000"/>
                </a:solidFill>
                <a:latin typeface="Times New Roman" panose="02020603050405020304" pitchFamily="18" charset="0"/>
                <a:cs typeface="Times New Roman" panose="02020603050405020304" pitchFamily="18" charset="0"/>
              </a:rPr>
              <a:t>vuông</a:t>
            </a:r>
            <a:endParaRPr lang="en-US" sz="3600" kern="0" dirty="0">
              <a:solidFill>
                <a:srgbClr val="FF0000"/>
              </a:solidFill>
              <a:latin typeface="Times New Roman" panose="02020603050405020304" pitchFamily="18" charset="0"/>
              <a:cs typeface="Times New Roman" panose="02020603050405020304" pitchFamily="18" charset="0"/>
            </a:endParaRPr>
          </a:p>
        </p:txBody>
      </p:sp>
      <p:sp>
        <p:nvSpPr>
          <p:cNvPr id="6" name="Text Box 4">
            <a:extLst>
              <a:ext uri="{FF2B5EF4-FFF2-40B4-BE49-F238E27FC236}">
                <a16:creationId xmlns:a16="http://schemas.microsoft.com/office/drawing/2014/main" id="{5C524ED3-22EB-4466-ADEB-15FE51E38EF5}"/>
              </a:ext>
            </a:extLst>
          </p:cNvPr>
          <p:cNvSpPr txBox="1"/>
          <p:nvPr/>
        </p:nvSpPr>
        <p:spPr>
          <a:xfrm>
            <a:off x="363354" y="1269298"/>
            <a:ext cx="5055221" cy="3477875"/>
          </a:xfrm>
          <a:prstGeom prst="rect">
            <a:avLst/>
          </a:prstGeom>
          <a:noFill/>
        </p:spPr>
        <p:txBody>
          <a:bodyPr wrap="square" rtlCol="0">
            <a:spAutoFit/>
          </a:bodyPr>
          <a:lstStyle/>
          <a:p>
            <a:pPr>
              <a:spcBef>
                <a:spcPts val="600"/>
              </a:spcBef>
              <a:spcAft>
                <a:spcPts val="600"/>
              </a:spcAft>
            </a:pP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Suối</a:t>
            </a:r>
            <a:r>
              <a:rPr lang="en-US" sz="3600" dirty="0">
                <a:latin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cs typeface="Arial-Rounded" panose="020B0500000000000000" pitchFamily="34" charset="0"/>
              </a:rPr>
              <a:t>g</a:t>
            </a:r>
            <a:r>
              <a:rPr lang="en-US" sz="3600" dirty="0" err="1">
                <a:latin typeface="Arial-Rounded" panose="020B0500000000000000" pitchFamily="34" charset="0"/>
                <a:cs typeface="Arial-Rounded" panose="020B0500000000000000" pitchFamily="34" charset="0"/>
              </a:rPr>
              <a:t>ặp</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bạn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rồi</a:t>
            </a:r>
            <a:endParaRPr lang="en-US" sz="3600" dirty="0">
              <a:latin typeface="Arial-Rounded" panose="020B0500000000000000" pitchFamily="34" charset="0"/>
              <a:cs typeface="Arial-Rounded" panose="020B0500000000000000" pitchFamily="34" charset="0"/>
            </a:endParaRPr>
          </a:p>
          <a:p>
            <a:pPr>
              <a:spcBef>
                <a:spcPts val="600"/>
              </a:spcBef>
              <a:spcAft>
                <a:spcPts val="600"/>
              </a:spcAft>
            </a:pPr>
            <a:r>
              <a:rPr lang="en-US" sz="3600" dirty="0" err="1">
                <a:solidFill>
                  <a:srgbClr val="FF0000"/>
                </a:solidFill>
                <a:latin typeface="Arial-Rounded" panose="020B0500000000000000" pitchFamily="34" charset="0"/>
                <a:cs typeface="Arial-Rounded" panose="020B0500000000000000" pitchFamily="34" charset="0"/>
              </a:rPr>
              <a:t>G</a:t>
            </a:r>
            <a:r>
              <a:rPr lang="en-US" sz="3600" dirty="0" err="1">
                <a:latin typeface="Arial-Rounded" panose="020B0500000000000000" pitchFamily="34" charset="0"/>
                <a:cs typeface="Arial-Rounded" panose="020B0500000000000000" pitchFamily="34" charset="0"/>
              </a:rPr>
              <a:t>óp</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thành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sông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lớn</a:t>
            </a:r>
            <a:endParaRPr lang="en-US" sz="3600" dirty="0">
              <a:latin typeface="Arial-Rounded" panose="020B0500000000000000" pitchFamily="34" charset="0"/>
              <a:cs typeface="Arial-Rounded" panose="020B0500000000000000" pitchFamily="34" charset="0"/>
            </a:endParaRPr>
          </a:p>
          <a:p>
            <a:pPr>
              <a:spcBef>
                <a:spcPts val="600"/>
              </a:spcBef>
              <a:spcAft>
                <a:spcPts val="600"/>
              </a:spcAft>
            </a:pPr>
            <a:r>
              <a:rPr lang="en-US" sz="3600" dirty="0" err="1">
                <a:latin typeface="Arial-Rounded" panose="020B0500000000000000" pitchFamily="34" charset="0"/>
                <a:cs typeface="Arial-Rounded" panose="020B0500000000000000" pitchFamily="34" charset="0"/>
              </a:rPr>
              <a:t>Sông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đi</a:t>
            </a:r>
            <a:r>
              <a:rPr lang="en-US" sz="3600" dirty="0">
                <a:latin typeface="Arial-Rounded" panose="020B0500000000000000" pitchFamily="34" charset="0"/>
                <a:cs typeface="Arial-Rounded" panose="020B0500000000000000" pitchFamily="34" charset="0"/>
              </a:rPr>
              <a:t> ra </a:t>
            </a:r>
            <a:r>
              <a:rPr lang="en-US" sz="3600" dirty="0" err="1">
                <a:latin typeface="Arial-Rounded" panose="020B0500000000000000" pitchFamily="34" charset="0"/>
                <a:cs typeface="Arial-Rounded" panose="020B0500000000000000" pitchFamily="34" charset="0"/>
              </a:rPr>
              <a:t>biển</a:t>
            </a:r>
            <a:endParaRPr lang="en-US" sz="3600" dirty="0">
              <a:latin typeface="Arial-Rounded" panose="020B0500000000000000" pitchFamily="34" charset="0"/>
              <a:cs typeface="Arial-Rounded" panose="020B0500000000000000" pitchFamily="34" charset="0"/>
            </a:endParaRPr>
          </a:p>
          <a:p>
            <a:pPr>
              <a:spcBef>
                <a:spcPts val="600"/>
              </a:spcBef>
              <a:spcAft>
                <a:spcPts val="600"/>
              </a:spcAft>
            </a:pPr>
            <a:r>
              <a:rPr lang="en-US" sz="3600" dirty="0" err="1">
                <a:latin typeface="Arial-Rounded" panose="020B0500000000000000" pitchFamily="34" charset="0"/>
                <a:cs typeface="Arial-Rounded" panose="020B0500000000000000" pitchFamily="34" charset="0"/>
              </a:rPr>
              <a:t>Biển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thành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mênh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mông</a:t>
            </a:r>
            <a:endParaRPr lang="en-US" sz="3600" dirty="0">
              <a:latin typeface="Arial-Rounded" panose="020B0500000000000000" pitchFamily="34" charset="0"/>
              <a:cs typeface="Arial-Rounded" panose="020B0500000000000000" pitchFamily="34" charset="0"/>
            </a:endParaRPr>
          </a:p>
          <a:p>
            <a:pPr algn="r">
              <a:spcBef>
                <a:spcPts val="600"/>
              </a:spcBef>
              <a:spcAft>
                <a:spcPts val="600"/>
              </a:spcAft>
            </a:pPr>
            <a:r>
              <a:rPr lang="en-US" sz="2800" dirty="0">
                <a:latin typeface="Arial-Rounded" panose="020B0500000000000000" pitchFamily="34" charset="0"/>
                <a:cs typeface="Arial-Rounded" panose="020B0500000000000000" pitchFamily="34" charset="0"/>
              </a:rPr>
              <a:t>(Theo Nguyễn Bao)</a:t>
            </a:r>
          </a:p>
        </p:txBody>
      </p:sp>
      <p:sp>
        <p:nvSpPr>
          <p:cNvPr id="7" name="Text Box 2">
            <a:extLst>
              <a:ext uri="{FF2B5EF4-FFF2-40B4-BE49-F238E27FC236}">
                <a16:creationId xmlns:a16="http://schemas.microsoft.com/office/drawing/2014/main" id="{E56BAEB3-1263-4A50-9075-E54DDE993CF3}"/>
              </a:ext>
            </a:extLst>
          </p:cNvPr>
          <p:cNvSpPr txBox="1"/>
          <p:nvPr/>
        </p:nvSpPr>
        <p:spPr>
          <a:xfrm>
            <a:off x="6554974" y="1269298"/>
            <a:ext cx="5311761" cy="1815882"/>
          </a:xfrm>
          <a:prstGeom prst="rect">
            <a:avLst/>
          </a:prstGeom>
          <a:noFill/>
        </p:spPr>
        <p:txBody>
          <a:bodyPr wrap="square" rtlCol="0">
            <a:spAutoFit/>
          </a:bodyPr>
          <a:lstStyle/>
          <a:p>
            <a:pPr>
              <a:spcBef>
                <a:spcPts val="600"/>
              </a:spcBef>
              <a:spcAft>
                <a:spcPts val="600"/>
              </a:spcAft>
            </a:pP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Quả</a:t>
            </a:r>
            <a:r>
              <a:rPr lang="en-US" sz="3200" dirty="0">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g</a:t>
            </a:r>
            <a:r>
              <a:rPr lang="en-US" sz="3200" dirty="0" err="1">
                <a:latin typeface="Arial-Rounded" panose="020B0500000000000000" pitchFamily="34" charset="0"/>
                <a:cs typeface="Arial-Rounded" panose="020B0500000000000000" pitchFamily="34" charset="0"/>
              </a:rPr>
              <a:t>ấc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nào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mà</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chín</a:t>
            </a:r>
            <a:endParaRPr lang="en-US" sz="3200" dirty="0">
              <a:latin typeface="Arial-Rounded" panose="020B0500000000000000" pitchFamily="34" charset="0"/>
              <a:cs typeface="Arial-Rounded" panose="020B0500000000000000" pitchFamily="34" charset="0"/>
            </a:endParaRPr>
          </a:p>
          <a:p>
            <a:pPr>
              <a:spcBef>
                <a:spcPts val="600"/>
              </a:spcBef>
              <a:spcAft>
                <a:spcPts val="600"/>
              </a:spcAft>
            </a:pPr>
            <a:r>
              <a:rPr lang="en-US" sz="3200" dirty="0" err="1">
                <a:latin typeface="Arial-Rounded" panose="020B0500000000000000" pitchFamily="34" charset="0"/>
                <a:cs typeface="Arial-Rounded" panose="020B0500000000000000" pitchFamily="34" charset="0"/>
              </a:rPr>
              <a:t>Cũng</a:t>
            </a:r>
            <a:r>
              <a:rPr lang="en-US" sz="3200" dirty="0">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g</a:t>
            </a:r>
            <a:r>
              <a:rPr lang="en-US" sz="3200" dirty="0" err="1">
                <a:latin typeface="Arial-Rounded" panose="020B0500000000000000" pitchFamily="34" charset="0"/>
                <a:cs typeface="Arial-Rounded" panose="020B0500000000000000" pitchFamily="34" charset="0"/>
              </a:rPr>
              <a:t>ặp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được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mặt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trời</a:t>
            </a:r>
            <a:endParaRPr lang="en-US" sz="3200" dirty="0">
              <a:latin typeface="Arial-Rounded" panose="020B0500000000000000" pitchFamily="34" charset="0"/>
              <a:cs typeface="Arial-Rounded" panose="020B0500000000000000" pitchFamily="34" charset="0"/>
            </a:endParaRPr>
          </a:p>
          <a:p>
            <a:pPr algn="r">
              <a:spcBef>
                <a:spcPts val="600"/>
              </a:spcBef>
              <a:spcAft>
                <a:spcPts val="600"/>
              </a:spcAft>
            </a:pPr>
            <a:r>
              <a:rPr lang="en-US" sz="2800" dirty="0">
                <a:latin typeface="Arial-Rounded" panose="020B0500000000000000" pitchFamily="34" charset="0"/>
                <a:cs typeface="Arial-Rounded" panose="020B0500000000000000" pitchFamily="34" charset="0"/>
              </a:rPr>
              <a:t>(Theo Nguyễn </a:t>
            </a:r>
            <a:r>
              <a:rPr lang="en-US" sz="2800" dirty="0" err="1">
                <a:latin typeface="Arial-Rounded" panose="020B0500000000000000" pitchFamily="34" charset="0"/>
                <a:cs typeface="Arial-Rounded" panose="020B0500000000000000" pitchFamily="34" charset="0"/>
              </a:rPr>
              <a:t>Đức</a:t>
            </a:r>
            <a:r>
              <a:rPr lang="en-US" sz="2800" dirty="0">
                <a:latin typeface="Arial-Rounded" panose="020B0500000000000000" pitchFamily="34" charset="0"/>
                <a:cs typeface="Arial-Rounded" panose="020B0500000000000000" pitchFamily="34" charset="0"/>
              </a:rPr>
              <a:t> Quang)</a:t>
            </a:r>
          </a:p>
        </p:txBody>
      </p:sp>
      <p:sp>
        <p:nvSpPr>
          <p:cNvPr id="9" name="Text Box 7">
            <a:extLst>
              <a:ext uri="{FF2B5EF4-FFF2-40B4-BE49-F238E27FC236}">
                <a16:creationId xmlns:a16="http://schemas.microsoft.com/office/drawing/2014/main" id="{AEBB5619-1676-4C4E-A4D6-A85010065142}"/>
              </a:ext>
            </a:extLst>
          </p:cNvPr>
          <p:cNvSpPr txBox="1"/>
          <p:nvPr/>
        </p:nvSpPr>
        <p:spPr>
          <a:xfrm>
            <a:off x="6554974" y="3429000"/>
            <a:ext cx="4854031" cy="1815882"/>
          </a:xfrm>
          <a:prstGeom prst="rect">
            <a:avLst/>
          </a:prstGeom>
          <a:noFill/>
        </p:spPr>
        <p:txBody>
          <a:bodyPr wrap="square" rtlCol="0">
            <a:spAutoFit/>
          </a:bodyPr>
          <a:lstStyle/>
          <a:p>
            <a:pPr>
              <a:spcBef>
                <a:spcPts val="600"/>
              </a:spcBef>
              <a:spcAft>
                <a:spcPts val="600"/>
              </a:spcAft>
            </a:pP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Nắng</a:t>
            </a:r>
            <a:r>
              <a:rPr lang="en-US" sz="3200" dirty="0">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gh</a:t>
            </a:r>
            <a:r>
              <a:rPr lang="en-US" sz="3200" dirty="0" err="1">
                <a:latin typeface="Arial-Rounded" panose="020B0500000000000000" pitchFamily="34" charset="0"/>
                <a:cs typeface="Arial-Rounded" panose="020B0500000000000000" pitchFamily="34" charset="0"/>
              </a:rPr>
              <a:t>é</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cửa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lớp</a:t>
            </a:r>
            <a:endParaRPr lang="en-US" sz="3200" dirty="0">
              <a:latin typeface="Arial-Rounded" panose="020B0500000000000000" pitchFamily="34" charset="0"/>
              <a:cs typeface="Arial-Rounded" panose="020B0500000000000000" pitchFamily="34" charset="0"/>
            </a:endParaRPr>
          </a:p>
          <a:p>
            <a:pPr>
              <a:spcBef>
                <a:spcPts val="600"/>
              </a:spcBef>
              <a:spcAft>
                <a:spcPts val="600"/>
              </a:spcAft>
            </a:pP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Xem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chúng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em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bài</a:t>
            </a:r>
            <a:endParaRPr lang="en-US" sz="3200" dirty="0">
              <a:latin typeface="Arial-Rounded" panose="020B0500000000000000" pitchFamily="34" charset="0"/>
              <a:cs typeface="Arial-Rounded" panose="020B0500000000000000" pitchFamily="34" charset="0"/>
            </a:endParaRPr>
          </a:p>
          <a:p>
            <a:pPr algn="r">
              <a:spcBef>
                <a:spcPts val="600"/>
              </a:spcBef>
              <a:spcAft>
                <a:spcPts val="600"/>
              </a:spcAft>
            </a:pPr>
            <a:r>
              <a:rPr lang="en-US" sz="2800" dirty="0">
                <a:latin typeface="Arial-Rounded" panose="020B0500000000000000" pitchFamily="34" charset="0"/>
                <a:cs typeface="Arial-Rounded" panose="020B0500000000000000" pitchFamily="34" charset="0"/>
              </a:rPr>
              <a:t>(Theo Nguyễn </a:t>
            </a:r>
            <a:r>
              <a:rPr lang="en-US" sz="2800" dirty="0" err="1">
                <a:latin typeface="Arial-Rounded" panose="020B0500000000000000" pitchFamily="34" charset="0"/>
                <a:cs typeface="Arial-Rounded" panose="020B0500000000000000" pitchFamily="34" charset="0"/>
              </a:rPr>
              <a:t>Xuân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Sanh</a:t>
            </a:r>
            <a:r>
              <a:rPr lang="en-US" sz="2800" dirty="0">
                <a:latin typeface="Arial-Rounded" panose="020B0500000000000000" pitchFamily="34" charset="0"/>
                <a:cs typeface="Arial-Rounded" panose="020B0500000000000000" pitchFamily="34" charset="0"/>
              </a:rPr>
              <a:t>)</a:t>
            </a:r>
          </a:p>
        </p:txBody>
      </p:sp>
      <p:sp>
        <p:nvSpPr>
          <p:cNvPr id="4" name="Rectangle 3">
            <a:extLst>
              <a:ext uri="{FF2B5EF4-FFF2-40B4-BE49-F238E27FC236}">
                <a16:creationId xmlns:a16="http://schemas.microsoft.com/office/drawing/2014/main" id="{4D651AE6-18E7-4711-BA2A-4982A55F432D}"/>
              </a:ext>
            </a:extLst>
          </p:cNvPr>
          <p:cNvSpPr/>
          <p:nvPr/>
        </p:nvSpPr>
        <p:spPr>
          <a:xfrm>
            <a:off x="1708969" y="1460755"/>
            <a:ext cx="304801" cy="377371"/>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05E092-979E-4C9C-B03F-01379EBB0856}"/>
              </a:ext>
            </a:extLst>
          </p:cNvPr>
          <p:cNvSpPr/>
          <p:nvPr/>
        </p:nvSpPr>
        <p:spPr>
          <a:xfrm>
            <a:off x="7670800" y="1411149"/>
            <a:ext cx="304801" cy="377371"/>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C7D179-8D79-4A1B-B88D-F0FF86511AB1}"/>
              </a:ext>
            </a:extLst>
          </p:cNvPr>
          <p:cNvSpPr/>
          <p:nvPr/>
        </p:nvSpPr>
        <p:spPr>
          <a:xfrm>
            <a:off x="325265" y="2080256"/>
            <a:ext cx="442686" cy="410235"/>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8E98AC-8415-4909-8B5D-2AF7F8403A89}"/>
              </a:ext>
            </a:extLst>
          </p:cNvPr>
          <p:cNvSpPr/>
          <p:nvPr/>
        </p:nvSpPr>
        <p:spPr>
          <a:xfrm>
            <a:off x="7656732" y="2083697"/>
            <a:ext cx="304801" cy="377371"/>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530BF8-42ED-47F0-8850-E060D49DECB7}"/>
              </a:ext>
            </a:extLst>
          </p:cNvPr>
          <p:cNvSpPr/>
          <p:nvPr/>
        </p:nvSpPr>
        <p:spPr>
          <a:xfrm>
            <a:off x="7975601" y="3529365"/>
            <a:ext cx="442686" cy="410235"/>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5BD8069-1547-4FBE-B1CB-D04D1D0B2EBC}"/>
              </a:ext>
            </a:extLst>
          </p:cNvPr>
          <p:cNvSpPr txBox="1"/>
          <p:nvPr/>
        </p:nvSpPr>
        <p:spPr>
          <a:xfrm>
            <a:off x="3444939" y="5671516"/>
            <a:ext cx="2740156" cy="584775"/>
          </a:xfrm>
          <a:prstGeom prst="rect">
            <a:avLst/>
          </a:prstGeom>
          <a:solidFill>
            <a:srgbClr val="00B050"/>
          </a:solidFill>
        </p:spPr>
        <p:txBody>
          <a:bodyPr wrap="square">
            <a:spAutoFit/>
          </a:bodyPr>
          <a:lstStyle/>
          <a:p>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Khi </a:t>
            </a:r>
            <a:r>
              <a:rPr lang="en-US" sz="320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viết</a:t>
            </a:r>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g? </a:t>
            </a:r>
            <a:endParaRPr lang="en-US" sz="3200" dirty="0">
              <a:solidFill>
                <a:srgbClr val="FFFF00"/>
              </a:solidFill>
            </a:endParaRPr>
          </a:p>
        </p:txBody>
      </p:sp>
      <p:sp>
        <p:nvSpPr>
          <p:cNvPr id="21" name="TextBox 20">
            <a:extLst>
              <a:ext uri="{FF2B5EF4-FFF2-40B4-BE49-F238E27FC236}">
                <a16:creationId xmlns:a16="http://schemas.microsoft.com/office/drawing/2014/main" id="{05BD6073-2B52-4977-B60E-AF086D2FF530}"/>
              </a:ext>
            </a:extLst>
          </p:cNvPr>
          <p:cNvSpPr txBox="1"/>
          <p:nvPr/>
        </p:nvSpPr>
        <p:spPr>
          <a:xfrm>
            <a:off x="3337921" y="5639383"/>
            <a:ext cx="7830576" cy="584775"/>
          </a:xfrm>
          <a:prstGeom prst="rect">
            <a:avLst/>
          </a:prstGeom>
          <a:solidFill>
            <a:srgbClr val="FFFF00"/>
          </a:solidFill>
        </p:spPr>
        <p:txBody>
          <a:bodyPr wrap="square">
            <a:spAutoFit/>
          </a:bodyPr>
          <a:lstStyle/>
          <a:p>
            <a:r>
              <a:rPr lang="vi-VN"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Khi đứng trước các âm </a:t>
            </a:r>
            <a:r>
              <a:rPr lang="en-US" sz="32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vi-VN"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 , ê, e” thì viết âm gh.</a:t>
            </a:r>
            <a:endParaRPr lang="en-US" sz="3200" dirty="0">
              <a:solidFill>
                <a:srgbClr val="00B050"/>
              </a:solidFill>
            </a:endParaRPr>
          </a:p>
        </p:txBody>
      </p:sp>
      <p:sp>
        <p:nvSpPr>
          <p:cNvPr id="22" name="TextBox 21">
            <a:extLst>
              <a:ext uri="{FF2B5EF4-FFF2-40B4-BE49-F238E27FC236}">
                <a16:creationId xmlns:a16="http://schemas.microsoft.com/office/drawing/2014/main" id="{96C17B1A-53DA-4B57-9645-A9BBFA3F3D11}"/>
              </a:ext>
            </a:extLst>
          </p:cNvPr>
          <p:cNvSpPr txBox="1"/>
          <p:nvPr/>
        </p:nvSpPr>
        <p:spPr>
          <a:xfrm>
            <a:off x="3581628" y="5645032"/>
            <a:ext cx="2970146" cy="584775"/>
          </a:xfrm>
          <a:prstGeom prst="rect">
            <a:avLst/>
          </a:prstGeom>
          <a:solidFill>
            <a:srgbClr val="FFFF00"/>
          </a:solidFill>
        </p:spPr>
        <p:txBody>
          <a:bodyPr wrap="square">
            <a:spAutoFit/>
          </a:bodyPr>
          <a:lstStyle/>
          <a:p>
            <a:r>
              <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Khi </a:t>
            </a:r>
            <a:r>
              <a:rPr lang="en-US" sz="32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viết</a:t>
            </a:r>
            <a:r>
              <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gh</a:t>
            </a:r>
            <a:r>
              <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solidFill>
                <a:srgbClr val="00B050"/>
              </a:solidFill>
            </a:endParaRPr>
          </a:p>
        </p:txBody>
      </p:sp>
      <p:sp>
        <p:nvSpPr>
          <p:cNvPr id="23" name="TextBox 22">
            <a:extLst>
              <a:ext uri="{FF2B5EF4-FFF2-40B4-BE49-F238E27FC236}">
                <a16:creationId xmlns:a16="http://schemas.microsoft.com/office/drawing/2014/main" id="{83D3A97D-E4CD-4049-A682-0233C47A1B6B}"/>
              </a:ext>
            </a:extLst>
          </p:cNvPr>
          <p:cNvSpPr txBox="1"/>
          <p:nvPr/>
        </p:nvSpPr>
        <p:spPr>
          <a:xfrm>
            <a:off x="2639685" y="5681773"/>
            <a:ext cx="9227049" cy="584775"/>
          </a:xfrm>
          <a:prstGeom prst="rect">
            <a:avLst/>
          </a:prstGeom>
          <a:solidFill>
            <a:srgbClr val="00B050"/>
          </a:solidFill>
        </p:spPr>
        <p:txBody>
          <a:bodyPr wrap="square">
            <a:spAutoFit/>
          </a:bodyPr>
          <a:lstStyle/>
          <a:p>
            <a:r>
              <a:rPr lang="vi-VN"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Khi đứng trước các âm còn lại o, a, ư,… thì viết </a:t>
            </a:r>
            <a:r>
              <a:rPr lang="en-US" sz="32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âm</a:t>
            </a: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vi-VN"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a:t>
            </a:r>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solidFill>
                <a:srgbClr val="FFFF00"/>
              </a:solidFill>
            </a:endParaRPr>
          </a:p>
        </p:txBody>
      </p:sp>
      <p:sp>
        <p:nvSpPr>
          <p:cNvPr id="24" name="Flowchart: Alternate Process 23">
            <a:extLst>
              <a:ext uri="{FF2B5EF4-FFF2-40B4-BE49-F238E27FC236}">
                <a16:creationId xmlns:a16="http://schemas.microsoft.com/office/drawing/2014/main" id="{C2452D73-8543-4482-8CAC-FC4D9311DA30}"/>
              </a:ext>
            </a:extLst>
          </p:cNvPr>
          <p:cNvSpPr/>
          <p:nvPr/>
        </p:nvSpPr>
        <p:spPr>
          <a:xfrm>
            <a:off x="4586068" y="1879488"/>
            <a:ext cx="1965706" cy="1314604"/>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B050"/>
                </a:solidFill>
              </a:rPr>
              <a:t>Hoạt</a:t>
            </a:r>
            <a:r>
              <a:rPr lang="en-US" sz="3200" b="1" dirty="0">
                <a:solidFill>
                  <a:srgbClr val="00B050"/>
                </a:solidFill>
              </a:rPr>
              <a:t> </a:t>
            </a:r>
            <a:r>
              <a:rPr lang="en-US" sz="3200" b="1" dirty="0" err="1">
                <a:solidFill>
                  <a:srgbClr val="00B050"/>
                </a:solidFill>
              </a:rPr>
              <a:t>động</a:t>
            </a:r>
            <a:r>
              <a:rPr lang="en-US" sz="3200" b="1" dirty="0">
                <a:solidFill>
                  <a:srgbClr val="00B050"/>
                </a:solidFill>
              </a:rPr>
              <a:t> </a:t>
            </a:r>
            <a:r>
              <a:rPr lang="en-US" sz="3200" b="1" dirty="0" err="1">
                <a:solidFill>
                  <a:srgbClr val="00B050"/>
                </a:solidFill>
              </a:rPr>
              <a:t>nhóm</a:t>
            </a:r>
            <a:r>
              <a:rPr lang="en-US" sz="3200" b="1" dirty="0">
                <a:solidFill>
                  <a:srgbClr val="00B050"/>
                </a:solidFill>
              </a:rPr>
              <a:t> </a:t>
            </a:r>
            <a:r>
              <a:rPr lang="en-US" sz="3200" b="1" dirty="0" err="1">
                <a:solidFill>
                  <a:srgbClr val="00B050"/>
                </a:solidFill>
              </a:rPr>
              <a:t>đôi</a:t>
            </a:r>
            <a:endParaRPr lang="en-US" sz="3200" b="1" dirty="0">
              <a:solidFill>
                <a:srgbClr val="00B050"/>
              </a:solidFill>
            </a:endParaRPr>
          </a:p>
        </p:txBody>
      </p:sp>
    </p:spTree>
    <p:extLst>
      <p:ext uri="{BB962C8B-B14F-4D97-AF65-F5344CB8AC3E}">
        <p14:creationId xmlns:p14="http://schemas.microsoft.com/office/powerpoint/2010/main" val="337661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1" nodeType="clickEffect">
                                  <p:stCondLst>
                                    <p:cond delay="0"/>
                                  </p:stCondLst>
                                  <p:childTnLst>
                                    <p:animEffect transition="out" filter="fade">
                                      <p:cBhvr>
                                        <p:cTn id="12" dur="500"/>
                                        <p:tgtEl>
                                          <p:spTgt spid="20"/>
                                        </p:tgtEl>
                                      </p:cBhvr>
                                    </p:animEffect>
                                    <p:anim calcmode="lin" valueType="num">
                                      <p:cBhvr>
                                        <p:cTn id="13" dur="500"/>
                                        <p:tgtEl>
                                          <p:spTgt spid="20"/>
                                        </p:tgtEl>
                                        <p:attrNameLst>
                                          <p:attrName>ppt_x</p:attrName>
                                        </p:attrNameLst>
                                      </p:cBhvr>
                                      <p:tavLst>
                                        <p:tav tm="0">
                                          <p:val>
                                            <p:strVal val="ppt_x"/>
                                          </p:val>
                                        </p:tav>
                                        <p:tav tm="100000">
                                          <p:val>
                                            <p:strVal val="ppt_x"/>
                                          </p:val>
                                        </p:tav>
                                      </p:tavLst>
                                    </p:anim>
                                    <p:anim calcmode="lin" valueType="num">
                                      <p:cBhvr>
                                        <p:cTn id="14" dur="500"/>
                                        <p:tgtEl>
                                          <p:spTgt spid="20"/>
                                        </p:tgtEl>
                                        <p:attrNameLst>
                                          <p:attrName>ppt_y</p:attrName>
                                        </p:attrNameLst>
                                      </p:cBhvr>
                                      <p:tavLst>
                                        <p:tav tm="0">
                                          <p:val>
                                            <p:strVal val="ppt_y"/>
                                          </p:val>
                                        </p:tav>
                                        <p:tav tm="100000">
                                          <p:val>
                                            <p:strVal val="ppt_y+.1"/>
                                          </p:val>
                                        </p:tav>
                                      </p:tavLst>
                                    </p:anim>
                                    <p:set>
                                      <p:cBhvr>
                                        <p:cTn id="15" dur="1" fill="hold">
                                          <p:stCondLst>
                                            <p:cond delay="499"/>
                                          </p:stCondLst>
                                        </p:cTn>
                                        <p:tgtEl>
                                          <p:spTgt spid="20"/>
                                        </p:tgtEl>
                                        <p:attrNameLst>
                                          <p:attrName>style.visibility</p:attrName>
                                        </p:attrNameLst>
                                      </p:cBhvr>
                                      <p:to>
                                        <p:strVal val="hidden"/>
                                      </p:to>
                                    </p:set>
                                  </p:childTnLst>
                                </p:cTn>
                              </p:par>
                              <p:par>
                                <p:cTn id="16" presetID="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500"/>
                                        <p:tgtEl>
                                          <p:spTgt spid="23"/>
                                        </p:tgtEl>
                                      </p:cBhvr>
                                    </p:animEffect>
                                    <p:anim calcmode="lin" valueType="num">
                                      <p:cBhvr>
                                        <p:cTn id="24" dur="500"/>
                                        <p:tgtEl>
                                          <p:spTgt spid="23"/>
                                        </p:tgtEl>
                                        <p:attrNameLst>
                                          <p:attrName>ppt_x</p:attrName>
                                        </p:attrNameLst>
                                      </p:cBhvr>
                                      <p:tavLst>
                                        <p:tav tm="0">
                                          <p:val>
                                            <p:strVal val="ppt_x"/>
                                          </p:val>
                                        </p:tav>
                                        <p:tav tm="100000">
                                          <p:val>
                                            <p:strVal val="ppt_x"/>
                                          </p:val>
                                        </p:tav>
                                      </p:tavLst>
                                    </p:anim>
                                    <p:anim calcmode="lin" valueType="num">
                                      <p:cBhvr>
                                        <p:cTn id="25" dur="500"/>
                                        <p:tgtEl>
                                          <p:spTgt spid="23"/>
                                        </p:tgtEl>
                                        <p:attrNameLst>
                                          <p:attrName>ppt_y</p:attrName>
                                        </p:attrNameLst>
                                      </p:cBhvr>
                                      <p:tavLst>
                                        <p:tav tm="0">
                                          <p:val>
                                            <p:strVal val="ppt_y"/>
                                          </p:val>
                                        </p:tav>
                                        <p:tav tm="100000">
                                          <p:val>
                                            <p:strVal val="ppt_y+.1"/>
                                          </p:val>
                                        </p:tav>
                                      </p:tavLst>
                                    </p:anim>
                                    <p:set>
                                      <p:cBhvr>
                                        <p:cTn id="26" dur="1" fill="hold">
                                          <p:stCondLst>
                                            <p:cond delay="499"/>
                                          </p:stCondLst>
                                        </p:cTn>
                                        <p:tgtEl>
                                          <p:spTgt spid="23"/>
                                        </p:tgtEl>
                                        <p:attrNameLst>
                                          <p:attrName>style.visibility</p:attrName>
                                        </p:attrNameLst>
                                      </p:cBhvr>
                                      <p:to>
                                        <p:strVal val="hidden"/>
                                      </p:to>
                                    </p:set>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anim calcmode="lin" valueType="num">
                                      <p:cBhvr>
                                        <p:cTn id="30" dur="500" fill="hold"/>
                                        <p:tgtEl>
                                          <p:spTgt spid="22"/>
                                        </p:tgtEl>
                                        <p:attrNameLst>
                                          <p:attrName>ppt_x</p:attrName>
                                        </p:attrNameLst>
                                      </p:cBhvr>
                                      <p:tavLst>
                                        <p:tav tm="0">
                                          <p:val>
                                            <p:strVal val="#ppt_x"/>
                                          </p:val>
                                        </p:tav>
                                        <p:tav tm="100000">
                                          <p:val>
                                            <p:strVal val="#ppt_x"/>
                                          </p:val>
                                        </p:tav>
                                      </p:tavLst>
                                    </p:anim>
                                    <p:anim calcmode="lin" valueType="num">
                                      <p:cBhvr>
                                        <p:cTn id="3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500"/>
                                        <p:tgtEl>
                                          <p:spTgt spid="22"/>
                                        </p:tgtEl>
                                      </p:cBhvr>
                                    </p:animEffect>
                                    <p:anim calcmode="lin" valueType="num">
                                      <p:cBhvr>
                                        <p:cTn id="36" dur="500"/>
                                        <p:tgtEl>
                                          <p:spTgt spid="22"/>
                                        </p:tgtEl>
                                        <p:attrNameLst>
                                          <p:attrName>ppt_x</p:attrName>
                                        </p:attrNameLst>
                                      </p:cBhvr>
                                      <p:tavLst>
                                        <p:tav tm="0">
                                          <p:val>
                                            <p:strVal val="ppt_x"/>
                                          </p:val>
                                        </p:tav>
                                        <p:tav tm="100000">
                                          <p:val>
                                            <p:strVal val="ppt_x"/>
                                          </p:val>
                                        </p:tav>
                                      </p:tavLst>
                                    </p:anim>
                                    <p:anim calcmode="lin" valueType="num">
                                      <p:cBhvr>
                                        <p:cTn id="37" dur="500"/>
                                        <p:tgtEl>
                                          <p:spTgt spid="22"/>
                                        </p:tgtEl>
                                        <p:attrNameLst>
                                          <p:attrName>ppt_y</p:attrName>
                                        </p:attrNameLst>
                                      </p:cBhvr>
                                      <p:tavLst>
                                        <p:tav tm="0">
                                          <p:val>
                                            <p:strVal val="ppt_y"/>
                                          </p:val>
                                        </p:tav>
                                        <p:tav tm="100000">
                                          <p:val>
                                            <p:strVal val="ppt_y+.1"/>
                                          </p:val>
                                        </p:tav>
                                      </p:tavLst>
                                    </p:anim>
                                    <p:set>
                                      <p:cBhvr>
                                        <p:cTn id="38" dur="1" fill="hold">
                                          <p:stCondLst>
                                            <p:cond delay="499"/>
                                          </p:stCondLst>
                                        </p:cTn>
                                        <p:tgtEl>
                                          <p:spTgt spid="22"/>
                                        </p:tgtEl>
                                        <p:attrNameLst>
                                          <p:attrName>style.visibility</p:attrName>
                                        </p:attrNameLst>
                                      </p:cBhvr>
                                      <p:to>
                                        <p:strVal val="hidden"/>
                                      </p:to>
                                    </p:set>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1" nodeType="clickEffect">
                                  <p:stCondLst>
                                    <p:cond delay="0"/>
                                  </p:stCondLst>
                                  <p:childTnLst>
                                    <p:animEffect transition="out" filter="fade">
                                      <p:cBhvr>
                                        <p:cTn id="47" dur="500"/>
                                        <p:tgtEl>
                                          <p:spTgt spid="21"/>
                                        </p:tgtEl>
                                      </p:cBhvr>
                                    </p:animEffect>
                                    <p:anim calcmode="lin" valueType="num">
                                      <p:cBhvr>
                                        <p:cTn id="48" dur="500"/>
                                        <p:tgtEl>
                                          <p:spTgt spid="21"/>
                                        </p:tgtEl>
                                        <p:attrNameLst>
                                          <p:attrName>ppt_x</p:attrName>
                                        </p:attrNameLst>
                                      </p:cBhvr>
                                      <p:tavLst>
                                        <p:tav tm="0">
                                          <p:val>
                                            <p:strVal val="ppt_x"/>
                                          </p:val>
                                        </p:tav>
                                        <p:tav tm="100000">
                                          <p:val>
                                            <p:strVal val="ppt_x"/>
                                          </p:val>
                                        </p:tav>
                                      </p:tavLst>
                                    </p:anim>
                                    <p:anim calcmode="lin" valueType="num">
                                      <p:cBhvr>
                                        <p:cTn id="49" dur="500"/>
                                        <p:tgtEl>
                                          <p:spTgt spid="21"/>
                                        </p:tgtEl>
                                        <p:attrNameLst>
                                          <p:attrName>ppt_y</p:attrName>
                                        </p:attrNameLst>
                                      </p:cBhvr>
                                      <p:tavLst>
                                        <p:tav tm="0">
                                          <p:val>
                                            <p:strVal val="ppt_y"/>
                                          </p:val>
                                        </p:tav>
                                        <p:tav tm="100000">
                                          <p:val>
                                            <p:strVal val="ppt_y+.1"/>
                                          </p:val>
                                        </p:tav>
                                      </p:tavLst>
                                    </p:anim>
                                    <p:set>
                                      <p:cBhvr>
                                        <p:cTn id="50" dur="1" fill="hold">
                                          <p:stCondLst>
                                            <p:cond delay="499"/>
                                          </p:stCondLst>
                                        </p:cTn>
                                        <p:tgtEl>
                                          <p:spTgt spid="21"/>
                                        </p:tgtEl>
                                        <p:attrNameLst>
                                          <p:attrName>style.visibility</p:attrName>
                                        </p:attrNameLst>
                                      </p:cBhvr>
                                      <p:to>
                                        <p:strVal val="hidden"/>
                                      </p:to>
                                    </p:set>
                                  </p:childTnLst>
                                </p:cTn>
                              </p:par>
                              <p:par>
                                <p:cTn id="51" presetID="8" presetClass="entr" presetSubtype="16"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diamond(in)">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xit" presetSubtype="0" fill="hold" grpId="0" nodeType="clickEffect">
                                  <p:stCondLst>
                                    <p:cond delay="0"/>
                                  </p:stCondLst>
                                  <p:childTnLst>
                                    <p:anim calcmode="lin" valueType="num">
                                      <p:cBhvr>
                                        <p:cTn id="57" dur="500"/>
                                        <p:tgtEl>
                                          <p:spTgt spid="4"/>
                                        </p:tgtEl>
                                        <p:attrNameLst>
                                          <p:attrName>ppt_w</p:attrName>
                                        </p:attrNameLst>
                                      </p:cBhvr>
                                      <p:tavLst>
                                        <p:tav tm="0">
                                          <p:val>
                                            <p:strVal val="ppt_w"/>
                                          </p:val>
                                        </p:tav>
                                        <p:tav tm="100000">
                                          <p:val>
                                            <p:strVal val="ppt_w*0.70"/>
                                          </p:val>
                                        </p:tav>
                                      </p:tavLst>
                                    </p:anim>
                                    <p:anim calcmode="lin" valueType="num">
                                      <p:cBhvr>
                                        <p:cTn id="58" dur="500"/>
                                        <p:tgtEl>
                                          <p:spTgt spid="4"/>
                                        </p:tgtEl>
                                        <p:attrNameLst>
                                          <p:attrName>ppt_h</p:attrName>
                                        </p:attrNameLst>
                                      </p:cBhvr>
                                      <p:tavLst>
                                        <p:tav tm="0">
                                          <p:val>
                                            <p:strVal val="ppt_h"/>
                                          </p:val>
                                        </p:tav>
                                        <p:tav tm="100000">
                                          <p:val>
                                            <p:strVal val="ppt_h"/>
                                          </p:val>
                                        </p:tav>
                                      </p:tavLst>
                                    </p:anim>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5" presetClass="exit" presetSubtype="0" fill="hold" grpId="0" nodeType="clickEffect">
                                  <p:stCondLst>
                                    <p:cond delay="0"/>
                                  </p:stCondLst>
                                  <p:childTnLst>
                                    <p:anim calcmode="lin" valueType="num">
                                      <p:cBhvr>
                                        <p:cTn id="64" dur="500"/>
                                        <p:tgtEl>
                                          <p:spTgt spid="16"/>
                                        </p:tgtEl>
                                        <p:attrNameLst>
                                          <p:attrName>ppt_w</p:attrName>
                                        </p:attrNameLst>
                                      </p:cBhvr>
                                      <p:tavLst>
                                        <p:tav tm="0">
                                          <p:val>
                                            <p:strVal val="ppt_w"/>
                                          </p:val>
                                        </p:tav>
                                        <p:tav tm="100000">
                                          <p:val>
                                            <p:strVal val="ppt_w*0.70"/>
                                          </p:val>
                                        </p:tav>
                                      </p:tavLst>
                                    </p:anim>
                                    <p:anim calcmode="lin" valueType="num">
                                      <p:cBhvr>
                                        <p:cTn id="65" dur="500"/>
                                        <p:tgtEl>
                                          <p:spTgt spid="16"/>
                                        </p:tgtEl>
                                        <p:attrNameLst>
                                          <p:attrName>ppt_h</p:attrName>
                                        </p:attrNameLst>
                                      </p:cBhvr>
                                      <p:tavLst>
                                        <p:tav tm="0">
                                          <p:val>
                                            <p:strVal val="ppt_h"/>
                                          </p:val>
                                        </p:tav>
                                        <p:tav tm="100000">
                                          <p:val>
                                            <p:strVal val="ppt_h"/>
                                          </p:val>
                                        </p:tav>
                                      </p:tavLst>
                                    </p:anim>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5" presetClass="exit" presetSubtype="0" fill="hold" grpId="0" nodeType="clickEffect">
                                  <p:stCondLst>
                                    <p:cond delay="0"/>
                                  </p:stCondLst>
                                  <p:childTnLst>
                                    <p:anim calcmode="lin" valueType="num">
                                      <p:cBhvr>
                                        <p:cTn id="71" dur="500"/>
                                        <p:tgtEl>
                                          <p:spTgt spid="11"/>
                                        </p:tgtEl>
                                        <p:attrNameLst>
                                          <p:attrName>ppt_w</p:attrName>
                                        </p:attrNameLst>
                                      </p:cBhvr>
                                      <p:tavLst>
                                        <p:tav tm="0">
                                          <p:val>
                                            <p:strVal val="ppt_w"/>
                                          </p:val>
                                        </p:tav>
                                        <p:tav tm="100000">
                                          <p:val>
                                            <p:strVal val="ppt_w*0.70"/>
                                          </p:val>
                                        </p:tav>
                                      </p:tavLst>
                                    </p:anim>
                                    <p:anim calcmode="lin" valueType="num">
                                      <p:cBhvr>
                                        <p:cTn id="72" dur="500"/>
                                        <p:tgtEl>
                                          <p:spTgt spid="11"/>
                                        </p:tgtEl>
                                        <p:attrNameLst>
                                          <p:attrName>ppt_h</p:attrName>
                                        </p:attrNameLst>
                                      </p:cBhvr>
                                      <p:tavLst>
                                        <p:tav tm="0">
                                          <p:val>
                                            <p:strVal val="ppt_h"/>
                                          </p:val>
                                        </p:tav>
                                        <p:tav tm="100000">
                                          <p:val>
                                            <p:strVal val="ppt_h"/>
                                          </p:val>
                                        </p:tav>
                                      </p:tavLst>
                                    </p:anim>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5" presetClass="exit" presetSubtype="0" fill="hold" grpId="0" nodeType="clickEffect">
                                  <p:stCondLst>
                                    <p:cond delay="0"/>
                                  </p:stCondLst>
                                  <p:childTnLst>
                                    <p:anim calcmode="lin" valueType="num">
                                      <p:cBhvr>
                                        <p:cTn id="78" dur="500"/>
                                        <p:tgtEl>
                                          <p:spTgt spid="17"/>
                                        </p:tgtEl>
                                        <p:attrNameLst>
                                          <p:attrName>ppt_w</p:attrName>
                                        </p:attrNameLst>
                                      </p:cBhvr>
                                      <p:tavLst>
                                        <p:tav tm="0">
                                          <p:val>
                                            <p:strVal val="ppt_w"/>
                                          </p:val>
                                        </p:tav>
                                        <p:tav tm="100000">
                                          <p:val>
                                            <p:strVal val="ppt_w*0.70"/>
                                          </p:val>
                                        </p:tav>
                                      </p:tavLst>
                                    </p:anim>
                                    <p:anim calcmode="lin" valueType="num">
                                      <p:cBhvr>
                                        <p:cTn id="79" dur="500"/>
                                        <p:tgtEl>
                                          <p:spTgt spid="17"/>
                                        </p:tgtEl>
                                        <p:attrNameLst>
                                          <p:attrName>ppt_h</p:attrName>
                                        </p:attrNameLst>
                                      </p:cBhvr>
                                      <p:tavLst>
                                        <p:tav tm="0">
                                          <p:val>
                                            <p:strVal val="ppt_h"/>
                                          </p:val>
                                        </p:tav>
                                        <p:tav tm="100000">
                                          <p:val>
                                            <p:strVal val="ppt_h"/>
                                          </p:val>
                                        </p:tav>
                                      </p:tavLst>
                                    </p:anim>
                                    <p:animEffect transition="out" filter="fade">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5" presetClass="exit" presetSubtype="0" fill="hold" grpId="0" nodeType="clickEffect">
                                  <p:stCondLst>
                                    <p:cond delay="0"/>
                                  </p:stCondLst>
                                  <p:childTnLst>
                                    <p:anim calcmode="lin" valueType="num">
                                      <p:cBhvr>
                                        <p:cTn id="85" dur="500"/>
                                        <p:tgtEl>
                                          <p:spTgt spid="18"/>
                                        </p:tgtEl>
                                        <p:attrNameLst>
                                          <p:attrName>ppt_w</p:attrName>
                                        </p:attrNameLst>
                                      </p:cBhvr>
                                      <p:tavLst>
                                        <p:tav tm="0">
                                          <p:val>
                                            <p:strVal val="ppt_w"/>
                                          </p:val>
                                        </p:tav>
                                        <p:tav tm="100000">
                                          <p:val>
                                            <p:strVal val="ppt_w*0.70"/>
                                          </p:val>
                                        </p:tav>
                                      </p:tavLst>
                                    </p:anim>
                                    <p:anim calcmode="lin" valueType="num">
                                      <p:cBhvr>
                                        <p:cTn id="86" dur="500"/>
                                        <p:tgtEl>
                                          <p:spTgt spid="18"/>
                                        </p:tgtEl>
                                        <p:attrNameLst>
                                          <p:attrName>ppt_h</p:attrName>
                                        </p:attrNameLst>
                                      </p:cBhvr>
                                      <p:tavLst>
                                        <p:tav tm="0">
                                          <p:val>
                                            <p:strVal val="ppt_h"/>
                                          </p:val>
                                        </p:tav>
                                        <p:tav tm="100000">
                                          <p:val>
                                            <p:strVal val="ppt_h"/>
                                          </p:val>
                                        </p:tav>
                                      </p:tavLst>
                                    </p:anim>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6" grpId="0" animBg="1"/>
      <p:bldP spid="17" grpId="0" animBg="1"/>
      <p:bldP spid="18" grpId="0" animBg="1"/>
      <p:bldP spid="20" grpId="0" animBg="1"/>
      <p:bldP spid="20" grpId="1" animBg="1"/>
      <p:bldP spid="21" grpId="0" animBg="1"/>
      <p:bldP spid="21" grpId="1" animBg="1"/>
      <p:bldP spid="22" grpId="0" animBg="1"/>
      <p:bldP spid="22" grpId="1" animBg="1"/>
      <p:bldP spid="23" grpId="0" animBg="1"/>
      <p:bldP spid="23" grpId="1"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62" y="318821"/>
            <a:ext cx="4507523" cy="897109"/>
          </a:xfrm>
        </p:spPr>
        <p:txBody>
          <a:bodyPr/>
          <a:lstStyle/>
          <a:p>
            <a:r>
              <a:rPr lang="en-US" dirty="0">
                <a:solidFill>
                  <a:srgbClr val="FF0000"/>
                </a:solidFill>
                <a:latin typeface="Arial-Rounded" panose="020B0500000000000000" pitchFamily="34" charset="0"/>
                <a:cs typeface="Arial-Rounded" panose="020B0500000000000000" pitchFamily="34" charset="0"/>
              </a:rPr>
              <a:t>3. </a:t>
            </a:r>
            <a:r>
              <a:rPr lang="en-US" dirty="0" err="1">
                <a:solidFill>
                  <a:srgbClr val="FF0000"/>
                </a:solidFill>
                <a:latin typeface="Arial-Rounded" panose="020B0500000000000000" pitchFamily="34" charset="0"/>
                <a:cs typeface="Arial-Rounded" panose="020B0500000000000000" pitchFamily="34" charset="0"/>
              </a:rPr>
              <a:t>Chọn</a:t>
            </a:r>
            <a:r>
              <a:rPr lang="en-US" dirty="0">
                <a:solidFill>
                  <a:srgbClr val="FF0000"/>
                </a:solidFill>
                <a:latin typeface="Arial-Rounded" panose="020B0500000000000000" pitchFamily="34" charset="0"/>
                <a:cs typeface="Arial-Rounded" panose="020B0500000000000000" pitchFamily="34" charset="0"/>
              </a:rPr>
              <a:t> a </a:t>
            </a:r>
            <a:r>
              <a:rPr lang="en-US" dirty="0" err="1">
                <a:solidFill>
                  <a:srgbClr val="FF0000"/>
                </a:solidFill>
                <a:latin typeface="Arial-Rounded" panose="020B0500000000000000" pitchFamily="34" charset="0"/>
                <a:cs typeface="Arial-Rounded" panose="020B0500000000000000" pitchFamily="34" charset="0"/>
              </a:rPr>
              <a:t>hoặc</a:t>
            </a:r>
            <a:r>
              <a:rPr lang="en-US" dirty="0">
                <a:solidFill>
                  <a:srgbClr val="FF0000"/>
                </a:solidFill>
                <a:latin typeface="Arial-Rounded" panose="020B0500000000000000" pitchFamily="34" charset="0"/>
                <a:cs typeface="Arial-Rounded" panose="020B0500000000000000" pitchFamily="34" charset="0"/>
              </a:rPr>
              <a:t> b</a:t>
            </a:r>
          </a:p>
        </p:txBody>
      </p:sp>
      <p:sp>
        <p:nvSpPr>
          <p:cNvPr id="4" name="Title 1"/>
          <p:cNvSpPr>
            <a:spLocks noGrp="1"/>
          </p:cNvSpPr>
          <p:nvPr/>
        </p:nvSpPr>
        <p:spPr>
          <a:xfrm>
            <a:off x="614680" y="1182907"/>
            <a:ext cx="10515600" cy="7302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0000FF"/>
                </a:solidFill>
                <a:latin typeface="Arial-Rounded" panose="020B0500000000000000" pitchFamily="34" charset="0"/>
                <a:cs typeface="Arial-Rounded" panose="020B0500000000000000" pitchFamily="34" charset="0"/>
              </a:rPr>
              <a:t>a. </a:t>
            </a:r>
            <a:r>
              <a:rPr lang="en-US" sz="3600" dirty="0" err="1">
                <a:solidFill>
                  <a:srgbClr val="0000FF"/>
                </a:solidFill>
                <a:latin typeface="Arial-Rounded" panose="020B0500000000000000" pitchFamily="34" charset="0"/>
                <a:cs typeface="Arial-Rounded" panose="020B0500000000000000" pitchFamily="34" charset="0"/>
              </a:rPr>
              <a:t>Tìm</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từ</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có</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tiếng</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chứa</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iu</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hoặc</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ưu</a:t>
            </a:r>
            <a:r>
              <a:rPr lang="en-US" sz="3600" dirty="0">
                <a:solidFill>
                  <a:srgbClr val="0000FF"/>
                </a:solidFill>
                <a:latin typeface="Arial-Rounded" panose="020B0500000000000000" pitchFamily="34" charset="0"/>
                <a:cs typeface="Arial-Rounded" panose="020B0500000000000000" pitchFamily="34" charset="0"/>
              </a:rPr>
              <a:t>.</a:t>
            </a:r>
          </a:p>
        </p:txBody>
      </p:sp>
      <p:sp>
        <p:nvSpPr>
          <p:cNvPr id="5" name="Cloud 4"/>
          <p:cNvSpPr/>
          <p:nvPr/>
        </p:nvSpPr>
        <p:spPr>
          <a:xfrm>
            <a:off x="-56272" y="1913207"/>
            <a:ext cx="5763069" cy="1910764"/>
          </a:xfrm>
          <a:prstGeom prst="cloud">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Arial-Rounded" panose="020B0500000000000000" pitchFamily="34" charset="0"/>
                <a:cs typeface="Arial-Rounded" panose="020B0500000000000000" pitchFamily="34" charset="0"/>
              </a:rPr>
              <a:t>iu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ríu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rít</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nâng</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niu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buồn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thiu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cái</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rìu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bĩu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môi</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khẳng</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khiu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nặng</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trĩu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dễ</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chịu</a:t>
            </a:r>
            <a:r>
              <a:rPr lang="en-US" sz="2400" dirty="0">
                <a:solidFill>
                  <a:srgbClr val="00B050"/>
                </a:solidFill>
                <a:latin typeface="Arial-Rounded" panose="020B0500000000000000" pitchFamily="34" charset="0"/>
                <a:cs typeface="Arial-Rounded" panose="020B0500000000000000" pitchFamily="34" charset="0"/>
              </a:rPr>
              <a:t>,...</a:t>
            </a:r>
          </a:p>
        </p:txBody>
      </p:sp>
      <p:sp>
        <p:nvSpPr>
          <p:cNvPr id="6" name="Title 1"/>
          <p:cNvSpPr>
            <a:spLocks noGrp="1"/>
          </p:cNvSpPr>
          <p:nvPr/>
        </p:nvSpPr>
        <p:spPr>
          <a:xfrm>
            <a:off x="614680" y="3823971"/>
            <a:ext cx="10515600" cy="94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FF"/>
                </a:solidFill>
                <a:latin typeface="Arial-Rounded" panose="020B0500000000000000" pitchFamily="34" charset="0"/>
                <a:cs typeface="Arial-Rounded" panose="020B0500000000000000" pitchFamily="34" charset="0"/>
              </a:rPr>
              <a:t>b. </a:t>
            </a:r>
            <a:r>
              <a:rPr lang="en-US" dirty="0" err="1">
                <a:solidFill>
                  <a:srgbClr val="0000FF"/>
                </a:solidFill>
                <a:latin typeface="Arial-Rounded" panose="020B0500000000000000" pitchFamily="34" charset="0"/>
                <a:cs typeface="Arial-Rounded" panose="020B0500000000000000" pitchFamily="34" charset="0"/>
              </a:rPr>
              <a:t>Tìm</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từ</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có</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tiếng</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chứa</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iên</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hoặc</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iêng</a:t>
            </a:r>
            <a:endParaRPr lang="en-US" dirty="0">
              <a:solidFill>
                <a:srgbClr val="0000FF"/>
              </a:solidFill>
              <a:latin typeface="Arial-Rounded" panose="020B0500000000000000" pitchFamily="34" charset="0"/>
              <a:cs typeface="Arial-Rounded" panose="020B0500000000000000" pitchFamily="34" charset="0"/>
            </a:endParaRPr>
          </a:p>
        </p:txBody>
      </p:sp>
      <p:sp>
        <p:nvSpPr>
          <p:cNvPr id="9" name="Cloud 8"/>
          <p:cNvSpPr/>
          <p:nvPr/>
        </p:nvSpPr>
        <p:spPr>
          <a:xfrm>
            <a:off x="1" y="4768949"/>
            <a:ext cx="5706796" cy="1760758"/>
          </a:xfrm>
          <a:prstGeom prst="cloud">
            <a:avLst/>
          </a:prstGeom>
          <a:solidFill>
            <a:srgbClr val="F5B5C7"/>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Arial-Rounded" panose="020B0500000000000000" pitchFamily="34" charset="0"/>
                <a:cs typeface="Arial-Rounded" panose="020B0500000000000000" pitchFamily="34" charset="0"/>
              </a:rPr>
              <a:t>iên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mái</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hiên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cô</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tiên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tiến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bộ</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cửa</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biển</a:t>
            </a:r>
            <a:r>
              <a:rPr lang="en-US" sz="2400" dirty="0">
                <a:solidFill>
                  <a:srgbClr val="00B050"/>
                </a:solidFill>
                <a:latin typeface="Arial-Rounded" panose="020B0500000000000000" pitchFamily="34" charset="0"/>
                <a:cs typeface="Arial-Rounded" panose="020B0500000000000000" pitchFamily="34" charset="0"/>
              </a:rPr>
              <a:t>, con </a:t>
            </a:r>
            <a:r>
              <a:rPr lang="en-US" sz="2400" dirty="0" err="1">
                <a:solidFill>
                  <a:srgbClr val="00B050"/>
                </a:solidFill>
                <a:latin typeface="Arial-Rounded" panose="020B0500000000000000" pitchFamily="34" charset="0"/>
                <a:cs typeface="Arial-Rounded" panose="020B0500000000000000" pitchFamily="34" charset="0"/>
              </a:rPr>
              <a:t>kiến</a:t>
            </a:r>
            <a:r>
              <a:rPr lang="en-US" sz="2400" dirty="0">
                <a:solidFill>
                  <a:srgbClr val="00B050"/>
                </a:solidFill>
                <a:latin typeface="Arial-Rounded" panose="020B0500000000000000" pitchFamily="34" charset="0"/>
                <a:cs typeface="Arial-Rounded" panose="020B0500000000000000" pitchFamily="34" charset="0"/>
              </a:rPr>
              <a:t>,...</a:t>
            </a:r>
          </a:p>
        </p:txBody>
      </p:sp>
      <p:sp>
        <p:nvSpPr>
          <p:cNvPr id="8" name="Cloud 7">
            <a:extLst>
              <a:ext uri="{FF2B5EF4-FFF2-40B4-BE49-F238E27FC236}">
                <a16:creationId xmlns:a16="http://schemas.microsoft.com/office/drawing/2014/main" id="{C8C96F3C-E5FB-4460-9FA2-DB32EE609F32}"/>
              </a:ext>
            </a:extLst>
          </p:cNvPr>
          <p:cNvSpPr/>
          <p:nvPr/>
        </p:nvSpPr>
        <p:spPr>
          <a:xfrm>
            <a:off x="6307012" y="1732452"/>
            <a:ext cx="5763068" cy="1910764"/>
          </a:xfrm>
          <a:prstGeom prst="cloud">
            <a:avLst/>
          </a:prstGeom>
          <a:solidFill>
            <a:srgbClr val="F5B5C7"/>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Arial-Rounded" panose="020B0500000000000000" pitchFamily="34" charset="0"/>
                <a:cs typeface="Arial-Rounded" panose="020B0500000000000000" pitchFamily="34" charset="0"/>
              </a:rPr>
              <a:t>ưu</a:t>
            </a:r>
            <a:r>
              <a:rPr lang="en-US" sz="2400" b="1" dirty="0">
                <a:solidFill>
                  <a:schemeClr val="tx1"/>
                </a:solidFill>
                <a:latin typeface="Arial-Rounded" panose="020B0500000000000000" pitchFamily="34" charset="0"/>
                <a:cs typeface="Arial-Rounded" panose="020B0500000000000000" pitchFamily="34" charset="0"/>
              </a:rPr>
              <a:t>: </a:t>
            </a:r>
            <a:r>
              <a:rPr lang="vi-VN" sz="2400" dirty="0">
                <a:solidFill>
                  <a:srgbClr val="00B050"/>
                </a:solidFill>
                <a:latin typeface="Arial-Rounded" panose="020B0500000000000000" pitchFamily="34" charset="0"/>
                <a:cs typeface="Arial-Rounded" panose="020B0500000000000000" pitchFamily="34" charset="0"/>
              </a:rPr>
              <a:t>lưu luyến, bưu thiếp, cứu giúp, hạt lựu, mưu trí, sưu tầm, tựu trường...</a:t>
            </a:r>
            <a:endParaRPr lang="en-US" sz="2400" dirty="0">
              <a:solidFill>
                <a:srgbClr val="00B050"/>
              </a:solidFill>
              <a:latin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40A08CF3-EA2B-4123-99FC-8170144FD385}"/>
              </a:ext>
            </a:extLst>
          </p:cNvPr>
          <p:cNvSpPr/>
          <p:nvPr/>
        </p:nvSpPr>
        <p:spPr>
          <a:xfrm>
            <a:off x="6307011" y="4693946"/>
            <a:ext cx="5763069" cy="1910764"/>
          </a:xfrm>
          <a:prstGeom prst="cloud">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Arial-Rounded" panose="020B0500000000000000" pitchFamily="34" charset="0"/>
                <a:cs typeface="Arial-Rounded" panose="020B0500000000000000" pitchFamily="34" charset="0"/>
              </a:rPr>
              <a:t>iêng</a:t>
            </a:r>
            <a:r>
              <a:rPr lang="en-US" sz="2400" dirty="0">
                <a:solidFill>
                  <a:srgbClr val="00B050"/>
                </a:solidFill>
                <a:latin typeface="Arial-Rounded" panose="020B0500000000000000" pitchFamily="34" charset="0"/>
                <a:cs typeface="Arial-Rounded" panose="020B0500000000000000" pitchFamily="34" charset="0"/>
              </a:rPr>
              <a:t>: </a:t>
            </a:r>
            <a:r>
              <a:rPr lang="vi-VN" sz="2400" dirty="0">
                <a:solidFill>
                  <a:srgbClr val="00B050"/>
                </a:solidFill>
                <a:latin typeface="Arial-Rounded" panose="020B0500000000000000" pitchFamily="34" charset="0"/>
                <a:cs typeface="Arial-Rounded" panose="020B0500000000000000" pitchFamily="34" charset="0"/>
              </a:rPr>
              <a:t>chao liệng, ngả nghiêng, siêng năng, lười biếng,...</a:t>
            </a:r>
            <a:endParaRPr lang="en-US" sz="2400" dirty="0">
              <a:solidFill>
                <a:srgbClr val="00B050"/>
              </a:solidFill>
              <a:latin typeface="Arial-Rounded" panose="020B0500000000000000" pitchFamily="34" charset="0"/>
              <a:cs typeface="Arial-Rounded" panose="020B0500000000000000" pitchFamily="34" charset="0"/>
            </a:endParaRPr>
          </a:p>
        </p:txBody>
      </p:sp>
      <p:sp>
        <p:nvSpPr>
          <p:cNvPr id="3" name="Arrow: Pentagon 2">
            <a:extLst>
              <a:ext uri="{FF2B5EF4-FFF2-40B4-BE49-F238E27FC236}">
                <a16:creationId xmlns:a16="http://schemas.microsoft.com/office/drawing/2014/main" id="{94A38CDE-A1A9-4D9B-8768-5A1295A65998}"/>
              </a:ext>
            </a:extLst>
          </p:cNvPr>
          <p:cNvSpPr/>
          <p:nvPr/>
        </p:nvSpPr>
        <p:spPr>
          <a:xfrm rot="10800000">
            <a:off x="6307010" y="138064"/>
            <a:ext cx="3033937" cy="1077865"/>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1" name="Title 1">
            <a:extLst>
              <a:ext uri="{FF2B5EF4-FFF2-40B4-BE49-F238E27FC236}">
                <a16:creationId xmlns:a16="http://schemas.microsoft.com/office/drawing/2014/main" id="{9E715D84-4FED-491C-8012-90658C4F3303}"/>
              </a:ext>
            </a:extLst>
          </p:cNvPr>
          <p:cNvSpPr>
            <a:spLocks noGrp="1"/>
          </p:cNvSpPr>
          <p:nvPr/>
        </p:nvSpPr>
        <p:spPr>
          <a:xfrm>
            <a:off x="6758744" y="318821"/>
            <a:ext cx="2582203" cy="73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3600" b="1" dirty="0" err="1">
                <a:solidFill>
                  <a:srgbClr val="FFFF00"/>
                </a:solidFill>
              </a:rPr>
              <a:t>Làm</a:t>
            </a:r>
            <a:r>
              <a:rPr lang="en-US" sz="3600" b="1" dirty="0">
                <a:solidFill>
                  <a:srgbClr val="FFFF00"/>
                </a:solidFill>
              </a:rPr>
              <a:t> </a:t>
            </a:r>
            <a:r>
              <a:rPr lang="en-US" sz="3600" b="1" dirty="0" err="1">
                <a:solidFill>
                  <a:srgbClr val="FFFF00"/>
                </a:solidFill>
              </a:rPr>
              <a:t>việc</a:t>
            </a:r>
            <a:r>
              <a:rPr lang="en-US" sz="3600" b="1" dirty="0">
                <a:solidFill>
                  <a:srgbClr val="FFFF00"/>
                </a:solidFill>
              </a:rPr>
              <a:t> </a:t>
            </a:r>
            <a:r>
              <a:rPr lang="en-US" sz="3600" b="1" dirty="0" err="1">
                <a:solidFill>
                  <a:srgbClr val="FFFF00"/>
                </a:solidFill>
              </a:rPr>
              <a:t>cá</a:t>
            </a:r>
            <a:r>
              <a:rPr lang="en-US" sz="3600" b="1" dirty="0">
                <a:solidFill>
                  <a:srgbClr val="FFFF00"/>
                </a:solidFill>
              </a:rPr>
              <a:t> </a:t>
            </a:r>
            <a:r>
              <a:rPr lang="en-US" sz="3600" b="1" dirty="0" err="1">
                <a:solidFill>
                  <a:srgbClr val="FFFF00"/>
                </a:solidFill>
              </a:rPr>
              <a:t>nhân</a:t>
            </a:r>
            <a:endParaRPr lang="en-US" sz="3600" b="1" dirty="0">
              <a:solidFill>
                <a:srgbClr val="FFFF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heckerboard(across)">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3"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strips(downLeft)">
                                      <p:cBhvr>
                                        <p:cTn id="48" dur="500"/>
                                        <p:tgtEl>
                                          <p:spTgt spid="11"/>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strips(downLeft)">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3"/>
      <p:bldP spid="4" grpId="0"/>
      <p:bldP spid="4" grpId="1"/>
      <p:bldP spid="4" grpId="3"/>
      <p:bldP spid="5" grpId="0" animBg="1"/>
      <p:bldP spid="5" grpId="1" animBg="1"/>
      <p:bldP spid="6" grpId="0"/>
      <p:bldP spid="6" grpId="1"/>
      <p:bldP spid="6" grpId="3"/>
      <p:bldP spid="9" grpId="0" bldLvl="0" animBg="1"/>
      <p:bldP spid="9" grpId="1" animBg="1"/>
      <p:bldP spid="8" grpId="0" bldLvl="0" animBg="1"/>
      <p:bldP spid="8" grpId="1" animBg="1"/>
      <p:bldP spid="10" grpId="0" animBg="1"/>
      <p:bldP spid="10" grpId="1" animBg="1"/>
      <p:bldP spid="3" grpId="0" animBg="1"/>
      <p:bldP spid="11" grpId="1"/>
      <p:bldP spid="11" grpId="2"/>
      <p:bldP spid="11" grpId="3"/>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4</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1548156744"/>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717452" y="1840546"/>
            <a:ext cx="5697415"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Luyện</a:t>
            </a:r>
            <a:r>
              <a:rPr lang="en-US" sz="9600" b="1" kern="0" dirty="0">
                <a:solidFill>
                  <a:srgbClr val="FF0000"/>
                </a:solidFill>
                <a:latin typeface="Times New Roman" panose="02020603050405020304" charset="0"/>
                <a:cs typeface="Times New Roman" panose="02020603050405020304" charset="0"/>
              </a:rPr>
              <a:t> </a:t>
            </a:r>
            <a:r>
              <a:rPr lang="en-US" sz="9600" b="1" kern="0" dirty="0" err="1">
                <a:solidFill>
                  <a:srgbClr val="FF0000"/>
                </a:solidFill>
                <a:latin typeface="Times New Roman" panose="02020603050405020304" charset="0"/>
                <a:cs typeface="Times New Roman" panose="02020603050405020304" charset="0"/>
              </a:rPr>
              <a:t>tập</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974818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C0730D8E-2290-4410-A75A-B42269972D52}"/>
              </a:ext>
            </a:extLst>
          </p:cNvPr>
          <p:cNvSpPr txBox="1"/>
          <p:nvPr/>
        </p:nvSpPr>
        <p:spPr>
          <a:xfrm>
            <a:off x="506437" y="179485"/>
            <a:ext cx="10681677" cy="646331"/>
          </a:xfrm>
          <a:prstGeom prst="rect">
            <a:avLst/>
          </a:prstGeom>
          <a:solidFill>
            <a:srgbClr val="FFFF00"/>
          </a:solidFill>
        </p:spPr>
        <p:txBody>
          <a:bodyPr wrap="square" rtlCol="0">
            <a:spAutoFit/>
          </a:bodyPr>
          <a:lstStyle/>
          <a:p>
            <a:r>
              <a:rPr lang="en-US" sz="3600" b="1" dirty="0">
                <a:solidFill>
                  <a:srgbClr val="00B050"/>
                </a:solidFill>
                <a:latin typeface="Arial-Rounded" panose="020B0500000000000000" pitchFamily="34" charset="0"/>
                <a:cs typeface="Arial-Rounded" panose="020B0500000000000000" pitchFamily="34" charset="0"/>
              </a:rPr>
              <a:t>1. </a:t>
            </a:r>
            <a:r>
              <a:rPr lang="en-US" sz="3600" b="1" dirty="0" err="1">
                <a:solidFill>
                  <a:srgbClr val="00B050"/>
                </a:solidFill>
                <a:latin typeface="Arial-Rounded" panose="020B0500000000000000" pitchFamily="34" charset="0"/>
                <a:cs typeface="Arial-Rounded" panose="020B0500000000000000" pitchFamily="34" charset="0"/>
              </a:rPr>
              <a:t>Xếp</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các</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từ</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ngữ</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dưới</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đây</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vào</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nhóm</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thích</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hợp</a:t>
            </a:r>
            <a:endParaRPr lang="en-US" sz="3600" b="1" dirty="0">
              <a:solidFill>
                <a:srgbClr val="00B050"/>
              </a:solidFill>
              <a:latin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25EF9D28-AA76-4B56-AC6D-C8BD7F00AFC8}"/>
              </a:ext>
            </a:extLst>
          </p:cNvPr>
          <p:cNvPicPr>
            <a:picLocks noChangeAspect="1"/>
          </p:cNvPicPr>
          <p:nvPr/>
        </p:nvPicPr>
        <p:blipFill>
          <a:blip r:embed="rId2"/>
          <a:stretch>
            <a:fillRect/>
          </a:stretch>
        </p:blipFill>
        <p:spPr>
          <a:xfrm>
            <a:off x="662207" y="1036955"/>
            <a:ext cx="2320144" cy="800100"/>
          </a:xfrm>
          <a:prstGeom prst="rect">
            <a:avLst/>
          </a:prstGeom>
        </p:spPr>
      </p:pic>
      <p:pic>
        <p:nvPicPr>
          <p:cNvPr id="18" name="Picture 17">
            <a:extLst>
              <a:ext uri="{FF2B5EF4-FFF2-40B4-BE49-F238E27FC236}">
                <a16:creationId xmlns:a16="http://schemas.microsoft.com/office/drawing/2014/main" id="{465DC621-AC24-47AD-92C3-B2800E9E412C}"/>
              </a:ext>
            </a:extLst>
          </p:cNvPr>
          <p:cNvPicPr>
            <a:picLocks noChangeAspect="1"/>
          </p:cNvPicPr>
          <p:nvPr/>
        </p:nvPicPr>
        <p:blipFill>
          <a:blip r:embed="rId3"/>
          <a:stretch>
            <a:fillRect/>
          </a:stretch>
        </p:blipFill>
        <p:spPr>
          <a:xfrm>
            <a:off x="3934777" y="1051242"/>
            <a:ext cx="2161223" cy="771525"/>
          </a:xfrm>
          <a:prstGeom prst="rect">
            <a:avLst/>
          </a:prstGeom>
        </p:spPr>
      </p:pic>
      <p:pic>
        <p:nvPicPr>
          <p:cNvPr id="20" name="Picture 19">
            <a:extLst>
              <a:ext uri="{FF2B5EF4-FFF2-40B4-BE49-F238E27FC236}">
                <a16:creationId xmlns:a16="http://schemas.microsoft.com/office/drawing/2014/main" id="{B03B9376-85BE-40DB-B166-00CDC220FDF5}"/>
              </a:ext>
            </a:extLst>
          </p:cNvPr>
          <p:cNvPicPr>
            <a:picLocks noChangeAspect="1"/>
          </p:cNvPicPr>
          <p:nvPr/>
        </p:nvPicPr>
        <p:blipFill>
          <a:blip r:embed="rId4"/>
          <a:stretch>
            <a:fillRect/>
          </a:stretch>
        </p:blipFill>
        <p:spPr>
          <a:xfrm>
            <a:off x="7048425" y="1070292"/>
            <a:ext cx="2433199" cy="752475"/>
          </a:xfrm>
          <a:prstGeom prst="rect">
            <a:avLst/>
          </a:prstGeom>
        </p:spPr>
      </p:pic>
      <p:pic>
        <p:nvPicPr>
          <p:cNvPr id="22" name="Picture 21">
            <a:extLst>
              <a:ext uri="{FF2B5EF4-FFF2-40B4-BE49-F238E27FC236}">
                <a16:creationId xmlns:a16="http://schemas.microsoft.com/office/drawing/2014/main" id="{6E523C6B-221D-435B-A261-B7D9C24D8B28}"/>
              </a:ext>
            </a:extLst>
          </p:cNvPr>
          <p:cNvPicPr>
            <a:picLocks noChangeAspect="1"/>
          </p:cNvPicPr>
          <p:nvPr/>
        </p:nvPicPr>
        <p:blipFill>
          <a:blip r:embed="rId5"/>
          <a:stretch>
            <a:fillRect/>
          </a:stretch>
        </p:blipFill>
        <p:spPr>
          <a:xfrm>
            <a:off x="2282629" y="1932901"/>
            <a:ext cx="2161222" cy="752475"/>
          </a:xfrm>
          <a:prstGeom prst="rect">
            <a:avLst/>
          </a:prstGeom>
        </p:spPr>
      </p:pic>
      <p:pic>
        <p:nvPicPr>
          <p:cNvPr id="24" name="Picture 23">
            <a:extLst>
              <a:ext uri="{FF2B5EF4-FFF2-40B4-BE49-F238E27FC236}">
                <a16:creationId xmlns:a16="http://schemas.microsoft.com/office/drawing/2014/main" id="{C8943D31-87F6-46F3-9CDB-C8AFCD68C156}"/>
              </a:ext>
            </a:extLst>
          </p:cNvPr>
          <p:cNvPicPr>
            <a:picLocks noChangeAspect="1"/>
          </p:cNvPicPr>
          <p:nvPr/>
        </p:nvPicPr>
        <p:blipFill>
          <a:blip r:embed="rId6"/>
          <a:stretch>
            <a:fillRect/>
          </a:stretch>
        </p:blipFill>
        <p:spPr>
          <a:xfrm>
            <a:off x="5353050" y="1913850"/>
            <a:ext cx="2100848" cy="790575"/>
          </a:xfrm>
          <a:prstGeom prst="rect">
            <a:avLst/>
          </a:prstGeom>
        </p:spPr>
      </p:pic>
      <p:pic>
        <p:nvPicPr>
          <p:cNvPr id="26" name="Picture 25">
            <a:extLst>
              <a:ext uri="{FF2B5EF4-FFF2-40B4-BE49-F238E27FC236}">
                <a16:creationId xmlns:a16="http://schemas.microsoft.com/office/drawing/2014/main" id="{5CDF7FE0-D987-4C8C-B3E2-F236FCF6524D}"/>
              </a:ext>
            </a:extLst>
          </p:cNvPr>
          <p:cNvPicPr>
            <a:picLocks noChangeAspect="1"/>
          </p:cNvPicPr>
          <p:nvPr/>
        </p:nvPicPr>
        <p:blipFill>
          <a:blip r:embed="rId7"/>
          <a:stretch>
            <a:fillRect/>
          </a:stretch>
        </p:blipFill>
        <p:spPr>
          <a:xfrm>
            <a:off x="8630602" y="1951950"/>
            <a:ext cx="2285927" cy="752475"/>
          </a:xfrm>
          <a:prstGeom prst="rect">
            <a:avLst/>
          </a:prstGeom>
        </p:spPr>
      </p:pic>
      <p:sp>
        <p:nvSpPr>
          <p:cNvPr id="6" name="Rounded Rectangle 3">
            <a:extLst>
              <a:ext uri="{FF2B5EF4-FFF2-40B4-BE49-F238E27FC236}">
                <a16:creationId xmlns:a16="http://schemas.microsoft.com/office/drawing/2014/main" id="{55801FAC-A890-471C-BB1A-97E1119A93DE}"/>
              </a:ext>
            </a:extLst>
          </p:cNvPr>
          <p:cNvSpPr/>
          <p:nvPr/>
        </p:nvSpPr>
        <p:spPr>
          <a:xfrm>
            <a:off x="351692" y="3081635"/>
            <a:ext cx="4987714" cy="781050"/>
          </a:xfrm>
          <a:prstGeom prst="roundRect">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tx1"/>
                </a:solidFill>
                <a:latin typeface="Arial-Rounded" panose="020B0500000000000000" pitchFamily="34" charset="0"/>
                <a:cs typeface="Arial-Rounded" panose="020B0500000000000000" pitchFamily="34" charset="0"/>
              </a:rPr>
              <a:t>Từ</a:t>
            </a:r>
            <a:r>
              <a:rPr lang="en-US" sz="2800" dirty="0">
                <a:solidFill>
                  <a:schemeClr val="tx1"/>
                </a:solidFill>
                <a:latin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cs typeface="Arial-Rounded" panose="020B0500000000000000" pitchFamily="34" charset="0"/>
              </a:rPr>
              <a:t>ngữ</a:t>
            </a:r>
            <a:r>
              <a:rPr lang="en-US" sz="2800" dirty="0">
                <a:solidFill>
                  <a:schemeClr val="tx1"/>
                </a:solidFill>
                <a:latin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cs typeface="Arial-Rounded" panose="020B0500000000000000" pitchFamily="34" charset="0"/>
              </a:rPr>
              <a:t>chỉ</a:t>
            </a:r>
            <a:r>
              <a:rPr lang="en-US" sz="2800" dirty="0">
                <a:solidFill>
                  <a:schemeClr val="tx1"/>
                </a:solidFill>
                <a:latin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cs typeface="Arial-Rounded" panose="020B0500000000000000" pitchFamily="34" charset="0"/>
              </a:rPr>
              <a:t>hoạt</a:t>
            </a:r>
            <a:r>
              <a:rPr lang="en-US" sz="2800" dirty="0">
                <a:solidFill>
                  <a:schemeClr val="tx1"/>
                </a:solidFill>
                <a:latin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cs typeface="Arial-Rounded" panose="020B0500000000000000" pitchFamily="34" charset="0"/>
              </a:rPr>
              <a:t>động</a:t>
            </a:r>
            <a:endParaRPr lang="en-US" sz="2800" dirty="0">
              <a:solidFill>
                <a:schemeClr val="tx1"/>
              </a:solidFill>
              <a:latin typeface="Arial-Rounded" panose="020B0500000000000000" pitchFamily="34" charset="0"/>
              <a:cs typeface="Arial-Rounded" panose="020B0500000000000000" pitchFamily="34" charset="0"/>
            </a:endParaRPr>
          </a:p>
        </p:txBody>
      </p:sp>
      <p:sp>
        <p:nvSpPr>
          <p:cNvPr id="7" name="Rounded Rectangle 4">
            <a:extLst>
              <a:ext uri="{FF2B5EF4-FFF2-40B4-BE49-F238E27FC236}">
                <a16:creationId xmlns:a16="http://schemas.microsoft.com/office/drawing/2014/main" id="{7B98591C-29FB-4C57-9261-AC592487A13F}"/>
              </a:ext>
            </a:extLst>
          </p:cNvPr>
          <p:cNvSpPr/>
          <p:nvPr/>
        </p:nvSpPr>
        <p:spPr>
          <a:xfrm>
            <a:off x="6738228" y="3049509"/>
            <a:ext cx="5048675" cy="7810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Từ ngữ chỉ đặc điểm</a:t>
            </a:r>
          </a:p>
        </p:txBody>
      </p:sp>
      <p:sp>
        <p:nvSpPr>
          <p:cNvPr id="33" name="Title 1">
            <a:extLst>
              <a:ext uri="{FF2B5EF4-FFF2-40B4-BE49-F238E27FC236}">
                <a16:creationId xmlns:a16="http://schemas.microsoft.com/office/drawing/2014/main" id="{F9A499DA-56C9-4278-AB2C-2175C05B94BA}"/>
              </a:ext>
            </a:extLst>
          </p:cNvPr>
          <p:cNvSpPr>
            <a:spLocks noGrp="1"/>
          </p:cNvSpPr>
          <p:nvPr>
            <p:ph type="title"/>
          </p:nvPr>
        </p:nvSpPr>
        <p:spPr>
          <a:xfrm>
            <a:off x="2282629" y="6118504"/>
            <a:ext cx="6347973" cy="739496"/>
          </a:xfrm>
          <a:solidFill>
            <a:srgbClr val="EC8EFC"/>
          </a:solidFill>
        </p:spPr>
        <p:txBody>
          <a:bodyPr>
            <a:normAutofit/>
          </a:bodyPr>
          <a:lstStyle/>
          <a:p>
            <a:r>
              <a:rPr lang="en-US" sz="3200" dirty="0" err="1">
                <a:solidFill>
                  <a:srgbClr val="FF0000"/>
                </a:solidFill>
                <a:latin typeface="Arial-Rounded" panose="020B0500000000000000" pitchFamily="34" charset="0"/>
                <a:cs typeface="Arial-Rounded" panose="020B0500000000000000" pitchFamily="34" charset="0"/>
              </a:rPr>
              <a:t>Thế</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nào</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là</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từ</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ngữ</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chỉ</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hoạt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động</a:t>
            </a:r>
            <a:r>
              <a:rPr lang="en-US" sz="3200" dirty="0">
                <a:solidFill>
                  <a:srgbClr val="FF0000"/>
                </a:solidFill>
                <a:latin typeface="Arial-Rounded" panose="020B0500000000000000" pitchFamily="34" charset="0"/>
                <a:cs typeface="Arial-Rounded" panose="020B0500000000000000" pitchFamily="34" charset="0"/>
              </a:rPr>
              <a:t>?</a:t>
            </a:r>
          </a:p>
        </p:txBody>
      </p:sp>
      <p:sp>
        <p:nvSpPr>
          <p:cNvPr id="36" name="Title 1">
            <a:extLst>
              <a:ext uri="{FF2B5EF4-FFF2-40B4-BE49-F238E27FC236}">
                <a16:creationId xmlns:a16="http://schemas.microsoft.com/office/drawing/2014/main" id="{94999165-DDEC-4282-88C3-6BDD0B87962A}"/>
              </a:ext>
            </a:extLst>
          </p:cNvPr>
          <p:cNvSpPr txBox="1">
            <a:spLocks/>
          </p:cNvSpPr>
          <p:nvPr/>
        </p:nvSpPr>
        <p:spPr>
          <a:xfrm>
            <a:off x="2282629" y="6105570"/>
            <a:ext cx="6347973" cy="739496"/>
          </a:xfrm>
          <a:prstGeom prst="rect">
            <a:avLst/>
          </a:prstGeom>
          <a:solidFill>
            <a:srgbClr val="B2DE8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FF0000"/>
                </a:solidFill>
                <a:latin typeface="Arial-Rounded" panose="020B0500000000000000" pitchFamily="34" charset="0"/>
                <a:cs typeface="Arial-Rounded" panose="020B0500000000000000" pitchFamily="34" charset="0"/>
              </a:rPr>
              <a:t>Thế</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nào</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là</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từ</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ngữ</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chỉ</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đặc</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điểm</a:t>
            </a:r>
            <a:r>
              <a:rPr lang="en-US" sz="3200" dirty="0">
                <a:solidFill>
                  <a:srgbClr val="FF0000"/>
                </a:solidFill>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68246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2"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2"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anim calcmode="lin" valueType="num">
                                      <p:cBhvr>
                                        <p:cTn id="61" dur="500" fill="hold"/>
                                        <p:tgtEl>
                                          <p:spTgt spid="33"/>
                                        </p:tgtEl>
                                        <p:attrNameLst>
                                          <p:attrName>ppt_x</p:attrName>
                                        </p:attrNameLst>
                                      </p:cBhvr>
                                      <p:tavLst>
                                        <p:tav tm="0">
                                          <p:val>
                                            <p:strVal val="#ppt_x"/>
                                          </p:val>
                                        </p:tav>
                                        <p:tav tm="100000">
                                          <p:val>
                                            <p:strVal val="#ppt_x"/>
                                          </p:val>
                                        </p:tav>
                                      </p:tavLst>
                                    </p:anim>
                                    <p:anim calcmode="lin" valueType="num">
                                      <p:cBhvr>
                                        <p:cTn id="62"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xit" presetSubtype="0" fill="hold" grpId="3" nodeType="clickEffect">
                                  <p:stCondLst>
                                    <p:cond delay="0"/>
                                  </p:stCondLst>
                                  <p:childTnLst>
                                    <p:animEffect transition="out" filter="fade">
                                      <p:cBhvr>
                                        <p:cTn id="66" dur="500"/>
                                        <p:tgtEl>
                                          <p:spTgt spid="33"/>
                                        </p:tgtEl>
                                      </p:cBhvr>
                                    </p:animEffect>
                                    <p:anim calcmode="lin" valueType="num">
                                      <p:cBhvr>
                                        <p:cTn id="67" dur="500"/>
                                        <p:tgtEl>
                                          <p:spTgt spid="33"/>
                                        </p:tgtEl>
                                        <p:attrNameLst>
                                          <p:attrName>ppt_x</p:attrName>
                                        </p:attrNameLst>
                                      </p:cBhvr>
                                      <p:tavLst>
                                        <p:tav tm="0">
                                          <p:val>
                                            <p:strVal val="ppt_x"/>
                                          </p:val>
                                        </p:tav>
                                        <p:tav tm="100000">
                                          <p:val>
                                            <p:strVal val="ppt_x"/>
                                          </p:val>
                                        </p:tav>
                                      </p:tavLst>
                                    </p:anim>
                                    <p:anim calcmode="lin" valueType="num">
                                      <p:cBhvr>
                                        <p:cTn id="68" dur="500"/>
                                        <p:tgtEl>
                                          <p:spTgt spid="33"/>
                                        </p:tgtEl>
                                        <p:attrNameLst>
                                          <p:attrName>ppt_y</p:attrName>
                                        </p:attrNameLst>
                                      </p:cBhvr>
                                      <p:tavLst>
                                        <p:tav tm="0">
                                          <p:val>
                                            <p:strVal val="ppt_y"/>
                                          </p:val>
                                        </p:tav>
                                        <p:tav tm="100000">
                                          <p:val>
                                            <p:strVal val="ppt_y+.1"/>
                                          </p:val>
                                        </p:tav>
                                      </p:tavLst>
                                    </p:anim>
                                    <p:set>
                                      <p:cBhvr>
                                        <p:cTn id="69" dur="1" fill="hold">
                                          <p:stCondLst>
                                            <p:cond delay="499"/>
                                          </p:stCondLst>
                                        </p:cTn>
                                        <p:tgtEl>
                                          <p:spTgt spid="33"/>
                                        </p:tgtEl>
                                        <p:attrNameLst>
                                          <p:attrName>style.visibility</p:attrName>
                                        </p:attrNameLst>
                                      </p:cBhvr>
                                      <p:to>
                                        <p:strVal val="hidden"/>
                                      </p:to>
                                    </p:set>
                                  </p:childTnLst>
                                </p:cTn>
                              </p:par>
                              <p:par>
                                <p:cTn id="70" presetID="42" presetClass="entr" presetSubtype="0"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anim calcmode="lin" valueType="num">
                                      <p:cBhvr>
                                        <p:cTn id="73" dur="500" fill="hold"/>
                                        <p:tgtEl>
                                          <p:spTgt spid="36"/>
                                        </p:tgtEl>
                                        <p:attrNameLst>
                                          <p:attrName>ppt_x</p:attrName>
                                        </p:attrNameLst>
                                      </p:cBhvr>
                                      <p:tavLst>
                                        <p:tav tm="0">
                                          <p:val>
                                            <p:strVal val="#ppt_x"/>
                                          </p:val>
                                        </p:tav>
                                        <p:tav tm="100000">
                                          <p:val>
                                            <p:strVal val="#ppt_x"/>
                                          </p:val>
                                        </p:tav>
                                      </p:tavLst>
                                    </p:anim>
                                    <p:anim calcmode="lin" valueType="num">
                                      <p:cBhvr>
                                        <p:cTn id="7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xit" presetSubtype="0" fill="hold" grpId="3" nodeType="clickEffect">
                                  <p:stCondLst>
                                    <p:cond delay="0"/>
                                  </p:stCondLst>
                                  <p:childTnLst>
                                    <p:animEffect transition="out" filter="fade">
                                      <p:cBhvr>
                                        <p:cTn id="78" dur="500"/>
                                        <p:tgtEl>
                                          <p:spTgt spid="36"/>
                                        </p:tgtEl>
                                      </p:cBhvr>
                                    </p:animEffect>
                                    <p:anim calcmode="lin" valueType="num">
                                      <p:cBhvr>
                                        <p:cTn id="79" dur="500"/>
                                        <p:tgtEl>
                                          <p:spTgt spid="36"/>
                                        </p:tgtEl>
                                        <p:attrNameLst>
                                          <p:attrName>ppt_x</p:attrName>
                                        </p:attrNameLst>
                                      </p:cBhvr>
                                      <p:tavLst>
                                        <p:tav tm="0">
                                          <p:val>
                                            <p:strVal val="ppt_x"/>
                                          </p:val>
                                        </p:tav>
                                        <p:tav tm="100000">
                                          <p:val>
                                            <p:strVal val="ppt_x"/>
                                          </p:val>
                                        </p:tav>
                                      </p:tavLst>
                                    </p:anim>
                                    <p:anim calcmode="lin" valueType="num">
                                      <p:cBhvr>
                                        <p:cTn id="80" dur="500"/>
                                        <p:tgtEl>
                                          <p:spTgt spid="36"/>
                                        </p:tgtEl>
                                        <p:attrNameLst>
                                          <p:attrName>ppt_y</p:attrName>
                                        </p:attrNameLst>
                                      </p:cBhvr>
                                      <p:tavLst>
                                        <p:tav tm="0">
                                          <p:val>
                                            <p:strVal val="ppt_y"/>
                                          </p:val>
                                        </p:tav>
                                        <p:tav tm="100000">
                                          <p:val>
                                            <p:strVal val="ppt_y+.1"/>
                                          </p:val>
                                        </p:tav>
                                      </p:tavLst>
                                    </p:anim>
                                    <p:set>
                                      <p:cBhvr>
                                        <p:cTn id="81" dur="1" fill="hold">
                                          <p:stCondLst>
                                            <p:cond delay="499"/>
                                          </p:stCondLst>
                                        </p:cTn>
                                        <p:tgtEl>
                                          <p:spTgt spid="3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8.33333E-7 -7.40741E-7 L -0.01563 0.46736 " pathEditMode="relative" rAng="0" ptsTypes="AA">
                                      <p:cBhvr>
                                        <p:cTn id="85" dur="500" fill="hold"/>
                                        <p:tgtEl>
                                          <p:spTgt spid="16"/>
                                        </p:tgtEl>
                                        <p:attrNameLst>
                                          <p:attrName>ppt_x</p:attrName>
                                          <p:attrName>ppt_y</p:attrName>
                                        </p:attrNameLst>
                                      </p:cBhvr>
                                      <p:rCtr x="-781" y="23356"/>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1.875E-6 -7.40741E-7 L 0.22422 0.45093 " pathEditMode="relative" rAng="0" ptsTypes="AA">
                                      <p:cBhvr>
                                        <p:cTn id="89" dur="500" fill="hold"/>
                                        <p:tgtEl>
                                          <p:spTgt spid="18"/>
                                        </p:tgtEl>
                                        <p:attrNameLst>
                                          <p:attrName>ppt_x</p:attrName>
                                          <p:attrName>ppt_y</p:attrName>
                                        </p:attrNameLst>
                                      </p:cBhvr>
                                      <p:rCtr x="11211" y="2254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nodeType="clickEffect">
                                  <p:stCondLst>
                                    <p:cond delay="0"/>
                                  </p:stCondLst>
                                  <p:childTnLst>
                                    <p:animMotion origin="layout" path="M -4.58333E-6 3.7037E-7 L -0.31848 0.47222 " pathEditMode="relative" rAng="0" ptsTypes="AA">
                                      <p:cBhvr>
                                        <p:cTn id="93" dur="500" fill="hold"/>
                                        <p:tgtEl>
                                          <p:spTgt spid="20"/>
                                        </p:tgtEl>
                                        <p:attrNameLst>
                                          <p:attrName>ppt_x</p:attrName>
                                          <p:attrName>ppt_y</p:attrName>
                                        </p:attrNameLst>
                                      </p:cBhvr>
                                      <p:rCtr x="-15924" y="23611"/>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nodeType="clickEffect">
                                  <p:stCondLst>
                                    <p:cond delay="0"/>
                                  </p:stCondLst>
                                  <p:childTnLst>
                                    <p:animMotion origin="layout" path="M -1.25E-6 4.44444E-6 L -0.03112 0.49606 " pathEditMode="relative" rAng="0" ptsTypes="AA">
                                      <p:cBhvr>
                                        <p:cTn id="97" dur="500" fill="hold"/>
                                        <p:tgtEl>
                                          <p:spTgt spid="22"/>
                                        </p:tgtEl>
                                        <p:attrNameLst>
                                          <p:attrName>ppt_x</p:attrName>
                                          <p:attrName>ppt_y</p:attrName>
                                        </p:attrNameLst>
                                      </p:cBhvr>
                                      <p:rCtr x="-1563" y="24792"/>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2.08333E-7 4.44444E-6 L 0.37031 0.32361 " pathEditMode="relative" rAng="0" ptsTypes="AA">
                                      <p:cBhvr>
                                        <p:cTn id="101" dur="500" fill="hold"/>
                                        <p:tgtEl>
                                          <p:spTgt spid="24"/>
                                        </p:tgtEl>
                                        <p:attrNameLst>
                                          <p:attrName>ppt_x</p:attrName>
                                          <p:attrName>ppt_y</p:attrName>
                                        </p:attrNameLst>
                                      </p:cBhvr>
                                      <p:rCtr x="18516" y="16181"/>
                                    </p:animMotion>
                                  </p:childTnLst>
                                </p:cTn>
                              </p:par>
                            </p:childTnLst>
                          </p:cTn>
                        </p:par>
                      </p:childTnLst>
                    </p:cTn>
                  </p:par>
                  <p:par>
                    <p:cTn id="102" fill="hold">
                      <p:stCondLst>
                        <p:cond delay="indefinite"/>
                      </p:stCondLst>
                      <p:childTnLst>
                        <p:par>
                          <p:cTn id="103" fill="hold">
                            <p:stCondLst>
                              <p:cond delay="0"/>
                            </p:stCondLst>
                            <p:childTnLst>
                              <p:par>
                                <p:cTn id="104" presetID="42" presetClass="path" presetSubtype="0" accel="50000" decel="50000" fill="hold" nodeType="clickEffect">
                                  <p:stCondLst>
                                    <p:cond delay="0"/>
                                  </p:stCondLst>
                                  <p:childTnLst>
                                    <p:animMotion origin="layout" path="M -2.70833E-6 -3.33333E-6 L -0.01367 0.49121 " pathEditMode="relative" rAng="0" ptsTypes="AA">
                                      <p:cBhvr>
                                        <p:cTn id="105" dur="500" fill="hold"/>
                                        <p:tgtEl>
                                          <p:spTgt spid="26"/>
                                        </p:tgtEl>
                                        <p:attrNameLst>
                                          <p:attrName>ppt_x</p:attrName>
                                          <p:attrName>ppt_y</p:attrName>
                                        </p:attrNameLst>
                                      </p:cBhvr>
                                      <p:rCtr x="-690" y="24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p:bldP spid="6" grpId="1" animBg="1"/>
      <p:bldP spid="6" grpId="2" animBg="1"/>
      <p:bldP spid="7" grpId="1" animBg="1"/>
      <p:bldP spid="7" grpId="2" animBg="1"/>
      <p:bldP spid="33" grpId="0" animBg="1"/>
      <p:bldP spid="33" grpId="1"/>
      <p:bldP spid="33" grpId="2"/>
      <p:bldP spid="33" grpId="3" animBg="1"/>
      <p:bldP spid="36" grpId="0" animBg="1"/>
      <p:bldP spid="36" grpId="1"/>
      <p:bldP spid="36" grpId="2"/>
      <p:bldP spid="36" grpId="3"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DE2964B3-CD65-412E-B134-84ECE9422224}"/>
              </a:ext>
            </a:extLst>
          </p:cNvPr>
          <p:cNvSpPr txBox="1"/>
          <p:nvPr/>
        </p:nvSpPr>
        <p:spPr>
          <a:xfrm>
            <a:off x="154745" y="330835"/>
            <a:ext cx="11968675" cy="1076325"/>
          </a:xfrm>
          <a:prstGeom prst="rect">
            <a:avLst/>
          </a:prstGeom>
          <a:solidFill>
            <a:srgbClr val="92D050"/>
          </a:solidFill>
        </p:spPr>
        <p:txBody>
          <a:bodyPr wrap="square" rtlCol="0" anchor="t">
            <a:spAutoFit/>
          </a:bodyPr>
          <a:lstStyle/>
          <a:p>
            <a:r>
              <a:rPr lang="en-US" sz="3200" b="1" dirty="0">
                <a:solidFill>
                  <a:srgbClr val="FFFF00"/>
                </a:solidFill>
                <a:latin typeface="Arial-Rounded" panose="020B0500000000000000" pitchFamily="34" charset="0"/>
                <a:cs typeface="Arial-Rounded" panose="020B0500000000000000" pitchFamily="34" charset="0"/>
              </a:rPr>
              <a:t>2. </a:t>
            </a:r>
            <a:r>
              <a:rPr lang="en-US" sz="3200" b="1" dirty="0" err="1">
                <a:solidFill>
                  <a:srgbClr val="FFFF00"/>
                </a:solidFill>
                <a:latin typeface="Arial-Rounded" panose="020B0500000000000000" pitchFamily="34" charset="0"/>
                <a:cs typeface="Arial-Rounded" panose="020B0500000000000000" pitchFamily="34" charset="0"/>
              </a:rPr>
              <a:t>Chọn</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từ</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ngữ</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chỉ</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hoạt</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động</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đã</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tìm</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được</a:t>
            </a:r>
            <a:r>
              <a:rPr lang="en-US" sz="3200" b="1" dirty="0">
                <a:solidFill>
                  <a:srgbClr val="FFFF00"/>
                </a:solidFill>
                <a:latin typeface="Arial-Rounded" panose="020B0500000000000000" pitchFamily="34" charset="0"/>
                <a:cs typeface="Arial-Rounded" panose="020B0500000000000000" pitchFamily="34" charset="0"/>
              </a:rPr>
              <a:t> ở </a:t>
            </a:r>
            <a:r>
              <a:rPr lang="en-US" sz="3200" b="1" dirty="0" err="1">
                <a:solidFill>
                  <a:srgbClr val="FFFF00"/>
                </a:solidFill>
                <a:latin typeface="Arial-Rounded" panose="020B0500000000000000" pitchFamily="34" charset="0"/>
                <a:cs typeface="Arial-Rounded" panose="020B0500000000000000" pitchFamily="34" charset="0"/>
              </a:rPr>
              <a:t>bài</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tập</a:t>
            </a:r>
            <a:r>
              <a:rPr lang="en-US" sz="3200" b="1" dirty="0">
                <a:solidFill>
                  <a:srgbClr val="FFFF00"/>
                </a:solidFill>
                <a:latin typeface="Arial-Rounded" panose="020B0500000000000000" pitchFamily="34" charset="0"/>
                <a:cs typeface="Arial-Rounded" panose="020B0500000000000000" pitchFamily="34" charset="0"/>
              </a:rPr>
              <a:t> 1 </a:t>
            </a:r>
            <a:r>
              <a:rPr lang="en-US" sz="3200" b="1" dirty="0" err="1">
                <a:solidFill>
                  <a:srgbClr val="FFFF00"/>
                </a:solidFill>
                <a:latin typeface="Arial-Rounded" panose="020B0500000000000000" pitchFamily="34" charset="0"/>
                <a:cs typeface="Arial-Rounded" panose="020B0500000000000000" pitchFamily="34" charset="0"/>
              </a:rPr>
              <a:t>thay</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cho</a:t>
            </a:r>
            <a:r>
              <a:rPr lang="en-US" sz="3200" b="1" dirty="0">
                <a:solidFill>
                  <a:srgbClr val="FFFF00"/>
                </a:solidFill>
                <a:latin typeface="Arial-Rounded" panose="020B0500000000000000" pitchFamily="34" charset="0"/>
                <a:cs typeface="Arial-Rounded" panose="020B0500000000000000" pitchFamily="34" charset="0"/>
              </a:rPr>
              <a:t> ô </a:t>
            </a:r>
            <a:r>
              <a:rPr lang="en-US" sz="3200" b="1" dirty="0" err="1">
                <a:solidFill>
                  <a:srgbClr val="FFFF00"/>
                </a:solidFill>
                <a:latin typeface="Arial-Rounded" panose="020B0500000000000000" pitchFamily="34" charset="0"/>
                <a:cs typeface="Arial-Rounded" panose="020B0500000000000000" pitchFamily="34" charset="0"/>
              </a:rPr>
              <a:t>vuông</a:t>
            </a:r>
            <a:r>
              <a:rPr lang="en-US" sz="3200" b="1" dirty="0">
                <a:solidFill>
                  <a:srgbClr val="FFFF00"/>
                </a:solidFill>
                <a:latin typeface="Arial-Rounded" panose="020B0500000000000000" pitchFamily="34" charset="0"/>
                <a:cs typeface="Arial-Rounded" panose="020B0500000000000000" pitchFamily="34" charset="0"/>
              </a:rPr>
              <a:t>:</a:t>
            </a:r>
          </a:p>
        </p:txBody>
      </p:sp>
      <p:grpSp>
        <p:nvGrpSpPr>
          <p:cNvPr id="18" name="Group 17">
            <a:extLst>
              <a:ext uri="{FF2B5EF4-FFF2-40B4-BE49-F238E27FC236}">
                <a16:creationId xmlns:a16="http://schemas.microsoft.com/office/drawing/2014/main" id="{0C59C36C-798D-4787-83FF-5FAF0CFF4104}"/>
              </a:ext>
            </a:extLst>
          </p:cNvPr>
          <p:cNvGrpSpPr/>
          <p:nvPr/>
        </p:nvGrpSpPr>
        <p:grpSpPr>
          <a:xfrm>
            <a:off x="154745" y="1547446"/>
            <a:ext cx="11968675" cy="1569660"/>
            <a:chOff x="154745" y="1547446"/>
            <a:chExt cx="11968675" cy="1569660"/>
          </a:xfrm>
        </p:grpSpPr>
        <p:sp>
          <p:nvSpPr>
            <p:cNvPr id="13" name="Rectangle: Rounded Corners 12">
              <a:extLst>
                <a:ext uri="{FF2B5EF4-FFF2-40B4-BE49-F238E27FC236}">
                  <a16:creationId xmlns:a16="http://schemas.microsoft.com/office/drawing/2014/main" id="{D92191D1-888D-4FA8-AD57-50FA9C66EBE0}"/>
                </a:ext>
              </a:extLst>
            </p:cNvPr>
            <p:cNvSpPr/>
            <p:nvPr/>
          </p:nvSpPr>
          <p:spPr>
            <a:xfrm>
              <a:off x="154745" y="1547446"/>
              <a:ext cx="8398412" cy="1569660"/>
            </a:xfrm>
            <a:prstGeom prst="roundRect">
              <a:avLst>
                <a:gd name="adj" fmla="val 3369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600"/>
                </a:spcBef>
                <a:spcAft>
                  <a:spcPts val="600"/>
                </a:spcAft>
              </a:pPr>
              <a:r>
                <a:rPr lang="en-US" sz="3200" b="0" i="0" u="none" strike="noStrike" dirty="0">
                  <a:solidFill>
                    <a:srgbClr val="00B050"/>
                  </a:solidFill>
                  <a:effectLst/>
                  <a:latin typeface="Times New Roman" panose="02020603050405020304" pitchFamily="18" charset="0"/>
                  <a:cs typeface="Times New Roman" panose="02020603050405020304" pitchFamily="18" charset="0"/>
                </a:rPr>
                <a:t>a. </a:t>
              </a:r>
              <a:r>
                <a:rPr lang="vi-VN" sz="3200" b="0" i="0" u="none" strike="noStrike" dirty="0">
                  <a:solidFill>
                    <a:srgbClr val="00B050"/>
                  </a:solidFill>
                  <a:effectLst/>
                  <a:latin typeface="Times New Roman" panose="02020603050405020304" pitchFamily="18" charset="0"/>
                  <a:cs typeface="Times New Roman" panose="02020603050405020304" pitchFamily="18" charset="0"/>
                </a:rPr>
                <a:t>Mẹ cho Hải cái bánh rất ngon. Hải mang</a:t>
              </a:r>
              <a:r>
                <a:rPr lang="en-US" sz="3200" dirty="0">
                  <a:solidFill>
                    <a:srgbClr val="00B050"/>
                  </a:solidFill>
                  <a:latin typeface="Times New Roman" panose="02020603050405020304" pitchFamily="18" charset="0"/>
                  <a:cs typeface="Times New Roman" panose="02020603050405020304" pitchFamily="18" charset="0"/>
                </a:rPr>
                <a:t> </a:t>
              </a:r>
              <a:r>
                <a:rPr lang="vi-VN" sz="3200" b="0" i="0" u="none" strike="noStrike" dirty="0">
                  <a:solidFill>
                    <a:srgbClr val="00B050"/>
                  </a:solidFill>
                  <a:effectLst/>
                  <a:latin typeface="Times New Roman" panose="02020603050405020304" pitchFamily="18" charset="0"/>
                  <a:cs typeface="Times New Roman" panose="02020603050405020304" pitchFamily="18" charset="0"/>
                </a:rPr>
                <a:t>đến cho Hà và Xuân cùng ăn. Mẹ khen: “Con biết</a:t>
              </a:r>
              <a:endParaRPr lang="en-US" sz="3200" b="0" i="0" u="none" strike="noStrike" dirty="0">
                <a:solidFill>
                  <a:srgbClr val="00B050"/>
                </a:solidFill>
                <a:effectLst/>
                <a:latin typeface="Times New Roman" panose="02020603050405020304" pitchFamily="18" charset="0"/>
                <a:cs typeface="Times New Roman" panose="02020603050405020304" pitchFamily="18" charset="0"/>
              </a:endParaRPr>
            </a:p>
            <a:p>
              <a:pPr algn="just" rtl="0">
                <a:spcBef>
                  <a:spcPts val="600"/>
                </a:spcBef>
                <a:spcAft>
                  <a:spcPts val="600"/>
                </a:spcAft>
              </a:pPr>
              <a:r>
                <a:rPr lang="en-US" sz="3200" b="0" i="0" u="none" strike="noStrike" dirty="0">
                  <a:solidFill>
                    <a:srgbClr val="00B050"/>
                  </a:solidFill>
                  <a:effectLst/>
                  <a:latin typeface="Times New Roman" panose="02020603050405020304" pitchFamily="18" charset="0"/>
                  <a:cs typeface="Times New Roman" panose="02020603050405020304" pitchFamily="18" charset="0"/>
                </a:rPr>
                <a:t>            </a:t>
              </a:r>
              <a:r>
                <a:rPr lang="vi-VN" sz="3200" b="0" i="0" u="none" strike="noStrike" dirty="0">
                  <a:solidFill>
                    <a:srgbClr val="00B050"/>
                  </a:solidFill>
                  <a:effectLst/>
                  <a:latin typeface="Times New Roman" panose="02020603050405020304" pitchFamily="18" charset="0"/>
                  <a:cs typeface="Times New Roman" panose="02020603050405020304" pitchFamily="18" charset="0"/>
                </a:rPr>
                <a:t>cùng bạn bè rồi đấy.”</a:t>
              </a:r>
              <a:endParaRPr lang="vi-VN" sz="3200" b="0" dirty="0">
                <a:solidFill>
                  <a:srgbClr val="00B050"/>
                </a:solidFill>
                <a:effectLst/>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288AC547-F4C2-47CF-A109-54EB2C933C00}"/>
                </a:ext>
              </a:extLst>
            </p:cNvPr>
            <p:cNvPicPr>
              <a:picLocks noChangeAspect="1"/>
            </p:cNvPicPr>
            <p:nvPr/>
          </p:nvPicPr>
          <p:blipFill>
            <a:blip r:embed="rId2"/>
            <a:stretch>
              <a:fillRect/>
            </a:stretch>
          </p:blipFill>
          <p:spPr>
            <a:xfrm>
              <a:off x="8693834" y="1547446"/>
              <a:ext cx="3429586" cy="1569659"/>
            </a:xfrm>
            <a:prstGeom prst="rect">
              <a:avLst/>
            </a:prstGeom>
          </p:spPr>
        </p:pic>
      </p:grpSp>
      <p:grpSp>
        <p:nvGrpSpPr>
          <p:cNvPr id="21" name="Group 20">
            <a:extLst>
              <a:ext uri="{FF2B5EF4-FFF2-40B4-BE49-F238E27FC236}">
                <a16:creationId xmlns:a16="http://schemas.microsoft.com/office/drawing/2014/main" id="{805BF127-73A0-438C-84DD-ECA561CD59B5}"/>
              </a:ext>
            </a:extLst>
          </p:cNvPr>
          <p:cNvGrpSpPr/>
          <p:nvPr/>
        </p:nvGrpSpPr>
        <p:grpSpPr>
          <a:xfrm>
            <a:off x="120455" y="3229191"/>
            <a:ext cx="12037254" cy="1657350"/>
            <a:chOff x="154745" y="3213547"/>
            <a:chExt cx="12037254" cy="1657350"/>
          </a:xfrm>
        </p:grpSpPr>
        <p:sp>
          <p:nvSpPr>
            <p:cNvPr id="14" name="Rectangle: Rounded Corners 13">
              <a:extLst>
                <a:ext uri="{FF2B5EF4-FFF2-40B4-BE49-F238E27FC236}">
                  <a16:creationId xmlns:a16="http://schemas.microsoft.com/office/drawing/2014/main" id="{C608DFF0-C16E-43DD-BF8C-8D9A58C0793B}"/>
                </a:ext>
              </a:extLst>
            </p:cNvPr>
            <p:cNvSpPr/>
            <p:nvPr/>
          </p:nvSpPr>
          <p:spPr>
            <a:xfrm>
              <a:off x="154745" y="3257392"/>
              <a:ext cx="8398412" cy="1569660"/>
            </a:xfrm>
            <a:prstGeom prst="roundRect">
              <a:avLst>
                <a:gd name="adj" fmla="val 33695"/>
              </a:avLst>
            </a:prstGeom>
            <a:solidFill>
              <a:srgbClr val="AFE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600"/>
                </a:spcBef>
                <a:spcAft>
                  <a:spcPts val="600"/>
                </a:spcAft>
              </a:pPr>
              <a:r>
                <a:rPr lang="en-US" sz="3200" b="0" i="0" u="none" strike="noStrike" dirty="0">
                  <a:solidFill>
                    <a:srgbClr val="0000FF"/>
                  </a:solidFill>
                  <a:effectLst/>
                  <a:latin typeface="Times New Roman" panose="02020603050405020304" pitchFamily="18" charset="0"/>
                  <a:cs typeface="Times New Roman" panose="02020603050405020304" pitchFamily="18" charset="0"/>
                </a:rPr>
                <a:t>b</a:t>
              </a:r>
              <a:r>
                <a:rPr lang="vi-VN" sz="3200" b="0" i="0" u="none" strike="noStrike" dirty="0">
                  <a:solidFill>
                    <a:srgbClr val="0000FF"/>
                  </a:solidFill>
                  <a:effectLst/>
                  <a:latin typeface="Times New Roman" panose="02020603050405020304" pitchFamily="18" charset="0"/>
                  <a:cs typeface="Times New Roman" panose="02020603050405020304" pitchFamily="18" charset="0"/>
                </a:rPr>
                <a:t>. Biết Hải ốm, phải nghỉ học, Xuân mang sách vở sang, giảng bài cho bạn. Hải xúc động vì bạn đã </a:t>
              </a:r>
              <a:r>
                <a:rPr lang="en-US" sz="3200" b="0" i="0" u="none" strike="noStrike" dirty="0">
                  <a:solidFill>
                    <a:srgbClr val="0000FF"/>
                  </a:solidFill>
                  <a:effectLst/>
                  <a:latin typeface="Times New Roman" panose="02020603050405020304" pitchFamily="18" charset="0"/>
                  <a:cs typeface="Times New Roman" panose="02020603050405020304" pitchFamily="18" charset="0"/>
                </a:rPr>
                <a:t>      </a:t>
              </a:r>
              <a:r>
                <a:rPr lang="vi-VN" sz="3200" b="0" i="0" u="none" strike="noStrike" dirty="0">
                  <a:solidFill>
                    <a:srgbClr val="0000FF"/>
                  </a:solidFill>
                  <a:effectLst/>
                  <a:latin typeface="Times New Roman" panose="02020603050405020304" pitchFamily="18" charset="0"/>
                  <a:cs typeface="Times New Roman" panose="02020603050405020304" pitchFamily="18" charset="0"/>
                </a:rPr>
                <a:t> </a:t>
              </a:r>
              <a:r>
                <a:rPr lang="en-US" sz="3200" b="0" i="0" u="none" strike="noStrike" dirty="0">
                  <a:solidFill>
                    <a:srgbClr val="0000FF"/>
                  </a:solidFill>
                  <a:effectLst/>
                  <a:latin typeface="Times New Roman" panose="02020603050405020304" pitchFamily="18" charset="0"/>
                  <a:cs typeface="Times New Roman" panose="02020603050405020304" pitchFamily="18" charset="0"/>
                </a:rPr>
                <a:t>      </a:t>
              </a:r>
              <a:r>
                <a:rPr lang="vi-VN" sz="3200" b="0" i="0" u="none" strike="noStrike" dirty="0">
                  <a:solidFill>
                    <a:srgbClr val="0000FF"/>
                  </a:solidFill>
                  <a:effectLst/>
                  <a:latin typeface="Times New Roman" panose="02020603050405020304" pitchFamily="18" charset="0"/>
                  <a:cs typeface="Times New Roman" panose="02020603050405020304" pitchFamily="18" charset="0"/>
                </a:rPr>
                <a:t>khi mình bị ốm.</a:t>
              </a:r>
              <a:endParaRPr lang="vi-VN" sz="3200" b="0" dirty="0">
                <a:solidFill>
                  <a:srgbClr val="0000FF"/>
                </a:solidFill>
                <a:effectLst/>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D7B892CF-8B00-46D2-BC84-AA7D45D1B5DD}"/>
                </a:ext>
              </a:extLst>
            </p:cNvPr>
            <p:cNvPicPr>
              <a:picLocks noChangeAspect="1"/>
            </p:cNvPicPr>
            <p:nvPr/>
          </p:nvPicPr>
          <p:blipFill>
            <a:blip r:embed="rId3"/>
            <a:stretch>
              <a:fillRect/>
            </a:stretch>
          </p:blipFill>
          <p:spPr>
            <a:xfrm>
              <a:off x="8693834" y="3213547"/>
              <a:ext cx="3498165" cy="1657350"/>
            </a:xfrm>
            <a:prstGeom prst="rect">
              <a:avLst/>
            </a:prstGeom>
          </p:spPr>
        </p:pic>
      </p:grpSp>
      <p:grpSp>
        <p:nvGrpSpPr>
          <p:cNvPr id="24" name="Group 23">
            <a:extLst>
              <a:ext uri="{FF2B5EF4-FFF2-40B4-BE49-F238E27FC236}">
                <a16:creationId xmlns:a16="http://schemas.microsoft.com/office/drawing/2014/main" id="{E18C782E-A179-47CC-966D-6752B1EEECF8}"/>
              </a:ext>
            </a:extLst>
          </p:cNvPr>
          <p:cNvGrpSpPr/>
          <p:nvPr/>
        </p:nvGrpSpPr>
        <p:grpSpPr>
          <a:xfrm>
            <a:off x="154745" y="5094673"/>
            <a:ext cx="12037255" cy="1627042"/>
            <a:chOff x="154745" y="4953993"/>
            <a:chExt cx="12037255" cy="1627042"/>
          </a:xfrm>
        </p:grpSpPr>
        <p:sp>
          <p:nvSpPr>
            <p:cNvPr id="15" name="Rectangle: Rounded Corners 14">
              <a:extLst>
                <a:ext uri="{FF2B5EF4-FFF2-40B4-BE49-F238E27FC236}">
                  <a16:creationId xmlns:a16="http://schemas.microsoft.com/office/drawing/2014/main" id="{F29927F3-F168-4AF9-AAC9-D6530575536F}"/>
                </a:ext>
              </a:extLst>
            </p:cNvPr>
            <p:cNvSpPr/>
            <p:nvPr/>
          </p:nvSpPr>
          <p:spPr>
            <a:xfrm>
              <a:off x="154745" y="5011375"/>
              <a:ext cx="8721970" cy="1569660"/>
            </a:xfrm>
            <a:prstGeom prst="roundRect">
              <a:avLst>
                <a:gd name="adj" fmla="val 33695"/>
              </a:avLst>
            </a:prstGeom>
            <a:solidFill>
              <a:srgbClr val="B2DE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600"/>
                </a:spcBef>
                <a:spcAft>
                  <a:spcPts val="600"/>
                </a:spcAft>
              </a:pPr>
              <a:r>
                <a:rPr lang="en-US" sz="3200" b="0" i="0" u="none" strike="noStrike" dirty="0">
                  <a:solidFill>
                    <a:srgbClr val="6600FF"/>
                  </a:solidFill>
                  <a:effectLst/>
                  <a:latin typeface="Times New Roman" panose="02020603050405020304" pitchFamily="18" charset="0"/>
                  <a:cs typeface="Times New Roman" panose="02020603050405020304" pitchFamily="18" charset="0"/>
                </a:rPr>
                <a:t>c</a:t>
              </a:r>
              <a:r>
                <a:rPr lang="vi-VN" sz="3200" b="0" i="0" u="none" strike="noStrike" dirty="0">
                  <a:solidFill>
                    <a:srgbClr val="6600FF"/>
                  </a:solidFill>
                  <a:effectLst/>
                  <a:latin typeface="Times New Roman" panose="02020603050405020304" pitchFamily="18" charset="0"/>
                  <a:cs typeface="Times New Roman" panose="02020603050405020304" pitchFamily="18" charset="0"/>
                </a:rPr>
                <a:t>. Hải và Xuân đều muốn ngồi bàn đầu. Nhưng ở đó chỉ còn một chỗ. Xuân xin </a:t>
              </a:r>
              <a:r>
                <a:rPr lang="en-US" sz="3200" b="0" i="0" u="none" strike="noStrike" dirty="0" err="1">
                  <a:solidFill>
                    <a:srgbClr val="6600FF"/>
                  </a:solidFill>
                  <a:effectLst/>
                  <a:latin typeface="Times New Roman" panose="02020603050405020304" pitchFamily="18" charset="0"/>
                  <a:cs typeface="Times New Roman" panose="02020603050405020304" pitchFamily="18" charset="0"/>
                </a:rPr>
                <a:t>cô</a:t>
              </a:r>
              <a:r>
                <a:rPr lang="vi-VN" sz="3200" b="0" i="0" u="none" strike="noStrike" dirty="0">
                  <a:solidFill>
                    <a:srgbClr val="6600FF"/>
                  </a:solidFill>
                  <a:effectLst/>
                  <a:latin typeface="Times New Roman" panose="02020603050405020304" pitchFamily="18" charset="0"/>
                  <a:cs typeface="Times New Roman" panose="02020603050405020304" pitchFamily="18" charset="0"/>
                </a:rPr>
                <a:t> cho Hải được</a:t>
              </a:r>
              <a:r>
                <a:rPr lang="en-US" sz="3200" dirty="0">
                  <a:solidFill>
                    <a:srgbClr val="6600FF"/>
                  </a:solidFill>
                  <a:latin typeface="Times New Roman" panose="02020603050405020304" pitchFamily="18" charset="0"/>
                  <a:cs typeface="Times New Roman" panose="02020603050405020304" pitchFamily="18" charset="0"/>
                </a:rPr>
                <a:t> </a:t>
              </a:r>
              <a:r>
                <a:rPr lang="vi-VN" sz="3200" b="0" i="0" u="none" strike="noStrike" dirty="0">
                  <a:solidFill>
                    <a:srgbClr val="6600FF"/>
                  </a:solidFill>
                  <a:effectLst/>
                  <a:latin typeface="Times New Roman" panose="02020603050405020304" pitchFamily="18" charset="0"/>
                  <a:cs typeface="Times New Roman" panose="02020603050405020304" pitchFamily="18" charset="0"/>
                </a:rPr>
                <a:t>ngồi chỗ mới. Cô khen Xuân đã biế</a:t>
              </a:r>
              <a:r>
                <a:rPr lang="en-US" sz="3200" b="0" i="0" u="none" strike="noStrike" dirty="0">
                  <a:solidFill>
                    <a:srgbClr val="6600FF"/>
                  </a:solidFill>
                  <a:effectLst/>
                  <a:latin typeface="Times New Roman" panose="02020603050405020304" pitchFamily="18" charset="0"/>
                  <a:cs typeface="Times New Roman" panose="02020603050405020304" pitchFamily="18" charset="0"/>
                </a:rPr>
                <a:t>t                    </a:t>
              </a:r>
              <a:r>
                <a:rPr lang="vi-VN" sz="3200" b="0" i="0" u="none" strike="noStrike" dirty="0">
                  <a:solidFill>
                    <a:srgbClr val="6600FF"/>
                  </a:solidFill>
                  <a:effectLst/>
                  <a:latin typeface="Times New Roman" panose="02020603050405020304" pitchFamily="18" charset="0"/>
                  <a:cs typeface="Times New Roman" panose="02020603050405020304" pitchFamily="18" charset="0"/>
                </a:rPr>
                <a:t>.</a:t>
              </a:r>
              <a:endParaRPr lang="vi-VN" sz="3200" b="0" dirty="0">
                <a:solidFill>
                  <a:srgbClr val="6600FF"/>
                </a:solidFill>
                <a:effectLst/>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11A2A72-30AF-4CC6-901C-6CCEFD40925E}"/>
                </a:ext>
              </a:extLst>
            </p:cNvPr>
            <p:cNvPicPr>
              <a:picLocks noChangeAspect="1"/>
            </p:cNvPicPr>
            <p:nvPr/>
          </p:nvPicPr>
          <p:blipFill>
            <a:blip r:embed="rId4"/>
            <a:stretch>
              <a:fillRect/>
            </a:stretch>
          </p:blipFill>
          <p:spPr>
            <a:xfrm>
              <a:off x="9031458" y="4953993"/>
              <a:ext cx="3160542" cy="1627042"/>
            </a:xfrm>
            <a:prstGeom prst="rect">
              <a:avLst/>
            </a:prstGeom>
          </p:spPr>
        </p:pic>
      </p:grpSp>
      <p:sp>
        <p:nvSpPr>
          <p:cNvPr id="25" name="Title 1">
            <a:extLst>
              <a:ext uri="{FF2B5EF4-FFF2-40B4-BE49-F238E27FC236}">
                <a16:creationId xmlns:a16="http://schemas.microsoft.com/office/drawing/2014/main" id="{B0C65CEA-66CA-4AA8-8F5A-DB75A7EC8452}"/>
              </a:ext>
            </a:extLst>
          </p:cNvPr>
          <p:cNvSpPr>
            <a:spLocks noGrp="1"/>
          </p:cNvSpPr>
          <p:nvPr>
            <p:ph type="title"/>
          </p:nvPr>
        </p:nvSpPr>
        <p:spPr>
          <a:xfrm>
            <a:off x="331764" y="2613688"/>
            <a:ext cx="1482968" cy="623714"/>
          </a:xfrm>
        </p:spPr>
        <p:txBody>
          <a:bodyPr>
            <a:normAutofit/>
          </a:bodyPr>
          <a:lstStyle/>
          <a:p>
            <a:r>
              <a:rPr lang="en-US" sz="3200" dirty="0">
                <a:solidFill>
                  <a:srgbClr val="FF0000"/>
                </a:solidFill>
                <a:latin typeface="Times New Roman" panose="02020603050405020304" pitchFamily="18" charset="0"/>
                <a:cs typeface="Times New Roman" panose="02020603050405020304" pitchFamily="18" charset="0"/>
              </a:rPr>
              <a:t>chia </a:t>
            </a:r>
            <a:r>
              <a:rPr lang="en-US" sz="3200" dirty="0" err="1">
                <a:solidFill>
                  <a:srgbClr val="FF0000"/>
                </a:solidFill>
                <a:latin typeface="Times New Roman" panose="02020603050405020304" pitchFamily="18" charset="0"/>
                <a:cs typeface="Times New Roman" panose="02020603050405020304" pitchFamily="18" charset="0"/>
              </a:rPr>
              <a:t>sẻ</a:t>
            </a:r>
            <a:r>
              <a:rPr lang="en-US" sz="3200" dirty="0">
                <a:solidFill>
                  <a:srgbClr val="FF0000"/>
                </a:solidFill>
                <a:latin typeface="Times New Roman" panose="02020603050405020304" pitchFamily="18" charset="0"/>
                <a:cs typeface="Times New Roman" panose="02020603050405020304" pitchFamily="18" charset="0"/>
              </a:rPr>
              <a:t> </a:t>
            </a:r>
          </a:p>
        </p:txBody>
      </p:sp>
      <p:sp>
        <p:nvSpPr>
          <p:cNvPr id="26" name="Title 1">
            <a:extLst>
              <a:ext uri="{FF2B5EF4-FFF2-40B4-BE49-F238E27FC236}">
                <a16:creationId xmlns:a16="http://schemas.microsoft.com/office/drawing/2014/main" id="{3510EC59-C024-4C76-A199-B47CD85645E0}"/>
              </a:ext>
            </a:extLst>
          </p:cNvPr>
          <p:cNvSpPr txBox="1">
            <a:spLocks/>
          </p:cNvSpPr>
          <p:nvPr/>
        </p:nvSpPr>
        <p:spPr>
          <a:xfrm>
            <a:off x="753795" y="4272867"/>
            <a:ext cx="1511103" cy="623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FF0000"/>
                </a:solidFill>
                <a:latin typeface="Times New Roman" panose="02020603050405020304" pitchFamily="18" charset="0"/>
                <a:cs typeface="Times New Roman" panose="02020603050405020304" pitchFamily="18" charset="0"/>
              </a:rPr>
              <a:t>giúp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đỡ</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0" name="Title 1">
            <a:extLst>
              <a:ext uri="{FF2B5EF4-FFF2-40B4-BE49-F238E27FC236}">
                <a16:creationId xmlns:a16="http://schemas.microsoft.com/office/drawing/2014/main" id="{2595FC6F-3479-4B57-9A6D-83FB4E5A9473}"/>
              </a:ext>
            </a:extLst>
          </p:cNvPr>
          <p:cNvSpPr txBox="1">
            <a:spLocks/>
          </p:cNvSpPr>
          <p:nvPr/>
        </p:nvSpPr>
        <p:spPr>
          <a:xfrm>
            <a:off x="6307894" y="6126137"/>
            <a:ext cx="2245263" cy="623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FF0000"/>
                </a:solidFill>
                <a:latin typeface="Times New Roman" panose="02020603050405020304" pitchFamily="18" charset="0"/>
                <a:cs typeface="Times New Roman" panose="02020603050405020304" pitchFamily="18" charset="0"/>
              </a:rPr>
              <a:t>nhường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bạn</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5F186F2C-3D93-45C4-B1BB-E899941170AF}"/>
              </a:ext>
            </a:extLst>
          </p:cNvPr>
          <p:cNvSpPr/>
          <p:nvPr/>
        </p:nvSpPr>
        <p:spPr>
          <a:xfrm>
            <a:off x="753795" y="2613688"/>
            <a:ext cx="633046" cy="481925"/>
          </a:xfrm>
          <a:prstGeom prst="rect">
            <a:avLst/>
          </a:prstGeom>
          <a:solidFill>
            <a:srgbClr val="F22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E9BFC74-C211-4016-A025-6255CC2D430D}"/>
              </a:ext>
            </a:extLst>
          </p:cNvPr>
          <p:cNvSpPr/>
          <p:nvPr/>
        </p:nvSpPr>
        <p:spPr>
          <a:xfrm>
            <a:off x="1157068" y="4303644"/>
            <a:ext cx="724486" cy="510916"/>
          </a:xfrm>
          <a:prstGeom prst="rect">
            <a:avLst/>
          </a:prstGeom>
          <a:solidFill>
            <a:srgbClr val="F22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6A10CEE-BB31-4963-AFEF-7DA8D55B1799}"/>
              </a:ext>
            </a:extLst>
          </p:cNvPr>
          <p:cNvSpPr/>
          <p:nvPr/>
        </p:nvSpPr>
        <p:spPr>
          <a:xfrm>
            <a:off x="6449746" y="6197031"/>
            <a:ext cx="633046" cy="481925"/>
          </a:xfrm>
          <a:prstGeom prst="rect">
            <a:avLst/>
          </a:prstGeom>
          <a:solidFill>
            <a:srgbClr val="F22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43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14" presetClass="entr" presetSubtype="10" fill="hold" grpId="1"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grpId="1"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4" presetClass="entr" presetSubtype="10" fill="hold" grpId="1"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randombar(horizont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xit" presetSubtype="0" fill="hold" grpId="0" nodeType="clickEffect">
                                  <p:stCondLst>
                                    <p:cond delay="0"/>
                                  </p:stCondLst>
                                  <p:childTnLst>
                                    <p:anim calcmode="lin" valueType="num">
                                      <p:cBhvr>
                                        <p:cTn id="37" dur="500"/>
                                        <p:tgtEl>
                                          <p:spTgt spid="31"/>
                                        </p:tgtEl>
                                        <p:attrNameLst>
                                          <p:attrName>ppt_w</p:attrName>
                                        </p:attrNameLst>
                                      </p:cBhvr>
                                      <p:tavLst>
                                        <p:tav tm="0">
                                          <p:val>
                                            <p:strVal val="ppt_w"/>
                                          </p:val>
                                        </p:tav>
                                        <p:tav tm="100000">
                                          <p:val>
                                            <p:strVal val="ppt_w*0.70"/>
                                          </p:val>
                                        </p:tav>
                                      </p:tavLst>
                                    </p:anim>
                                    <p:anim calcmode="lin" valueType="num">
                                      <p:cBhvr>
                                        <p:cTn id="38" dur="500"/>
                                        <p:tgtEl>
                                          <p:spTgt spid="31"/>
                                        </p:tgtEl>
                                        <p:attrNameLst>
                                          <p:attrName>ppt_h</p:attrName>
                                        </p:attrNameLst>
                                      </p:cBhvr>
                                      <p:tavLst>
                                        <p:tav tm="0">
                                          <p:val>
                                            <p:strVal val="ppt_h"/>
                                          </p:val>
                                        </p:tav>
                                        <p:tav tm="100000">
                                          <p:val>
                                            <p:strVal val="ppt_h"/>
                                          </p:val>
                                        </p:tav>
                                      </p:tavLst>
                                    </p:anim>
                                    <p:animEffect transition="out" filter="fade">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anim calcmode="lin" valueType="num">
                                      <p:cBhvr>
                                        <p:cTn id="44" dur="500" fill="hold"/>
                                        <p:tgtEl>
                                          <p:spTgt spid="25"/>
                                        </p:tgtEl>
                                        <p:attrNameLst>
                                          <p:attrName>ppt_x</p:attrName>
                                        </p:attrNameLst>
                                      </p:cBhvr>
                                      <p:tavLst>
                                        <p:tav tm="0">
                                          <p:val>
                                            <p:strVal val="#ppt_x"/>
                                          </p:val>
                                        </p:tav>
                                        <p:tav tm="100000">
                                          <p:val>
                                            <p:strVal val="#ppt_x"/>
                                          </p:val>
                                        </p:tav>
                                      </p:tavLst>
                                    </p:anim>
                                    <p:anim calcmode="lin" valueType="num">
                                      <p:cBhvr>
                                        <p:cTn id="4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5" presetClass="exit" presetSubtype="0" fill="hold" grpId="0" nodeType="clickEffect">
                                  <p:stCondLst>
                                    <p:cond delay="0"/>
                                  </p:stCondLst>
                                  <p:childTnLst>
                                    <p:anim calcmode="lin" valueType="num">
                                      <p:cBhvr>
                                        <p:cTn id="49" dur="500"/>
                                        <p:tgtEl>
                                          <p:spTgt spid="32"/>
                                        </p:tgtEl>
                                        <p:attrNameLst>
                                          <p:attrName>ppt_w</p:attrName>
                                        </p:attrNameLst>
                                      </p:cBhvr>
                                      <p:tavLst>
                                        <p:tav tm="0">
                                          <p:val>
                                            <p:strVal val="ppt_w"/>
                                          </p:val>
                                        </p:tav>
                                        <p:tav tm="100000">
                                          <p:val>
                                            <p:strVal val="ppt_w*0.70"/>
                                          </p:val>
                                        </p:tav>
                                      </p:tavLst>
                                    </p:anim>
                                    <p:anim calcmode="lin" valueType="num">
                                      <p:cBhvr>
                                        <p:cTn id="50" dur="500"/>
                                        <p:tgtEl>
                                          <p:spTgt spid="32"/>
                                        </p:tgtEl>
                                        <p:attrNameLst>
                                          <p:attrName>ppt_h</p:attrName>
                                        </p:attrNameLst>
                                      </p:cBhvr>
                                      <p:tavLst>
                                        <p:tav tm="0">
                                          <p:val>
                                            <p:strVal val="ppt_h"/>
                                          </p:val>
                                        </p:tav>
                                        <p:tav tm="100000">
                                          <p:val>
                                            <p:strVal val="ppt_h"/>
                                          </p:val>
                                        </p:tav>
                                      </p:tavLst>
                                    </p:anim>
                                    <p:animEffect transition="out" filter="fade">
                                      <p:cBhvr>
                                        <p:cTn id="51" dur="500"/>
                                        <p:tgtEl>
                                          <p:spTgt spid="32"/>
                                        </p:tgtEl>
                                      </p:cBhvr>
                                    </p:animEffect>
                                    <p:set>
                                      <p:cBhvr>
                                        <p:cTn id="52" dur="1" fill="hold">
                                          <p:stCondLst>
                                            <p:cond delay="499"/>
                                          </p:stCondLst>
                                        </p:cTn>
                                        <p:tgtEl>
                                          <p:spTgt spid="32"/>
                                        </p:tgtEl>
                                        <p:attrNameLst>
                                          <p:attrName>style.visibility</p:attrName>
                                        </p:attrNameLst>
                                      </p:cBhvr>
                                      <p:to>
                                        <p:strVal val="hidden"/>
                                      </p:to>
                                    </p:set>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anim calcmode="lin" valueType="num">
                                      <p:cBhvr>
                                        <p:cTn id="56" dur="500" fill="hold"/>
                                        <p:tgtEl>
                                          <p:spTgt spid="26"/>
                                        </p:tgtEl>
                                        <p:attrNameLst>
                                          <p:attrName>ppt_x</p:attrName>
                                        </p:attrNameLst>
                                      </p:cBhvr>
                                      <p:tavLst>
                                        <p:tav tm="0">
                                          <p:val>
                                            <p:strVal val="#ppt_x"/>
                                          </p:val>
                                        </p:tav>
                                        <p:tav tm="100000">
                                          <p:val>
                                            <p:strVal val="#ppt_x"/>
                                          </p:val>
                                        </p:tav>
                                      </p:tavLst>
                                    </p:anim>
                                    <p:anim calcmode="lin" valueType="num">
                                      <p:cBhvr>
                                        <p:cTn id="5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5" presetClass="exit" presetSubtype="0" fill="hold" grpId="0" nodeType="clickEffect">
                                  <p:stCondLst>
                                    <p:cond delay="0"/>
                                  </p:stCondLst>
                                  <p:childTnLst>
                                    <p:anim calcmode="lin" valueType="num">
                                      <p:cBhvr>
                                        <p:cTn id="61" dur="500"/>
                                        <p:tgtEl>
                                          <p:spTgt spid="33"/>
                                        </p:tgtEl>
                                        <p:attrNameLst>
                                          <p:attrName>ppt_w</p:attrName>
                                        </p:attrNameLst>
                                      </p:cBhvr>
                                      <p:tavLst>
                                        <p:tav tm="0">
                                          <p:val>
                                            <p:strVal val="ppt_w"/>
                                          </p:val>
                                        </p:tav>
                                        <p:tav tm="100000">
                                          <p:val>
                                            <p:strVal val="ppt_w*0.70"/>
                                          </p:val>
                                        </p:tav>
                                      </p:tavLst>
                                    </p:anim>
                                    <p:anim calcmode="lin" valueType="num">
                                      <p:cBhvr>
                                        <p:cTn id="62" dur="500"/>
                                        <p:tgtEl>
                                          <p:spTgt spid="33"/>
                                        </p:tgtEl>
                                        <p:attrNameLst>
                                          <p:attrName>ppt_h</p:attrName>
                                        </p:attrNameLst>
                                      </p:cBhvr>
                                      <p:tavLst>
                                        <p:tav tm="0">
                                          <p:val>
                                            <p:strVal val="ppt_h"/>
                                          </p:val>
                                        </p:tav>
                                        <p:tav tm="100000">
                                          <p:val>
                                            <p:strVal val="ppt_h"/>
                                          </p:val>
                                        </p:tav>
                                      </p:tavLst>
                                    </p:anim>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par>
                                <p:cTn id="65" presetID="42"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anim calcmode="lin" valueType="num">
                                      <p:cBhvr>
                                        <p:cTn id="68" dur="500" fill="hold"/>
                                        <p:tgtEl>
                                          <p:spTgt spid="30"/>
                                        </p:tgtEl>
                                        <p:attrNameLst>
                                          <p:attrName>ppt_x</p:attrName>
                                        </p:attrNameLst>
                                      </p:cBhvr>
                                      <p:tavLst>
                                        <p:tav tm="0">
                                          <p:val>
                                            <p:strVal val="#ppt_x"/>
                                          </p:val>
                                        </p:tav>
                                        <p:tav tm="100000">
                                          <p:val>
                                            <p:strVal val="#ppt_x"/>
                                          </p:val>
                                        </p:tav>
                                      </p:tavLst>
                                    </p:anim>
                                    <p:anim calcmode="lin" valueType="num">
                                      <p:cBhvr>
                                        <p:cTn id="6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5" grpId="1"/>
      <p:bldP spid="25" grpId="2"/>
      <p:bldP spid="26" grpId="0"/>
      <p:bldP spid="26" grpId="1"/>
      <p:bldP spid="26" grpId="2"/>
      <p:bldP spid="30" grpId="0"/>
      <p:bldP spid="30" grpId="1"/>
      <p:bldP spid="30" grpId="2"/>
      <p:bldP spid="31" grpId="0" animBg="1"/>
      <p:bldP spid="31" grpId="1" animBg="1"/>
      <p:bldP spid="32" grpId="0" animBg="1"/>
      <p:bldP spid="32" grpId="1" animBg="1"/>
      <p:bldP spid="33" grpId="0" animBg="1"/>
      <p:bldP spid="3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9D156A37-8C95-4AC0-AAEA-7EAD03FECF2C}"/>
              </a:ext>
            </a:extLst>
          </p:cNvPr>
          <p:cNvSpPr txBox="1"/>
          <p:nvPr/>
        </p:nvSpPr>
        <p:spPr>
          <a:xfrm>
            <a:off x="608378" y="186495"/>
            <a:ext cx="10741905" cy="584775"/>
          </a:xfrm>
          <a:prstGeom prst="rect">
            <a:avLst/>
          </a:prstGeom>
          <a:solidFill>
            <a:srgbClr val="FFFF00"/>
          </a:solidFill>
        </p:spPr>
        <p:txBody>
          <a:bodyPr wrap="square" rtlCol="0">
            <a:spAutoFit/>
          </a:bodyPr>
          <a:lstStyle/>
          <a:p>
            <a:r>
              <a:rPr lang="en-US" sz="3200" dirty="0">
                <a:solidFill>
                  <a:srgbClr val="0000FF"/>
                </a:solidFill>
                <a:latin typeface="Arial-Rounded" panose="020B0500000000000000" pitchFamily="34" charset="0"/>
                <a:cs typeface="Arial-Rounded" panose="020B0500000000000000" pitchFamily="34" charset="0"/>
              </a:rPr>
              <a:t>3. </a:t>
            </a:r>
            <a:r>
              <a:rPr lang="en-US" sz="3200" dirty="0" err="1">
                <a:solidFill>
                  <a:srgbClr val="0000FF"/>
                </a:solidFill>
                <a:latin typeface="Arial-Rounded" panose="020B0500000000000000" pitchFamily="34" charset="0"/>
                <a:cs typeface="Arial-Rounded" panose="020B0500000000000000" pitchFamily="34" charset="0"/>
              </a:rPr>
              <a:t>Đặt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một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câu</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nói</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về</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hoạt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động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của</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các</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bạn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trong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tranh</a:t>
            </a:r>
            <a:r>
              <a:rPr lang="en-US" sz="3200" dirty="0">
                <a:solidFill>
                  <a:srgbClr val="0000FF"/>
                </a:solidFill>
                <a:latin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56261846-F114-4EEF-B46E-B3C205717677}"/>
              </a:ext>
            </a:extLst>
          </p:cNvPr>
          <p:cNvPicPr>
            <a:picLocks noChangeAspect="1"/>
          </p:cNvPicPr>
          <p:nvPr/>
        </p:nvPicPr>
        <p:blipFill>
          <a:blip r:embed="rId2"/>
          <a:stretch>
            <a:fillRect/>
          </a:stretch>
        </p:blipFill>
        <p:spPr>
          <a:xfrm>
            <a:off x="2954435" y="880388"/>
            <a:ext cx="6245836" cy="4405216"/>
          </a:xfrm>
          <a:prstGeom prst="rect">
            <a:avLst/>
          </a:prstGeom>
        </p:spPr>
      </p:pic>
      <p:sp>
        <p:nvSpPr>
          <p:cNvPr id="9" name="Title 1">
            <a:extLst>
              <a:ext uri="{FF2B5EF4-FFF2-40B4-BE49-F238E27FC236}">
                <a16:creationId xmlns:a16="http://schemas.microsoft.com/office/drawing/2014/main" id="{27090118-F40B-40DE-9913-782776491184}"/>
              </a:ext>
            </a:extLst>
          </p:cNvPr>
          <p:cNvSpPr>
            <a:spLocks noGrp="1"/>
          </p:cNvSpPr>
          <p:nvPr>
            <p:ph type="title"/>
          </p:nvPr>
        </p:nvSpPr>
        <p:spPr>
          <a:xfrm>
            <a:off x="2954435" y="5669280"/>
            <a:ext cx="6245836" cy="622551"/>
          </a:xfrm>
          <a:solidFill>
            <a:srgbClr val="92D050"/>
          </a:solidFill>
        </p:spPr>
        <p:txBody>
          <a:bodyPr>
            <a:normAutofit/>
          </a:bodyPr>
          <a:lstStyle/>
          <a:p>
            <a:r>
              <a:rPr lang="en-US" sz="2800" dirty="0">
                <a:solidFill>
                  <a:srgbClr val="FFFF00"/>
                </a:solidFill>
                <a:latin typeface="Arial-Rounded" panose="020B0500000000000000" pitchFamily="34" charset="0"/>
                <a:cs typeface="Arial-Rounded" panose="020B0500000000000000" pitchFamily="34" charset="0"/>
              </a:rPr>
              <a:t>Quan </a:t>
            </a:r>
            <a:r>
              <a:rPr lang="en-US" sz="2800" dirty="0" err="1">
                <a:solidFill>
                  <a:srgbClr val="FFFF00"/>
                </a:solidFill>
                <a:latin typeface="Arial-Rounded" panose="020B0500000000000000" pitchFamily="34" charset="0"/>
                <a:cs typeface="Arial-Rounded" panose="020B0500000000000000" pitchFamily="34" charset="0"/>
              </a:rPr>
              <a:t>sát</a:t>
            </a:r>
            <a:r>
              <a:rPr lang="en-US" sz="2800" dirty="0">
                <a:solidFill>
                  <a:srgbClr val="FFFF00"/>
                </a:solidFill>
                <a:latin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cs typeface="Arial-Rounded" panose="020B0500000000000000" pitchFamily="34" charset="0"/>
              </a:rPr>
              <a:t>tranh</a:t>
            </a:r>
            <a:r>
              <a:rPr lang="en-US" sz="2800" dirty="0">
                <a:solidFill>
                  <a:srgbClr val="FFFF00"/>
                </a:solidFill>
                <a:latin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cs typeface="Arial-Rounded" panose="020B0500000000000000" pitchFamily="34" charset="0"/>
              </a:rPr>
              <a:t>và</a:t>
            </a:r>
            <a:r>
              <a:rPr lang="en-US" sz="2800" dirty="0">
                <a:solidFill>
                  <a:srgbClr val="FFFF00"/>
                </a:solidFill>
                <a:latin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cs typeface="Arial-Rounded" panose="020B0500000000000000" pitchFamily="34" charset="0"/>
              </a:rPr>
              <a:t>nêu</a:t>
            </a:r>
            <a:r>
              <a:rPr lang="en-US" sz="2800" dirty="0">
                <a:solidFill>
                  <a:srgbClr val="FFFF00"/>
                </a:solidFill>
                <a:latin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cs typeface="Arial-Rounded" panose="020B0500000000000000" pitchFamily="34" charset="0"/>
              </a:rPr>
              <a:t>nội</a:t>
            </a:r>
            <a:r>
              <a:rPr lang="en-US" sz="2800" dirty="0">
                <a:solidFill>
                  <a:srgbClr val="FFFF00"/>
                </a:solidFill>
                <a:latin typeface="Arial-Rounded" panose="020B0500000000000000" pitchFamily="34" charset="0"/>
                <a:cs typeface="Arial-Rounded" panose="020B0500000000000000" pitchFamily="34" charset="0"/>
              </a:rPr>
              <a:t> dung </a:t>
            </a:r>
            <a:r>
              <a:rPr lang="en-US" sz="2800" dirty="0" err="1">
                <a:solidFill>
                  <a:srgbClr val="FFFF00"/>
                </a:solidFill>
                <a:latin typeface="Arial-Rounded" panose="020B0500000000000000" pitchFamily="34" charset="0"/>
                <a:cs typeface="Arial-Rounded" panose="020B0500000000000000" pitchFamily="34" charset="0"/>
              </a:rPr>
              <a:t>tranh</a:t>
            </a:r>
            <a:endParaRPr lang="en-US" sz="2800" dirty="0">
              <a:solidFill>
                <a:srgbClr val="FFFF00"/>
              </a:solidFill>
              <a:latin typeface="Arial-Rounded" panose="020B0500000000000000" pitchFamily="34" charset="0"/>
              <a:cs typeface="Arial-Rounded" panose="020B0500000000000000" pitchFamily="34" charset="0"/>
            </a:endParaRPr>
          </a:p>
        </p:txBody>
      </p:sp>
      <p:sp>
        <p:nvSpPr>
          <p:cNvPr id="10" name="Title 1">
            <a:extLst>
              <a:ext uri="{FF2B5EF4-FFF2-40B4-BE49-F238E27FC236}">
                <a16:creationId xmlns:a16="http://schemas.microsoft.com/office/drawing/2014/main" id="{A41BA167-037A-4404-90D3-4551F758AE3E}"/>
              </a:ext>
            </a:extLst>
          </p:cNvPr>
          <p:cNvSpPr txBox="1">
            <a:spLocks/>
          </p:cNvSpPr>
          <p:nvPr/>
        </p:nvSpPr>
        <p:spPr>
          <a:xfrm>
            <a:off x="3109070" y="5633517"/>
            <a:ext cx="5317588" cy="622551"/>
          </a:xfrm>
          <a:prstGeom prst="rect">
            <a:avLst/>
          </a:prstGeom>
          <a:solidFill>
            <a:srgbClr val="AFE4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rgbClr val="FF0000"/>
                </a:solidFill>
                <a:latin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cs typeface="Arial-Rounded" panose="020B0500000000000000" pitchFamily="34" charset="0"/>
              </a:rPr>
              <a:t> Lan </a:t>
            </a:r>
            <a:r>
              <a:rPr lang="en-US" sz="2800" dirty="0" err="1">
                <a:solidFill>
                  <a:srgbClr val="FF0000"/>
                </a:solidFill>
                <a:latin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Hải</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mượn</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cs typeface="Arial-Rounded" panose="020B0500000000000000" pitchFamily="34" charset="0"/>
              </a:rPr>
              <a:t>.</a:t>
            </a:r>
          </a:p>
        </p:txBody>
      </p:sp>
      <p:sp>
        <p:nvSpPr>
          <p:cNvPr id="11" name="Title 1">
            <a:extLst>
              <a:ext uri="{FF2B5EF4-FFF2-40B4-BE49-F238E27FC236}">
                <a16:creationId xmlns:a16="http://schemas.microsoft.com/office/drawing/2014/main" id="{D945CE49-88DA-46DF-BE7B-F419581E7CF7}"/>
              </a:ext>
            </a:extLst>
          </p:cNvPr>
          <p:cNvSpPr txBox="1">
            <a:spLocks/>
          </p:cNvSpPr>
          <p:nvPr/>
        </p:nvSpPr>
        <p:spPr>
          <a:xfrm>
            <a:off x="2954435" y="5677783"/>
            <a:ext cx="6245836" cy="622551"/>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rgbClr val="0000FF"/>
                </a:solidFill>
                <a:latin typeface="Arial-Rounded" panose="020B0500000000000000" pitchFamily="34" charset="0"/>
                <a:cs typeface="Arial-Rounded" panose="020B0500000000000000" pitchFamily="34" charset="0"/>
              </a:rPr>
              <a:t>Bạn</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gái</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cho</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bạn</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trai</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mượn</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bút</a:t>
            </a:r>
            <a:r>
              <a:rPr lang="en-US" sz="2800" dirty="0">
                <a:solidFill>
                  <a:srgbClr val="0000FF"/>
                </a:solidFill>
                <a:latin typeface="Arial-Rounded" panose="020B0500000000000000" pitchFamily="34" charset="0"/>
                <a:cs typeface="Arial-Rounded" panose="020B0500000000000000" pitchFamily="34" charset="0"/>
              </a:rPr>
              <a:t>.</a:t>
            </a:r>
          </a:p>
        </p:txBody>
      </p:sp>
      <p:sp>
        <p:nvSpPr>
          <p:cNvPr id="12" name="Title 1">
            <a:extLst>
              <a:ext uri="{FF2B5EF4-FFF2-40B4-BE49-F238E27FC236}">
                <a16:creationId xmlns:a16="http://schemas.microsoft.com/office/drawing/2014/main" id="{4A106C6F-D9B4-405C-B875-F7363FA10001}"/>
              </a:ext>
            </a:extLst>
          </p:cNvPr>
          <p:cNvSpPr txBox="1">
            <a:spLocks/>
          </p:cNvSpPr>
          <p:nvPr/>
        </p:nvSpPr>
        <p:spPr>
          <a:xfrm>
            <a:off x="2283546" y="5669280"/>
            <a:ext cx="8815864" cy="622551"/>
          </a:xfrm>
          <a:prstGeom prst="rect">
            <a:avLst/>
          </a:prstGeom>
          <a:solidFill>
            <a:srgbClr val="AFE4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rgbClr val="FF0000"/>
                </a:solidFill>
                <a:latin typeface="Arial-Rounded" panose="020B0500000000000000" pitchFamily="34" charset="0"/>
                <a:cs typeface="Arial-Rounded" panose="020B0500000000000000" pitchFamily="34" charset="0"/>
              </a:rPr>
              <a:t>Đặt</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một</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câu</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nói</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về</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hoạt</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động</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của</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tranh</a:t>
            </a:r>
            <a:endParaRPr lang="en-US" sz="2800" dirty="0">
              <a:solidFill>
                <a:srgbClr val="FF0000"/>
              </a:solidFill>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0898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3" nodeType="clickEffect">
                                  <p:stCondLst>
                                    <p:cond delay="0"/>
                                  </p:stCondLst>
                                  <p:childTnLst>
                                    <p:animEffect transition="out" filter="wipe(down)">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0" presetClass="exit" presetSubtype="0" accel="100000" fill="hold" grpId="3" nodeType="clickEffect">
                                  <p:stCondLst>
                                    <p:cond delay="0"/>
                                  </p:stCondLst>
                                  <p:childTnLst>
                                    <p:anim calcmode="lin" valueType="num">
                                      <p:cBhvr>
                                        <p:cTn id="28" dur="500"/>
                                        <p:tgtEl>
                                          <p:spTgt spid="11"/>
                                        </p:tgtEl>
                                        <p:attrNameLst>
                                          <p:attrName>ppt_w</p:attrName>
                                        </p:attrNameLst>
                                      </p:cBhvr>
                                      <p:tavLst>
                                        <p:tav tm="0">
                                          <p:val>
                                            <p:strVal val="ppt_w"/>
                                          </p:val>
                                        </p:tav>
                                        <p:tav tm="100000">
                                          <p:val>
                                            <p:strVal val="ppt_w+.3"/>
                                          </p:val>
                                        </p:tav>
                                      </p:tavLst>
                                    </p:anim>
                                    <p:anim calcmode="lin" valueType="num">
                                      <p:cBhvr>
                                        <p:cTn id="29" dur="500"/>
                                        <p:tgtEl>
                                          <p:spTgt spid="11"/>
                                        </p:tgtEl>
                                        <p:attrNameLst>
                                          <p:attrName>ppt_h</p:attrName>
                                        </p:attrNameLst>
                                      </p:cBhvr>
                                      <p:tavLst>
                                        <p:tav tm="0">
                                          <p:val>
                                            <p:strVal val="ppt_h"/>
                                          </p:val>
                                        </p:tav>
                                        <p:tav tm="100000">
                                          <p:val>
                                            <p:strVal val="ppt_h"/>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strVal val="#ppt_x"/>
                                          </p:val>
                                        </p:tav>
                                        <p:tav tm="100000">
                                          <p:val>
                                            <p:strVal val="#ppt_x"/>
                                          </p:val>
                                        </p:tav>
                                      </p:tavLst>
                                    </p:anim>
                                    <p:anim calcmode="lin" valueType="num">
                                      <p:cBhvr>
                                        <p:cTn id="3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xit" presetSubtype="10" fill="hold" grpId="3" nodeType="clickEffect">
                                  <p:stCondLst>
                                    <p:cond delay="0"/>
                                  </p:stCondLst>
                                  <p:childTnLst>
                                    <p:anim calcmode="lin" valueType="num">
                                      <p:cBhvr>
                                        <p:cTn id="40" dur="500"/>
                                        <p:tgtEl>
                                          <p:spTgt spid="12"/>
                                        </p:tgtEl>
                                        <p:attrNameLst>
                                          <p:attrName>ppt_w</p:attrName>
                                        </p:attrNameLst>
                                      </p:cBhvr>
                                      <p:tavLst>
                                        <p:tav tm="0">
                                          <p:val>
                                            <p:strVal val="ppt_w"/>
                                          </p:val>
                                        </p:tav>
                                        <p:tav tm="100000">
                                          <p:val>
                                            <p:fltVal val="0"/>
                                          </p:val>
                                        </p:tav>
                                      </p:tavLst>
                                    </p:anim>
                                    <p:anim calcmode="lin" valueType="num">
                                      <p:cBhvr>
                                        <p:cTn id="41" dur="500"/>
                                        <p:tgtEl>
                                          <p:spTgt spid="12"/>
                                        </p:tgtEl>
                                        <p:attrNameLst>
                                          <p:attrName>ppt_h</p:attrName>
                                        </p:attrNameLst>
                                      </p:cBhvr>
                                      <p:tavLst>
                                        <p:tav tm="0">
                                          <p:val>
                                            <p:strVal val="ppt_h"/>
                                          </p:val>
                                        </p:tav>
                                        <p:tav tm="100000">
                                          <p:val>
                                            <p:strVal val="ppt_h"/>
                                          </p:val>
                                        </p:tav>
                                      </p:tavLst>
                                    </p:anim>
                                    <p:set>
                                      <p:cBhvr>
                                        <p:cTn id="42" dur="1" fill="hold">
                                          <p:stCondLst>
                                            <p:cond delay="499"/>
                                          </p:stCondLst>
                                        </p:cTn>
                                        <p:tgtEl>
                                          <p:spTgt spid="12"/>
                                        </p:tgtEl>
                                        <p:attrNameLst>
                                          <p:attrName>style.visibility</p:attrName>
                                        </p:attrNameLst>
                                      </p:cBhvr>
                                      <p:to>
                                        <p:strVal val="hidden"/>
                                      </p:to>
                                    </p:set>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anim calcmode="lin" valueType="num">
                                      <p:cBhvr>
                                        <p:cTn id="46" dur="500" fill="hold"/>
                                        <p:tgtEl>
                                          <p:spTgt spid="10"/>
                                        </p:tgtEl>
                                        <p:attrNameLst>
                                          <p:attrName>ppt_x</p:attrName>
                                        </p:attrNameLst>
                                      </p:cBhvr>
                                      <p:tavLst>
                                        <p:tav tm="0">
                                          <p:val>
                                            <p:strVal val="#ppt_x"/>
                                          </p:val>
                                        </p:tav>
                                        <p:tav tm="100000">
                                          <p:val>
                                            <p:strVal val="#ppt_x"/>
                                          </p:val>
                                        </p:tav>
                                      </p:tavLst>
                                    </p:anim>
                                    <p:anim calcmode="lin" valueType="num">
                                      <p:cBhvr>
                                        <p:cTn id="4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9" grpId="0" animBg="1"/>
      <p:bldP spid="9" grpId="1" animBg="1"/>
      <p:bldP spid="9" grpId="2" animBg="1"/>
      <p:bldP spid="9" grpId="3" animBg="1"/>
      <p:bldP spid="10" grpId="0" animBg="1"/>
      <p:bldP spid="10" grpId="1"/>
      <p:bldP spid="10" grpId="2"/>
      <p:bldP spid="11" grpId="0" animBg="1"/>
      <p:bldP spid="11" grpId="1" animBg="1"/>
      <p:bldP spid="11" grpId="2" animBg="1"/>
      <p:bldP spid="11" grpId="3" animBg="1"/>
      <p:bldP spid="12" grpId="0" animBg="1"/>
      <p:bldP spid="12" grpId="1"/>
      <p:bldP spid="12" grpId="2"/>
      <p:bldP spid="12" grpId="3"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6F7E56-7710-47E7-8B66-1EDD89E9FD14}"/>
              </a:ext>
            </a:extLst>
          </p:cNvPr>
          <p:cNvPicPr>
            <a:picLocks noChangeAspect="1"/>
          </p:cNvPicPr>
          <p:nvPr/>
        </p:nvPicPr>
        <p:blipFill>
          <a:blip r:embed="rId2"/>
          <a:stretch>
            <a:fillRect/>
          </a:stretch>
        </p:blipFill>
        <p:spPr>
          <a:xfrm>
            <a:off x="347663" y="42862"/>
            <a:ext cx="4943475" cy="3390900"/>
          </a:xfrm>
          <a:prstGeom prst="rect">
            <a:avLst/>
          </a:prstGeom>
        </p:spPr>
      </p:pic>
      <p:pic>
        <p:nvPicPr>
          <p:cNvPr id="6" name="Picture 5">
            <a:extLst>
              <a:ext uri="{FF2B5EF4-FFF2-40B4-BE49-F238E27FC236}">
                <a16:creationId xmlns:a16="http://schemas.microsoft.com/office/drawing/2014/main" id="{5FDB2EAD-FA72-4087-A950-096A14585042}"/>
              </a:ext>
            </a:extLst>
          </p:cNvPr>
          <p:cNvPicPr>
            <a:picLocks noChangeAspect="1"/>
          </p:cNvPicPr>
          <p:nvPr/>
        </p:nvPicPr>
        <p:blipFill>
          <a:blip r:embed="rId3"/>
          <a:stretch>
            <a:fillRect/>
          </a:stretch>
        </p:blipFill>
        <p:spPr>
          <a:xfrm>
            <a:off x="7753350" y="0"/>
            <a:ext cx="4438650" cy="3171825"/>
          </a:xfrm>
          <a:prstGeom prst="rect">
            <a:avLst/>
          </a:prstGeom>
        </p:spPr>
      </p:pic>
      <p:pic>
        <p:nvPicPr>
          <p:cNvPr id="8" name="Picture 7">
            <a:extLst>
              <a:ext uri="{FF2B5EF4-FFF2-40B4-BE49-F238E27FC236}">
                <a16:creationId xmlns:a16="http://schemas.microsoft.com/office/drawing/2014/main" id="{3F8AC1D1-423B-417E-9309-BE1C88C5E736}"/>
              </a:ext>
            </a:extLst>
          </p:cNvPr>
          <p:cNvPicPr>
            <a:picLocks noChangeAspect="1"/>
          </p:cNvPicPr>
          <p:nvPr/>
        </p:nvPicPr>
        <p:blipFill>
          <a:blip r:embed="rId4"/>
          <a:stretch>
            <a:fillRect/>
          </a:stretch>
        </p:blipFill>
        <p:spPr>
          <a:xfrm>
            <a:off x="4483565" y="3581400"/>
            <a:ext cx="4572000" cy="3276600"/>
          </a:xfrm>
          <a:prstGeom prst="rect">
            <a:avLst/>
          </a:prstGeom>
        </p:spPr>
      </p:pic>
      <p:sp>
        <p:nvSpPr>
          <p:cNvPr id="9" name="Cloud 8">
            <a:extLst>
              <a:ext uri="{FF2B5EF4-FFF2-40B4-BE49-F238E27FC236}">
                <a16:creationId xmlns:a16="http://schemas.microsoft.com/office/drawing/2014/main" id="{3D4F00C8-5B4A-4752-8D2D-A6F725FEB545}"/>
              </a:ext>
            </a:extLst>
          </p:cNvPr>
          <p:cNvSpPr/>
          <p:nvPr/>
        </p:nvSpPr>
        <p:spPr>
          <a:xfrm>
            <a:off x="5291138" y="1139483"/>
            <a:ext cx="2462212" cy="203234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56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5</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167813245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803830" y="1686778"/>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335373" y="777507"/>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2413928" y="5539402"/>
            <a:ext cx="609600" cy="609600"/>
          </a:xfrm>
          <a:prstGeom prst="rect">
            <a:avLst/>
          </a:prstGeom>
        </p:spPr>
      </p:pic>
      <p:sp>
        <p:nvSpPr>
          <p:cNvPr id="16" name="TextBox 15">
            <a:extLst>
              <a:ext uri="{FF2B5EF4-FFF2-40B4-BE49-F238E27FC236}">
                <a16:creationId xmlns:a16="http://schemas.microsoft.com/office/drawing/2014/main" id="{EEE5B7CF-4906-4865-9FDC-8FBC878AFB8E}"/>
              </a:ext>
            </a:extLst>
          </p:cNvPr>
          <p:cNvSpPr txBox="1"/>
          <p:nvPr/>
        </p:nvSpPr>
        <p:spPr>
          <a:xfrm>
            <a:off x="4154099" y="740979"/>
            <a:ext cx="5515524" cy="1077218"/>
          </a:xfrm>
          <a:prstGeom prst="rect">
            <a:avLst/>
          </a:prstGeom>
          <a:noFill/>
        </p:spPr>
        <p:txBody>
          <a:bodyPr wrap="square">
            <a:spAutoFit/>
          </a:bodyPr>
          <a:lstStyle/>
          <a:p>
            <a:pPr algn="ct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Niềm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vui</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pPr algn="ct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vui</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2220052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3"/>
                </p:tgtEl>
              </p:cMediaNode>
            </p:audio>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10" name="APPLAUSE.WAV"/>
                                        </p:tgtEl>
                                      </p:cMediaNode>
                                    </p:audio>
                                  </p:sub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1.25E-6 -4.07407E-6 L 0.15651 0.02639 " pathEditMode="relative" rAng="0" ptsTypes="AA">
                                      <p:cBhvr>
                                        <p:cTn id="35" dur="2500" fill="hold"/>
                                        <p:tgtEl>
                                          <p:spTgt spid="114"/>
                                        </p:tgtEl>
                                        <p:attrNameLst>
                                          <p:attrName>ppt_x</p:attrName>
                                          <p:attrName>ppt_y</p:attrName>
                                        </p:attrNameLst>
                                      </p:cBhvr>
                                      <p:rCtr x="7826" y="1319"/>
                                    </p:animMotion>
                                  </p:childTnLst>
                                </p:cTn>
                              </p:par>
                              <p:par>
                                <p:cTn id="36" presetID="6" presetClass="emph" presetSubtype="0" fill="hold" nodeType="withEffect">
                                  <p:stCondLst>
                                    <p:cond delay="0"/>
                                  </p:stCondLst>
                                  <p:childTnLst>
                                    <p:animScale>
                                      <p:cBhvr>
                                        <p:cTn id="37" dur="2500" fill="hold"/>
                                        <p:tgtEl>
                                          <p:spTgt spid="114"/>
                                        </p:tgtEl>
                                      </p:cBhvr>
                                      <p:by x="110000" y="110000"/>
                                    </p:animScale>
                                  </p:childTnLst>
                                </p:cTn>
                              </p:par>
                              <p:par>
                                <p:cTn id="38" presetID="1" presetClass="exit" presetSubtype="0" fill="hold" nodeType="withEffect">
                                  <p:stCondLst>
                                    <p:cond delay="2000"/>
                                  </p:stCondLst>
                                  <p:childTnLst>
                                    <p:set>
                                      <p:cBhvr>
                                        <p:cTn id="39" dur="1" fill="hold">
                                          <p:stCondLst>
                                            <p:cond delay="0"/>
                                          </p:stCondLst>
                                        </p:cTn>
                                        <p:tgtEl>
                                          <p:spTgt spid="114"/>
                                        </p:tgtEl>
                                        <p:attrNameLst>
                                          <p:attrName>style.visibility</p:attrName>
                                        </p:attrNameLst>
                                      </p:cBhvr>
                                      <p:to>
                                        <p:strVal val="hidden"/>
                                      </p:to>
                                    </p:set>
                                  </p:childTnLst>
                                </p:cTn>
                              </p:par>
                            </p:childTnLst>
                          </p:cTn>
                        </p:par>
                        <p:par>
                          <p:cTn id="40" fill="hold">
                            <p:stCondLst>
                              <p:cond delay="3000"/>
                            </p:stCondLst>
                            <p:childTnLst>
                              <p:par>
                                <p:cTn id="41" presetID="2" presetClass="exit" presetSubtype="8" fill="hold" nodeType="afterEffect">
                                  <p:stCondLst>
                                    <p:cond delay="0"/>
                                  </p:stCondLst>
                                  <p:childTnLst>
                                    <p:anim calcmode="lin" valueType="num">
                                      <p:cBhvr additive="base">
                                        <p:cTn id="42" dur="5000"/>
                                        <p:tgtEl>
                                          <p:spTgt spid="79"/>
                                        </p:tgtEl>
                                        <p:attrNameLst>
                                          <p:attrName>ppt_x</p:attrName>
                                        </p:attrNameLst>
                                      </p:cBhvr>
                                      <p:tavLst>
                                        <p:tav tm="0">
                                          <p:val>
                                            <p:strVal val="ppt_x"/>
                                          </p:val>
                                        </p:tav>
                                        <p:tav tm="100000">
                                          <p:val>
                                            <p:strVal val="0-ppt_w/2"/>
                                          </p:val>
                                        </p:tav>
                                      </p:tavLst>
                                    </p:anim>
                                    <p:anim calcmode="lin" valueType="num">
                                      <p:cBhvr additive="base">
                                        <p:cTn id="43" dur="5000"/>
                                        <p:tgtEl>
                                          <p:spTgt spid="79"/>
                                        </p:tgtEl>
                                        <p:attrNameLst>
                                          <p:attrName>ppt_y</p:attrName>
                                        </p:attrNameLst>
                                      </p:cBhvr>
                                      <p:tavLst>
                                        <p:tav tm="0">
                                          <p:val>
                                            <p:strVal val="ppt_y"/>
                                          </p:val>
                                        </p:tav>
                                        <p:tav tm="100000">
                                          <p:val>
                                            <p:strVal val="ppt_y"/>
                                          </p:val>
                                        </p:tav>
                                      </p:tavLst>
                                    </p:anim>
                                    <p:set>
                                      <p:cBhvr>
                                        <p:cTn id="44" dur="1" fill="hold">
                                          <p:stCondLst>
                                            <p:cond delay="4999"/>
                                          </p:stCondLst>
                                        </p:cTn>
                                        <p:tgtEl>
                                          <p:spTgt spid="7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138" fill="hold"/>
                                        <p:tgtEl>
                                          <p:spTgt spid="2"/>
                                        </p:tgtEl>
                                      </p:cBhvr>
                                    </p:cmd>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649" fill="hold"/>
                                        <p:tgtEl>
                                          <p:spTgt spid="4"/>
                                        </p:tgtEl>
                                      </p:cBhvr>
                                    </p:cmd>
                                  </p:childTnLst>
                                </p:cTn>
                              </p:par>
                              <p:par>
                                <p:cTn id="55" presetID="1" presetClass="entr" presetSubtype="0" fill="hold"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grpId="2"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par>
                          <p:cTn id="63" fill="hold">
                            <p:stCondLst>
                              <p:cond delay="1000"/>
                            </p:stCondLst>
                            <p:childTnLst>
                              <p:par>
                                <p:cTn id="64" presetID="2" presetClass="exit" presetSubtype="8" fill="hold" nodeType="afterEffect">
                                  <p:stCondLst>
                                    <p:cond delay="0"/>
                                  </p:stCondLst>
                                  <p:childTnLst>
                                    <p:anim calcmode="lin" valueType="num">
                                      <p:cBhvr additive="base">
                                        <p:cTn id="65" dur="5000"/>
                                        <p:tgtEl>
                                          <p:spTgt spid="79"/>
                                        </p:tgtEl>
                                        <p:attrNameLst>
                                          <p:attrName>ppt_x</p:attrName>
                                        </p:attrNameLst>
                                      </p:cBhvr>
                                      <p:tavLst>
                                        <p:tav tm="0">
                                          <p:val>
                                            <p:strVal val="ppt_x"/>
                                          </p:val>
                                        </p:tav>
                                        <p:tav tm="100000">
                                          <p:val>
                                            <p:strVal val="0-ppt_w/2"/>
                                          </p:val>
                                        </p:tav>
                                      </p:tavLst>
                                    </p:anim>
                                    <p:anim calcmode="lin" valueType="num">
                                      <p:cBhvr additive="base">
                                        <p:cTn id="66" dur="5000"/>
                                        <p:tgtEl>
                                          <p:spTgt spid="79"/>
                                        </p:tgtEl>
                                        <p:attrNameLst>
                                          <p:attrName>ppt_y</p:attrName>
                                        </p:attrNameLst>
                                      </p:cBhvr>
                                      <p:tavLst>
                                        <p:tav tm="0">
                                          <p:val>
                                            <p:strVal val="ppt_y"/>
                                          </p:val>
                                        </p:tav>
                                        <p:tav tm="100000">
                                          <p:val>
                                            <p:strVal val="ppt_y"/>
                                          </p:val>
                                        </p:tav>
                                      </p:tavLst>
                                    </p:anim>
                                    <p:set>
                                      <p:cBhvr>
                                        <p:cTn id="67" dur="1" fill="hold">
                                          <p:stCondLst>
                                            <p:cond delay="4999"/>
                                          </p:stCondLst>
                                        </p:cTn>
                                        <p:tgtEl>
                                          <p:spTgt spid="7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0138" fill="hold"/>
                                        <p:tgtEl>
                                          <p:spTgt spid="2"/>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717452" y="1840546"/>
            <a:ext cx="5697415"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Luyện</a:t>
            </a:r>
            <a:r>
              <a:rPr lang="en-US" sz="9600" b="1" kern="0" dirty="0">
                <a:solidFill>
                  <a:srgbClr val="FF0000"/>
                </a:solidFill>
                <a:latin typeface="Times New Roman" panose="02020603050405020304" charset="0"/>
                <a:cs typeface="Times New Roman" panose="02020603050405020304" charset="0"/>
              </a:rPr>
              <a:t> </a:t>
            </a:r>
            <a:r>
              <a:rPr lang="en-US" sz="9600" b="1" kern="0" dirty="0" err="1">
                <a:solidFill>
                  <a:srgbClr val="FF0000"/>
                </a:solidFill>
                <a:latin typeface="Times New Roman" panose="02020603050405020304" charset="0"/>
                <a:cs typeface="Times New Roman" panose="02020603050405020304" charset="0"/>
              </a:rPr>
              <a:t>tập</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893312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3CCC67-2A7A-4D80-B8FD-253B2E5B6D08}"/>
              </a:ext>
            </a:extLst>
          </p:cNvPr>
          <p:cNvGrpSpPr/>
          <p:nvPr/>
        </p:nvGrpSpPr>
        <p:grpSpPr>
          <a:xfrm>
            <a:off x="188686" y="798286"/>
            <a:ext cx="12003314" cy="4804229"/>
            <a:chOff x="1588126" y="1353865"/>
            <a:chExt cx="9762045" cy="3435849"/>
          </a:xfrm>
        </p:grpSpPr>
        <p:grpSp>
          <p:nvGrpSpPr>
            <p:cNvPr id="2" name="Google Shape;378;p32">
              <a:extLst>
                <a:ext uri="{FF2B5EF4-FFF2-40B4-BE49-F238E27FC236}">
                  <a16:creationId xmlns:a16="http://schemas.microsoft.com/office/drawing/2014/main" id="{FF162AFD-A931-438C-A2FA-D20E6097EA65}"/>
                </a:ext>
              </a:extLst>
            </p:cNvPr>
            <p:cNvGrpSpPr/>
            <p:nvPr/>
          </p:nvGrpSpPr>
          <p:grpSpPr>
            <a:xfrm>
              <a:off x="1588126" y="1353865"/>
              <a:ext cx="9762045" cy="3435849"/>
              <a:chOff x="589295" y="2199196"/>
              <a:chExt cx="2577800" cy="446948"/>
            </a:xfrm>
          </p:grpSpPr>
          <p:sp>
            <p:nvSpPr>
              <p:cNvPr id="3" name="Google Shape;379;p32">
                <a:extLst>
                  <a:ext uri="{FF2B5EF4-FFF2-40B4-BE49-F238E27FC236}">
                    <a16:creationId xmlns:a16="http://schemas.microsoft.com/office/drawing/2014/main" id="{554E8570-BD99-47A8-8E11-8A90CAA85A39}"/>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80;p32">
                <a:extLst>
                  <a:ext uri="{FF2B5EF4-FFF2-40B4-BE49-F238E27FC236}">
                    <a16:creationId xmlns:a16="http://schemas.microsoft.com/office/drawing/2014/main" id="{42A039DF-2A0F-4ECA-B5EA-190DE60A1D1F}"/>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81;p32">
                <a:extLst>
                  <a:ext uri="{FF2B5EF4-FFF2-40B4-BE49-F238E27FC236}">
                    <a16:creationId xmlns:a16="http://schemas.microsoft.com/office/drawing/2014/main" id="{63F8850D-165F-4EB2-8C27-1D4F532F00B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Google Shape;386;p32">
              <a:extLst>
                <a:ext uri="{FF2B5EF4-FFF2-40B4-BE49-F238E27FC236}">
                  <a16:creationId xmlns:a16="http://schemas.microsoft.com/office/drawing/2014/main" id="{7FD085A9-CD33-4FF9-BB86-41F5CCEB34F3}"/>
                </a:ext>
              </a:extLst>
            </p:cNvPr>
            <p:cNvSpPr txBox="1">
              <a:spLocks/>
            </p:cNvSpPr>
            <p:nvPr/>
          </p:nvSpPr>
          <p:spPr>
            <a:xfrm>
              <a:off x="2893915" y="2505946"/>
              <a:ext cx="7466078" cy="129287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fr-FR" sz="5400" b="1" dirty="0" err="1">
                  <a:latin typeface="Calibri" panose="020F0502020204030204" pitchFamily="34" charset="0"/>
                  <a:ea typeface="Calibri" panose="020F0502020204030204" pitchFamily="34" charset="0"/>
                  <a:cs typeface="Times New Roman" panose="02020603050405020304" pitchFamily="18" charset="0"/>
                </a:rPr>
                <a:t>K</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ể</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tên</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một</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số</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hoạt</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động</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của</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học</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sinh</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trong</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giờ</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ra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chơi</a:t>
              </a:r>
              <a:r>
                <a:rPr lang="fr-FR" sz="5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5400" kern="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46827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58CE5-CFC3-4DC1-8D10-2C430224872A}"/>
              </a:ext>
            </a:extLst>
          </p:cNvPr>
          <p:cNvPicPr>
            <a:picLocks noChangeAspect="1"/>
          </p:cNvPicPr>
          <p:nvPr/>
        </p:nvPicPr>
        <p:blipFill>
          <a:blip r:embed="rId2"/>
          <a:stretch>
            <a:fillRect/>
          </a:stretch>
        </p:blipFill>
        <p:spPr>
          <a:xfrm>
            <a:off x="0" y="0"/>
            <a:ext cx="7821637" cy="6858000"/>
          </a:xfrm>
          <a:prstGeom prst="rect">
            <a:avLst/>
          </a:prstGeom>
        </p:spPr>
      </p:pic>
      <p:sp>
        <p:nvSpPr>
          <p:cNvPr id="4" name="Arrow: Pentagon 3">
            <a:extLst>
              <a:ext uri="{FF2B5EF4-FFF2-40B4-BE49-F238E27FC236}">
                <a16:creationId xmlns:a16="http://schemas.microsoft.com/office/drawing/2014/main" id="{61DEDB9F-AF99-4932-9327-B4C814A78A08}"/>
              </a:ext>
            </a:extLst>
          </p:cNvPr>
          <p:cNvSpPr/>
          <p:nvPr/>
        </p:nvSpPr>
        <p:spPr>
          <a:xfrm>
            <a:off x="7821637" y="2810022"/>
            <a:ext cx="4370363" cy="1086730"/>
          </a:xfrm>
          <a:prstGeom prst="homePlate">
            <a:avLst>
              <a:gd name="adj" fmla="val 2669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FF00"/>
                </a:solidFill>
              </a:rPr>
              <a:t>Quan </a:t>
            </a:r>
            <a:r>
              <a:rPr lang="en-US" sz="3600" dirty="0" err="1">
                <a:solidFill>
                  <a:srgbClr val="FFFF00"/>
                </a:solidFill>
              </a:rPr>
              <a:t>sát</a:t>
            </a:r>
            <a:r>
              <a:rPr lang="en-US" sz="3600" dirty="0">
                <a:solidFill>
                  <a:srgbClr val="FFFF00"/>
                </a:solidFill>
              </a:rPr>
              <a:t> </a:t>
            </a:r>
            <a:r>
              <a:rPr lang="en-US" sz="3600" dirty="0" err="1">
                <a:solidFill>
                  <a:srgbClr val="FFFF00"/>
                </a:solidFill>
              </a:rPr>
              <a:t>tranh</a:t>
            </a:r>
            <a:r>
              <a:rPr lang="en-US" sz="3600" dirty="0">
                <a:solidFill>
                  <a:srgbClr val="FFFF00"/>
                </a:solidFill>
              </a:rPr>
              <a:t>, </a:t>
            </a:r>
            <a:r>
              <a:rPr lang="en-US" sz="3600" dirty="0" err="1">
                <a:solidFill>
                  <a:srgbClr val="FFFF00"/>
                </a:solidFill>
              </a:rPr>
              <a:t>nêu</a:t>
            </a:r>
            <a:r>
              <a:rPr lang="en-US" sz="3600" dirty="0">
                <a:solidFill>
                  <a:srgbClr val="FFFF00"/>
                </a:solidFill>
              </a:rPr>
              <a:t> </a:t>
            </a:r>
            <a:r>
              <a:rPr lang="en-US" sz="3600" dirty="0" err="1">
                <a:solidFill>
                  <a:srgbClr val="FFFF00"/>
                </a:solidFill>
              </a:rPr>
              <a:t>nội</a:t>
            </a:r>
            <a:r>
              <a:rPr lang="en-US" sz="3600" dirty="0">
                <a:solidFill>
                  <a:srgbClr val="FFFF00"/>
                </a:solidFill>
              </a:rPr>
              <a:t> dung tanh</a:t>
            </a:r>
          </a:p>
        </p:txBody>
      </p:sp>
      <p:sp>
        <p:nvSpPr>
          <p:cNvPr id="5" name="Sun 4">
            <a:extLst>
              <a:ext uri="{FF2B5EF4-FFF2-40B4-BE49-F238E27FC236}">
                <a16:creationId xmlns:a16="http://schemas.microsoft.com/office/drawing/2014/main" id="{C1E309EA-0A43-4DBA-8704-AF5E9332D72F}"/>
              </a:ext>
            </a:extLst>
          </p:cNvPr>
          <p:cNvSpPr/>
          <p:nvPr/>
        </p:nvSpPr>
        <p:spPr>
          <a:xfrm>
            <a:off x="7821637" y="126609"/>
            <a:ext cx="4131212" cy="2574388"/>
          </a:xfrm>
          <a:prstGeom prst="sun">
            <a:avLst>
              <a:gd name="adj" fmla="val 153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FF"/>
                </a:solidFill>
              </a:rPr>
              <a:t>Hoạt</a:t>
            </a:r>
            <a:r>
              <a:rPr lang="en-US" sz="3200" b="1" dirty="0">
                <a:solidFill>
                  <a:srgbClr val="0000FF"/>
                </a:solidFill>
              </a:rPr>
              <a:t> </a:t>
            </a:r>
            <a:r>
              <a:rPr lang="en-US" sz="3200" b="1" dirty="0" err="1">
                <a:solidFill>
                  <a:srgbClr val="0000FF"/>
                </a:solidFill>
              </a:rPr>
              <a:t>động</a:t>
            </a:r>
            <a:r>
              <a:rPr lang="en-US" sz="3200" b="1" dirty="0">
                <a:solidFill>
                  <a:srgbClr val="0000FF"/>
                </a:solidFill>
              </a:rPr>
              <a:t> </a:t>
            </a:r>
            <a:r>
              <a:rPr lang="en-US" sz="3200" b="1" dirty="0" err="1">
                <a:solidFill>
                  <a:srgbClr val="0000FF"/>
                </a:solidFill>
              </a:rPr>
              <a:t>nhóm</a:t>
            </a:r>
            <a:r>
              <a:rPr lang="en-US" sz="3200" b="1" dirty="0">
                <a:solidFill>
                  <a:srgbClr val="0000FF"/>
                </a:solidFill>
              </a:rPr>
              <a:t> </a:t>
            </a:r>
            <a:r>
              <a:rPr lang="en-US" sz="3200" b="1" dirty="0" err="1">
                <a:solidFill>
                  <a:srgbClr val="0000FF"/>
                </a:solidFill>
              </a:rPr>
              <a:t>đôi</a:t>
            </a:r>
            <a:endParaRPr lang="en-US" sz="3200" b="1" dirty="0">
              <a:solidFill>
                <a:srgbClr val="0000FF"/>
              </a:solidFill>
            </a:endParaRPr>
          </a:p>
        </p:txBody>
      </p:sp>
      <p:sp>
        <p:nvSpPr>
          <p:cNvPr id="6" name="Arrow: Pentagon 5">
            <a:extLst>
              <a:ext uri="{FF2B5EF4-FFF2-40B4-BE49-F238E27FC236}">
                <a16:creationId xmlns:a16="http://schemas.microsoft.com/office/drawing/2014/main" id="{25E168C2-968D-4EC5-8A7F-C4E067BC220D}"/>
              </a:ext>
            </a:extLst>
          </p:cNvPr>
          <p:cNvSpPr/>
          <p:nvPr/>
        </p:nvSpPr>
        <p:spPr>
          <a:xfrm>
            <a:off x="7821636" y="4157003"/>
            <a:ext cx="4370363" cy="1863969"/>
          </a:xfrm>
          <a:prstGeom prst="homePlate">
            <a:avLst>
              <a:gd name="adj" fmla="val 27231"/>
            </a:avLst>
          </a:prstGeom>
          <a:solidFill>
            <a:srgbClr val="93D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36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K</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ể</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tên</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một</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số</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hoạt</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động</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của</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học</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sinh</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trong</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giờ</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ra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chơi</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dirty="0">
              <a:solidFill>
                <a:schemeClr val="tx1"/>
              </a:solidFill>
            </a:endParaRPr>
          </a:p>
        </p:txBody>
      </p:sp>
    </p:spTree>
    <p:extLst>
      <p:ext uri="{BB962C8B-B14F-4D97-AF65-F5344CB8AC3E}">
        <p14:creationId xmlns:p14="http://schemas.microsoft.com/office/powerpoint/2010/main" val="242715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64DA85EE-DC2B-4C18-9636-271D59DA2A62}"/>
              </a:ext>
            </a:extLst>
          </p:cNvPr>
          <p:cNvSpPr txBox="1"/>
          <p:nvPr/>
        </p:nvSpPr>
        <p:spPr>
          <a:xfrm>
            <a:off x="448407" y="668362"/>
            <a:ext cx="10988627" cy="646331"/>
          </a:xfrm>
          <a:prstGeom prst="rect">
            <a:avLst/>
          </a:prstGeom>
          <a:noFill/>
        </p:spPr>
        <p:txBody>
          <a:bodyPr wrap="square" rtlCol="0">
            <a:spAutoFit/>
          </a:bodyPr>
          <a:lstStyle/>
          <a:p>
            <a:r>
              <a:rPr lang="en-US" sz="3600" dirty="0">
                <a:solidFill>
                  <a:srgbClr val="00B050"/>
                </a:solidFill>
                <a:latin typeface="Arial-Rounded" panose="020B0500000000000000" pitchFamily="34" charset="0"/>
                <a:cs typeface="Arial-Rounded" panose="020B0500000000000000" pitchFamily="34" charset="0"/>
              </a:rPr>
              <a:t>2. </a:t>
            </a:r>
            <a:r>
              <a:rPr lang="en-US" sz="3600" dirty="0" err="1">
                <a:solidFill>
                  <a:srgbClr val="00B050"/>
                </a:solidFill>
                <a:latin typeface="Arial-Rounded" panose="020B0500000000000000" pitchFamily="34" charset="0"/>
                <a:cs typeface="Arial-Rounded" panose="020B0500000000000000" pitchFamily="34" charset="0"/>
              </a:rPr>
              <a:t>Viết</a:t>
            </a:r>
            <a:r>
              <a:rPr lang="en-US" sz="3600" dirty="0">
                <a:solidFill>
                  <a:srgbClr val="00B050"/>
                </a:solidFill>
                <a:latin typeface="Arial-Rounded" panose="020B0500000000000000" pitchFamily="34" charset="0"/>
                <a:cs typeface="Arial-Rounded" panose="020B0500000000000000" pitchFamily="34" charset="0"/>
              </a:rPr>
              <a:t> 3 - 4 </a:t>
            </a:r>
            <a:r>
              <a:rPr lang="en-US" sz="3600" dirty="0" err="1">
                <a:solidFill>
                  <a:srgbClr val="00B050"/>
                </a:solidFill>
                <a:latin typeface="Arial-Rounded" panose="020B0500000000000000" pitchFamily="34" charset="0"/>
                <a:cs typeface="Arial-Rounded" panose="020B0500000000000000" pitchFamily="34" charset="0"/>
              </a:rPr>
              <a:t>câu</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kể</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về</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một</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giờ</a:t>
            </a:r>
            <a:r>
              <a:rPr lang="en-US" sz="3600" dirty="0">
                <a:solidFill>
                  <a:srgbClr val="00B050"/>
                </a:solidFill>
                <a:latin typeface="Arial-Rounded" panose="020B0500000000000000" pitchFamily="34" charset="0"/>
                <a:cs typeface="Arial-Rounded" panose="020B0500000000000000" pitchFamily="34" charset="0"/>
              </a:rPr>
              <a:t> ra </a:t>
            </a:r>
            <a:r>
              <a:rPr lang="en-US" sz="3600" dirty="0" err="1">
                <a:solidFill>
                  <a:srgbClr val="00B050"/>
                </a:solidFill>
                <a:latin typeface="Arial-Rounded" panose="020B0500000000000000" pitchFamily="34" charset="0"/>
                <a:cs typeface="Arial-Rounded" panose="020B0500000000000000" pitchFamily="34" charset="0"/>
              </a:rPr>
              <a:t>chơi</a:t>
            </a:r>
            <a:r>
              <a:rPr lang="en-US" sz="3600" dirty="0">
                <a:solidFill>
                  <a:srgbClr val="00B050"/>
                </a:solidFill>
                <a:latin typeface="Arial-Rounded" panose="020B0500000000000000" pitchFamily="34" charset="0"/>
                <a:cs typeface="Arial-Rounded" panose="020B0500000000000000" pitchFamily="34" charset="0"/>
              </a:rPr>
              <a:t> ở </a:t>
            </a:r>
            <a:r>
              <a:rPr lang="en-US" sz="3600" dirty="0" err="1">
                <a:solidFill>
                  <a:srgbClr val="00B050"/>
                </a:solidFill>
                <a:latin typeface="Arial-Rounded" panose="020B0500000000000000" pitchFamily="34" charset="0"/>
                <a:cs typeface="Arial-Rounded" panose="020B0500000000000000" pitchFamily="34" charset="0"/>
              </a:rPr>
              <a:t>trường</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em</a:t>
            </a:r>
            <a:r>
              <a:rPr lang="en-US" sz="3600" dirty="0">
                <a:solidFill>
                  <a:srgbClr val="00B050"/>
                </a:solidFill>
                <a:latin typeface="Arial-Rounded" panose="020B0500000000000000" pitchFamily="34" charset="0"/>
                <a:cs typeface="Arial-Rounded" panose="020B0500000000000000" pitchFamily="34" charset="0"/>
              </a:rPr>
              <a:t>?</a:t>
            </a:r>
          </a:p>
        </p:txBody>
      </p:sp>
      <p:grpSp>
        <p:nvGrpSpPr>
          <p:cNvPr id="23" name="Group 22">
            <a:extLst>
              <a:ext uri="{FF2B5EF4-FFF2-40B4-BE49-F238E27FC236}">
                <a16:creationId xmlns:a16="http://schemas.microsoft.com/office/drawing/2014/main" id="{40F70753-1F86-40E3-972E-69F0699B35C9}"/>
              </a:ext>
            </a:extLst>
          </p:cNvPr>
          <p:cNvGrpSpPr/>
          <p:nvPr/>
        </p:nvGrpSpPr>
        <p:grpSpPr>
          <a:xfrm>
            <a:off x="1097280" y="1544175"/>
            <a:ext cx="9889588" cy="3745277"/>
            <a:chOff x="1097280" y="1544175"/>
            <a:chExt cx="9889588" cy="3745277"/>
          </a:xfrm>
        </p:grpSpPr>
        <p:grpSp>
          <p:nvGrpSpPr>
            <p:cNvPr id="5" name="Group 4">
              <a:extLst>
                <a:ext uri="{FF2B5EF4-FFF2-40B4-BE49-F238E27FC236}">
                  <a16:creationId xmlns:a16="http://schemas.microsoft.com/office/drawing/2014/main" id="{7C878ED4-AB93-4EDA-A29D-1B44F7452889}"/>
                </a:ext>
              </a:extLst>
            </p:cNvPr>
            <p:cNvGrpSpPr/>
            <p:nvPr/>
          </p:nvGrpSpPr>
          <p:grpSpPr>
            <a:xfrm>
              <a:off x="1097280" y="1544175"/>
              <a:ext cx="9889588" cy="3745277"/>
              <a:chOff x="768927" y="1641595"/>
              <a:chExt cx="5340928" cy="2511698"/>
            </a:xfrm>
            <a:solidFill>
              <a:schemeClr val="accent6">
                <a:lumMod val="60000"/>
                <a:lumOff val="40000"/>
              </a:schemeClr>
            </a:solidFill>
          </p:grpSpPr>
          <p:grpSp>
            <p:nvGrpSpPr>
              <p:cNvPr id="6" name="Group 5">
                <a:extLst>
                  <a:ext uri="{FF2B5EF4-FFF2-40B4-BE49-F238E27FC236}">
                    <a16:creationId xmlns:a16="http://schemas.microsoft.com/office/drawing/2014/main" id="{102D4390-F855-4A0C-8D89-F370DFFB1155}"/>
                  </a:ext>
                </a:extLst>
              </p:cNvPr>
              <p:cNvGrpSpPr/>
              <p:nvPr/>
            </p:nvGrpSpPr>
            <p:grpSpPr>
              <a:xfrm>
                <a:off x="768927" y="1641595"/>
                <a:ext cx="5340928" cy="2511698"/>
                <a:chOff x="768927" y="1641595"/>
                <a:chExt cx="5340928" cy="2511698"/>
              </a:xfrm>
              <a:grpFill/>
            </p:grpSpPr>
            <p:sp>
              <p:nvSpPr>
                <p:cNvPr id="8" name="Rectangle 14">
                  <a:extLst>
                    <a:ext uri="{FF2B5EF4-FFF2-40B4-BE49-F238E27FC236}">
                      <a16:creationId xmlns:a16="http://schemas.microsoft.com/office/drawing/2014/main" id="{E88E32A4-0734-4DB3-98EB-946CD06B08AF}"/>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1251;p47">
                  <a:extLst>
                    <a:ext uri="{FF2B5EF4-FFF2-40B4-BE49-F238E27FC236}">
                      <a16:creationId xmlns:a16="http://schemas.microsoft.com/office/drawing/2014/main" id="{D39AD71A-D3A1-4862-A643-A7C58DFCE257}"/>
                    </a:ext>
                  </a:extLst>
                </p:cNvPr>
                <p:cNvGrpSpPr/>
                <p:nvPr/>
              </p:nvGrpSpPr>
              <p:grpSpPr>
                <a:xfrm>
                  <a:off x="768927" y="1641595"/>
                  <a:ext cx="5340928" cy="2511698"/>
                  <a:chOff x="4875791" y="946666"/>
                  <a:chExt cx="1252993" cy="1443671"/>
                </a:xfrm>
                <a:grpFill/>
              </p:grpSpPr>
              <p:sp>
                <p:nvSpPr>
                  <p:cNvPr id="11" name="Google Shape;1252;p47">
                    <a:extLst>
                      <a:ext uri="{FF2B5EF4-FFF2-40B4-BE49-F238E27FC236}">
                        <a16:creationId xmlns:a16="http://schemas.microsoft.com/office/drawing/2014/main" id="{811FA571-8A62-4071-888B-31A999B6B63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3;p47">
                    <a:extLst>
                      <a:ext uri="{FF2B5EF4-FFF2-40B4-BE49-F238E27FC236}">
                        <a16:creationId xmlns:a16="http://schemas.microsoft.com/office/drawing/2014/main" id="{F3727146-8F29-42AE-AAD7-D3FBD8B1571A}"/>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4;p47">
                    <a:extLst>
                      <a:ext uri="{FF2B5EF4-FFF2-40B4-BE49-F238E27FC236}">
                        <a16:creationId xmlns:a16="http://schemas.microsoft.com/office/drawing/2014/main" id="{F9968989-C1DD-4E46-A54E-9650047E89AD}"/>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 name="Google Shape;1255;p47">
                    <a:extLst>
                      <a:ext uri="{FF2B5EF4-FFF2-40B4-BE49-F238E27FC236}">
                        <a16:creationId xmlns:a16="http://schemas.microsoft.com/office/drawing/2014/main" id="{91BA7828-2A93-4ABE-B67D-7CD624756428}"/>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6;p47">
                    <a:extLst>
                      <a:ext uri="{FF2B5EF4-FFF2-40B4-BE49-F238E27FC236}">
                        <a16:creationId xmlns:a16="http://schemas.microsoft.com/office/drawing/2014/main" id="{F06564D7-8F44-480C-B906-D8BAA50F00EC}"/>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7;p47">
                    <a:extLst>
                      <a:ext uri="{FF2B5EF4-FFF2-40B4-BE49-F238E27FC236}">
                        <a16:creationId xmlns:a16="http://schemas.microsoft.com/office/drawing/2014/main" id="{8A624DCE-4168-428D-932A-00B3D49C0443}"/>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8;p47">
                    <a:extLst>
                      <a:ext uri="{FF2B5EF4-FFF2-40B4-BE49-F238E27FC236}">
                        <a16:creationId xmlns:a16="http://schemas.microsoft.com/office/drawing/2014/main" id="{59DB14F5-87EC-43B6-90DF-94A65CD36B3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9;p47">
                    <a:extLst>
                      <a:ext uri="{FF2B5EF4-FFF2-40B4-BE49-F238E27FC236}">
                        <a16:creationId xmlns:a16="http://schemas.microsoft.com/office/drawing/2014/main" id="{13472480-CEB8-4404-AF2B-03A8A23D7CB4}"/>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0;p47">
                    <a:extLst>
                      <a:ext uri="{FF2B5EF4-FFF2-40B4-BE49-F238E27FC236}">
                        <a16:creationId xmlns:a16="http://schemas.microsoft.com/office/drawing/2014/main" id="{CBD34C3B-AA22-43DB-B74E-AE97CBD96E0D}"/>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1;p47">
                    <a:extLst>
                      <a:ext uri="{FF2B5EF4-FFF2-40B4-BE49-F238E27FC236}">
                        <a16:creationId xmlns:a16="http://schemas.microsoft.com/office/drawing/2014/main" id="{29219A1E-484E-4D22-A350-E6E7FB2ABE14}"/>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14">
                  <a:extLst>
                    <a:ext uri="{FF2B5EF4-FFF2-40B4-BE49-F238E27FC236}">
                      <a16:creationId xmlns:a16="http://schemas.microsoft.com/office/drawing/2014/main" id="{8B3309D0-2EA3-4118-A785-33D96EF0C1C5}"/>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71A0E62D-A585-4B5A-AAAB-0874E79E5D86}"/>
                  </a:ext>
                </a:extLst>
              </p:cNvPr>
              <p:cNvSpPr txBox="1"/>
              <p:nvPr/>
            </p:nvSpPr>
            <p:spPr>
              <a:xfrm>
                <a:off x="2948049" y="1701252"/>
                <a:ext cx="1129909" cy="430647"/>
              </a:xfrm>
              <a:prstGeom prst="rect">
                <a:avLst/>
              </a:prstGeom>
              <a:grp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ý</a:t>
                </a:r>
              </a:p>
            </p:txBody>
          </p:sp>
        </p:grpSp>
        <p:sp>
          <p:nvSpPr>
            <p:cNvPr id="22" name="TextBox 21">
              <a:extLst>
                <a:ext uri="{FF2B5EF4-FFF2-40B4-BE49-F238E27FC236}">
                  <a16:creationId xmlns:a16="http://schemas.microsoft.com/office/drawing/2014/main" id="{CB027D58-7D14-4AAD-92A2-143167FFB4F9}"/>
                </a:ext>
              </a:extLst>
            </p:cNvPr>
            <p:cNvSpPr txBox="1"/>
            <p:nvPr/>
          </p:nvSpPr>
          <p:spPr>
            <a:xfrm>
              <a:off x="1372400" y="2672383"/>
              <a:ext cx="9447200" cy="2062103"/>
            </a:xfrm>
            <a:prstGeom prst="rect">
              <a:avLst/>
            </a:prstGeom>
            <a:noFill/>
          </p:spPr>
          <p:txBody>
            <a:bodyPr wrap="square">
              <a:spAutoFit/>
            </a:bodyPr>
            <a:lstStyle/>
            <a:p>
              <a:pPr marL="457200" indent="-457200">
                <a:buFontTx/>
                <a:buChar char="-"/>
              </a:pPr>
              <a:r>
                <a:rPr lang="vi-VN" sz="3200" b="0" i="0" u="none" strike="noStrike" dirty="0">
                  <a:effectLst/>
                  <a:latin typeface="Times New Roman" panose="02020603050405020304" pitchFamily="18" charset="0"/>
                  <a:cs typeface="Times New Roman" panose="02020603050405020304" pitchFamily="18" charset="0"/>
                </a:rPr>
                <a:t>Trong giờ ra chơi, em và các bạn thường chơi ở đâu?</a:t>
              </a:r>
              <a:endParaRPr lang="en-US" sz="3200" b="0" i="0" u="none" strike="noStrike" dirty="0">
                <a:effectLst/>
                <a:latin typeface="Times New Roman" panose="02020603050405020304" pitchFamily="18" charset="0"/>
                <a:cs typeface="Times New Roman" panose="02020603050405020304" pitchFamily="18" charset="0"/>
              </a:endParaRPr>
            </a:p>
            <a:p>
              <a:pPr marL="457200" indent="-457200">
                <a:buFontTx/>
                <a:buChar char="-"/>
              </a:pPr>
              <a:r>
                <a:rPr lang="vi-VN" sz="3200" b="0" i="0" u="none" strike="noStrike" dirty="0">
                  <a:effectLst/>
                  <a:latin typeface="Times New Roman" panose="02020603050405020304" pitchFamily="18" charset="0"/>
                  <a:cs typeface="Times New Roman" panose="02020603050405020304" pitchFamily="18" charset="0"/>
                </a:rPr>
                <a:t>Em và các bạn thường chơi trò chơi gì?</a:t>
              </a:r>
              <a:endParaRPr lang="en-US" sz="3200" b="0" i="0" u="none" strike="noStrike" dirty="0">
                <a:effectLst/>
                <a:latin typeface="Times New Roman" panose="02020603050405020304" pitchFamily="18" charset="0"/>
                <a:cs typeface="Times New Roman" panose="02020603050405020304" pitchFamily="18" charset="0"/>
              </a:endParaRPr>
            </a:p>
            <a:p>
              <a:pPr marL="457200" indent="-457200">
                <a:buFontTx/>
                <a:buChar char="-"/>
              </a:pPr>
              <a:r>
                <a:rPr lang="vi-VN" sz="3200" b="0" i="0" u="none" strike="noStrike" dirty="0">
                  <a:effectLst/>
                  <a:latin typeface="Times New Roman" panose="02020603050405020304" pitchFamily="18" charset="0"/>
                  <a:cs typeface="Times New Roman" panose="02020603050405020304" pitchFamily="18" charset="0"/>
                </a:rPr>
                <a:t>Em thích hoạt động nào nhất?</a:t>
              </a:r>
              <a:endParaRPr lang="en-US" sz="3200" b="0" i="0" u="none" strike="noStrike" dirty="0">
                <a:effectLst/>
                <a:latin typeface="Times New Roman" panose="02020603050405020304" pitchFamily="18" charset="0"/>
                <a:cs typeface="Times New Roman" panose="02020603050405020304" pitchFamily="18" charset="0"/>
              </a:endParaRPr>
            </a:p>
            <a:p>
              <a:pPr marL="457200" indent="-457200">
                <a:buFontTx/>
                <a:buChar char="-"/>
              </a:pPr>
              <a:r>
                <a:rPr lang="vi-VN" sz="3200" b="0" i="0" u="none" strike="noStrike" dirty="0">
                  <a:effectLst/>
                  <a:latin typeface="Times New Roman" panose="02020603050405020304" pitchFamily="18" charset="0"/>
                  <a:cs typeface="Times New Roman" panose="02020603050405020304" pitchFamily="18" charset="0"/>
                </a:rPr>
                <a:t>Em cảm thấy thế nào sau mỗi giờ ra chơi?</a:t>
              </a:r>
              <a:endParaRPr lang="en-US"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475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ể về một giờ ra chơi ở trường em">
            <a:extLst>
              <a:ext uri="{FF2B5EF4-FFF2-40B4-BE49-F238E27FC236}">
                <a16:creationId xmlns:a16="http://schemas.microsoft.com/office/drawing/2014/main" id="{7867B970-E9C1-4FA5-DD40-B2690DE9B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122"/>
            <a:ext cx="12192000" cy="697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923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27C54D-7465-9126-D276-DEC6162F91DB}"/>
              </a:ext>
            </a:extLst>
          </p:cNvPr>
          <p:cNvSpPr txBox="1"/>
          <p:nvPr/>
        </p:nvSpPr>
        <p:spPr>
          <a:xfrm>
            <a:off x="351934" y="621279"/>
            <a:ext cx="11679810" cy="5447645"/>
          </a:xfrm>
          <a:prstGeom prst="rect">
            <a:avLst/>
          </a:prstGeom>
          <a:noFill/>
        </p:spPr>
        <p:txBody>
          <a:bodyPr wrap="square">
            <a:spAutoFit/>
          </a:bodyPr>
          <a:lstStyle/>
          <a:p>
            <a:pPr algn="ctr">
              <a:spcBef>
                <a:spcPts val="750"/>
              </a:spcBef>
            </a:pPr>
            <a:r>
              <a:rPr lang="vi-VN" sz="2000" b="1" i="0" dirty="0">
                <a:solidFill>
                  <a:srgbClr val="444444"/>
                </a:solidFill>
                <a:effectLst/>
                <a:latin typeface="inherit"/>
              </a:rPr>
              <a:t>Mẫu số 1</a:t>
            </a:r>
            <a:endParaRPr lang="vi-VN" sz="2000" b="1" i="0" dirty="0">
              <a:solidFill>
                <a:srgbClr val="444444"/>
              </a:solidFill>
              <a:effectLst/>
              <a:latin typeface="arial" panose="020B0604020202020204" pitchFamily="34" charset="0"/>
            </a:endParaRPr>
          </a:p>
          <a:p>
            <a:pPr algn="l">
              <a:spcBef>
                <a:spcPts val="750"/>
              </a:spcBef>
              <a:spcAft>
                <a:spcPts val="1200"/>
              </a:spcAft>
            </a:pPr>
            <a:r>
              <a:rPr lang="vi-VN" sz="2000" b="0" i="0" dirty="0">
                <a:effectLst/>
                <a:latin typeface="arial" panose="020B0604020202020204" pitchFamily="34" charset="0"/>
              </a:rPr>
              <a:t>Giữ giờ học, chúng em đều được nghỉ giải lao hai mươi phút. Khi tiếng trống vang lên, học sinh xuống sân trường. Nhóm bạn chơi nhảy dây, đá cầu. Nhóm ngồi đọc sách, học bài. Có nhóm thì trò chuyện tíu tít. Em cũng xuống chơi ô ăn quan với các bạn trong tổ. Ai cũng vui vẻ, bớt căng thẳng hơn. Giờ ra chơi rất cần thiết với chúng em.</a:t>
            </a:r>
          </a:p>
          <a:p>
            <a:pPr algn="ctr">
              <a:spcBef>
                <a:spcPts val="750"/>
              </a:spcBef>
            </a:pPr>
            <a:r>
              <a:rPr lang="vi-VN" sz="2000" b="1" i="0" dirty="0">
                <a:solidFill>
                  <a:srgbClr val="444444"/>
                </a:solidFill>
                <a:effectLst/>
                <a:latin typeface="inherit"/>
              </a:rPr>
              <a:t>Mẫu số 2</a:t>
            </a:r>
            <a:endParaRPr lang="vi-VN" sz="2000" b="1" i="0" dirty="0">
              <a:solidFill>
                <a:srgbClr val="444444"/>
              </a:solidFill>
              <a:effectLst/>
              <a:latin typeface="arial" panose="020B0604020202020204" pitchFamily="34" charset="0"/>
            </a:endParaRPr>
          </a:p>
          <a:p>
            <a:pPr algn="l">
              <a:spcBef>
                <a:spcPts val="750"/>
              </a:spcBef>
              <a:spcAft>
                <a:spcPts val="1200"/>
              </a:spcAft>
            </a:pPr>
            <a:r>
              <a:rPr lang="vi-VN" sz="2000" b="0" i="0" dirty="0">
                <a:effectLst/>
                <a:latin typeface="arial" panose="020B0604020202020204" pitchFamily="34" charset="0"/>
              </a:rPr>
              <a:t>Tiếng trống vang lên báo hiệu giờ ra chơi đã đến. T ừng nhóm học sinh bắt đầu xuống sân trường. Nhiều hoạt động diễn ra như nhảy dây, đá bóng, đà cầu. Một số bạn ở lại trong lớp để ôn bài. Khuôn mặt ai cũng vui vẻ. Giờ ra chơi với chúng em rất cần thiết và bổ ích.</a:t>
            </a:r>
          </a:p>
          <a:p>
            <a:pPr algn="ctr">
              <a:spcBef>
                <a:spcPts val="750"/>
              </a:spcBef>
            </a:pPr>
            <a:r>
              <a:rPr lang="vi-VN" sz="2000" b="1" i="0" dirty="0">
                <a:solidFill>
                  <a:srgbClr val="444444"/>
                </a:solidFill>
                <a:effectLst/>
                <a:latin typeface="inherit"/>
              </a:rPr>
              <a:t>Mẫu số 3</a:t>
            </a:r>
            <a:endParaRPr lang="vi-VN" sz="2000" b="1" i="0" dirty="0">
              <a:solidFill>
                <a:srgbClr val="444444"/>
              </a:solidFill>
              <a:effectLst/>
              <a:latin typeface="arial" panose="020B0604020202020204" pitchFamily="34" charset="0"/>
            </a:endParaRPr>
          </a:p>
          <a:p>
            <a:pPr algn="l">
              <a:spcBef>
                <a:spcPts val="750"/>
              </a:spcBef>
              <a:spcAft>
                <a:spcPts val="1200"/>
              </a:spcAft>
            </a:pPr>
            <a:r>
              <a:rPr lang="vi-VN" sz="2000" b="0" i="0" dirty="0">
                <a:effectLst/>
                <a:latin typeface="arial" panose="020B0604020202020204" pitchFamily="34" charset="0"/>
              </a:rPr>
              <a:t>Giờ ra chơi đã đến. Tiếng trống vang lên. Học sinh tràn xuống khiến sân trường trở nên ồn ào. Mỗi người một hoạt động khác nhau. Nhóm bạn đang chơi nhảy dây, đá cầu. Nhóm bạn thì ngồi học bài, trò chuyện. Ai cũng vui vẻ và thoải mái. Giờ ra chơi giúp chúng em thứ giãn sau giờ học căng thẳng.</a:t>
            </a:r>
          </a:p>
          <a:p>
            <a:pPr algn="l">
              <a:spcBef>
                <a:spcPts val="750"/>
              </a:spcBef>
              <a:spcAft>
                <a:spcPts val="1200"/>
              </a:spcAft>
            </a:pPr>
            <a:endParaRPr lang="vi-VN" b="0" i="0" dirty="0">
              <a:effectLst/>
              <a:latin typeface="arial" panose="020B0604020202020204" pitchFamily="34" charset="0"/>
            </a:endParaRPr>
          </a:p>
        </p:txBody>
      </p:sp>
    </p:spTree>
    <p:extLst>
      <p:ext uri="{BB962C8B-B14F-4D97-AF65-F5344CB8AC3E}">
        <p14:creationId xmlns:p14="http://schemas.microsoft.com/office/powerpoint/2010/main" val="239657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3F62D7-0B34-FDB2-5103-075835024F50}"/>
              </a:ext>
            </a:extLst>
          </p:cNvPr>
          <p:cNvSpPr txBox="1"/>
          <p:nvPr/>
        </p:nvSpPr>
        <p:spPr>
          <a:xfrm>
            <a:off x="322083" y="818029"/>
            <a:ext cx="11547834" cy="5221942"/>
          </a:xfrm>
          <a:prstGeom prst="rect">
            <a:avLst/>
          </a:prstGeom>
          <a:noFill/>
        </p:spPr>
        <p:txBody>
          <a:bodyPr wrap="square">
            <a:spAutoFit/>
          </a:bodyPr>
          <a:lstStyle/>
          <a:p>
            <a:pPr algn="ctr">
              <a:spcBef>
                <a:spcPts val="750"/>
              </a:spcBef>
            </a:pPr>
            <a:r>
              <a:rPr lang="vi-VN" sz="2000" b="1" i="0" dirty="0">
                <a:solidFill>
                  <a:srgbClr val="444444"/>
                </a:solidFill>
                <a:effectLst/>
                <a:latin typeface="inherit"/>
              </a:rPr>
              <a:t>Mẫu số 4</a:t>
            </a:r>
            <a:endParaRPr lang="vi-VN" sz="2000" b="0" i="0" dirty="0">
              <a:effectLst/>
              <a:latin typeface="arial" panose="020B0604020202020204" pitchFamily="34" charset="0"/>
            </a:endParaRPr>
          </a:p>
          <a:p>
            <a:pPr>
              <a:spcBef>
                <a:spcPts val="750"/>
              </a:spcBef>
              <a:spcAft>
                <a:spcPts val="1200"/>
              </a:spcAft>
            </a:pPr>
            <a:r>
              <a:rPr lang="vi-VN" sz="2000" b="0" i="0" dirty="0">
                <a:effectLst/>
                <a:latin typeface="arial" panose="020B0604020202020204" pitchFamily="34" charset="0"/>
              </a:rPr>
              <a:t>Vào giờ nghỉ giải lao, chúng em sẽ xuống sân trường. Một số hoạt động như đọc sách, trò chuyện hay chơi trò chơi. Em và nhóm bạn thân xuống chơi đá cầu. Chúng em vừa chơi vừa trò chuyện vui vẻ. Những phút giây thư giãn tuyệt vời. Giờ ra chơi thật bổ ích làm sao!</a:t>
            </a:r>
            <a:endParaRPr lang="vi-VN" sz="2000" b="1" i="0" dirty="0">
              <a:solidFill>
                <a:srgbClr val="444444"/>
              </a:solidFill>
              <a:effectLst/>
              <a:latin typeface="inherit"/>
            </a:endParaRPr>
          </a:p>
          <a:p>
            <a:pPr algn="ctr">
              <a:spcBef>
                <a:spcPts val="750"/>
              </a:spcBef>
            </a:pPr>
            <a:r>
              <a:rPr lang="vi-VN" sz="2000" b="1" i="0" dirty="0">
                <a:solidFill>
                  <a:srgbClr val="444444"/>
                </a:solidFill>
                <a:effectLst/>
                <a:latin typeface="inherit"/>
              </a:rPr>
              <a:t>Mẫu số </a:t>
            </a:r>
            <a:r>
              <a:rPr lang="vi-VN" sz="2000" b="1" dirty="0">
                <a:solidFill>
                  <a:srgbClr val="444444"/>
                </a:solidFill>
                <a:latin typeface="inherit"/>
              </a:rPr>
              <a:t>5</a:t>
            </a:r>
            <a:endParaRPr lang="vi-VN" sz="2000" b="1" i="0" dirty="0">
              <a:solidFill>
                <a:srgbClr val="444444"/>
              </a:solidFill>
              <a:effectLst/>
              <a:latin typeface="arial" panose="020B0604020202020204" pitchFamily="34" charset="0"/>
            </a:endParaRPr>
          </a:p>
          <a:p>
            <a:pPr algn="l">
              <a:spcBef>
                <a:spcPts val="750"/>
              </a:spcBef>
              <a:spcAft>
                <a:spcPts val="1200"/>
              </a:spcAft>
            </a:pPr>
            <a:r>
              <a:rPr lang="vi-VN" sz="2000" b="0" i="0" dirty="0">
                <a:effectLst/>
                <a:latin typeface="arial" panose="020B0604020202020204" pitchFamily="34" charset="0"/>
              </a:rPr>
              <a:t>Giờ học buổi sáng hay buổi chiều, chúng em đều được nghỉ giải lao mười lăm phút. Khi tiếng trống vang vang lên, học sinh xuống sân trường. Nhóm bạn chơi nhảy dây, đá cầu. Nhóm bạn ngồi đọc sách, học bài. Em cũng xuống chơi cầu lông cùng các bạn trong lớp. Giờ ra chơi đã giúp chúng em thư giãn sau giờ học tập căng thẳng.</a:t>
            </a:r>
          </a:p>
          <a:p>
            <a:pPr algn="ctr">
              <a:spcBef>
                <a:spcPts val="750"/>
              </a:spcBef>
            </a:pPr>
            <a:r>
              <a:rPr lang="vi-VN" sz="2000" b="1" i="0" dirty="0">
                <a:solidFill>
                  <a:srgbClr val="444444"/>
                </a:solidFill>
                <a:effectLst/>
                <a:latin typeface="inherit"/>
              </a:rPr>
              <a:t>Mẫu số </a:t>
            </a:r>
            <a:r>
              <a:rPr lang="vi-VN" sz="2000" b="1" dirty="0">
                <a:solidFill>
                  <a:srgbClr val="444444"/>
                </a:solidFill>
                <a:latin typeface="inherit"/>
              </a:rPr>
              <a:t>6</a:t>
            </a:r>
            <a:endParaRPr lang="vi-VN" sz="2000" b="1" i="0" dirty="0">
              <a:solidFill>
                <a:srgbClr val="444444"/>
              </a:solidFill>
              <a:effectLst/>
              <a:latin typeface="arial" panose="020B0604020202020204" pitchFamily="34" charset="0"/>
            </a:endParaRPr>
          </a:p>
          <a:p>
            <a:pPr algn="l">
              <a:spcBef>
                <a:spcPts val="750"/>
              </a:spcBef>
              <a:spcAft>
                <a:spcPts val="1200"/>
              </a:spcAft>
            </a:pPr>
            <a:r>
              <a:rPr lang="vi-VN" sz="2000" b="0" i="0" dirty="0">
                <a:effectLst/>
                <a:latin typeface="arial" panose="020B0604020202020204" pitchFamily="34" charset="0"/>
              </a:rPr>
              <a:t>“Tùng…tùng… tùng” - hồi trống vang lên báo hiệu giờ ra chơi đã đến. T ừng nhóm học sinh bắt đầu xuống sân trường. Một số bạn thì chơi nhảy dây, đá cầu, trốn tìm. Một số bạn ngồi nói chuyện hay đọc sách. Khuôn mặt ai cũng vui tươi. Sân trường lúc này sôi động biết bao nhiêu. Giờ ra chơi thật bổ ích.</a:t>
            </a:r>
          </a:p>
        </p:txBody>
      </p:sp>
    </p:spTree>
    <p:extLst>
      <p:ext uri="{BB962C8B-B14F-4D97-AF65-F5344CB8AC3E}">
        <p14:creationId xmlns:p14="http://schemas.microsoft.com/office/powerpoint/2010/main" val="3746539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6</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3110111317"/>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801858" y="1221566"/>
            <a:ext cx="5697415"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Đọc</a:t>
            </a:r>
            <a:r>
              <a:rPr lang="en-US" sz="9600" b="1" kern="0" dirty="0">
                <a:solidFill>
                  <a:srgbClr val="FF0000"/>
                </a:solidFill>
                <a:latin typeface="Times New Roman" panose="02020603050405020304" charset="0"/>
                <a:cs typeface="Times New Roman" panose="02020603050405020304" charset="0"/>
              </a:rPr>
              <a:t> </a:t>
            </a:r>
            <a:r>
              <a:rPr lang="en-US" sz="9600" b="1" kern="0" dirty="0" err="1">
                <a:solidFill>
                  <a:srgbClr val="FF0000"/>
                </a:solidFill>
                <a:latin typeface="Times New Roman" panose="02020603050405020304" charset="0"/>
                <a:cs typeface="Times New Roman" panose="02020603050405020304" charset="0"/>
              </a:rPr>
              <a:t>mở</a:t>
            </a:r>
            <a:r>
              <a:rPr lang="en-US" sz="9600" b="1" kern="0" dirty="0">
                <a:solidFill>
                  <a:srgbClr val="FF0000"/>
                </a:solidFill>
                <a:latin typeface="Times New Roman" panose="02020603050405020304" charset="0"/>
                <a:cs typeface="Times New Roman" panose="02020603050405020304" charset="0"/>
              </a:rPr>
              <a:t> </a:t>
            </a:r>
            <a:r>
              <a:rPr lang="en-US" sz="9600" b="1" kern="0" dirty="0" err="1">
                <a:solidFill>
                  <a:srgbClr val="FF0000"/>
                </a:solidFill>
                <a:latin typeface="Times New Roman" panose="02020603050405020304" charset="0"/>
                <a:cs typeface="Times New Roman" panose="02020603050405020304" charset="0"/>
              </a:rPr>
              <a:t>rộng</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985516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ên sáp nhập các trường tiểu học dưới 10 lớp trong cùng một xã - Phòng Giáo  Dục và Đào Tạo Ngọc Hồi">
            <a:extLst>
              <a:ext uri="{FF2B5EF4-FFF2-40B4-BE49-F238E27FC236}">
                <a16:creationId xmlns:a16="http://schemas.microsoft.com/office/drawing/2014/main" id="{C211C0AF-F783-455F-AD75-57EB96D78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775"/>
            <a:ext cx="12192000" cy="6273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
            <a:extLst>
              <a:ext uri="{FF2B5EF4-FFF2-40B4-BE49-F238E27FC236}">
                <a16:creationId xmlns:a16="http://schemas.microsoft.com/office/drawing/2014/main" id="{7AB9CB19-9F7F-4B07-B527-71C117A8019C}"/>
              </a:ext>
            </a:extLst>
          </p:cNvPr>
          <p:cNvSpPr txBox="1"/>
          <p:nvPr/>
        </p:nvSpPr>
        <p:spPr>
          <a:xfrm>
            <a:off x="0" y="0"/>
            <a:ext cx="12192000" cy="584775"/>
          </a:xfrm>
          <a:prstGeom prst="rect">
            <a:avLst/>
          </a:prstGeom>
          <a:solidFill>
            <a:srgbClr val="92D050"/>
          </a:solidFill>
        </p:spPr>
        <p:txBody>
          <a:bodyPr wrap="square" rtlCol="0">
            <a:spAutoFit/>
          </a:bodyPr>
          <a:lstStyle/>
          <a:p>
            <a:r>
              <a:rPr lang="en-US" sz="3200" dirty="0">
                <a:latin typeface="Arial-Rounded" panose="020B0500000000000000" pitchFamily="34" charset="0"/>
                <a:cs typeface="Arial-Rounded" panose="020B0500000000000000" pitchFamily="34" charset="0"/>
              </a:rPr>
              <a:t>1.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một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số</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viết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hoạt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động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của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sinh</a:t>
            </a:r>
            <a:r>
              <a:rPr lang="en-US" sz="3200" dirty="0">
                <a:latin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cs typeface="Arial-Rounded" panose="020B0500000000000000" pitchFamily="34" charset="0"/>
              </a:rPr>
              <a:t>trường</a:t>
            </a:r>
            <a:r>
              <a:rPr lang="en-US" sz="3200" dirty="0">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672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ea typeface="Calibri" panose="020F0502020204030204" pitchFamily="34" charset="0"/>
              </a:rPr>
              <a:t>Quan sát tranh và cho biết các bạn khen nhau điều gì?</a:t>
            </a:r>
            <a:endPar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2413928" y="5539402"/>
            <a:ext cx="609600" cy="609600"/>
          </a:xfrm>
          <a:prstGeom prst="rect">
            <a:avLst/>
          </a:prstGeom>
        </p:spPr>
      </p:pic>
      <p:pic>
        <p:nvPicPr>
          <p:cNvPr id="18" name="Content Placeholder 8" descr="C:\Users\user\Desktop\Capture.PNGCapture">
            <a:extLst>
              <a:ext uri="{FF2B5EF4-FFF2-40B4-BE49-F238E27FC236}">
                <a16:creationId xmlns:a16="http://schemas.microsoft.com/office/drawing/2014/main" id="{4E0D603B-3CCA-493E-B7D2-B8E1AE8612BD}"/>
              </a:ext>
            </a:extLst>
          </p:cNvPr>
          <p:cNvPicPr>
            <a:picLocks noChangeAspect="1"/>
          </p:cNvPicPr>
          <p:nvPr/>
        </p:nvPicPr>
        <p:blipFill>
          <a:blip r:embed="rId19"/>
          <a:srcRect/>
          <a:stretch>
            <a:fillRect/>
          </a:stretch>
        </p:blipFill>
        <p:spPr>
          <a:xfrm>
            <a:off x="3352892" y="2385829"/>
            <a:ext cx="6749143" cy="3153573"/>
          </a:xfrm>
          <a:prstGeom prst="rect">
            <a:avLst/>
          </a:prstGeom>
        </p:spPr>
      </p:pic>
    </p:spTree>
    <p:extLst>
      <p:ext uri="{BB962C8B-B14F-4D97-AF65-F5344CB8AC3E}">
        <p14:creationId xmlns:p14="http://schemas.microsoft.com/office/powerpoint/2010/main" val="2271497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0" name="APPLAUSE.WAV"/>
                                        </p:tgtEl>
                                      </p:cMediaNode>
                                    </p:audio>
                                  </p:sub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par>
                          <p:cTn id="36" fill="hold">
                            <p:stCondLst>
                              <p:cond delay="500"/>
                            </p:stCondLst>
                            <p:childTnLst>
                              <p:par>
                                <p:cTn id="37" presetID="63" presetClass="path" presetSubtype="0" accel="50000" decel="50000" fill="hold" nodeType="afterEffect">
                                  <p:stCondLst>
                                    <p:cond delay="0"/>
                                  </p:stCondLst>
                                  <p:childTnLst>
                                    <p:animMotion origin="layout" path="M -3.125E-6 4.07407E-6 L 0.15651 0.02638 " pathEditMode="relative" rAng="0" ptsTypes="AA">
                                      <p:cBhvr>
                                        <p:cTn id="38" dur="2500" fill="hold"/>
                                        <p:tgtEl>
                                          <p:spTgt spid="114"/>
                                        </p:tgtEl>
                                        <p:attrNameLst>
                                          <p:attrName>ppt_x</p:attrName>
                                          <p:attrName>ppt_y</p:attrName>
                                        </p:attrNameLst>
                                      </p:cBhvr>
                                      <p:rCtr x="7826" y="1319"/>
                                    </p:animMotion>
                                  </p:childTnLst>
                                </p:cTn>
                              </p:par>
                              <p:par>
                                <p:cTn id="39" presetID="6" presetClass="emph" presetSubtype="0" fill="hold" nodeType="withEffect">
                                  <p:stCondLst>
                                    <p:cond delay="0"/>
                                  </p:stCondLst>
                                  <p:childTnLst>
                                    <p:animScale>
                                      <p:cBhvr>
                                        <p:cTn id="40" dur="2500" fill="hold"/>
                                        <p:tgtEl>
                                          <p:spTgt spid="114"/>
                                        </p:tgtEl>
                                      </p:cBhvr>
                                      <p:by x="110000" y="110000"/>
                                    </p:animScale>
                                  </p:childTnLst>
                                </p:cTn>
                              </p:par>
                              <p:par>
                                <p:cTn id="41" presetID="1" presetClass="exit" presetSubtype="0" fill="hold" nodeType="withEffect">
                                  <p:stCondLst>
                                    <p:cond delay="2000"/>
                                  </p:stCondLst>
                                  <p:childTnLst>
                                    <p:set>
                                      <p:cBhvr>
                                        <p:cTn id="42" dur="1" fill="hold">
                                          <p:stCondLst>
                                            <p:cond delay="0"/>
                                          </p:stCondLst>
                                        </p:cTn>
                                        <p:tgtEl>
                                          <p:spTgt spid="114"/>
                                        </p:tgtEl>
                                        <p:attrNameLst>
                                          <p:attrName>style.visibility</p:attrName>
                                        </p:attrNameLst>
                                      </p:cBhvr>
                                      <p:to>
                                        <p:strVal val="hidden"/>
                                      </p:to>
                                    </p:set>
                                  </p:childTnLst>
                                </p:cTn>
                              </p:par>
                            </p:childTnLst>
                          </p:cTn>
                        </p:par>
                        <p:par>
                          <p:cTn id="43" fill="hold">
                            <p:stCondLst>
                              <p:cond delay="3000"/>
                            </p:stCondLst>
                            <p:childTnLst>
                              <p:par>
                                <p:cTn id="44" presetID="2" presetClass="exit" presetSubtype="8" fill="hold" nodeType="afterEffect">
                                  <p:stCondLst>
                                    <p:cond delay="0"/>
                                  </p:stCondLst>
                                  <p:childTnLst>
                                    <p:anim calcmode="lin" valueType="num">
                                      <p:cBhvr additive="base">
                                        <p:cTn id="45" dur="5000"/>
                                        <p:tgtEl>
                                          <p:spTgt spid="79"/>
                                        </p:tgtEl>
                                        <p:attrNameLst>
                                          <p:attrName>ppt_x</p:attrName>
                                        </p:attrNameLst>
                                      </p:cBhvr>
                                      <p:tavLst>
                                        <p:tav tm="0">
                                          <p:val>
                                            <p:strVal val="ppt_x"/>
                                          </p:val>
                                        </p:tav>
                                        <p:tav tm="100000">
                                          <p:val>
                                            <p:strVal val="0-ppt_w/2"/>
                                          </p:val>
                                        </p:tav>
                                      </p:tavLst>
                                    </p:anim>
                                    <p:anim calcmode="lin" valueType="num">
                                      <p:cBhvr additive="base">
                                        <p:cTn id="46" dur="5000"/>
                                        <p:tgtEl>
                                          <p:spTgt spid="79"/>
                                        </p:tgtEl>
                                        <p:attrNameLst>
                                          <p:attrName>ppt_y</p:attrName>
                                        </p:attrNameLst>
                                      </p:cBhvr>
                                      <p:tavLst>
                                        <p:tav tm="0">
                                          <p:val>
                                            <p:strVal val="ppt_y"/>
                                          </p:val>
                                        </p:tav>
                                        <p:tav tm="100000">
                                          <p:val>
                                            <p:strVal val="ppt_y"/>
                                          </p:val>
                                        </p:tav>
                                      </p:tavLst>
                                    </p:anim>
                                    <p:set>
                                      <p:cBhvr>
                                        <p:cTn id="47" dur="1" fill="hold">
                                          <p:stCondLst>
                                            <p:cond delay="4999"/>
                                          </p:stCondLst>
                                        </p:cTn>
                                        <p:tgtEl>
                                          <p:spTgt spid="79"/>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0138" fill="hold"/>
                                        <p:tgtEl>
                                          <p:spTgt spid="2"/>
                                        </p:tgtEl>
                                      </p:cBhvr>
                                    </p:cmd>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4649" fill="hold"/>
                                        <p:tgtEl>
                                          <p:spTgt spid="4"/>
                                        </p:tgtEl>
                                      </p:cBhvr>
                                    </p:cmd>
                                  </p:childTnLst>
                                </p:cTn>
                              </p:par>
                              <p:par>
                                <p:cTn id="58" presetID="1" presetClass="entr" presetSubtype="0" fill="hold" nodeType="withEffect">
                                  <p:stCondLst>
                                    <p:cond delay="0"/>
                                  </p:stCondLst>
                                  <p:childTnLst>
                                    <p:set>
                                      <p:cBhvr>
                                        <p:cTn id="59" dur="1" fill="hold">
                                          <p:stCondLst>
                                            <p:cond delay="0"/>
                                          </p:stCondLst>
                                        </p:cTn>
                                        <p:tgtEl>
                                          <p:spTgt spid="132"/>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27"/>
                                        </p:tgtEl>
                                        <p:attrNameLst>
                                          <p:attrName>style.visibility</p:attrName>
                                        </p:attrNameLst>
                                      </p:cBhvr>
                                      <p:to>
                                        <p:strVal val="hidden"/>
                                      </p:to>
                                    </p:set>
                                  </p:childTnLst>
                                </p:cTn>
                              </p:par>
                            </p:childTnLst>
                          </p:cTn>
                        </p:par>
                        <p:par>
                          <p:cTn id="62" fill="hold">
                            <p:stCondLst>
                              <p:cond delay="4649"/>
                            </p:stCondLst>
                            <p:childTnLst>
                              <p:par>
                                <p:cTn id="63" presetID="10" presetClass="exit" presetSubtype="0" fill="hold" grpId="2" nodeType="after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childTnLst>
                          </p:cTn>
                        </p:par>
                        <p:par>
                          <p:cTn id="66" fill="hold">
                            <p:stCondLst>
                              <p:cond delay="5149"/>
                            </p:stCondLst>
                            <p:childTnLst>
                              <p:par>
                                <p:cTn id="67" presetID="2" presetClass="exit" presetSubtype="8" fill="hold" nodeType="afterEffect">
                                  <p:stCondLst>
                                    <p:cond delay="0"/>
                                  </p:stCondLst>
                                  <p:childTnLst>
                                    <p:anim calcmode="lin" valueType="num">
                                      <p:cBhvr additive="base">
                                        <p:cTn id="68" dur="5000"/>
                                        <p:tgtEl>
                                          <p:spTgt spid="79"/>
                                        </p:tgtEl>
                                        <p:attrNameLst>
                                          <p:attrName>ppt_x</p:attrName>
                                        </p:attrNameLst>
                                      </p:cBhvr>
                                      <p:tavLst>
                                        <p:tav tm="0">
                                          <p:val>
                                            <p:strVal val="ppt_x"/>
                                          </p:val>
                                        </p:tav>
                                        <p:tav tm="100000">
                                          <p:val>
                                            <p:strVal val="0-ppt_w/2"/>
                                          </p:val>
                                        </p:tav>
                                      </p:tavLst>
                                    </p:anim>
                                    <p:anim calcmode="lin" valueType="num">
                                      <p:cBhvr additive="base">
                                        <p:cTn id="69" dur="5000"/>
                                        <p:tgtEl>
                                          <p:spTgt spid="79"/>
                                        </p:tgtEl>
                                        <p:attrNameLst>
                                          <p:attrName>ppt_y</p:attrName>
                                        </p:attrNameLst>
                                      </p:cBhvr>
                                      <p:tavLst>
                                        <p:tav tm="0">
                                          <p:val>
                                            <p:strVal val="ppt_y"/>
                                          </p:val>
                                        </p:tav>
                                        <p:tav tm="100000">
                                          <p:val>
                                            <p:strVal val="ppt_y"/>
                                          </p:val>
                                        </p:tav>
                                      </p:tavLst>
                                    </p:anim>
                                    <p:set>
                                      <p:cBhvr>
                                        <p:cTn id="70" dur="1" fill="hold">
                                          <p:stCondLst>
                                            <p:cond delay="4999"/>
                                          </p:stCondLst>
                                        </p:cTn>
                                        <p:tgtEl>
                                          <p:spTgt spid="79"/>
                                        </p:tgtEl>
                                        <p:attrNameLst>
                                          <p:attrName>style.visibility</p:attrName>
                                        </p:attrNameLst>
                                      </p:cBhvr>
                                      <p:to>
                                        <p:strVal val="hidden"/>
                                      </p:to>
                                    </p:set>
                                  </p:childTnLst>
                                </p:cTn>
                              </p:par>
                              <p:par>
                                <p:cTn id="71" presetID="1" presetClass="mediacall" presetSubtype="0" fill="hold" nodeType="withEffect">
                                  <p:stCondLst>
                                    <p:cond delay="0"/>
                                  </p:stCondLst>
                                  <p:childTnLst>
                                    <p:cmd type="call" cmd="playFrom(0.0)">
                                      <p:cBhvr>
                                        <p:cTn id="72" dur="10138" fill="hold"/>
                                        <p:tgtEl>
                                          <p:spTgt spid="2"/>
                                        </p:tgtEl>
                                      </p:cBhvr>
                                    </p:cmd>
                                  </p:childTnLst>
                                </p:cTn>
                              </p:par>
                            </p:childTnLst>
                          </p:cTn>
                        </p:par>
                      </p:childTnLst>
                    </p:cTn>
                  </p:par>
                </p:childTnLst>
              </p:cTn>
              <p:nextCondLst>
                <p:cond evt="onClick" delay="0">
                  <p:tgtEl>
                    <p:spTgt spid="14"/>
                  </p:tgtEl>
                </p:cond>
              </p:nextCondLst>
            </p:seq>
            <p:audio>
              <p:cMediaNode vol="80000">
                <p:cTn id="73"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43F867F1-9260-4087-9E42-964EDE87281A}"/>
              </a:ext>
            </a:extLst>
          </p:cNvPr>
          <p:cNvSpPr txBox="1"/>
          <p:nvPr/>
        </p:nvSpPr>
        <p:spPr>
          <a:xfrm>
            <a:off x="335866" y="668362"/>
            <a:ext cx="11706079" cy="769441"/>
          </a:xfrm>
          <a:prstGeom prst="rect">
            <a:avLst/>
          </a:prstGeom>
          <a:noFill/>
        </p:spPr>
        <p:txBody>
          <a:bodyPr wrap="square" rtlCol="0">
            <a:spAutoFit/>
          </a:bodyPr>
          <a:lstStyle/>
          <a:p>
            <a:r>
              <a:rPr lang="en-US" sz="4400" dirty="0">
                <a:latin typeface="Arial-Rounded" panose="020B0500000000000000" pitchFamily="34" charset="0"/>
                <a:cs typeface="Arial-Rounded" panose="020B0500000000000000" pitchFamily="34" charset="0"/>
              </a:rPr>
              <a:t>2. </a:t>
            </a:r>
            <a:r>
              <a:rPr lang="en-US" sz="4400" dirty="0" err="1">
                <a:latin typeface="Arial-Rounded" panose="020B0500000000000000" pitchFamily="34" charset="0"/>
                <a:cs typeface="Arial-Rounded" panose="020B0500000000000000" pitchFamily="34" charset="0"/>
              </a:rPr>
              <a:t>Nói</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với</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bạn</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về</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hoạt</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động</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mà</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em</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yêu</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thích</a:t>
            </a:r>
            <a:r>
              <a:rPr lang="en-US" sz="4400" dirty="0">
                <a:latin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27952A11-EE9B-4890-9DA2-E38DC3138FB1}"/>
              </a:ext>
            </a:extLst>
          </p:cNvPr>
          <p:cNvPicPr>
            <a:picLocks noChangeAspect="1"/>
          </p:cNvPicPr>
          <p:nvPr/>
        </p:nvPicPr>
        <p:blipFill>
          <a:blip r:embed="rId2"/>
          <a:stretch>
            <a:fillRect/>
          </a:stretch>
        </p:blipFill>
        <p:spPr>
          <a:xfrm>
            <a:off x="168812" y="1647190"/>
            <a:ext cx="8736037" cy="5049032"/>
          </a:xfrm>
          <a:prstGeom prst="rect">
            <a:avLst/>
          </a:prstGeom>
        </p:spPr>
      </p:pic>
      <p:sp>
        <p:nvSpPr>
          <p:cNvPr id="6" name="Text Box 1">
            <a:extLst>
              <a:ext uri="{FF2B5EF4-FFF2-40B4-BE49-F238E27FC236}">
                <a16:creationId xmlns:a16="http://schemas.microsoft.com/office/drawing/2014/main" id="{3B3AD8BA-F8F8-4BBB-A9F1-496D680E39D9}"/>
              </a:ext>
            </a:extLst>
          </p:cNvPr>
          <p:cNvSpPr txBox="1"/>
          <p:nvPr/>
        </p:nvSpPr>
        <p:spPr>
          <a:xfrm>
            <a:off x="8776482" y="2082018"/>
            <a:ext cx="2970041" cy="1446550"/>
          </a:xfrm>
          <a:prstGeom prst="rect">
            <a:avLst/>
          </a:prstGeom>
          <a:noFill/>
        </p:spPr>
        <p:txBody>
          <a:bodyPr wrap="square" rtlCol="0">
            <a:spAutoFit/>
          </a:bodyPr>
          <a:lstStyle/>
          <a:p>
            <a:pPr algn="ctr"/>
            <a:r>
              <a:rPr lang="en-US" sz="4400" dirty="0" err="1">
                <a:solidFill>
                  <a:srgbClr val="6600FF"/>
                </a:solidFill>
                <a:latin typeface="Arial-Rounded" panose="020B0500000000000000" pitchFamily="34" charset="0"/>
                <a:cs typeface="Arial-Rounded" panose="020B0500000000000000" pitchFamily="34" charset="0"/>
              </a:rPr>
              <a:t>Thảo</a:t>
            </a:r>
            <a:r>
              <a:rPr lang="en-US" sz="4400" dirty="0">
                <a:solidFill>
                  <a:srgbClr val="6600FF"/>
                </a:solidFill>
                <a:latin typeface="Arial-Rounded" panose="020B0500000000000000" pitchFamily="34" charset="0"/>
                <a:cs typeface="Arial-Rounded" panose="020B0500000000000000" pitchFamily="34" charset="0"/>
              </a:rPr>
              <a:t> </a:t>
            </a:r>
            <a:r>
              <a:rPr lang="en-US" sz="4400" dirty="0" err="1">
                <a:solidFill>
                  <a:srgbClr val="6600FF"/>
                </a:solidFill>
                <a:latin typeface="Arial-Rounded" panose="020B0500000000000000" pitchFamily="34" charset="0"/>
                <a:cs typeface="Arial-Rounded" panose="020B0500000000000000" pitchFamily="34" charset="0"/>
              </a:rPr>
              <a:t>luận</a:t>
            </a:r>
            <a:r>
              <a:rPr lang="en-US" sz="4400" dirty="0">
                <a:solidFill>
                  <a:srgbClr val="6600FF"/>
                </a:solidFill>
                <a:latin typeface="Arial-Rounded" panose="020B0500000000000000" pitchFamily="34" charset="0"/>
                <a:cs typeface="Arial-Rounded" panose="020B0500000000000000" pitchFamily="34" charset="0"/>
              </a:rPr>
              <a:t> </a:t>
            </a:r>
            <a:r>
              <a:rPr lang="en-US" sz="4400" dirty="0" err="1">
                <a:solidFill>
                  <a:srgbClr val="6600FF"/>
                </a:solidFill>
                <a:latin typeface="Arial-Rounded" panose="020B0500000000000000" pitchFamily="34" charset="0"/>
                <a:cs typeface="Arial-Rounded" panose="020B0500000000000000" pitchFamily="34" charset="0"/>
              </a:rPr>
              <a:t>nhóm</a:t>
            </a:r>
            <a:endParaRPr lang="en-US" sz="4400" dirty="0">
              <a:solidFill>
                <a:srgbClr val="6600FF"/>
              </a:solidFill>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7722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94F17691-9D37-4D53-9FF9-8CBC206EA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28" y="0"/>
            <a:ext cx="115917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45" descr="Large grid">
            <a:extLst>
              <a:ext uri="{FF2B5EF4-FFF2-40B4-BE49-F238E27FC236}">
                <a16:creationId xmlns:a16="http://schemas.microsoft.com/office/drawing/2014/main" id="{A886F711-1F5B-45AB-A0E4-71BD83112A65}"/>
              </a:ext>
            </a:extLst>
          </p:cNvPr>
          <p:cNvSpPr>
            <a:spLocks noChangeArrowheads="1" noChangeShapeType="1" noTextEdit="1"/>
          </p:cNvSpPr>
          <p:nvPr/>
        </p:nvSpPr>
        <p:spPr bwMode="auto">
          <a:xfrm>
            <a:off x="3235569" y="4338004"/>
            <a:ext cx="5359791" cy="1468437"/>
          </a:xfrm>
          <a:prstGeom prst="rect">
            <a:avLst/>
          </a:prstGeom>
        </p:spPr>
        <p:txBody>
          <a:bodyPr wrap="none" fromWordArt="1">
            <a:prstTxWarp prst="textWave1">
              <a:avLst>
                <a:gd name="adj1" fmla="val 13005"/>
                <a:gd name="adj2" fmla="val 0"/>
              </a:avLst>
            </a:prstTxWarp>
          </a:bodyPr>
          <a:lstStyle/>
          <a:p>
            <a:pPr algn="ctr" eaLnBrk="1" hangingPunct="1">
              <a:defRPr/>
            </a:pPr>
            <a:r>
              <a:rPr lang="en-US" sz="3600" b="1" kern="10" dirty="0">
                <a:pattFill prst="lgGrid">
                  <a:fgClr>
                    <a:srgbClr val="FF0000"/>
                  </a:fgClr>
                  <a:bgClr>
                    <a:srgbClr val="000066"/>
                  </a:bgClr>
                </a:pattFill>
                <a:effectLst>
                  <a:outerShdw dist="74053" dir="1857825" algn="ctr" rotWithShape="0">
                    <a:srgbClr val="0000FF">
                      <a:alpha val="50000"/>
                    </a:srgbClr>
                  </a:outerShdw>
                </a:effectLst>
              </a:rPr>
              <a:t> </a:t>
            </a:r>
            <a:r>
              <a:rPr lang="en-US" sz="3600" b="1" kern="10" dirty="0" err="1">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Củng</a:t>
            </a:r>
            <a:r>
              <a:rPr lang="en-US" sz="3600" b="1" kern="10" dirty="0">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 </a:t>
            </a:r>
            <a:r>
              <a:rPr lang="en-US" sz="3600" b="1" kern="10" dirty="0" err="1">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cố</a:t>
            </a:r>
            <a:r>
              <a:rPr lang="en-US" sz="3600" b="1" kern="10" dirty="0">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 </a:t>
            </a:r>
            <a:r>
              <a:rPr lang="en-US" sz="3600" b="1" kern="10" dirty="0" err="1">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bài</a:t>
            </a:r>
            <a:r>
              <a:rPr lang="en-US" sz="3600" b="1" kern="10" dirty="0">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 </a:t>
            </a:r>
            <a:r>
              <a:rPr lang="en-US" sz="3600" b="1" kern="10" dirty="0" err="1">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rPr>
              <a:t>học</a:t>
            </a:r>
            <a:endParaRPr lang="en-US" sz="3600" b="1" kern="10" dirty="0">
              <a:pattFill prst="lgGrid">
                <a:fgClr>
                  <a:srgbClr val="FF0000"/>
                </a:fgClr>
                <a:bgClr>
                  <a:srgbClr val="000066"/>
                </a:bgClr>
              </a:pattFill>
              <a:effectLst>
                <a:outerShdw dist="74053" dir="1857825" algn="ctr" rotWithShape="0">
                  <a:srgbClr val="0000FF">
                    <a:alpha val="50000"/>
                  </a:srgbClr>
                </a:outerShdw>
              </a:effectLst>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indefinite" fill="hold" nodeType="withEffect">
                                  <p:stCondLst>
                                    <p:cond delay="0"/>
                                  </p:stCondLst>
                                  <p:endCondLst>
                                    <p:cond evt="onNext" delay="0">
                                      <p:tgtEl>
                                        <p:sldTgt/>
                                      </p:tgtEl>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16" name="WordArt 24"/>
          <p:cNvSpPr>
            <a:spLocks noChangeArrowheads="1" noChangeShapeType="1" noTextEdit="1"/>
          </p:cNvSpPr>
          <p:nvPr/>
        </p:nvSpPr>
        <p:spPr bwMode="auto">
          <a:xfrm>
            <a:off x="1425394" y="1897561"/>
            <a:ext cx="9572171" cy="4912360"/>
          </a:xfrm>
          <a:prstGeom prst="rect">
            <a:avLst/>
          </a:prstGeom>
        </p:spPr>
        <p:txBody>
          <a:bodyPr wrap="none" fromWordArt="1">
            <a:prstTxWarp prst="textArchUpPour">
              <a:avLst>
                <a:gd name="adj1" fmla="val 10800004"/>
                <a:gd name="adj2" fmla="val 50000"/>
              </a:avLst>
            </a:prstTxWarp>
          </a:bodyPr>
          <a:lstStyle/>
          <a:p>
            <a:pPr algn="ct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Chúc</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các</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em</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chăm</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ngoan</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học</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giỏi</a:t>
            </a:r>
            <a:endPar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endParaRPr>
          </a:p>
          <a:p>
            <a:pPr algn="ct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a:t>
            </a:r>
          </a:p>
        </p:txBody>
      </p:sp>
      <p:sp>
        <p:nvSpPr>
          <p:cNvPr id="7171" name="WordArt 5"/>
          <p:cNvSpPr>
            <a:spLocks noChangeArrowheads="1" noChangeShapeType="1" noTextEdit="1"/>
          </p:cNvSpPr>
          <p:nvPr/>
        </p:nvSpPr>
        <p:spPr bwMode="auto">
          <a:xfrm>
            <a:off x="2514601" y="533401"/>
            <a:ext cx="7166428" cy="1031875"/>
          </a:xfrm>
          <a:prstGeom prst="rect">
            <a:avLst/>
          </a:prstGeom>
        </p:spPr>
        <p:txBody>
          <a:bodyPr wrap="none" fromWordArt="1">
            <a:prstTxWarp prst="textPlain">
              <a:avLst>
                <a:gd name="adj" fmla="val 50000"/>
              </a:avLst>
            </a:prstTxWarp>
          </a:bodyPr>
          <a:lstStyle/>
          <a:p>
            <a:pPr algn="ctr"/>
            <a:r>
              <a:rPr lang="en-US" sz="3600" b="1" kern="10" dirty="0">
                <a:ln w="25400">
                  <a:solidFill>
                    <a:srgbClr val="FF0000"/>
                  </a:solidFill>
                  <a:round/>
                  <a:headEnd/>
                  <a:tailEnd/>
                </a:ln>
                <a:solidFill>
                  <a:srgbClr val="FFFF00"/>
                </a:solidFill>
                <a:effectLst>
                  <a:outerShdw dist="35921" dir="2700000" algn="ctr" rotWithShape="0">
                    <a:srgbClr val="C0C0C0">
                      <a:alpha val="79999"/>
                    </a:srgbClr>
                  </a:outerShdw>
                </a:effectLst>
                <a:cs typeface="Arial" panose="020B0604020202020204" pitchFamily="34" charset="0"/>
              </a:rPr>
              <a:t>TIẾT HỌC KẾT THÚC</a:t>
            </a:r>
          </a:p>
        </p:txBody>
      </p:sp>
      <p:pic>
        <p:nvPicPr>
          <p:cNvPr id="7172" name="Picture 6"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645"/>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373992" y="80169"/>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0"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11065" y="168276"/>
            <a:ext cx="25908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1"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35265" y="507730"/>
            <a:ext cx="43434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1070" y="-215401"/>
            <a:ext cx="25908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6" descr="67020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064" y="4584700"/>
            <a:ext cx="2362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6" descr="67020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816465" y="4712812"/>
            <a:ext cx="2362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 descr="BA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399" y="6048376"/>
            <a:ext cx="775906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0" name="Group 16"/>
          <p:cNvGrpSpPr>
            <a:grpSpLocks/>
          </p:cNvGrpSpPr>
          <p:nvPr/>
        </p:nvGrpSpPr>
        <p:grpSpPr bwMode="auto">
          <a:xfrm>
            <a:off x="3276600" y="3962401"/>
            <a:ext cx="5638800" cy="1800225"/>
            <a:chOff x="-96" y="1248"/>
            <a:chExt cx="6000" cy="1968"/>
          </a:xfrm>
        </p:grpSpPr>
        <p:sp>
          <p:nvSpPr>
            <p:cNvPr id="7189" name="Rectangle 17"/>
            <p:cNvSpPr>
              <a:spLocks noChangeArrowheads="1"/>
            </p:cNvSpPr>
            <p:nvPr/>
          </p:nvSpPr>
          <p:spPr bwMode="auto">
            <a:xfrm>
              <a:off x="-96" y="1248"/>
              <a:ext cx="6000" cy="1968"/>
            </a:xfrm>
            <a:prstGeom prst="rect">
              <a:avLst/>
            </a:prstGeom>
            <a:solidFill>
              <a:srgbClr val="FFFFFF"/>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latin typeface="Times New Roman" panose="02020603050405020304" pitchFamily="18" charset="0"/>
                </a:rPr>
                <a:t> </a:t>
              </a:r>
            </a:p>
          </p:txBody>
        </p:sp>
        <p:pic>
          <p:nvPicPr>
            <p:cNvPr id="7190" name="Picture 18" descr="peace_dove_olive_branch_hg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88" y="1296"/>
              <a:ext cx="2640" cy="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1" name="Picture 19" descr="Animated-Butterfl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11630" y="4899661"/>
            <a:ext cx="51054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21" descr="Animated-Butterfl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26130" y="4221481"/>
            <a:ext cx="51054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22" descr="comicbird-animated"/>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838200"/>
            <a:ext cx="2667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23" descr="comicbird-animated"/>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348679" y="485776"/>
            <a:ext cx="2667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Text Box 26"/>
          <p:cNvSpPr txBox="1">
            <a:spLocks noChangeArrowheads="1"/>
          </p:cNvSpPr>
          <p:nvPr/>
        </p:nvSpPr>
        <p:spPr bwMode="auto">
          <a:xfrm>
            <a:off x="3962400" y="3886201"/>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4" name="WordArt 4"/>
          <p:cNvSpPr>
            <a:spLocks noChangeArrowheads="1" noChangeShapeType="1" noTextEdit="1"/>
          </p:cNvSpPr>
          <p:nvPr/>
        </p:nvSpPr>
        <p:spPr bwMode="auto">
          <a:xfrm>
            <a:off x="3733798" y="4968334"/>
            <a:ext cx="4747261" cy="838200"/>
          </a:xfrm>
          <a:prstGeom prst="rect">
            <a:avLst/>
          </a:prstGeom>
        </p:spPr>
        <p:txBody>
          <a:bodyPr wrap="none" fromWordArt="1">
            <a:prstTxWarp prst="textPlain">
              <a:avLst>
                <a:gd name="adj" fmla="val 50000"/>
              </a:avLst>
            </a:prstTxWarp>
          </a:bodyPr>
          <a:lstStyle/>
          <a:p>
            <a:pPr algn="ctr"/>
            <a:r>
              <a:rPr lang="en-US" sz="3600" kern="10" dirty="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HẸN GẶP LẠI</a:t>
            </a:r>
          </a:p>
        </p:txBody>
      </p:sp>
      <p:pic>
        <p:nvPicPr>
          <p:cNvPr id="8223" name="LOP CHUNG MINH DOAN KET.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17526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403130"/>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8216"/>
                                        </p:tgtEl>
                                        <p:attrNameLst>
                                          <p:attrName>style.visibility</p:attrName>
                                        </p:attrNameLst>
                                      </p:cBhvr>
                                      <p:to>
                                        <p:strVal val="visible"/>
                                      </p:to>
                                    </p:set>
                                    <p:anim calcmode="lin" valueType="num">
                                      <p:cBhvr additive="base">
                                        <p:cTn id="7" dur="5000" fill="hold"/>
                                        <p:tgtEl>
                                          <p:spTgt spid="8216"/>
                                        </p:tgtEl>
                                        <p:attrNameLst>
                                          <p:attrName>ppt_x</p:attrName>
                                        </p:attrNameLst>
                                      </p:cBhvr>
                                      <p:tavLst>
                                        <p:tav tm="0">
                                          <p:val>
                                            <p:strVal val="#ppt_x"/>
                                          </p:val>
                                        </p:tav>
                                        <p:tav tm="100000">
                                          <p:val>
                                            <p:strVal val="#ppt_x"/>
                                          </p:val>
                                        </p:tav>
                                      </p:tavLst>
                                    </p:anim>
                                    <p:anim calcmode="lin" valueType="num">
                                      <p:cBhvr additive="base">
                                        <p:cTn id="8" dur="5000" fill="hold"/>
                                        <p:tgtEl>
                                          <p:spTgt spid="821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21" presetClass="emph" presetSubtype="0" fill="hold" grpId="1" nodeType="afterEffect">
                                  <p:stCondLst>
                                    <p:cond delay="0"/>
                                  </p:stCondLst>
                                  <p:childTnLst>
                                    <p:animClr clrSpc="hsl" dir="cw">
                                      <p:cBhvr override="childStyle">
                                        <p:cTn id="11" dur="500" fill="hold"/>
                                        <p:tgtEl>
                                          <p:spTgt spid="8216"/>
                                        </p:tgtEl>
                                        <p:attrNameLst>
                                          <p:attrName>style.color</p:attrName>
                                        </p:attrNameLst>
                                      </p:cBhvr>
                                      <p:by>
                                        <p:hsl h="7200000" s="0" l="0"/>
                                      </p:by>
                                    </p:animClr>
                                    <p:animClr clrSpc="hsl" dir="cw">
                                      <p:cBhvr>
                                        <p:cTn id="12" dur="500" fill="hold"/>
                                        <p:tgtEl>
                                          <p:spTgt spid="8216"/>
                                        </p:tgtEl>
                                        <p:attrNameLst>
                                          <p:attrName>fillcolor</p:attrName>
                                        </p:attrNameLst>
                                      </p:cBhvr>
                                      <p:by>
                                        <p:hsl h="7200000" s="0" l="0"/>
                                      </p:by>
                                    </p:animClr>
                                    <p:animClr clrSpc="hsl" dir="cw">
                                      <p:cBhvr>
                                        <p:cTn id="13" dur="500" fill="hold"/>
                                        <p:tgtEl>
                                          <p:spTgt spid="8216"/>
                                        </p:tgtEl>
                                        <p:attrNameLst>
                                          <p:attrName>stroke.color</p:attrName>
                                        </p:attrNameLst>
                                      </p:cBhvr>
                                      <p:by>
                                        <p:hsl h="7200000" s="0" l="0"/>
                                      </p:by>
                                    </p:animClr>
                                    <p:set>
                                      <p:cBhvr>
                                        <p:cTn id="14" dur="500" fill="hold"/>
                                        <p:tgtEl>
                                          <p:spTgt spid="8216"/>
                                        </p:tgtEl>
                                        <p:attrNameLst>
                                          <p:attrName>fill.type</p:attrName>
                                        </p:attrNameLst>
                                      </p:cBhvr>
                                      <p:to>
                                        <p:strVal val="solid"/>
                                      </p:to>
                                    </p:set>
                                  </p:childTnLst>
                                </p:cTn>
                              </p:par>
                            </p:childTnLst>
                          </p:cTn>
                        </p:par>
                        <p:par>
                          <p:cTn id="15" fill="hold" nodeType="afterGroup">
                            <p:stCondLst>
                              <p:cond delay="5500"/>
                            </p:stCondLst>
                            <p:childTnLst>
                              <p:par>
                                <p:cTn id="16" presetID="23" presetClass="emph" presetSubtype="0" fill="hold" grpId="2" nodeType="afterEffect">
                                  <p:stCondLst>
                                    <p:cond delay="0"/>
                                  </p:stCondLst>
                                  <p:childTnLst>
                                    <p:animClr clrSpc="hsl" dir="cw">
                                      <p:cBhvr override="childStyle">
                                        <p:cTn id="17" dur="500" fill="hold"/>
                                        <p:tgtEl>
                                          <p:spTgt spid="8216"/>
                                        </p:tgtEl>
                                        <p:attrNameLst>
                                          <p:attrName>style.color</p:attrName>
                                        </p:attrNameLst>
                                      </p:cBhvr>
                                      <p:by>
                                        <p:hsl h="10842353" s="0" l="0"/>
                                      </p:by>
                                    </p:animClr>
                                    <p:animClr clrSpc="hsl" dir="cw">
                                      <p:cBhvr>
                                        <p:cTn id="18" dur="500" fill="hold"/>
                                        <p:tgtEl>
                                          <p:spTgt spid="8216"/>
                                        </p:tgtEl>
                                        <p:attrNameLst>
                                          <p:attrName>fillcolor</p:attrName>
                                        </p:attrNameLst>
                                      </p:cBhvr>
                                      <p:by>
                                        <p:hsl h="10842353" s="0" l="0"/>
                                      </p:by>
                                    </p:animClr>
                                    <p:animClr clrSpc="hsl" dir="cw">
                                      <p:cBhvr>
                                        <p:cTn id="19" dur="500" fill="hold"/>
                                        <p:tgtEl>
                                          <p:spTgt spid="8216"/>
                                        </p:tgtEl>
                                        <p:attrNameLst>
                                          <p:attrName>stroke.color</p:attrName>
                                        </p:attrNameLst>
                                      </p:cBhvr>
                                      <p:by>
                                        <p:hsl h="10842353" s="0" l="0"/>
                                      </p:by>
                                    </p:animClr>
                                    <p:set>
                                      <p:cBhvr>
                                        <p:cTn id="20" dur="500" fill="hold"/>
                                        <p:tgtEl>
                                          <p:spTgt spid="8216"/>
                                        </p:tgtEl>
                                        <p:attrNameLst>
                                          <p:attrName>fill.type</p:attrName>
                                        </p:attrNameLst>
                                      </p:cBhvr>
                                      <p:to>
                                        <p:strVal val="solid"/>
                                      </p:to>
                                    </p:set>
                                  </p:childTnLst>
                                </p:cTn>
                              </p:par>
                            </p:childTnLst>
                          </p:cTn>
                        </p:par>
                        <p:par>
                          <p:cTn id="21" fill="hold" nodeType="afterGroup">
                            <p:stCondLst>
                              <p:cond delay="6000"/>
                            </p:stCondLst>
                            <p:childTnLst>
                              <p:par>
                                <p:cTn id="22" presetID="19" presetClass="emph" presetSubtype="0" fill="hold" grpId="3" nodeType="afterEffect">
                                  <p:stCondLst>
                                    <p:cond delay="0"/>
                                  </p:stCondLst>
                                  <p:childTnLst>
                                    <p:animClr clrSpc="rgb" dir="cw">
                                      <p:cBhvr override="childStyle">
                                        <p:cTn id="23" dur="500" fill="hold"/>
                                        <p:tgtEl>
                                          <p:spTgt spid="8216"/>
                                        </p:tgtEl>
                                        <p:attrNameLst>
                                          <p:attrName>style.color</p:attrName>
                                        </p:attrNameLst>
                                      </p:cBhvr>
                                      <p:to>
                                        <a:schemeClr val="bg1"/>
                                      </p:to>
                                    </p:animClr>
                                    <p:animClr clrSpc="rgb" dir="cw">
                                      <p:cBhvr>
                                        <p:cTn id="24" dur="500" fill="hold"/>
                                        <p:tgtEl>
                                          <p:spTgt spid="8216"/>
                                        </p:tgtEl>
                                        <p:attrNameLst>
                                          <p:attrName>fillcolor</p:attrName>
                                        </p:attrNameLst>
                                      </p:cBhvr>
                                      <p:to>
                                        <a:schemeClr val="bg1"/>
                                      </p:to>
                                    </p:animClr>
                                    <p:set>
                                      <p:cBhvr>
                                        <p:cTn id="25" dur="500" fill="hold"/>
                                        <p:tgtEl>
                                          <p:spTgt spid="8216"/>
                                        </p:tgtEl>
                                        <p:attrNameLst>
                                          <p:attrName>fill.type</p:attrName>
                                        </p:attrNameLst>
                                      </p:cBhvr>
                                      <p:to>
                                        <p:strVal val="solid"/>
                                      </p:to>
                                    </p:set>
                                    <p:set>
                                      <p:cBhvr>
                                        <p:cTn id="26" dur="500" fill="hold"/>
                                        <p:tgtEl>
                                          <p:spTgt spid="8216"/>
                                        </p:tgtEl>
                                        <p:attrNameLst>
                                          <p:attrName>fill.on</p:attrName>
                                        </p:attrNameLst>
                                      </p:cBhvr>
                                      <p:to>
                                        <p:strVal val="true"/>
                                      </p:to>
                                    </p:set>
                                  </p:childTnLst>
                                </p:cTn>
                              </p:par>
                            </p:childTnLst>
                          </p:cTn>
                        </p:par>
                        <p:par>
                          <p:cTn id="27" fill="hold" nodeType="afterGroup">
                            <p:stCondLst>
                              <p:cond delay="6500"/>
                            </p:stCondLst>
                            <p:childTnLst>
                              <p:par>
                                <p:cTn id="28" presetID="22" presetClass="emph" presetSubtype="0" fill="hold" grpId="4" nodeType="afterEffect">
                                  <p:stCondLst>
                                    <p:cond delay="0"/>
                                  </p:stCondLst>
                                  <p:childTnLst>
                                    <p:animClr clrSpc="hsl" dir="cw">
                                      <p:cBhvr override="childStyle">
                                        <p:cTn id="29" dur="500" fill="hold"/>
                                        <p:tgtEl>
                                          <p:spTgt spid="8216"/>
                                        </p:tgtEl>
                                        <p:attrNameLst>
                                          <p:attrName>style.color</p:attrName>
                                        </p:attrNameLst>
                                      </p:cBhvr>
                                      <p:by>
                                        <p:hsl h="-7200000" s="0" l="0"/>
                                      </p:by>
                                    </p:animClr>
                                    <p:animClr clrSpc="hsl" dir="cw">
                                      <p:cBhvr>
                                        <p:cTn id="30" dur="500" fill="hold"/>
                                        <p:tgtEl>
                                          <p:spTgt spid="8216"/>
                                        </p:tgtEl>
                                        <p:attrNameLst>
                                          <p:attrName>fillcolor</p:attrName>
                                        </p:attrNameLst>
                                      </p:cBhvr>
                                      <p:by>
                                        <p:hsl h="-7200000" s="0" l="0"/>
                                      </p:by>
                                    </p:animClr>
                                    <p:animClr clrSpc="hsl" dir="cw">
                                      <p:cBhvr>
                                        <p:cTn id="31" dur="500" fill="hold"/>
                                        <p:tgtEl>
                                          <p:spTgt spid="8216"/>
                                        </p:tgtEl>
                                        <p:attrNameLst>
                                          <p:attrName>stroke.color</p:attrName>
                                        </p:attrNameLst>
                                      </p:cBhvr>
                                      <p:by>
                                        <p:hsl h="-7200000" s="0" l="0"/>
                                      </p:by>
                                    </p:animClr>
                                    <p:set>
                                      <p:cBhvr>
                                        <p:cTn id="32" dur="500" fill="hold"/>
                                        <p:tgtEl>
                                          <p:spTgt spid="8216"/>
                                        </p:tgtEl>
                                        <p:attrNameLst>
                                          <p:attrName>fill.type</p:attrName>
                                        </p:attrNameLst>
                                      </p:cBhvr>
                                      <p:to>
                                        <p:strVal val="solid"/>
                                      </p:to>
                                    </p:set>
                                  </p:childTnLst>
                                </p:cTn>
                              </p:par>
                            </p:childTnLst>
                          </p:cTn>
                        </p:par>
                        <p:par>
                          <p:cTn id="33" fill="hold" nodeType="afterGroup">
                            <p:stCondLst>
                              <p:cond delay="7000"/>
                            </p:stCondLst>
                            <p:childTnLst>
                              <p:par>
                                <p:cTn id="34" presetID="19" presetClass="emph" presetSubtype="0" fill="hold" grpId="5" nodeType="afterEffect">
                                  <p:stCondLst>
                                    <p:cond delay="0"/>
                                  </p:stCondLst>
                                  <p:childTnLst>
                                    <p:animClr clrSpc="rgb" dir="cw">
                                      <p:cBhvr override="childStyle">
                                        <p:cTn id="35" dur="500" fill="hold"/>
                                        <p:tgtEl>
                                          <p:spTgt spid="8216"/>
                                        </p:tgtEl>
                                        <p:attrNameLst>
                                          <p:attrName>style.color</p:attrName>
                                        </p:attrNameLst>
                                      </p:cBhvr>
                                      <p:to>
                                        <a:schemeClr val="bg1"/>
                                      </p:to>
                                    </p:animClr>
                                    <p:animClr clrSpc="rgb" dir="cw">
                                      <p:cBhvr>
                                        <p:cTn id="36" dur="500" fill="hold"/>
                                        <p:tgtEl>
                                          <p:spTgt spid="8216"/>
                                        </p:tgtEl>
                                        <p:attrNameLst>
                                          <p:attrName>fillcolor</p:attrName>
                                        </p:attrNameLst>
                                      </p:cBhvr>
                                      <p:to>
                                        <a:schemeClr val="bg1"/>
                                      </p:to>
                                    </p:animClr>
                                    <p:set>
                                      <p:cBhvr>
                                        <p:cTn id="37" dur="500" fill="hold"/>
                                        <p:tgtEl>
                                          <p:spTgt spid="8216"/>
                                        </p:tgtEl>
                                        <p:attrNameLst>
                                          <p:attrName>fill.type</p:attrName>
                                        </p:attrNameLst>
                                      </p:cBhvr>
                                      <p:to>
                                        <p:strVal val="solid"/>
                                      </p:to>
                                    </p:set>
                                    <p:set>
                                      <p:cBhvr>
                                        <p:cTn id="38" dur="500" fill="hold"/>
                                        <p:tgtEl>
                                          <p:spTgt spid="8216"/>
                                        </p:tgtEl>
                                        <p:attrNameLst>
                                          <p:attrName>fill.on</p:attrName>
                                        </p:attrNameLst>
                                      </p:cBhvr>
                                      <p:to>
                                        <p:strVal val="true"/>
                                      </p:to>
                                    </p:set>
                                  </p:childTnLst>
                                </p:cTn>
                              </p:par>
                            </p:childTnLst>
                          </p:cTn>
                        </p:par>
                        <p:par>
                          <p:cTn id="39" fill="hold" nodeType="afterGroup">
                            <p:stCondLst>
                              <p:cond delay="7500"/>
                            </p:stCondLst>
                            <p:childTnLst>
                              <p:par>
                                <p:cTn id="40" presetID="21" presetClass="emph" presetSubtype="0" fill="hold" grpId="6" nodeType="afterEffect">
                                  <p:stCondLst>
                                    <p:cond delay="0"/>
                                  </p:stCondLst>
                                  <p:childTnLst>
                                    <p:animClr clrSpc="hsl" dir="cw">
                                      <p:cBhvr override="childStyle">
                                        <p:cTn id="41" dur="500" fill="hold"/>
                                        <p:tgtEl>
                                          <p:spTgt spid="8216"/>
                                        </p:tgtEl>
                                        <p:attrNameLst>
                                          <p:attrName>style.color</p:attrName>
                                        </p:attrNameLst>
                                      </p:cBhvr>
                                      <p:by>
                                        <p:hsl h="7200000" s="0" l="0"/>
                                      </p:by>
                                    </p:animClr>
                                    <p:animClr clrSpc="hsl" dir="cw">
                                      <p:cBhvr>
                                        <p:cTn id="42" dur="500" fill="hold"/>
                                        <p:tgtEl>
                                          <p:spTgt spid="8216"/>
                                        </p:tgtEl>
                                        <p:attrNameLst>
                                          <p:attrName>fillcolor</p:attrName>
                                        </p:attrNameLst>
                                      </p:cBhvr>
                                      <p:by>
                                        <p:hsl h="7200000" s="0" l="0"/>
                                      </p:by>
                                    </p:animClr>
                                    <p:animClr clrSpc="hsl" dir="cw">
                                      <p:cBhvr>
                                        <p:cTn id="43" dur="500" fill="hold"/>
                                        <p:tgtEl>
                                          <p:spTgt spid="8216"/>
                                        </p:tgtEl>
                                        <p:attrNameLst>
                                          <p:attrName>stroke.color</p:attrName>
                                        </p:attrNameLst>
                                      </p:cBhvr>
                                      <p:by>
                                        <p:hsl h="7200000" s="0" l="0"/>
                                      </p:by>
                                    </p:animClr>
                                    <p:set>
                                      <p:cBhvr>
                                        <p:cTn id="44" dur="500" fill="hold"/>
                                        <p:tgtEl>
                                          <p:spTgt spid="8216"/>
                                        </p:tgtEl>
                                        <p:attrNameLst>
                                          <p:attrName>fill.type</p:attrName>
                                        </p:attrNameLst>
                                      </p:cBhvr>
                                      <p:to>
                                        <p:strVal val="solid"/>
                                      </p:to>
                                    </p:set>
                                  </p:childTnLst>
                                </p:cTn>
                              </p:par>
                            </p:childTnLst>
                          </p:cTn>
                        </p:par>
                        <p:par>
                          <p:cTn id="45" fill="hold" nodeType="afterGroup">
                            <p:stCondLst>
                              <p:cond delay="8000"/>
                            </p:stCondLst>
                            <p:childTnLst>
                              <p:par>
                                <p:cTn id="46" presetID="19" presetClass="exit" presetSubtype="10" fill="hold" grpId="7" nodeType="afterEffect">
                                  <p:stCondLst>
                                    <p:cond delay="0"/>
                                  </p:stCondLst>
                                  <p:childTnLst>
                                    <p:anim calcmode="lin" valueType="num">
                                      <p:cBhvr>
                                        <p:cTn id="47" dur="5000"/>
                                        <p:tgtEl>
                                          <p:spTgt spid="8216"/>
                                        </p:tgtEl>
                                        <p:attrNameLst>
                                          <p:attrName>ppt_h</p:attrName>
                                        </p:attrNameLst>
                                      </p:cBhvr>
                                      <p:tavLst>
                                        <p:tav tm="0">
                                          <p:val>
                                            <p:strVal val="ppt_h"/>
                                          </p:val>
                                        </p:tav>
                                        <p:tav tm="100000">
                                          <p:val>
                                            <p:strVal val="ppt_h"/>
                                          </p:val>
                                        </p:tav>
                                      </p:tavLst>
                                    </p:anim>
                                    <p:anim calcmode="lin" valueType="num">
                                      <p:cBhvr>
                                        <p:cTn id="48" dur="5000"/>
                                        <p:tgtEl>
                                          <p:spTgt spid="82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9" dur="1" fill="hold">
                                          <p:stCondLst>
                                            <p:cond delay="4999"/>
                                          </p:stCondLst>
                                        </p:cTn>
                                        <p:tgtEl>
                                          <p:spTgt spid="8216"/>
                                        </p:tgtEl>
                                        <p:attrNameLst>
                                          <p:attrName>style.visibility</p:attrName>
                                        </p:attrNameLst>
                                      </p:cBhvr>
                                      <p:to>
                                        <p:strVal val="hidden"/>
                                      </p:to>
                                    </p:set>
                                  </p:childTnLst>
                                </p:cTn>
                              </p:par>
                            </p:childTnLst>
                          </p:cTn>
                        </p:par>
                        <p:par>
                          <p:cTn id="50" fill="hold" nodeType="afterGroup">
                            <p:stCondLst>
                              <p:cond delay="13000"/>
                            </p:stCondLst>
                            <p:childTnLst>
                              <p:par>
                                <p:cTn id="51" presetID="8" presetClass="entr" presetSubtype="16" fill="hold" grpId="8" nodeType="afterEffect">
                                  <p:stCondLst>
                                    <p:cond delay="0"/>
                                  </p:stCondLst>
                                  <p:childTnLst>
                                    <p:set>
                                      <p:cBhvr>
                                        <p:cTn id="52" dur="1" fill="hold">
                                          <p:stCondLst>
                                            <p:cond delay="0"/>
                                          </p:stCondLst>
                                        </p:cTn>
                                        <p:tgtEl>
                                          <p:spTgt spid="8216"/>
                                        </p:tgtEl>
                                        <p:attrNameLst>
                                          <p:attrName>style.visibility</p:attrName>
                                        </p:attrNameLst>
                                      </p:cBhvr>
                                      <p:to>
                                        <p:strVal val="visible"/>
                                      </p:to>
                                    </p:set>
                                    <p:animEffect transition="in" filter="diamond(in)">
                                      <p:cBhvr>
                                        <p:cTn id="53" dur="2000"/>
                                        <p:tgtEl>
                                          <p:spTgt spid="8216"/>
                                        </p:tgtEl>
                                      </p:cBhvr>
                                    </p:animEffect>
                                  </p:childTnLst>
                                </p:cTn>
                              </p:par>
                            </p:childTnLst>
                          </p:cTn>
                        </p:par>
                        <p:par>
                          <p:cTn id="54" fill="hold" nodeType="afterGroup">
                            <p:stCondLst>
                              <p:cond delay="15000"/>
                            </p:stCondLst>
                            <p:childTnLst>
                              <p:par>
                                <p:cTn id="55" presetID="29"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1000" fill="hold"/>
                                        <p:tgtEl>
                                          <p:spTgt spid="4"/>
                                        </p:tgtEl>
                                        <p:attrNameLst>
                                          <p:attrName>ppt_x</p:attrName>
                                        </p:attrNameLst>
                                      </p:cBhvr>
                                      <p:tavLst>
                                        <p:tav tm="0">
                                          <p:val>
                                            <p:strVal val="#ppt_x-.2"/>
                                          </p:val>
                                        </p:tav>
                                        <p:tav tm="100000">
                                          <p:val>
                                            <p:strVal val="#ppt_x"/>
                                          </p:val>
                                        </p:tav>
                                      </p:tavLst>
                                    </p:anim>
                                    <p:anim calcmode="lin" valueType="num">
                                      <p:cBhvr>
                                        <p:cTn id="5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59" dur="1000"/>
                                        <p:tgtEl>
                                          <p:spTgt spid="4"/>
                                        </p:tgtEl>
                                      </p:cBhvr>
                                    </p:animEffect>
                                  </p:childTnLst>
                                </p:cTn>
                              </p:par>
                            </p:childTnLst>
                          </p:cTn>
                        </p:par>
                        <p:par>
                          <p:cTn id="60" fill="hold" nodeType="afterGroup">
                            <p:stCondLst>
                              <p:cond delay="16000"/>
                            </p:stCondLst>
                            <p:childTnLst>
                              <p:par>
                                <p:cTn id="61" presetID="23" presetClass="emph" presetSubtype="0" repeatCount="indefinite" fill="hold" grpId="1" nodeType="afterEffect">
                                  <p:stCondLst>
                                    <p:cond delay="0"/>
                                  </p:stCondLst>
                                  <p:childTnLst>
                                    <p:animClr clrSpc="hsl" dir="cw">
                                      <p:cBhvr override="childStyle">
                                        <p:cTn id="62" dur="2000" fill="hold"/>
                                        <p:tgtEl>
                                          <p:spTgt spid="4"/>
                                        </p:tgtEl>
                                        <p:attrNameLst>
                                          <p:attrName>style.color</p:attrName>
                                        </p:attrNameLst>
                                      </p:cBhvr>
                                      <p:by>
                                        <p:hsl h="10842353" s="0" l="0"/>
                                      </p:by>
                                    </p:animClr>
                                    <p:animClr clrSpc="hsl" dir="cw">
                                      <p:cBhvr>
                                        <p:cTn id="63" dur="2000" fill="hold"/>
                                        <p:tgtEl>
                                          <p:spTgt spid="4"/>
                                        </p:tgtEl>
                                        <p:attrNameLst>
                                          <p:attrName>fillcolor</p:attrName>
                                        </p:attrNameLst>
                                      </p:cBhvr>
                                      <p:by>
                                        <p:hsl h="10842353" s="0" l="0"/>
                                      </p:by>
                                    </p:animClr>
                                    <p:animClr clrSpc="hsl" dir="cw">
                                      <p:cBhvr>
                                        <p:cTn id="64" dur="2000" fill="hold"/>
                                        <p:tgtEl>
                                          <p:spTgt spid="4"/>
                                        </p:tgtEl>
                                        <p:attrNameLst>
                                          <p:attrName>stroke.color</p:attrName>
                                        </p:attrNameLst>
                                      </p:cBhvr>
                                      <p:by>
                                        <p:hsl h="10842353" s="0" l="0"/>
                                      </p:by>
                                    </p:animClr>
                                    <p:set>
                                      <p:cBhvr>
                                        <p:cTn id="65" dur="2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8223"/>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mediacall" presetSubtype="0" fill="hold" nodeType="clickEffect">
                                  <p:stCondLst>
                                    <p:cond delay="0"/>
                                  </p:stCondLst>
                                  <p:childTnLst>
                                    <p:cmd type="call" cmd="playFrom(0.0)">
                                      <p:cBhvr>
                                        <p:cTn id="70" dur="204516" fill="hold"/>
                                        <p:tgtEl>
                                          <p:spTgt spid="8223"/>
                                        </p:tgtEl>
                                      </p:cBhvr>
                                    </p:cmd>
                                  </p:childTnLst>
                                </p:cTn>
                              </p:par>
                            </p:childTnLst>
                          </p:cTn>
                        </p:par>
                      </p:childTnLst>
                    </p:cTn>
                  </p:par>
                </p:childTnLst>
              </p:cTn>
              <p:nextCondLst>
                <p:cond evt="onClick" delay="0">
                  <p:tgtEl>
                    <p:spTgt spid="8223"/>
                  </p:tgtEl>
                </p:cond>
              </p:nextCondLst>
            </p:seq>
            <p:audio>
              <p:cMediaNode>
                <p:cTn id="71" fill="hold" display="0">
                  <p:stCondLst>
                    <p:cond delay="indefinite"/>
                  </p:stCondLst>
                  <p:endCondLst>
                    <p:cond evt="onNext" delay="0">
                      <p:tgtEl>
                        <p:sldTgt/>
                      </p:tgtEl>
                    </p:cond>
                    <p:cond evt="onPrev" delay="0">
                      <p:tgtEl>
                        <p:sldTgt/>
                      </p:tgtEl>
                    </p:cond>
                    <p:cond evt="onStopAudio" delay="0">
                      <p:tgtEl>
                        <p:sldTgt/>
                      </p:tgtEl>
                    </p:cond>
                  </p:endCondLst>
                </p:cTn>
                <p:tgtEl>
                  <p:spTgt spid="8223"/>
                </p:tgtEl>
              </p:cMediaNode>
            </p:audio>
          </p:childTnLst>
        </p:cTn>
      </p:par>
    </p:tnLst>
    <p:bldLst>
      <p:bldP spid="8216" grpId="0" animBg="1"/>
      <p:bldP spid="8216" grpId="1" animBg="1"/>
      <p:bldP spid="8216" grpId="2" animBg="1"/>
      <p:bldP spid="8216" grpId="3" animBg="1"/>
      <p:bldP spid="8216" grpId="4" animBg="1"/>
      <p:bldP spid="8216" grpId="5" animBg="1"/>
      <p:bldP spid="8216" grpId="6" animBg="1"/>
      <p:bldP spid="8216" grpId="7" animBg="1"/>
      <p:bldP spid="8216" grpId="8" animBg="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21834" y="740979"/>
            <a:ext cx="5547789"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FF0000"/>
                </a:solidFill>
                <a:latin typeface="Times New Roman" panose="02020603050405020304" pitchFamily="18" charset="0"/>
                <a:ea typeface="Calibri" panose="020F0502020204030204" pitchFamily="34" charset="0"/>
              </a:rPr>
              <a:t>Em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chơi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với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bạn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nào</a:t>
            </a:r>
            <a:r>
              <a:rPr lang="en-US" sz="2400" dirty="0">
                <a:solidFill>
                  <a:srgbClr val="FF0000"/>
                </a:solidFill>
                <a:latin typeface="Times New Roman" panose="02020603050405020304" pitchFamily="18" charset="0"/>
                <a:ea typeface="Calibri" panose="020F0502020204030204" pitchFamily="34" charset="0"/>
              </a:rPr>
              <a:t>?</a:t>
            </a:r>
          </a:p>
          <a:p>
            <a:r>
              <a:rPr lang="en-US" sz="2400" dirty="0" err="1">
                <a:solidFill>
                  <a:srgbClr val="FF0000"/>
                </a:solidFill>
                <a:latin typeface="Times New Roman" panose="02020603050405020304" pitchFamily="18" charset="0"/>
                <a:ea typeface="Calibri" panose="020F0502020204030204" pitchFamily="34" charset="0"/>
              </a:rPr>
              <a:t>Mọi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người</a:t>
            </a:r>
            <a:r>
              <a:rPr lang="en-US" sz="2400" dirty="0">
                <a:solidFill>
                  <a:srgbClr val="FF0000"/>
                </a:solidFill>
                <a:latin typeface="Times New Roman" panose="02020603050405020304" pitchFamily="18" charset="0"/>
                <a:ea typeface="Calibri" panose="020F0502020204030204" pitchFamily="34" charset="0"/>
              </a:rPr>
              <a:t> hay </a:t>
            </a:r>
            <a:r>
              <a:rPr lang="en-US" sz="2400" dirty="0" err="1">
                <a:solidFill>
                  <a:srgbClr val="FF0000"/>
                </a:solidFill>
                <a:latin typeface="Times New Roman" panose="02020603050405020304" pitchFamily="18" charset="0"/>
                <a:ea typeface="Calibri" panose="020F0502020204030204" pitchFamily="34" charset="0"/>
              </a:rPr>
              <a:t>khen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bạn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ấy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điều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gì</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muốn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học</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tập</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đức</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bạn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3680238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3"/>
                </p:tgtEl>
              </p:cMediaNode>
            </p:audio>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10" name="APPLAUSE.WAV"/>
                                        </p:tgtEl>
                                      </p:cMediaNode>
                                    </p:audio>
                                  </p:sub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6.25E-7 2.59259E-6 L 0.15651 0.02639 " pathEditMode="relative" rAng="0" ptsTypes="AA">
                                      <p:cBhvr>
                                        <p:cTn id="35" dur="2500" fill="hold"/>
                                        <p:tgtEl>
                                          <p:spTgt spid="114"/>
                                        </p:tgtEl>
                                        <p:attrNameLst>
                                          <p:attrName>ppt_x</p:attrName>
                                          <p:attrName>ppt_y</p:attrName>
                                        </p:attrNameLst>
                                      </p:cBhvr>
                                      <p:rCtr x="7826" y="1319"/>
                                    </p:animMotion>
                                  </p:childTnLst>
                                </p:cTn>
                              </p:par>
                              <p:par>
                                <p:cTn id="36" presetID="6" presetClass="emph" presetSubtype="0" fill="hold" nodeType="withEffect">
                                  <p:stCondLst>
                                    <p:cond delay="0"/>
                                  </p:stCondLst>
                                  <p:childTnLst>
                                    <p:animScale>
                                      <p:cBhvr>
                                        <p:cTn id="37" dur="2500" fill="hold"/>
                                        <p:tgtEl>
                                          <p:spTgt spid="114"/>
                                        </p:tgtEl>
                                      </p:cBhvr>
                                      <p:by x="110000" y="110000"/>
                                    </p:animScale>
                                  </p:childTnLst>
                                </p:cTn>
                              </p:par>
                              <p:par>
                                <p:cTn id="38" presetID="1" presetClass="exit" presetSubtype="0" fill="hold" nodeType="withEffect">
                                  <p:stCondLst>
                                    <p:cond delay="2000"/>
                                  </p:stCondLst>
                                  <p:childTnLst>
                                    <p:set>
                                      <p:cBhvr>
                                        <p:cTn id="39" dur="1" fill="hold">
                                          <p:stCondLst>
                                            <p:cond delay="0"/>
                                          </p:stCondLst>
                                        </p:cTn>
                                        <p:tgtEl>
                                          <p:spTgt spid="114"/>
                                        </p:tgtEl>
                                        <p:attrNameLst>
                                          <p:attrName>style.visibility</p:attrName>
                                        </p:attrNameLst>
                                      </p:cBhvr>
                                      <p:to>
                                        <p:strVal val="hidden"/>
                                      </p:to>
                                    </p:set>
                                  </p:childTnLst>
                                </p:cTn>
                              </p:par>
                            </p:childTnLst>
                          </p:cTn>
                        </p:par>
                        <p:par>
                          <p:cTn id="40" fill="hold">
                            <p:stCondLst>
                              <p:cond delay="3000"/>
                            </p:stCondLst>
                            <p:childTnLst>
                              <p:par>
                                <p:cTn id="41" presetID="2" presetClass="exit" presetSubtype="8" fill="hold" nodeType="afterEffect">
                                  <p:stCondLst>
                                    <p:cond delay="0"/>
                                  </p:stCondLst>
                                  <p:childTnLst>
                                    <p:anim calcmode="lin" valueType="num">
                                      <p:cBhvr additive="base">
                                        <p:cTn id="42" dur="5000"/>
                                        <p:tgtEl>
                                          <p:spTgt spid="79"/>
                                        </p:tgtEl>
                                        <p:attrNameLst>
                                          <p:attrName>ppt_x</p:attrName>
                                        </p:attrNameLst>
                                      </p:cBhvr>
                                      <p:tavLst>
                                        <p:tav tm="0">
                                          <p:val>
                                            <p:strVal val="ppt_x"/>
                                          </p:val>
                                        </p:tav>
                                        <p:tav tm="100000">
                                          <p:val>
                                            <p:strVal val="0-ppt_w/2"/>
                                          </p:val>
                                        </p:tav>
                                      </p:tavLst>
                                    </p:anim>
                                    <p:anim calcmode="lin" valueType="num">
                                      <p:cBhvr additive="base">
                                        <p:cTn id="43" dur="5000"/>
                                        <p:tgtEl>
                                          <p:spTgt spid="79"/>
                                        </p:tgtEl>
                                        <p:attrNameLst>
                                          <p:attrName>ppt_y</p:attrName>
                                        </p:attrNameLst>
                                      </p:cBhvr>
                                      <p:tavLst>
                                        <p:tav tm="0">
                                          <p:val>
                                            <p:strVal val="ppt_y"/>
                                          </p:val>
                                        </p:tav>
                                        <p:tav tm="100000">
                                          <p:val>
                                            <p:strVal val="ppt_y"/>
                                          </p:val>
                                        </p:tav>
                                      </p:tavLst>
                                    </p:anim>
                                    <p:set>
                                      <p:cBhvr>
                                        <p:cTn id="44" dur="1" fill="hold">
                                          <p:stCondLst>
                                            <p:cond delay="4999"/>
                                          </p:stCondLst>
                                        </p:cTn>
                                        <p:tgtEl>
                                          <p:spTgt spid="7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138" fill="hold"/>
                                        <p:tgtEl>
                                          <p:spTgt spid="2"/>
                                        </p:tgtEl>
                                      </p:cBhvr>
                                    </p:cmd>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649" fill="hold"/>
                                        <p:tgtEl>
                                          <p:spTgt spid="4"/>
                                        </p:tgtEl>
                                      </p:cBhvr>
                                    </p:cmd>
                                  </p:childTnLst>
                                </p:cTn>
                              </p:par>
                              <p:par>
                                <p:cTn id="55" presetID="1" presetClass="entr" presetSubtype="0" fill="hold"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grpId="2"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par>
                          <p:cTn id="63" fill="hold">
                            <p:stCondLst>
                              <p:cond delay="1000"/>
                            </p:stCondLst>
                            <p:childTnLst>
                              <p:par>
                                <p:cTn id="64" presetID="2" presetClass="exit" presetSubtype="8" fill="hold" nodeType="afterEffect">
                                  <p:stCondLst>
                                    <p:cond delay="0"/>
                                  </p:stCondLst>
                                  <p:childTnLst>
                                    <p:anim calcmode="lin" valueType="num">
                                      <p:cBhvr additive="base">
                                        <p:cTn id="65" dur="5000"/>
                                        <p:tgtEl>
                                          <p:spTgt spid="79"/>
                                        </p:tgtEl>
                                        <p:attrNameLst>
                                          <p:attrName>ppt_x</p:attrName>
                                        </p:attrNameLst>
                                      </p:cBhvr>
                                      <p:tavLst>
                                        <p:tav tm="0">
                                          <p:val>
                                            <p:strVal val="ppt_x"/>
                                          </p:val>
                                        </p:tav>
                                        <p:tav tm="100000">
                                          <p:val>
                                            <p:strVal val="0-ppt_w/2"/>
                                          </p:val>
                                        </p:tav>
                                      </p:tavLst>
                                    </p:anim>
                                    <p:anim calcmode="lin" valueType="num">
                                      <p:cBhvr additive="base">
                                        <p:cTn id="66" dur="5000"/>
                                        <p:tgtEl>
                                          <p:spTgt spid="79"/>
                                        </p:tgtEl>
                                        <p:attrNameLst>
                                          <p:attrName>ppt_y</p:attrName>
                                        </p:attrNameLst>
                                      </p:cBhvr>
                                      <p:tavLst>
                                        <p:tav tm="0">
                                          <p:val>
                                            <p:strVal val="ppt_y"/>
                                          </p:val>
                                        </p:tav>
                                        <p:tav tm="100000">
                                          <p:val>
                                            <p:strVal val="ppt_y"/>
                                          </p:val>
                                        </p:tav>
                                      </p:tavLst>
                                    </p:anim>
                                    <p:set>
                                      <p:cBhvr>
                                        <p:cTn id="67" dur="1" fill="hold">
                                          <p:stCondLst>
                                            <p:cond delay="4999"/>
                                          </p:stCondLst>
                                        </p:cTn>
                                        <p:tgtEl>
                                          <p:spTgt spid="7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0138" fill="hold"/>
                                        <p:tgtEl>
                                          <p:spTgt spid="2"/>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65318" y="2023746"/>
            <a:ext cx="1528133" cy="252609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665320" y="2032118"/>
            <a:ext cx="1524380" cy="251772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 nhỏ mà có bốn chân.</a:t>
            </a:r>
          </a:p>
          <a:p>
            <a:pPr algn="ctr"/>
            <a:r>
              <a:rPr lang="en-US" sz="2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Lưng đầy tên nhọn, khi cần bắn ngay.</a:t>
            </a:r>
          </a:p>
          <a:p>
            <a:pPr algn="ctr"/>
            <a:r>
              <a:rPr lang="en-US" sz="2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 con gì?</a:t>
            </a:r>
            <a:endParaRPr lang="en-US" sz="2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id="{BE9BCEE7-8267-4B99-B1AC-EBAB9F54FDE4}"/>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413928" y="5539402"/>
            <a:ext cx="609600" cy="609600"/>
          </a:xfrm>
          <a:prstGeom prst="rect">
            <a:avLst/>
          </a:prstGeom>
        </p:spPr>
      </p:pic>
      <p:sp>
        <p:nvSpPr>
          <p:cNvPr id="17" name="Rectangle 16">
            <a:extLst>
              <a:ext uri="{FF2B5EF4-FFF2-40B4-BE49-F238E27FC236}">
                <a16:creationId xmlns:a16="http://schemas.microsoft.com/office/drawing/2014/main" id="{2250249A-D869-42B5-A67E-EAF141001020}"/>
              </a:ext>
            </a:extLst>
          </p:cNvPr>
          <p:cNvSpPr/>
          <p:nvPr/>
        </p:nvSpPr>
        <p:spPr>
          <a:xfrm>
            <a:off x="5826739" y="3575638"/>
            <a:ext cx="2170244" cy="646331"/>
          </a:xfrm>
          <a:prstGeom prst="rect">
            <a:avLst/>
          </a:prstGeom>
          <a:noFill/>
        </p:spPr>
        <p:txBody>
          <a:bodyPr wrap="square" lIns="91440" tIns="45720" rIns="91440" bIns="45720">
            <a:spAutoFit/>
          </a:bodyPr>
          <a:lstStyle/>
          <a:p>
            <a:pPr algn="ctr"/>
            <a:r>
              <a:rPr lang="en-US" sz="36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Con </a:t>
            </a:r>
            <a:r>
              <a:rPr lang="en-US" sz="36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nhím</a:t>
            </a:r>
            <a:endParaRPr lang="en-US" sz="36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6657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11" name="APPLAUSE.WAV"/>
                                        </p:tgtEl>
                                      </p:cMediaNode>
                                    </p:audio>
                                  </p:sub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0 3.33333E-6 L 0.15651 0.02639 " pathEditMode="relative" rAng="0" ptsTypes="AA">
                                      <p:cBhvr>
                                        <p:cTn id="46" dur="2500" fill="hold"/>
                                        <p:tgtEl>
                                          <p:spTgt spid="114"/>
                                        </p:tgtEl>
                                        <p:attrNameLst>
                                          <p:attrName>ppt_x</p:attrName>
                                          <p:attrName>ppt_y</p:attrName>
                                        </p:attrNameLst>
                                      </p:cBhvr>
                                      <p:rCtr x="7826" y="1319"/>
                                    </p:animMotion>
                                  </p:childTnLst>
                                </p:cTn>
                              </p:par>
                              <p:par>
                                <p:cTn id="47" presetID="6" presetClass="emph" presetSubtype="0" fill="hold" nodeType="withEffect">
                                  <p:stCondLst>
                                    <p:cond delay="0"/>
                                  </p:stCondLst>
                                  <p:childTnLst>
                                    <p:animScale>
                                      <p:cBhvr>
                                        <p:cTn id="48" dur="2500" fill="hold"/>
                                        <p:tgtEl>
                                          <p:spTgt spid="114"/>
                                        </p:tgtEl>
                                      </p:cBhvr>
                                      <p:by x="110000" y="110000"/>
                                    </p:animScale>
                                  </p:childTnLst>
                                </p:cTn>
                              </p:par>
                              <p:par>
                                <p:cTn id="49" presetID="1" presetClass="exit" presetSubtype="0" fill="hold" nodeType="withEffect">
                                  <p:stCondLst>
                                    <p:cond delay="2000"/>
                                  </p:stCondLst>
                                  <p:childTnLst>
                                    <p:set>
                                      <p:cBhvr>
                                        <p:cTn id="50" dur="1" fill="hold">
                                          <p:stCondLst>
                                            <p:cond delay="0"/>
                                          </p:stCondLst>
                                        </p:cTn>
                                        <p:tgtEl>
                                          <p:spTgt spid="114"/>
                                        </p:tgtEl>
                                        <p:attrNameLst>
                                          <p:attrName>style.visibility</p:attrName>
                                        </p:attrNameLst>
                                      </p:cBhvr>
                                      <p:to>
                                        <p:strVal val="hidden"/>
                                      </p:to>
                                    </p:set>
                                  </p:childTnLst>
                                </p:cTn>
                              </p:par>
                            </p:childTnLst>
                          </p:cTn>
                        </p:par>
                        <p:par>
                          <p:cTn id="51" fill="hold">
                            <p:stCondLst>
                              <p:cond delay="3000"/>
                            </p:stCondLst>
                            <p:childTnLst>
                              <p:par>
                                <p:cTn id="52" presetID="2" presetClass="exit" presetSubtype="8" fill="hold" nodeType="afterEffect">
                                  <p:stCondLst>
                                    <p:cond delay="0"/>
                                  </p:stCondLst>
                                  <p:childTnLst>
                                    <p:anim calcmode="lin" valueType="num">
                                      <p:cBhvr additive="base">
                                        <p:cTn id="53" dur="5000"/>
                                        <p:tgtEl>
                                          <p:spTgt spid="79"/>
                                        </p:tgtEl>
                                        <p:attrNameLst>
                                          <p:attrName>ppt_x</p:attrName>
                                        </p:attrNameLst>
                                      </p:cBhvr>
                                      <p:tavLst>
                                        <p:tav tm="0">
                                          <p:val>
                                            <p:strVal val="ppt_x"/>
                                          </p:val>
                                        </p:tav>
                                        <p:tav tm="100000">
                                          <p:val>
                                            <p:strVal val="0-ppt_w/2"/>
                                          </p:val>
                                        </p:tav>
                                      </p:tavLst>
                                    </p:anim>
                                    <p:anim calcmode="lin" valueType="num">
                                      <p:cBhvr additive="base">
                                        <p:cTn id="54" dur="5000"/>
                                        <p:tgtEl>
                                          <p:spTgt spid="79"/>
                                        </p:tgtEl>
                                        <p:attrNameLst>
                                          <p:attrName>ppt_y</p:attrName>
                                        </p:attrNameLst>
                                      </p:cBhvr>
                                      <p:tavLst>
                                        <p:tav tm="0">
                                          <p:val>
                                            <p:strVal val="ppt_y"/>
                                          </p:val>
                                        </p:tav>
                                        <p:tav tm="100000">
                                          <p:val>
                                            <p:strVal val="ppt_y"/>
                                          </p:val>
                                        </p:tav>
                                      </p:tavLst>
                                    </p:anim>
                                    <p:set>
                                      <p:cBhvr>
                                        <p:cTn id="55" dur="1" fill="hold">
                                          <p:stCondLst>
                                            <p:cond delay="4999"/>
                                          </p:stCondLst>
                                        </p:cTn>
                                        <p:tgtEl>
                                          <p:spTgt spid="79"/>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10138" fill="hold"/>
                                        <p:tgtEl>
                                          <p:spTgt spid="2"/>
                                        </p:tgtEl>
                                      </p:cBhvr>
                                    </p:cmd>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1" presetClass="mediacall" presetSubtype="0" fill="hold" nodeType="withEffect">
                                  <p:stCondLst>
                                    <p:cond delay="0"/>
                                  </p:stCondLst>
                                  <p:childTnLst>
                                    <p:cmd type="call" cmd="playFrom(0.0)">
                                      <p:cBhvr>
                                        <p:cTn id="65" dur="4649" fill="hold"/>
                                        <p:tgtEl>
                                          <p:spTgt spid="4"/>
                                        </p:tgtEl>
                                      </p:cBhvr>
                                    </p:cmd>
                                  </p:childTnLst>
                                </p:cTn>
                              </p:par>
                              <p:par>
                                <p:cTn id="66" presetID="1" presetClass="entr" presetSubtype="0" fill="hold" nodeType="withEffect">
                                  <p:stCondLst>
                                    <p:cond delay="0"/>
                                  </p:stCondLst>
                                  <p:childTnLst>
                                    <p:set>
                                      <p:cBhvr>
                                        <p:cTn id="67" dur="1" fill="hold">
                                          <p:stCondLst>
                                            <p:cond delay="0"/>
                                          </p:stCondLst>
                                        </p:cTn>
                                        <p:tgtEl>
                                          <p:spTgt spid="132"/>
                                        </p:tgtEl>
                                        <p:attrNameLst>
                                          <p:attrName>style.visibility</p:attrName>
                                        </p:attrNameLst>
                                      </p:cBhvr>
                                      <p:to>
                                        <p:strVal val="visible"/>
                                      </p:to>
                                    </p:set>
                                  </p:childTnLst>
                                </p:cTn>
                              </p:par>
                              <p:par>
                                <p:cTn id="68" presetID="1" presetClass="exit" presetSubtype="0" fill="hold" grpId="1" nodeType="withEffect">
                                  <p:stCondLst>
                                    <p:cond delay="0"/>
                                  </p:stCondLst>
                                  <p:childTnLst>
                                    <p:set>
                                      <p:cBhvr>
                                        <p:cTn id="69" dur="1" fill="hold">
                                          <p:stCondLst>
                                            <p:cond delay="0"/>
                                          </p:stCondLst>
                                        </p:cTn>
                                        <p:tgtEl>
                                          <p:spTgt spid="27"/>
                                        </p:tgtEl>
                                        <p:attrNameLst>
                                          <p:attrName>style.visibility</p:attrName>
                                        </p:attrNameLst>
                                      </p:cBhvr>
                                      <p:to>
                                        <p:strVal val="hidden"/>
                                      </p:to>
                                    </p:set>
                                  </p:childTnLst>
                                </p:cTn>
                              </p:par>
                            </p:childTnLst>
                          </p:cTn>
                        </p:par>
                        <p:par>
                          <p:cTn id="70" fill="hold">
                            <p:stCondLst>
                              <p:cond delay="500"/>
                            </p:stCondLst>
                            <p:childTnLst>
                              <p:par>
                                <p:cTn id="71" presetID="10" presetClass="exit" presetSubtype="0" fill="hold" grpId="2" nodeType="after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P spid="17" grpId="0"/>
      <p:bldP spid="17" grpId="1"/>
      <p:bldP spid="17"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1CA9DC0C-7C67-4645-B084-AF52312D038C}"/>
              </a:ext>
            </a:extLst>
          </p:cNvPr>
          <p:cNvSpPr/>
          <p:nvPr/>
        </p:nvSpPr>
        <p:spPr>
          <a:xfrm>
            <a:off x="9120188" y="4292600"/>
            <a:ext cx="3052762" cy="1944688"/>
          </a:xfrm>
          <a:prstGeom prst="cloud">
            <a:avLst/>
          </a:prstGeom>
          <a:solidFill>
            <a:srgbClr val="66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3200">
                <a:solidFill>
                  <a:srgbClr val="FFFFFF"/>
                </a:solidFill>
                <a:latin typeface="Arial-Rounded"/>
                <a:ea typeface="Arial-Rounded"/>
                <a:cs typeface="Arial-Rounded"/>
              </a:rPr>
              <a:t>Đọc mẫu</a:t>
            </a:r>
          </a:p>
        </p:txBody>
      </p:sp>
      <p:pic>
        <p:nvPicPr>
          <p:cNvPr id="6" name="Picture 5">
            <a:extLst>
              <a:ext uri="{FF2B5EF4-FFF2-40B4-BE49-F238E27FC236}">
                <a16:creationId xmlns:a16="http://schemas.microsoft.com/office/drawing/2014/main" id="{BC643B0B-107A-4211-B513-1602CC36C8AA}"/>
              </a:ext>
            </a:extLst>
          </p:cNvPr>
          <p:cNvPicPr>
            <a:picLocks noChangeAspect="1"/>
          </p:cNvPicPr>
          <p:nvPr/>
        </p:nvPicPr>
        <p:blipFill>
          <a:blip r:embed="rId2"/>
          <a:stretch>
            <a:fillRect/>
          </a:stretch>
        </p:blipFill>
        <p:spPr>
          <a:xfrm>
            <a:off x="19049" y="0"/>
            <a:ext cx="8984273" cy="6858000"/>
          </a:xfrm>
          <a:prstGeom prst="rect">
            <a:avLst/>
          </a:prstGeom>
        </p:spPr>
      </p:pic>
      <p:pic>
        <p:nvPicPr>
          <p:cNvPr id="8" name="Picture 7">
            <a:extLst>
              <a:ext uri="{FF2B5EF4-FFF2-40B4-BE49-F238E27FC236}">
                <a16:creationId xmlns:a16="http://schemas.microsoft.com/office/drawing/2014/main" id="{0F5A3E58-80F5-4F89-9D22-CC4EC080F494}"/>
              </a:ext>
            </a:extLst>
          </p:cNvPr>
          <p:cNvPicPr>
            <a:picLocks noChangeAspect="1"/>
          </p:cNvPicPr>
          <p:nvPr/>
        </p:nvPicPr>
        <p:blipFill>
          <a:blip r:embed="rId3"/>
          <a:stretch>
            <a:fillRect/>
          </a:stretch>
        </p:blipFill>
        <p:spPr>
          <a:xfrm>
            <a:off x="9003322" y="620712"/>
            <a:ext cx="3188678" cy="35048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47CCAC-D37A-4B54-B7F7-54BC043A4157}"/>
              </a:ext>
            </a:extLst>
          </p:cNvPr>
          <p:cNvSpPr txBox="1"/>
          <p:nvPr/>
        </p:nvSpPr>
        <p:spPr>
          <a:xfrm>
            <a:off x="196947" y="204520"/>
            <a:ext cx="11830929" cy="6088846"/>
          </a:xfrm>
          <a:prstGeom prst="rect">
            <a:avLst/>
          </a:prstGeom>
          <a:noFill/>
        </p:spPr>
        <p:txBody>
          <a:bodyPr wrap="square">
            <a:spAutoFit/>
          </a:bodyPr>
          <a:lstStyle/>
          <a:p>
            <a:pPr algn="ctr" rtl="0"/>
            <a:r>
              <a:rPr lang="vi-VN" sz="2400" b="1" i="0" u="none" strike="noStrike" dirty="0">
                <a:solidFill>
                  <a:srgbClr val="FF0000"/>
                </a:solidFill>
                <a:effectLst/>
                <a:latin typeface="+mj-lt"/>
              </a:rPr>
              <a:t>NHÍM NÂU KẾT BẠN</a:t>
            </a:r>
            <a:endParaRPr lang="en-US" sz="2400" b="1" i="0" u="none" strike="noStrike" dirty="0">
              <a:solidFill>
                <a:srgbClr val="FF0000"/>
              </a:solidFill>
              <a:effectLst/>
              <a:latin typeface="+mj-lt"/>
            </a:endParaRPr>
          </a:p>
          <a:p>
            <a:pPr algn="ctr" rtl="0"/>
            <a:endParaRPr lang="en-US" sz="1400" b="1" i="0" u="none" strike="noStrike" dirty="0">
              <a:solidFill>
                <a:srgbClr val="FF0000"/>
              </a:solidFill>
              <a:effectLst/>
              <a:latin typeface="+mj-lt"/>
            </a:endParaRPr>
          </a:p>
          <a:p>
            <a:pPr rtl="0">
              <a:spcBef>
                <a:spcPts val="400"/>
              </a:spcBef>
              <a:spcAft>
                <a:spcPts val="400"/>
              </a:spcAft>
            </a:pPr>
            <a:r>
              <a:rPr lang="en-US" sz="2400" i="0" u="none" strike="noStrike" dirty="0">
                <a:effectLst/>
                <a:latin typeface="+mj-lt"/>
              </a:rPr>
              <a:t>        </a:t>
            </a:r>
            <a:r>
              <a:rPr lang="vi-VN" sz="2500" i="0" u="none" strike="noStrike" dirty="0">
                <a:effectLst/>
                <a:latin typeface="+mj-lt"/>
              </a:rPr>
              <a:t>Trong khu rừng nọ, có chú nhím nâu hiền lành,</a:t>
            </a:r>
            <a:r>
              <a:rPr lang="en-US" sz="2500" i="0" u="none" strike="noStrike" dirty="0">
                <a:effectLst/>
                <a:latin typeface="+mj-lt"/>
              </a:rPr>
              <a:t>                     </a:t>
            </a:r>
            <a:r>
              <a:rPr lang="vi-VN" sz="2500" i="0" u="none" strike="noStrike" dirty="0">
                <a:effectLst/>
                <a:latin typeface="+mj-lt"/>
              </a:rPr>
              <a:t>Một buổi sáng, ch</a:t>
            </a:r>
            <a:r>
              <a:rPr lang="en-US" sz="2500" dirty="0">
                <a:latin typeface="Times New Roman" panose="02020603050405020304" pitchFamily="18" charset="0"/>
                <a:cs typeface="Times New Roman" panose="02020603050405020304" pitchFamily="18" charset="0"/>
              </a:rPr>
              <a:t>ú</a:t>
            </a:r>
            <a:r>
              <a:rPr lang="vi-VN" sz="2500" i="0" u="none" strike="noStrike" dirty="0">
                <a:effectLst/>
                <a:latin typeface="+mj-lt"/>
              </a:rPr>
              <a:t> đang kiếm</a:t>
            </a:r>
            <a:r>
              <a:rPr lang="en-US" sz="2500" dirty="0">
                <a:latin typeface="+mj-lt"/>
              </a:rPr>
              <a:t> </a:t>
            </a:r>
            <a:r>
              <a:rPr lang="vi-VN" sz="2500" i="0" u="none" strike="noStrike" dirty="0">
                <a:effectLst/>
                <a:latin typeface="+mj-lt"/>
              </a:rPr>
              <a:t>quả Cây thì thấy nhím trắng chạy tới. Nhím trắng</a:t>
            </a:r>
            <a:r>
              <a:rPr lang="en-US" sz="2500" i="0" u="none" strike="noStrike" dirty="0">
                <a:effectLst/>
                <a:latin typeface="+mj-lt"/>
              </a:rPr>
              <a:t> </a:t>
            </a:r>
            <a:r>
              <a:rPr lang="en-US" sz="2500" i="0" u="none" strike="noStrike" dirty="0">
                <a:effectLst/>
                <a:latin typeface="Times New Roman" panose="02020603050405020304" pitchFamily="18" charset="0"/>
                <a:cs typeface="Times New Roman" panose="02020603050405020304" pitchFamily="18" charset="0"/>
              </a:rPr>
              <a:t>v</a:t>
            </a:r>
            <a:r>
              <a:rPr lang="vi-VN" sz="2500" i="0" u="none" strike="noStrike" dirty="0">
                <a:effectLst/>
                <a:latin typeface="Times New Roman" panose="02020603050405020304" pitchFamily="18" charset="0"/>
                <a:cs typeface="Times New Roman" panose="02020603050405020304" pitchFamily="18" charset="0"/>
              </a:rPr>
              <a:t>ồn </a:t>
            </a:r>
            <a:r>
              <a:rPr lang="en-US" sz="2500" i="0" u="none" strike="noStrike" dirty="0" err="1">
                <a:effectLst/>
                <a:latin typeface="Times New Roman" panose="02020603050405020304" pitchFamily="18" charset="0"/>
                <a:cs typeface="Times New Roman" panose="02020603050405020304" pitchFamily="18" charset="0"/>
              </a:rPr>
              <a:t>vã</a:t>
            </a:r>
            <a:r>
              <a:rPr lang="vi-VN" sz="2500" i="0" u="none" strike="noStrike" dirty="0">
                <a:effectLst/>
                <a:latin typeface="+mj-lt"/>
              </a:rPr>
              <a:t>: “Chào bạn! Rất vui được gặp bạn!”. Nhím nâu lúng túng, nói lí nhí: “Chào bạn!”, rồi nấp vào bụi cây. Chú cuộn tròn người lại mà vẫn sợ hãi.</a:t>
            </a:r>
            <a:endParaRPr lang="en-US" sz="2500" dirty="0">
              <a:latin typeface="+mj-lt"/>
            </a:endParaRPr>
          </a:p>
          <a:p>
            <a:pPr algn="just" rtl="0">
              <a:spcBef>
                <a:spcPts val="400"/>
              </a:spcBef>
              <a:spcAft>
                <a:spcPts val="400"/>
              </a:spcAft>
            </a:pPr>
            <a:r>
              <a:rPr lang="en-US" sz="2500" i="0" u="none" strike="noStrike" dirty="0">
                <a:effectLst/>
                <a:latin typeface="+mj-lt"/>
              </a:rPr>
              <a:t>        </a:t>
            </a:r>
            <a:r>
              <a:rPr lang="vi-VN" sz="2500" i="0" u="none" strike="noStrike" dirty="0">
                <a:effectLst/>
                <a:latin typeface="+mj-lt"/>
              </a:rPr>
              <a:t>Mùa đông đến, nhím nâu đi tìm nơi để </a:t>
            </a:r>
            <a:r>
              <a:rPr lang="en-US" sz="2500" i="0" u="none" strike="noStrike" dirty="0">
                <a:effectLst/>
                <a:latin typeface="+mj-lt"/>
              </a:rPr>
              <a:t>           </a:t>
            </a:r>
            <a:r>
              <a:rPr lang="vi-VN" sz="2500" i="0" u="none" strike="noStrike" dirty="0">
                <a:effectLst/>
                <a:latin typeface="+mj-lt"/>
              </a:rPr>
              <a:t>. Bất chợt, mưa kéo đến. Nhím nâu vội bước vào cái hang nhỏ. Thì ra là nhà nhím trắng. Nhím nâu run run: “Xin lỗi, tôi không biết đây là nhà của bạn.”. Nhím trắng tươi cười:</a:t>
            </a:r>
            <a:r>
              <a:rPr lang="en-US" sz="2500" dirty="0">
                <a:latin typeface="+mj-lt"/>
              </a:rPr>
              <a:t> </a:t>
            </a:r>
            <a:r>
              <a:rPr lang="vi-VN" sz="2500" i="0" u="none" strike="noStrike" dirty="0">
                <a:effectLst/>
                <a:latin typeface="+mj-lt"/>
              </a:rPr>
              <a:t>“Đừng ngại! Gặp lại bạn, tôi rất vui. Tôi Ở đây một mình, buồn lắm. Bạn ở lại cùng tôi nhé!”.</a:t>
            </a:r>
            <a:endParaRPr lang="vi-VN" sz="2500" dirty="0">
              <a:effectLst/>
              <a:latin typeface="+mj-lt"/>
            </a:endParaRPr>
          </a:p>
          <a:p>
            <a:pPr algn="just" rtl="0">
              <a:spcBef>
                <a:spcPts val="400"/>
              </a:spcBef>
              <a:spcAft>
                <a:spcPts val="400"/>
              </a:spcAft>
            </a:pPr>
            <a:r>
              <a:rPr lang="en-US" sz="2500" i="0" u="none" strike="noStrike" dirty="0">
                <a:effectLst/>
                <a:latin typeface="+mj-lt"/>
              </a:rPr>
              <a:t>        </a:t>
            </a:r>
            <a:r>
              <a:rPr lang="vi-VN" sz="2500" i="0" u="none" strike="noStrike" dirty="0">
                <a:effectLst/>
                <a:latin typeface="+mj-lt"/>
              </a:rPr>
              <a:t>“Nhím trắng tốt bụng quả. Bạn ấy nói đúng, không có bạn bè thì thật buồn.”</a:t>
            </a:r>
            <a:r>
              <a:rPr lang="en-US" sz="2500" i="0" u="none" strike="noStrike" dirty="0">
                <a:effectLst/>
                <a:latin typeface="+mj-lt"/>
              </a:rPr>
              <a:t> </a:t>
            </a:r>
            <a:r>
              <a:rPr lang="vi-VN" sz="2500" i="0" u="none" strike="noStrike" dirty="0">
                <a:effectLst/>
                <a:latin typeface="+mj-lt"/>
              </a:rPr>
              <a:t>Nghĩ thế, nhím nấu mạnh dạn hẳn lên. Chú nhận lời kết bạn với nhím trắng. Cả hai cùng thu dọn,</a:t>
            </a:r>
            <a:r>
              <a:rPr lang="en-US" sz="2500" i="0" u="none" strike="noStrike" dirty="0">
                <a:effectLst/>
                <a:latin typeface="+mj-lt"/>
              </a:rPr>
              <a:t> </a:t>
            </a:r>
          </a:p>
          <a:p>
            <a:pPr algn="just" rtl="0">
              <a:spcBef>
                <a:spcPts val="400"/>
              </a:spcBef>
              <a:spcAft>
                <a:spcPts val="400"/>
              </a:spcAft>
            </a:pPr>
            <a:r>
              <a:rPr lang="en-US" sz="2500" dirty="0">
                <a:latin typeface="+mj-lt"/>
              </a:rPr>
              <a:t>              </a:t>
            </a:r>
            <a:r>
              <a:rPr lang="vi-VN" sz="2500" i="0" u="none" strike="noStrike" dirty="0">
                <a:effectLst/>
                <a:latin typeface="+mj-lt"/>
              </a:rPr>
              <a:t>chỗ ở cho đẹp. Chúng trải qua những ngày vui vẻ, ấm áp vì không phải sống một mình giữa mùa đông lạnh giá.</a:t>
            </a:r>
            <a:endParaRPr lang="vi-VN" sz="2500" dirty="0">
              <a:effectLst/>
              <a:latin typeface="+mj-lt"/>
            </a:endParaRPr>
          </a:p>
          <a:p>
            <a:pPr algn="r" rtl="0"/>
            <a:r>
              <a:rPr lang="vi-VN" sz="2500" i="0" u="none" strike="noStrike" dirty="0">
                <a:effectLst/>
                <a:latin typeface="+mj-lt"/>
              </a:rPr>
              <a:t>(Theo Minh Anh)</a:t>
            </a:r>
            <a:endParaRPr lang="vi-VN" sz="2500" dirty="0">
              <a:effectLst/>
              <a:latin typeface="+mj-lt"/>
            </a:endParaRPr>
          </a:p>
        </p:txBody>
      </p:sp>
      <p:sp>
        <p:nvSpPr>
          <p:cNvPr id="4" name="Oval 3">
            <a:extLst>
              <a:ext uri="{FF2B5EF4-FFF2-40B4-BE49-F238E27FC236}">
                <a16:creationId xmlns:a16="http://schemas.microsoft.com/office/drawing/2014/main" id="{EE0CA256-04F8-4620-BB7E-B2B8BE6EC831}"/>
              </a:ext>
            </a:extLst>
          </p:cNvPr>
          <p:cNvSpPr>
            <a:spLocks noChangeArrowheads="1"/>
          </p:cNvSpPr>
          <p:nvPr/>
        </p:nvSpPr>
        <p:spPr bwMode="auto">
          <a:xfrm>
            <a:off x="553550" y="661816"/>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id="{BA9506EE-FED1-42B5-B897-853558F6E212}"/>
              </a:ext>
            </a:extLst>
          </p:cNvPr>
          <p:cNvSpPr>
            <a:spLocks noChangeArrowheads="1"/>
          </p:cNvSpPr>
          <p:nvPr/>
        </p:nvSpPr>
        <p:spPr bwMode="auto">
          <a:xfrm>
            <a:off x="8085943" y="594121"/>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id="{0CFBDF80-8C76-462A-9CE1-D2F5EE541B18}"/>
              </a:ext>
            </a:extLst>
          </p:cNvPr>
          <p:cNvSpPr>
            <a:spLocks noChangeArrowheads="1"/>
          </p:cNvSpPr>
          <p:nvPr/>
        </p:nvSpPr>
        <p:spPr bwMode="auto">
          <a:xfrm>
            <a:off x="5589147" y="1021694"/>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3</a:t>
            </a:r>
          </a:p>
        </p:txBody>
      </p:sp>
      <p:sp>
        <p:nvSpPr>
          <p:cNvPr id="7" name="Oval 6">
            <a:extLst>
              <a:ext uri="{FF2B5EF4-FFF2-40B4-BE49-F238E27FC236}">
                <a16:creationId xmlns:a16="http://schemas.microsoft.com/office/drawing/2014/main" id="{60DFF133-5A5E-4399-A5C0-437436D36179}"/>
              </a:ext>
            </a:extLst>
          </p:cNvPr>
          <p:cNvSpPr>
            <a:spLocks noChangeArrowheads="1"/>
          </p:cNvSpPr>
          <p:nvPr/>
        </p:nvSpPr>
        <p:spPr bwMode="auto">
          <a:xfrm>
            <a:off x="1398461" y="1420778"/>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4</a:t>
            </a:r>
          </a:p>
        </p:txBody>
      </p:sp>
      <p:sp>
        <p:nvSpPr>
          <p:cNvPr id="8" name="Oval 7">
            <a:extLst>
              <a:ext uri="{FF2B5EF4-FFF2-40B4-BE49-F238E27FC236}">
                <a16:creationId xmlns:a16="http://schemas.microsoft.com/office/drawing/2014/main" id="{B0DC6DD3-A330-44F2-9935-EC23D40B7ED8}"/>
              </a:ext>
            </a:extLst>
          </p:cNvPr>
          <p:cNvSpPr>
            <a:spLocks noChangeArrowheads="1"/>
          </p:cNvSpPr>
          <p:nvPr/>
        </p:nvSpPr>
        <p:spPr bwMode="auto">
          <a:xfrm>
            <a:off x="9798782" y="1434787"/>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5</a:t>
            </a:r>
          </a:p>
        </p:txBody>
      </p:sp>
      <p:sp>
        <p:nvSpPr>
          <p:cNvPr id="9" name="Oval 8">
            <a:extLst>
              <a:ext uri="{FF2B5EF4-FFF2-40B4-BE49-F238E27FC236}">
                <a16:creationId xmlns:a16="http://schemas.microsoft.com/office/drawing/2014/main" id="{3793158B-AC22-4949-8FEA-DC42C441D7DC}"/>
              </a:ext>
            </a:extLst>
          </p:cNvPr>
          <p:cNvSpPr>
            <a:spLocks noChangeArrowheads="1"/>
          </p:cNvSpPr>
          <p:nvPr/>
        </p:nvSpPr>
        <p:spPr bwMode="auto">
          <a:xfrm>
            <a:off x="531373" y="2245444"/>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6</a:t>
            </a:r>
          </a:p>
        </p:txBody>
      </p:sp>
      <p:sp>
        <p:nvSpPr>
          <p:cNvPr id="10" name="Oval 9">
            <a:extLst>
              <a:ext uri="{FF2B5EF4-FFF2-40B4-BE49-F238E27FC236}">
                <a16:creationId xmlns:a16="http://schemas.microsoft.com/office/drawing/2014/main" id="{0BC6F633-4374-41C0-8622-B5FE0B97AE8A}"/>
              </a:ext>
            </a:extLst>
          </p:cNvPr>
          <p:cNvSpPr>
            <a:spLocks noChangeArrowheads="1"/>
          </p:cNvSpPr>
          <p:nvPr/>
        </p:nvSpPr>
        <p:spPr bwMode="auto">
          <a:xfrm>
            <a:off x="6821641" y="2268598"/>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7</a:t>
            </a:r>
          </a:p>
        </p:txBody>
      </p:sp>
      <p:sp>
        <p:nvSpPr>
          <p:cNvPr id="11" name="Oval 10">
            <a:extLst>
              <a:ext uri="{FF2B5EF4-FFF2-40B4-BE49-F238E27FC236}">
                <a16:creationId xmlns:a16="http://schemas.microsoft.com/office/drawing/2014/main" id="{DFC6DA6F-7FD7-4E63-B781-3BCA00F2D3C8}"/>
              </a:ext>
            </a:extLst>
          </p:cNvPr>
          <p:cNvSpPr>
            <a:spLocks noChangeArrowheads="1"/>
          </p:cNvSpPr>
          <p:nvPr/>
        </p:nvSpPr>
        <p:spPr bwMode="auto">
          <a:xfrm>
            <a:off x="9913037" y="2268598"/>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8</a:t>
            </a:r>
          </a:p>
        </p:txBody>
      </p:sp>
      <p:sp>
        <p:nvSpPr>
          <p:cNvPr id="12" name="Oval 11">
            <a:extLst>
              <a:ext uri="{FF2B5EF4-FFF2-40B4-BE49-F238E27FC236}">
                <a16:creationId xmlns:a16="http://schemas.microsoft.com/office/drawing/2014/main" id="{17519D73-DC3F-4BF5-B7E6-B87EA7897EC9}"/>
              </a:ext>
            </a:extLst>
          </p:cNvPr>
          <p:cNvSpPr>
            <a:spLocks noChangeArrowheads="1"/>
          </p:cNvSpPr>
          <p:nvPr/>
        </p:nvSpPr>
        <p:spPr bwMode="auto">
          <a:xfrm>
            <a:off x="3194203" y="2677799"/>
            <a:ext cx="503237"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9</a:t>
            </a:r>
          </a:p>
        </p:txBody>
      </p:sp>
      <p:sp>
        <p:nvSpPr>
          <p:cNvPr id="13" name="Oval 12">
            <a:extLst>
              <a:ext uri="{FF2B5EF4-FFF2-40B4-BE49-F238E27FC236}">
                <a16:creationId xmlns:a16="http://schemas.microsoft.com/office/drawing/2014/main" id="{309AE61C-3797-4E1F-9299-E3AFF56EE32C}"/>
              </a:ext>
            </a:extLst>
          </p:cNvPr>
          <p:cNvSpPr>
            <a:spLocks noChangeArrowheads="1"/>
          </p:cNvSpPr>
          <p:nvPr/>
        </p:nvSpPr>
        <p:spPr bwMode="auto">
          <a:xfrm>
            <a:off x="3193937" y="3037416"/>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10</a:t>
            </a:r>
          </a:p>
        </p:txBody>
      </p:sp>
      <p:sp>
        <p:nvSpPr>
          <p:cNvPr id="14" name="Oval 13">
            <a:extLst>
              <a:ext uri="{FF2B5EF4-FFF2-40B4-BE49-F238E27FC236}">
                <a16:creationId xmlns:a16="http://schemas.microsoft.com/office/drawing/2014/main" id="{9CD17A5B-07C9-4CAF-ADCF-570F1737130A}"/>
              </a:ext>
            </a:extLst>
          </p:cNvPr>
          <p:cNvSpPr>
            <a:spLocks noChangeArrowheads="1"/>
          </p:cNvSpPr>
          <p:nvPr/>
        </p:nvSpPr>
        <p:spPr bwMode="auto">
          <a:xfrm>
            <a:off x="10891484" y="303741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11</a:t>
            </a:r>
          </a:p>
        </p:txBody>
      </p:sp>
      <p:sp>
        <p:nvSpPr>
          <p:cNvPr id="15" name="Oval 14">
            <a:extLst>
              <a:ext uri="{FF2B5EF4-FFF2-40B4-BE49-F238E27FC236}">
                <a16:creationId xmlns:a16="http://schemas.microsoft.com/office/drawing/2014/main" id="{1E035CBB-7F93-4FB6-BF05-77DA13764B33}"/>
              </a:ext>
            </a:extLst>
          </p:cNvPr>
          <p:cNvSpPr>
            <a:spLocks noChangeArrowheads="1"/>
          </p:cNvSpPr>
          <p:nvPr/>
        </p:nvSpPr>
        <p:spPr bwMode="auto">
          <a:xfrm>
            <a:off x="3193937" y="345446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12</a:t>
            </a:r>
          </a:p>
        </p:txBody>
      </p:sp>
      <p:sp>
        <p:nvSpPr>
          <p:cNvPr id="16" name="Oval 15">
            <a:extLst>
              <a:ext uri="{FF2B5EF4-FFF2-40B4-BE49-F238E27FC236}">
                <a16:creationId xmlns:a16="http://schemas.microsoft.com/office/drawing/2014/main" id="{3E18F657-F737-4EF5-983C-D629132F05B1}"/>
              </a:ext>
            </a:extLst>
          </p:cNvPr>
          <p:cNvSpPr>
            <a:spLocks noChangeArrowheads="1"/>
          </p:cNvSpPr>
          <p:nvPr/>
        </p:nvSpPr>
        <p:spPr bwMode="auto">
          <a:xfrm>
            <a:off x="494878" y="3890266"/>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13</a:t>
            </a:r>
          </a:p>
        </p:txBody>
      </p:sp>
      <p:sp>
        <p:nvSpPr>
          <p:cNvPr id="17" name="Oval 16">
            <a:extLst>
              <a:ext uri="{FF2B5EF4-FFF2-40B4-BE49-F238E27FC236}">
                <a16:creationId xmlns:a16="http://schemas.microsoft.com/office/drawing/2014/main" id="{2D984116-9F40-4224-BB72-5B538634E6DD}"/>
              </a:ext>
            </a:extLst>
          </p:cNvPr>
          <p:cNvSpPr>
            <a:spLocks noChangeArrowheads="1"/>
          </p:cNvSpPr>
          <p:nvPr/>
        </p:nvSpPr>
        <p:spPr bwMode="auto">
          <a:xfrm>
            <a:off x="3943535" y="3903610"/>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14</a:t>
            </a:r>
          </a:p>
        </p:txBody>
      </p:sp>
      <p:sp>
        <p:nvSpPr>
          <p:cNvPr id="18" name="Oval 17">
            <a:extLst>
              <a:ext uri="{FF2B5EF4-FFF2-40B4-BE49-F238E27FC236}">
                <a16:creationId xmlns:a16="http://schemas.microsoft.com/office/drawing/2014/main" id="{9C0C0843-29C5-442B-9949-EDEA4570FF9A}"/>
              </a:ext>
            </a:extLst>
          </p:cNvPr>
          <p:cNvSpPr>
            <a:spLocks noChangeArrowheads="1"/>
          </p:cNvSpPr>
          <p:nvPr/>
        </p:nvSpPr>
        <p:spPr bwMode="auto">
          <a:xfrm>
            <a:off x="10416274" y="389026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15</a:t>
            </a:r>
          </a:p>
        </p:txBody>
      </p:sp>
      <p:sp>
        <p:nvSpPr>
          <p:cNvPr id="19" name="Oval 18">
            <a:extLst>
              <a:ext uri="{FF2B5EF4-FFF2-40B4-BE49-F238E27FC236}">
                <a16:creationId xmlns:a16="http://schemas.microsoft.com/office/drawing/2014/main" id="{DFF2A839-2F65-4932-8288-66EA9B19CEAF}"/>
              </a:ext>
            </a:extLst>
          </p:cNvPr>
          <p:cNvSpPr>
            <a:spLocks noChangeArrowheads="1"/>
          </p:cNvSpPr>
          <p:nvPr/>
        </p:nvSpPr>
        <p:spPr bwMode="auto">
          <a:xfrm>
            <a:off x="3568736" y="4295808"/>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16</a:t>
            </a:r>
          </a:p>
        </p:txBody>
      </p:sp>
      <p:sp>
        <p:nvSpPr>
          <p:cNvPr id="20" name="Oval 19">
            <a:extLst>
              <a:ext uri="{FF2B5EF4-FFF2-40B4-BE49-F238E27FC236}">
                <a16:creationId xmlns:a16="http://schemas.microsoft.com/office/drawing/2014/main" id="{6AC3C7BE-F516-4230-BECD-D505919B1CBC}"/>
              </a:ext>
            </a:extLst>
          </p:cNvPr>
          <p:cNvSpPr>
            <a:spLocks noChangeArrowheads="1"/>
          </p:cNvSpPr>
          <p:nvPr/>
        </p:nvSpPr>
        <p:spPr bwMode="auto">
          <a:xfrm>
            <a:off x="8468749" y="4255655"/>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17</a:t>
            </a:r>
          </a:p>
        </p:txBody>
      </p:sp>
      <p:sp>
        <p:nvSpPr>
          <p:cNvPr id="21" name="TextBox 20">
            <a:extLst>
              <a:ext uri="{FF2B5EF4-FFF2-40B4-BE49-F238E27FC236}">
                <a16:creationId xmlns:a16="http://schemas.microsoft.com/office/drawing/2014/main" id="{77410D3B-F59E-4AC5-9995-B143456605CC}"/>
              </a:ext>
            </a:extLst>
          </p:cNvPr>
          <p:cNvSpPr txBox="1">
            <a:spLocks noChangeArrowheads="1"/>
          </p:cNvSpPr>
          <p:nvPr/>
        </p:nvSpPr>
        <p:spPr bwMode="auto">
          <a:xfrm>
            <a:off x="531373" y="6050159"/>
            <a:ext cx="10618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err="1">
                <a:solidFill>
                  <a:srgbClr val="0000FF"/>
                </a:solidFill>
                <a:latin typeface="Arial-SGK-TV" charset="0"/>
                <a:cs typeface="Arial-SGK-TV" charset="0"/>
              </a:rPr>
              <a:t>Đọc</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nối</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tiếp</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câu</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kết</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hợp</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luyện</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đọc</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từ</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khó</a:t>
            </a:r>
            <a:endParaRPr lang="en-US" altLang="en-US" sz="4000" b="1" u="sng" dirty="0">
              <a:solidFill>
                <a:srgbClr val="0000FF"/>
              </a:solidFill>
              <a:latin typeface="Arial-SGK-TV" charset="0"/>
              <a:cs typeface="Arial-SGK-TV" charset="0"/>
            </a:endParaRPr>
          </a:p>
        </p:txBody>
      </p:sp>
      <p:sp>
        <p:nvSpPr>
          <p:cNvPr id="26" name="TextBox 25">
            <a:hlinkClick r:id="rId2" action="ppaction://hlinksldjump"/>
            <a:extLst>
              <a:ext uri="{FF2B5EF4-FFF2-40B4-BE49-F238E27FC236}">
                <a16:creationId xmlns:a16="http://schemas.microsoft.com/office/drawing/2014/main" id="{996EC2BE-1457-4E2B-A1D6-FF72D55A5C3E}"/>
              </a:ext>
            </a:extLst>
          </p:cNvPr>
          <p:cNvSpPr txBox="1">
            <a:spLocks noChangeArrowheads="1"/>
          </p:cNvSpPr>
          <p:nvPr/>
        </p:nvSpPr>
        <p:spPr bwMode="auto">
          <a:xfrm>
            <a:off x="6821641" y="810347"/>
            <a:ext cx="15056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500" dirty="0" err="1">
                <a:latin typeface="Times New Roman" panose="02020603050405020304" pitchFamily="18" charset="0"/>
                <a:cs typeface="Times New Roman" panose="02020603050405020304" pitchFamily="18" charset="0"/>
              </a:rPr>
              <a:t>nhút</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nhát</a:t>
            </a:r>
            <a:r>
              <a:rPr lang="en-US" altLang="en-US" sz="2500" dirty="0">
                <a:latin typeface="Times New Roman" panose="02020603050405020304" pitchFamily="18" charset="0"/>
                <a:cs typeface="Times New Roman" panose="02020603050405020304" pitchFamily="18" charset="0"/>
              </a:rPr>
              <a:t>.</a:t>
            </a:r>
            <a:endParaRPr lang="en-US" altLang="en-US" sz="2500" u="sng" dirty="0">
              <a:latin typeface="Times New Roman" panose="02020603050405020304" pitchFamily="18" charset="0"/>
              <a:cs typeface="Times New Roman" panose="02020603050405020304" pitchFamily="18" charset="0"/>
            </a:endParaRPr>
          </a:p>
        </p:txBody>
      </p:sp>
      <p:sp>
        <p:nvSpPr>
          <p:cNvPr id="27" name="TextBox 26">
            <a:hlinkClick r:id="rId2" action="ppaction://hlinksldjump"/>
            <a:extLst>
              <a:ext uri="{FF2B5EF4-FFF2-40B4-BE49-F238E27FC236}">
                <a16:creationId xmlns:a16="http://schemas.microsoft.com/office/drawing/2014/main" id="{88C437C7-8DF2-4A31-948C-37907EA83B2B}"/>
              </a:ext>
            </a:extLst>
          </p:cNvPr>
          <p:cNvSpPr txBox="1">
            <a:spLocks noChangeArrowheads="1"/>
          </p:cNvSpPr>
          <p:nvPr/>
        </p:nvSpPr>
        <p:spPr bwMode="auto">
          <a:xfrm>
            <a:off x="5725248" y="2432533"/>
            <a:ext cx="135973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500" dirty="0" err="1">
                <a:latin typeface="Times New Roman" panose="02020603050405020304" pitchFamily="18" charset="0"/>
                <a:cs typeface="Times New Roman" panose="02020603050405020304" pitchFamily="18" charset="0"/>
              </a:rPr>
              <a:t>trú</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ngụ</a:t>
            </a:r>
            <a:endParaRPr lang="en-US" altLang="en-US" sz="2500" u="sng" dirty="0">
              <a:latin typeface="Times New Roman" panose="02020603050405020304" pitchFamily="18" charset="0"/>
              <a:cs typeface="Times New Roman" panose="02020603050405020304" pitchFamily="18" charset="0"/>
            </a:endParaRPr>
          </a:p>
        </p:txBody>
      </p:sp>
      <p:sp>
        <p:nvSpPr>
          <p:cNvPr id="28" name="TextBox 27">
            <a:hlinkClick r:id="rId3" action="ppaction://hlinksldjump"/>
            <a:extLst>
              <a:ext uri="{FF2B5EF4-FFF2-40B4-BE49-F238E27FC236}">
                <a16:creationId xmlns:a16="http://schemas.microsoft.com/office/drawing/2014/main" id="{5C5067C8-DE1B-41F8-8637-436365D73E54}"/>
              </a:ext>
            </a:extLst>
          </p:cNvPr>
          <p:cNvSpPr txBox="1">
            <a:spLocks noChangeArrowheads="1"/>
          </p:cNvSpPr>
          <p:nvPr/>
        </p:nvSpPr>
        <p:spPr bwMode="auto">
          <a:xfrm>
            <a:off x="28136" y="4931029"/>
            <a:ext cx="135973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500" dirty="0" err="1">
                <a:latin typeface="Times New Roman" panose="02020603050405020304" pitchFamily="18" charset="0"/>
                <a:cs typeface="Times New Roman" panose="02020603050405020304" pitchFamily="18" charset="0"/>
              </a:rPr>
              <a:t>trang</a:t>
            </a:r>
            <a:r>
              <a:rPr lang="en-US" altLang="en-US" sz="2500" dirty="0">
                <a:latin typeface="Times New Roman" panose="02020603050405020304" pitchFamily="18" charset="0"/>
                <a:cs typeface="Times New Roman" panose="02020603050405020304" pitchFamily="18" charset="0"/>
              </a:rPr>
              <a:t> </a:t>
            </a:r>
            <a:r>
              <a:rPr lang="en-US" altLang="en-US" sz="2500" dirty="0" err="1">
                <a:latin typeface="Times New Roman" panose="02020603050405020304" pitchFamily="18" charset="0"/>
                <a:cs typeface="Times New Roman" panose="02020603050405020304" pitchFamily="18" charset="0"/>
              </a:rPr>
              <a:t>trí</a:t>
            </a:r>
            <a:endParaRPr lang="en-US" altLang="en-US" sz="2500" u="sng" dirty="0">
              <a:latin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id="{694680E2-4FB6-4D7C-9BB7-0583EB7A7C6A}"/>
              </a:ext>
            </a:extLst>
          </p:cNvPr>
          <p:cNvSpPr>
            <a:spLocks noChangeArrowheads="1"/>
          </p:cNvSpPr>
          <p:nvPr/>
        </p:nvSpPr>
        <p:spPr bwMode="auto">
          <a:xfrm>
            <a:off x="2948156" y="4779577"/>
            <a:ext cx="620580"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Times New Roman" panose="02020603050405020304" pitchFamily="18" charset="0"/>
                <a:cs typeface="Times New Roman" panose="02020603050405020304" pitchFamily="18" charset="0"/>
              </a:rPr>
              <a:t>18</a:t>
            </a:r>
          </a:p>
        </p:txBody>
      </p:sp>
    </p:spTree>
    <p:extLst>
      <p:ext uri="{BB962C8B-B14F-4D97-AF65-F5344CB8AC3E}">
        <p14:creationId xmlns:p14="http://schemas.microsoft.com/office/powerpoint/2010/main" val="47795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up)">
                                      <p:cBhvr>
                                        <p:cTn id="23" dur="500"/>
                                        <p:tgtEl>
                                          <p:spTgt spid="7"/>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p:tgtEl>
                                          <p:spTgt spid="9"/>
                                        </p:tgtEl>
                                        <p:attrNameLst>
                                          <p:attrName>ppt_y</p:attrName>
                                        </p:attrNameLst>
                                      </p:cBhvr>
                                      <p:tavLst>
                                        <p:tav tm="0">
                                          <p:val>
                                            <p:strVal val="#ppt_y+#ppt_h*1.125000"/>
                                          </p:val>
                                        </p:tav>
                                        <p:tav tm="100000">
                                          <p:val>
                                            <p:strVal val="#ppt_y"/>
                                          </p:val>
                                        </p:tav>
                                      </p:tavLst>
                                    </p:anim>
                                    <p:animEffect transition="in" filter="wipe(up)">
                                      <p:cBhvr>
                                        <p:cTn id="33" dur="500"/>
                                        <p:tgtEl>
                                          <p:spTgt spid="9"/>
                                        </p:tgtEl>
                                      </p:cBhvr>
                                    </p:animEffect>
                                  </p:childTnLst>
                                </p:cTn>
                              </p:par>
                            </p:childTnLst>
                          </p:cTn>
                        </p:par>
                        <p:par>
                          <p:cTn id="34" fill="hold">
                            <p:stCondLst>
                              <p:cond delay="3000"/>
                            </p:stCondLst>
                            <p:childTnLst>
                              <p:par>
                                <p:cTn id="35" presetID="12" presetClass="entr" presetSubtype="4"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par>
                          <p:cTn id="39" fill="hold">
                            <p:stCondLst>
                              <p:cond delay="3500"/>
                            </p:stCondLst>
                            <p:childTnLst>
                              <p:par>
                                <p:cTn id="40" presetID="12" presetClass="entr" presetSubtype="4"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p:tgtEl>
                                          <p:spTgt spid="11"/>
                                        </p:tgtEl>
                                        <p:attrNameLst>
                                          <p:attrName>ppt_y</p:attrName>
                                        </p:attrNameLst>
                                      </p:cBhvr>
                                      <p:tavLst>
                                        <p:tav tm="0">
                                          <p:val>
                                            <p:strVal val="#ppt_y+#ppt_h*1.125000"/>
                                          </p:val>
                                        </p:tav>
                                        <p:tav tm="100000">
                                          <p:val>
                                            <p:strVal val="#ppt_y"/>
                                          </p:val>
                                        </p:tav>
                                      </p:tavLst>
                                    </p:anim>
                                    <p:animEffect transition="in" filter="wipe(up)">
                                      <p:cBhvr>
                                        <p:cTn id="43" dur="500"/>
                                        <p:tgtEl>
                                          <p:spTgt spid="11"/>
                                        </p:tgtEl>
                                      </p:cBhvr>
                                    </p:animEffect>
                                  </p:childTnLst>
                                </p:cTn>
                              </p:par>
                            </p:childTnLst>
                          </p:cTn>
                        </p:par>
                        <p:par>
                          <p:cTn id="44" fill="hold">
                            <p:stCondLst>
                              <p:cond delay="4000"/>
                            </p:stCondLst>
                            <p:childTnLst>
                              <p:par>
                                <p:cTn id="45" presetID="12" presetClass="entr" presetSubtype="4"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p:tgtEl>
                                          <p:spTgt spid="12"/>
                                        </p:tgtEl>
                                        <p:attrNameLst>
                                          <p:attrName>ppt_y</p:attrName>
                                        </p:attrNameLst>
                                      </p:cBhvr>
                                      <p:tavLst>
                                        <p:tav tm="0">
                                          <p:val>
                                            <p:strVal val="#ppt_y+#ppt_h*1.125000"/>
                                          </p:val>
                                        </p:tav>
                                        <p:tav tm="100000">
                                          <p:val>
                                            <p:strVal val="#ppt_y"/>
                                          </p:val>
                                        </p:tav>
                                      </p:tavLst>
                                    </p:anim>
                                    <p:animEffect transition="in" filter="wipe(up)">
                                      <p:cBhvr>
                                        <p:cTn id="48" dur="500"/>
                                        <p:tgtEl>
                                          <p:spTgt spid="12"/>
                                        </p:tgtEl>
                                      </p:cBhvr>
                                    </p:animEffect>
                                  </p:childTnLst>
                                </p:cTn>
                              </p:par>
                            </p:childTnLst>
                          </p:cTn>
                        </p:par>
                        <p:par>
                          <p:cTn id="49" fill="hold">
                            <p:stCondLst>
                              <p:cond delay="4500"/>
                            </p:stCondLst>
                            <p:childTnLst>
                              <p:par>
                                <p:cTn id="50" presetID="12" presetClass="entr" presetSubtype="4"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p:tgtEl>
                                          <p:spTgt spid="13"/>
                                        </p:tgtEl>
                                        <p:attrNameLst>
                                          <p:attrName>ppt_y</p:attrName>
                                        </p:attrNameLst>
                                      </p:cBhvr>
                                      <p:tavLst>
                                        <p:tav tm="0">
                                          <p:val>
                                            <p:strVal val="#ppt_y+#ppt_h*1.125000"/>
                                          </p:val>
                                        </p:tav>
                                        <p:tav tm="100000">
                                          <p:val>
                                            <p:strVal val="#ppt_y"/>
                                          </p:val>
                                        </p:tav>
                                      </p:tavLst>
                                    </p:anim>
                                    <p:animEffect transition="in" filter="wipe(up)">
                                      <p:cBhvr>
                                        <p:cTn id="53" dur="500"/>
                                        <p:tgtEl>
                                          <p:spTgt spid="13"/>
                                        </p:tgtEl>
                                      </p:cBhvr>
                                    </p:animEffect>
                                  </p:childTnLst>
                                </p:cTn>
                              </p:par>
                            </p:childTnLst>
                          </p:cTn>
                        </p:par>
                        <p:par>
                          <p:cTn id="54" fill="hold">
                            <p:stCondLst>
                              <p:cond delay="5000"/>
                            </p:stCondLst>
                            <p:childTnLst>
                              <p:par>
                                <p:cTn id="55" presetID="12" presetClass="entr" presetSubtype="4"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p:tgtEl>
                                          <p:spTgt spid="14"/>
                                        </p:tgtEl>
                                        <p:attrNameLst>
                                          <p:attrName>ppt_y</p:attrName>
                                        </p:attrNameLst>
                                      </p:cBhvr>
                                      <p:tavLst>
                                        <p:tav tm="0">
                                          <p:val>
                                            <p:strVal val="#ppt_y+#ppt_h*1.125000"/>
                                          </p:val>
                                        </p:tav>
                                        <p:tav tm="100000">
                                          <p:val>
                                            <p:strVal val="#ppt_y"/>
                                          </p:val>
                                        </p:tav>
                                      </p:tavLst>
                                    </p:anim>
                                    <p:animEffect transition="in" filter="wipe(up)">
                                      <p:cBhvr>
                                        <p:cTn id="58" dur="500"/>
                                        <p:tgtEl>
                                          <p:spTgt spid="14"/>
                                        </p:tgtEl>
                                      </p:cBhvr>
                                    </p:animEffect>
                                  </p:childTnLst>
                                </p:cTn>
                              </p:par>
                            </p:childTnLst>
                          </p:cTn>
                        </p:par>
                        <p:par>
                          <p:cTn id="59" fill="hold">
                            <p:stCondLst>
                              <p:cond delay="5500"/>
                            </p:stCondLst>
                            <p:childTnLst>
                              <p:par>
                                <p:cTn id="60" presetID="12" presetClass="entr" presetSubtype="4"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p:tgtEl>
                                          <p:spTgt spid="15"/>
                                        </p:tgtEl>
                                        <p:attrNameLst>
                                          <p:attrName>ppt_y</p:attrName>
                                        </p:attrNameLst>
                                      </p:cBhvr>
                                      <p:tavLst>
                                        <p:tav tm="0">
                                          <p:val>
                                            <p:strVal val="#ppt_y+#ppt_h*1.125000"/>
                                          </p:val>
                                        </p:tav>
                                        <p:tav tm="100000">
                                          <p:val>
                                            <p:strVal val="#ppt_y"/>
                                          </p:val>
                                        </p:tav>
                                      </p:tavLst>
                                    </p:anim>
                                    <p:animEffect transition="in" filter="wipe(up)">
                                      <p:cBhvr>
                                        <p:cTn id="63" dur="500"/>
                                        <p:tgtEl>
                                          <p:spTgt spid="15"/>
                                        </p:tgtEl>
                                      </p:cBhvr>
                                    </p:animEffect>
                                  </p:childTnLst>
                                </p:cTn>
                              </p:par>
                            </p:childTnLst>
                          </p:cTn>
                        </p:par>
                        <p:par>
                          <p:cTn id="64" fill="hold">
                            <p:stCondLst>
                              <p:cond delay="6000"/>
                            </p:stCondLst>
                            <p:childTnLst>
                              <p:par>
                                <p:cTn id="65" presetID="12" presetClass="entr" presetSubtype="4"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p:tgtEl>
                                          <p:spTgt spid="16"/>
                                        </p:tgtEl>
                                        <p:attrNameLst>
                                          <p:attrName>ppt_y</p:attrName>
                                        </p:attrNameLst>
                                      </p:cBhvr>
                                      <p:tavLst>
                                        <p:tav tm="0">
                                          <p:val>
                                            <p:strVal val="#ppt_y+#ppt_h*1.125000"/>
                                          </p:val>
                                        </p:tav>
                                        <p:tav tm="100000">
                                          <p:val>
                                            <p:strVal val="#ppt_y"/>
                                          </p:val>
                                        </p:tav>
                                      </p:tavLst>
                                    </p:anim>
                                    <p:animEffect transition="in" filter="wipe(up)">
                                      <p:cBhvr>
                                        <p:cTn id="68" dur="500"/>
                                        <p:tgtEl>
                                          <p:spTgt spid="16"/>
                                        </p:tgtEl>
                                      </p:cBhvr>
                                    </p:animEffect>
                                  </p:childTnLst>
                                </p:cTn>
                              </p:par>
                            </p:childTnLst>
                          </p:cTn>
                        </p:par>
                        <p:par>
                          <p:cTn id="69" fill="hold">
                            <p:stCondLst>
                              <p:cond delay="6500"/>
                            </p:stCondLst>
                            <p:childTnLst>
                              <p:par>
                                <p:cTn id="70" presetID="12" presetClass="entr" presetSubtype="4"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p:tgtEl>
                                          <p:spTgt spid="17"/>
                                        </p:tgtEl>
                                        <p:attrNameLst>
                                          <p:attrName>ppt_y</p:attrName>
                                        </p:attrNameLst>
                                      </p:cBhvr>
                                      <p:tavLst>
                                        <p:tav tm="0">
                                          <p:val>
                                            <p:strVal val="#ppt_y+#ppt_h*1.125000"/>
                                          </p:val>
                                        </p:tav>
                                        <p:tav tm="100000">
                                          <p:val>
                                            <p:strVal val="#ppt_y"/>
                                          </p:val>
                                        </p:tav>
                                      </p:tavLst>
                                    </p:anim>
                                    <p:animEffect transition="in" filter="wipe(up)">
                                      <p:cBhvr>
                                        <p:cTn id="73" dur="500"/>
                                        <p:tgtEl>
                                          <p:spTgt spid="17"/>
                                        </p:tgtEl>
                                      </p:cBhvr>
                                    </p:animEffect>
                                  </p:childTnLst>
                                </p:cTn>
                              </p:par>
                            </p:childTnLst>
                          </p:cTn>
                        </p:par>
                        <p:par>
                          <p:cTn id="74" fill="hold">
                            <p:stCondLst>
                              <p:cond delay="7000"/>
                            </p:stCondLst>
                            <p:childTnLst>
                              <p:par>
                                <p:cTn id="75" presetID="12" presetClass="entr" presetSubtype="4"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p:tgtEl>
                                          <p:spTgt spid="18"/>
                                        </p:tgtEl>
                                        <p:attrNameLst>
                                          <p:attrName>ppt_y</p:attrName>
                                        </p:attrNameLst>
                                      </p:cBhvr>
                                      <p:tavLst>
                                        <p:tav tm="0">
                                          <p:val>
                                            <p:strVal val="#ppt_y+#ppt_h*1.125000"/>
                                          </p:val>
                                        </p:tav>
                                        <p:tav tm="100000">
                                          <p:val>
                                            <p:strVal val="#ppt_y"/>
                                          </p:val>
                                        </p:tav>
                                      </p:tavLst>
                                    </p:anim>
                                    <p:animEffect transition="in" filter="wipe(up)">
                                      <p:cBhvr>
                                        <p:cTn id="78" dur="500"/>
                                        <p:tgtEl>
                                          <p:spTgt spid="18"/>
                                        </p:tgtEl>
                                      </p:cBhvr>
                                    </p:animEffect>
                                  </p:childTnLst>
                                </p:cTn>
                              </p:par>
                            </p:childTnLst>
                          </p:cTn>
                        </p:par>
                        <p:par>
                          <p:cTn id="79" fill="hold">
                            <p:stCondLst>
                              <p:cond delay="7500"/>
                            </p:stCondLst>
                            <p:childTnLst>
                              <p:par>
                                <p:cTn id="80" presetID="12" presetClass="entr" presetSubtype="4" fill="hold" grpId="0" nodeType="after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p:tgtEl>
                                          <p:spTgt spid="19"/>
                                        </p:tgtEl>
                                        <p:attrNameLst>
                                          <p:attrName>ppt_y</p:attrName>
                                        </p:attrNameLst>
                                      </p:cBhvr>
                                      <p:tavLst>
                                        <p:tav tm="0">
                                          <p:val>
                                            <p:strVal val="#ppt_y+#ppt_h*1.125000"/>
                                          </p:val>
                                        </p:tav>
                                        <p:tav tm="100000">
                                          <p:val>
                                            <p:strVal val="#ppt_y"/>
                                          </p:val>
                                        </p:tav>
                                      </p:tavLst>
                                    </p:anim>
                                    <p:animEffect transition="in" filter="wipe(up)">
                                      <p:cBhvr>
                                        <p:cTn id="83" dur="500"/>
                                        <p:tgtEl>
                                          <p:spTgt spid="19"/>
                                        </p:tgtEl>
                                      </p:cBhvr>
                                    </p:animEffect>
                                  </p:childTnLst>
                                </p:cTn>
                              </p:par>
                            </p:childTnLst>
                          </p:cTn>
                        </p:par>
                        <p:par>
                          <p:cTn id="84" fill="hold">
                            <p:stCondLst>
                              <p:cond delay="8000"/>
                            </p:stCondLst>
                            <p:childTnLst>
                              <p:par>
                                <p:cTn id="85" presetID="12" presetClass="entr" presetSubtype="4"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p:tgtEl>
                                          <p:spTgt spid="20"/>
                                        </p:tgtEl>
                                        <p:attrNameLst>
                                          <p:attrName>ppt_y</p:attrName>
                                        </p:attrNameLst>
                                      </p:cBhvr>
                                      <p:tavLst>
                                        <p:tav tm="0">
                                          <p:val>
                                            <p:strVal val="#ppt_y+#ppt_h*1.125000"/>
                                          </p:val>
                                        </p:tav>
                                        <p:tav tm="100000">
                                          <p:val>
                                            <p:strVal val="#ppt_y"/>
                                          </p:val>
                                        </p:tav>
                                      </p:tavLst>
                                    </p:anim>
                                    <p:animEffect transition="in" filter="wipe(up)">
                                      <p:cBhvr>
                                        <p:cTn id="88" dur="500"/>
                                        <p:tgtEl>
                                          <p:spTgt spid="20"/>
                                        </p:tgtEl>
                                      </p:cBhvr>
                                    </p:animEffect>
                                  </p:childTnLst>
                                </p:cTn>
                              </p:par>
                            </p:childTnLst>
                          </p:cTn>
                        </p:par>
                        <p:par>
                          <p:cTn id="89" fill="hold">
                            <p:stCondLst>
                              <p:cond delay="8500"/>
                            </p:stCondLst>
                            <p:childTnLst>
                              <p:par>
                                <p:cTn id="90" presetID="12" presetClass="entr" presetSubtype="4" fill="hold" grpId="0" nodeType="after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additive="base">
                                        <p:cTn id="92" dur="500"/>
                                        <p:tgtEl>
                                          <p:spTgt spid="29"/>
                                        </p:tgtEl>
                                        <p:attrNameLst>
                                          <p:attrName>ppt_y</p:attrName>
                                        </p:attrNameLst>
                                      </p:cBhvr>
                                      <p:tavLst>
                                        <p:tav tm="0">
                                          <p:val>
                                            <p:strVal val="#ppt_y+#ppt_h*1.125000"/>
                                          </p:val>
                                        </p:tav>
                                        <p:tav tm="100000">
                                          <p:val>
                                            <p:strVal val="#ppt_y"/>
                                          </p:val>
                                        </p:tav>
                                      </p:tavLst>
                                    </p:anim>
                                    <p:animEffect transition="in" filter="wipe(up)">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fill="hold"/>
                                        <p:tgtEl>
                                          <p:spTgt spid="21"/>
                                        </p:tgtEl>
                                        <p:attrNameLst>
                                          <p:attrName>ppt_x</p:attrName>
                                        </p:attrNameLst>
                                      </p:cBhvr>
                                      <p:tavLst>
                                        <p:tav tm="0">
                                          <p:val>
                                            <p:strVal val="#ppt_x"/>
                                          </p:val>
                                        </p:tav>
                                        <p:tav tm="100000">
                                          <p:val>
                                            <p:strVal val="#ppt_x"/>
                                          </p:val>
                                        </p:tav>
                                      </p:tavLst>
                                    </p:anim>
                                    <p:anim calcmode="lin" valueType="num">
                                      <p:cBhvr additive="base">
                                        <p:cTn id="9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mph" presetSubtype="0" fill="hold" grpId="0" nodeType="clickEffect">
                                  <p:stCondLst>
                                    <p:cond delay="0"/>
                                  </p:stCondLst>
                                  <p:iterate type="lt">
                                    <p:tmPct val="4000"/>
                                  </p:iterate>
                                  <p:childTnLst>
                                    <p:set>
                                      <p:cBhvr override="childStyle">
                                        <p:cTn id="103" dur="500" fill="hold"/>
                                        <p:tgtEl>
                                          <p:spTgt spid="26"/>
                                        </p:tgtEl>
                                        <p:attrNameLst>
                                          <p:attrName>style.color</p:attrName>
                                        </p:attrNameLst>
                                      </p:cBhvr>
                                      <p:to>
                                        <p:clrVal>
                                          <a:schemeClr val="accent2"/>
                                        </p:clrVal>
                                      </p:to>
                                    </p:set>
                                    <p:set>
                                      <p:cBhvr>
                                        <p:cTn id="104" dur="500" fill="hold"/>
                                        <p:tgtEl>
                                          <p:spTgt spid="26"/>
                                        </p:tgtEl>
                                        <p:attrNameLst>
                                          <p:attrName>fillcolor</p:attrName>
                                        </p:attrNameLst>
                                      </p:cBhvr>
                                      <p:to>
                                        <p:clrVal>
                                          <a:schemeClr val="accent2"/>
                                        </p:clrVal>
                                      </p:to>
                                    </p:set>
                                    <p:set>
                                      <p:cBhvr>
                                        <p:cTn id="105" dur="500" fill="hold"/>
                                        <p:tgtEl>
                                          <p:spTgt spid="26"/>
                                        </p:tgtEl>
                                        <p:attrNameLst>
                                          <p:attrName>fill.type</p:attrName>
                                        </p:attrNameLst>
                                      </p:cBhvr>
                                      <p:to>
                                        <p:strVal val="solid"/>
                                      </p:to>
                                    </p:set>
                                  </p:childTnLst>
                                </p:cTn>
                              </p:par>
                            </p:childTnLst>
                          </p:cTn>
                        </p:par>
                      </p:childTnLst>
                    </p:cTn>
                  </p:par>
                  <p:par>
                    <p:cTn id="106" fill="hold">
                      <p:stCondLst>
                        <p:cond delay="indefinite"/>
                      </p:stCondLst>
                      <p:childTnLst>
                        <p:par>
                          <p:cTn id="107" fill="hold">
                            <p:stCondLst>
                              <p:cond delay="0"/>
                            </p:stCondLst>
                            <p:childTnLst>
                              <p:par>
                                <p:cTn id="108" presetID="16" presetClass="emph" presetSubtype="0" fill="hold" grpId="0" nodeType="clickEffect">
                                  <p:stCondLst>
                                    <p:cond delay="0"/>
                                  </p:stCondLst>
                                  <p:iterate type="lt">
                                    <p:tmPct val="4000"/>
                                  </p:iterate>
                                  <p:childTnLst>
                                    <p:set>
                                      <p:cBhvr override="childStyle">
                                        <p:cTn id="109" dur="500" fill="hold"/>
                                        <p:tgtEl>
                                          <p:spTgt spid="27"/>
                                        </p:tgtEl>
                                        <p:attrNameLst>
                                          <p:attrName>style.color</p:attrName>
                                        </p:attrNameLst>
                                      </p:cBhvr>
                                      <p:to>
                                        <p:clrVal>
                                          <a:schemeClr val="accent2"/>
                                        </p:clrVal>
                                      </p:to>
                                    </p:set>
                                    <p:set>
                                      <p:cBhvr>
                                        <p:cTn id="110" dur="500" fill="hold"/>
                                        <p:tgtEl>
                                          <p:spTgt spid="27"/>
                                        </p:tgtEl>
                                        <p:attrNameLst>
                                          <p:attrName>fillcolor</p:attrName>
                                        </p:attrNameLst>
                                      </p:cBhvr>
                                      <p:to>
                                        <p:clrVal>
                                          <a:schemeClr val="accent2"/>
                                        </p:clrVal>
                                      </p:to>
                                    </p:set>
                                    <p:set>
                                      <p:cBhvr>
                                        <p:cTn id="111" dur="500" fill="hold"/>
                                        <p:tgtEl>
                                          <p:spTgt spid="27"/>
                                        </p:tgtEl>
                                        <p:attrNameLst>
                                          <p:attrName>fill.type</p:attrName>
                                        </p:attrNameLst>
                                      </p:cBhvr>
                                      <p:to>
                                        <p:strVal val="solid"/>
                                      </p:to>
                                    </p:set>
                                  </p:childTnLst>
                                </p:cTn>
                              </p:par>
                            </p:childTnLst>
                          </p:cTn>
                        </p:par>
                      </p:childTnLst>
                    </p:cTn>
                  </p:par>
                  <p:par>
                    <p:cTn id="112" fill="hold">
                      <p:stCondLst>
                        <p:cond delay="indefinite"/>
                      </p:stCondLst>
                      <p:childTnLst>
                        <p:par>
                          <p:cTn id="113" fill="hold">
                            <p:stCondLst>
                              <p:cond delay="0"/>
                            </p:stCondLst>
                            <p:childTnLst>
                              <p:par>
                                <p:cTn id="114" presetID="16" presetClass="emph" presetSubtype="0" fill="hold" grpId="0" nodeType="clickEffect">
                                  <p:stCondLst>
                                    <p:cond delay="0"/>
                                  </p:stCondLst>
                                  <p:iterate type="lt">
                                    <p:tmPct val="4000"/>
                                  </p:iterate>
                                  <p:childTnLst>
                                    <p:set>
                                      <p:cBhvr override="childStyle">
                                        <p:cTn id="115" dur="500" fill="hold"/>
                                        <p:tgtEl>
                                          <p:spTgt spid="28"/>
                                        </p:tgtEl>
                                        <p:attrNameLst>
                                          <p:attrName>style.color</p:attrName>
                                        </p:attrNameLst>
                                      </p:cBhvr>
                                      <p:to>
                                        <p:clrVal>
                                          <a:schemeClr val="accent2"/>
                                        </p:clrVal>
                                      </p:to>
                                    </p:set>
                                    <p:set>
                                      <p:cBhvr>
                                        <p:cTn id="116" dur="500" fill="hold"/>
                                        <p:tgtEl>
                                          <p:spTgt spid="28"/>
                                        </p:tgtEl>
                                        <p:attrNameLst>
                                          <p:attrName>fillcolor</p:attrName>
                                        </p:attrNameLst>
                                      </p:cBhvr>
                                      <p:to>
                                        <p:clrVal>
                                          <a:schemeClr val="accent2"/>
                                        </p:clrVal>
                                      </p:to>
                                    </p:set>
                                    <p:set>
                                      <p:cBhvr>
                                        <p:cTn id="117"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6" grpId="0"/>
      <p:bldP spid="27" grpId="0"/>
      <p:bldP spid="28"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990</TotalTime>
  <Words>3170</Words>
  <Application>Microsoft Office PowerPoint</Application>
  <PresentationFormat>Widescreen</PresentationFormat>
  <Paragraphs>256</Paragraphs>
  <Slides>52</Slides>
  <Notes>10</Notes>
  <HiddenSlides>0</HiddenSlides>
  <MMClips>20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52</vt:i4>
      </vt:variant>
    </vt:vector>
  </HeadingPairs>
  <TitlesOfParts>
    <vt:vector size="68" baseType="lpstr">
      <vt:lpstr>DengXian</vt:lpstr>
      <vt:lpstr>Arial</vt:lpstr>
      <vt:lpstr>Arial</vt:lpstr>
      <vt:lpstr>Arial-Rounded</vt:lpstr>
      <vt:lpstr>Arial-SGK-TV</vt:lpstr>
      <vt:lpstr>Calibri</vt:lpstr>
      <vt:lpstr>Calibri Light</vt:lpstr>
      <vt:lpstr>Chivo Light</vt:lpstr>
      <vt:lpstr>HP001 4 hàng</vt:lpstr>
      <vt:lpstr>HP001 4H</vt:lpstr>
      <vt:lpstr>inherit</vt:lpstr>
      <vt:lpstr>Tahoma</vt:lpstr>
      <vt:lpstr>Times New Roman</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Theo em, vì sao Nhím nâu nhận lời kết bạn cùng Nhím trắng?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Chọn a hoặc b</vt:lpstr>
      <vt:lpstr>PowerPoint Presentation</vt:lpstr>
      <vt:lpstr>PowerPoint Presentation</vt:lpstr>
      <vt:lpstr>Thế nào là từ ngữ chỉ hoạt động?</vt:lpstr>
      <vt:lpstr>chia sẻ </vt:lpstr>
      <vt:lpstr>Quan sát tranh và nêu nội dung tranh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HA</dc:creator>
  <cp:lastModifiedBy>ASUS</cp:lastModifiedBy>
  <cp:revision>116</cp:revision>
  <dcterms:created xsi:type="dcterms:W3CDTF">2020-11-18T09:33:34Z</dcterms:created>
  <dcterms:modified xsi:type="dcterms:W3CDTF">2024-11-22T03:45:26Z</dcterms:modified>
</cp:coreProperties>
</file>