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4" r:id="rId8"/>
    <p:sldMasterId id="2147483736" r:id="rId9"/>
  </p:sldMasterIdLst>
  <p:notesMasterIdLst>
    <p:notesMasterId r:id="rId46"/>
  </p:notesMasterIdLst>
  <p:sldIdLst>
    <p:sldId id="257" r:id="rId10"/>
    <p:sldId id="259" r:id="rId11"/>
    <p:sldId id="258" r:id="rId12"/>
    <p:sldId id="260" r:id="rId13"/>
    <p:sldId id="261" r:id="rId14"/>
    <p:sldId id="262" r:id="rId15"/>
    <p:sldId id="266" r:id="rId16"/>
    <p:sldId id="265" r:id="rId17"/>
    <p:sldId id="279" r:id="rId18"/>
    <p:sldId id="267" r:id="rId19"/>
    <p:sldId id="268" r:id="rId20"/>
    <p:sldId id="269" r:id="rId21"/>
    <p:sldId id="273" r:id="rId22"/>
    <p:sldId id="271" r:id="rId23"/>
    <p:sldId id="272" r:id="rId24"/>
    <p:sldId id="274" r:id="rId25"/>
    <p:sldId id="275" r:id="rId26"/>
    <p:sldId id="276" r:id="rId27"/>
    <p:sldId id="277" r:id="rId28"/>
    <p:sldId id="278" r:id="rId29"/>
    <p:sldId id="280" r:id="rId30"/>
    <p:sldId id="281" r:id="rId31"/>
    <p:sldId id="282" r:id="rId32"/>
    <p:sldId id="283" r:id="rId33"/>
    <p:sldId id="284" r:id="rId34"/>
    <p:sldId id="285" r:id="rId35"/>
    <p:sldId id="286" r:id="rId36"/>
    <p:sldId id="287" r:id="rId37"/>
    <p:sldId id="289" r:id="rId38"/>
    <p:sldId id="288" r:id="rId39"/>
    <p:sldId id="290" r:id="rId40"/>
    <p:sldId id="296" r:id="rId41"/>
    <p:sldId id="291" r:id="rId42"/>
    <p:sldId id="292" r:id="rId43"/>
    <p:sldId id="293" r:id="rId44"/>
    <p:sldId id="29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77" d="100"/>
          <a:sy n="77" d="100"/>
        </p:scale>
        <p:origin x="86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2024/11/12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11/12/2024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2024/11/12</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5" r:id="rId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e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8.wdp"/><Relationship Id="rId18" Type="http://schemas.openxmlformats.org/officeDocument/2006/relationships/image" Target="../media/image23.png"/><Relationship Id="rId26" Type="http://schemas.openxmlformats.org/officeDocument/2006/relationships/image" Target="../media/image27.png"/><Relationship Id="rId3" Type="http://schemas.openxmlformats.org/officeDocument/2006/relationships/image" Target="../media/image18.png"/><Relationship Id="rId21" Type="http://schemas.microsoft.com/office/2007/relationships/hdphoto" Target="../media/hdphoto11.wdp"/><Relationship Id="rId34" Type="http://schemas.microsoft.com/office/2007/relationships/hdphoto" Target="../media/hdphoto16.wdp"/><Relationship Id="rId7" Type="http://schemas.microsoft.com/office/2007/relationships/hdphoto" Target="../media/hdphoto6.wdp"/><Relationship Id="rId12" Type="http://schemas.openxmlformats.org/officeDocument/2006/relationships/image" Target="../media/image21.png"/><Relationship Id="rId17" Type="http://schemas.openxmlformats.org/officeDocument/2006/relationships/slide" Target="slide4.xml"/><Relationship Id="rId25" Type="http://schemas.microsoft.com/office/2007/relationships/hdphoto" Target="../media/hdphoto13.wdp"/><Relationship Id="rId33" Type="http://schemas.openxmlformats.org/officeDocument/2006/relationships/image" Target="../media/image30.png"/><Relationship Id="rId2" Type="http://schemas.openxmlformats.org/officeDocument/2006/relationships/image" Target="../media/image17.jpeg"/><Relationship Id="rId16" Type="http://schemas.microsoft.com/office/2007/relationships/hdphoto" Target="../media/hdphoto9.wdp"/><Relationship Id="rId20" Type="http://schemas.openxmlformats.org/officeDocument/2006/relationships/image" Target="../media/image24.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slide" Target="slide6.xml"/><Relationship Id="rId24" Type="http://schemas.openxmlformats.org/officeDocument/2006/relationships/image" Target="../media/image26.png"/><Relationship Id="rId32" Type="http://schemas.openxmlformats.org/officeDocument/2006/relationships/image" Target="../media/image29.gif"/><Relationship Id="rId5" Type="http://schemas.openxmlformats.org/officeDocument/2006/relationships/slide" Target="slide3.xml"/><Relationship Id="rId15" Type="http://schemas.openxmlformats.org/officeDocument/2006/relationships/image" Target="../media/image22.png"/><Relationship Id="rId23" Type="http://schemas.microsoft.com/office/2007/relationships/hdphoto" Target="../media/hdphoto12.wdp"/><Relationship Id="rId28" Type="http://schemas.openxmlformats.org/officeDocument/2006/relationships/image" Target="../media/image10.png"/><Relationship Id="rId10" Type="http://schemas.microsoft.com/office/2007/relationships/hdphoto" Target="../media/hdphoto7.wdp"/><Relationship Id="rId19" Type="http://schemas.microsoft.com/office/2007/relationships/hdphoto" Target="../media/hdphoto10.wdp"/><Relationship Id="rId31" Type="http://schemas.microsoft.com/office/2007/relationships/hdphoto" Target="../media/hdphoto15.wdp"/><Relationship Id="rId4" Type="http://schemas.microsoft.com/office/2007/relationships/hdphoto" Target="../media/hdphoto5.wdp"/><Relationship Id="rId9" Type="http://schemas.openxmlformats.org/officeDocument/2006/relationships/image" Target="../media/image20.png"/><Relationship Id="rId14" Type="http://schemas.openxmlformats.org/officeDocument/2006/relationships/slide" Target="slide7.xml"/><Relationship Id="rId22" Type="http://schemas.openxmlformats.org/officeDocument/2006/relationships/image" Target="../media/image25.png"/><Relationship Id="rId27" Type="http://schemas.microsoft.com/office/2007/relationships/hdphoto" Target="../media/hdphoto14.wdp"/><Relationship Id="rId30" Type="http://schemas.openxmlformats.org/officeDocument/2006/relationships/image" Target="../media/image28.png"/><Relationship Id="rId35" Type="http://schemas.openxmlformats.org/officeDocument/2006/relationships/image" Target="../media/image31.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jpe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46.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2.png"/><Relationship Id="rId4" Type="http://schemas.openxmlformats.org/officeDocument/2006/relationships/image" Target="../media/image33.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5.xml"/><Relationship Id="rId6" Type="http://schemas.microsoft.com/office/2007/relationships/hdphoto" Target="../media/hdphoto18.wdp"/><Relationship Id="rId5" Type="http://schemas.openxmlformats.org/officeDocument/2006/relationships/image" Target="../media/image34.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3.xml"/><Relationship Id="rId6" Type="http://schemas.microsoft.com/office/2007/relationships/hdphoto" Target="../media/hdphoto18.wdp"/><Relationship Id="rId5" Type="http://schemas.openxmlformats.org/officeDocument/2006/relationships/image" Target="../media/image34.png"/><Relationship Id="rId4" Type="http://schemas.microsoft.com/office/2007/relationships/hdphoto" Target="../media/hdphoto17.wdp"/><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cstate="print"/>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5034915" y="166195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8351520" y="166195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1062152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654347"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379110" y="212804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6119812"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9807948"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9859176" y="2128044"/>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17995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9144359" y="2733151"/>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9247235" y="2733151"/>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910908"/>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1. Khi chia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tay</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sóc</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kiến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cảm</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thấy</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như</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thế</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nào</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9" name="TextBox 9"/>
          <p:cNvSpPr txBox="1"/>
          <p:nvPr/>
        </p:nvSpPr>
        <p:spPr>
          <a:xfrm>
            <a:off x="2505710" y="1580198"/>
            <a:ext cx="8838565" cy="658867"/>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Khi chia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tay</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sóc</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kiến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rất</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3092450" y="2346960"/>
            <a:ext cx="883856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Sóc</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đồng</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ý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với</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kiến</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điều</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 </a:t>
            </a:r>
            <a:r>
              <a:rPr lang="en-US" altLang="zh-CN" sz="2800" dirty="0" err="1">
                <a:latin typeface="Arial-Rounded" panose="020B0500000000000000" pitchFamily="34" charset="0"/>
                <a:ea typeface="汉仪黑荔枝体简" panose="00020600040101010101" pitchFamily="18" charset="-122"/>
                <a:cs typeface="Arial-Rounded" panose="020B0500000000000000" pitchFamily="34" charset="0"/>
              </a:rPr>
              <a:t>gì</a:t>
            </a: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dirty="0" err="1">
                <a:solidFill>
                  <a:sysClr val="windowText" lastClr="000000"/>
                </a:solidFill>
                <a:latin typeface="Arial-Rounded" panose="020B0500000000000000" pitchFamily="34" charset="0"/>
                <a:ea typeface="+mn-ea"/>
                <a:cs typeface="Arial-Rounded" panose="020B0500000000000000" pitchFamily="34" charset="0"/>
                <a:sym typeface="+mn-ea"/>
              </a:rPr>
              <a:t>Sóc</a:t>
            </a:r>
            <a:r>
              <a:rPr lang="en-US" sz="2600" dirty="0">
                <a:solidFill>
                  <a:sysClr val="windowText" lastClr="000000"/>
                </a:solidFill>
                <a:latin typeface="Arial-Rounded" panose="020B0500000000000000" pitchFamily="34" charset="0"/>
                <a:ea typeface="+mn-ea"/>
                <a:cs typeface="Arial-Rounded" panose="020B0500000000000000" pitchFamily="34" charset="0"/>
                <a:sym typeface="+mn-ea"/>
              </a:rPr>
              <a:t> </a:t>
            </a:r>
            <a:r>
              <a:rPr lang="en-US" sz="2600" dirty="0" err="1">
                <a:solidFill>
                  <a:sysClr val="windowText" lastClr="000000"/>
                </a:solidFill>
                <a:latin typeface="Arial-Rounded" panose="020B0500000000000000" pitchFamily="34" charset="0"/>
                <a:ea typeface="+mn-ea"/>
                <a:cs typeface="Arial-Rounded" panose="020B0500000000000000" pitchFamily="34" charset="0"/>
                <a:sym typeface="+mn-ea"/>
              </a:rPr>
              <a:t>thường</a:t>
            </a:r>
            <a:r>
              <a:rPr lang="en-US" sz="2600" dirty="0">
                <a:solidFill>
                  <a:sysClr val="windowText" lastClr="000000"/>
                </a:solidFill>
                <a:latin typeface="Arial-Rounded" panose="020B0500000000000000" pitchFamily="34" charset="0"/>
                <a:ea typeface="+mn-ea"/>
                <a:cs typeface="Arial-Rounded" panose="020B0500000000000000" pitchFamily="34" charset="0"/>
                <a:sym typeface="+mn-ea"/>
              </a:rPr>
              <a:t> </a:t>
            </a:r>
            <a:r>
              <a:rPr lang="en-US" sz="2600" dirty="0" err="1">
                <a:solidFill>
                  <a:sysClr val="windowText" lastClr="000000"/>
                </a:solidFill>
                <a:latin typeface="Arial-Rounded" panose="020B0500000000000000" pitchFamily="34" charset="0"/>
                <a:ea typeface="+mn-ea"/>
                <a:cs typeface="Arial-Rounded" panose="020B0500000000000000" pitchFamily="34" charset="0"/>
                <a:sym typeface="+mn-ea"/>
              </a:rPr>
              <a:t>xuyên</a:t>
            </a:r>
            <a:r>
              <a:rPr lang="en-US" sz="2600" dirty="0">
                <a:solidFill>
                  <a:sysClr val="windowText" lastClr="000000"/>
                </a:solidFill>
                <a:latin typeface="Arial-Rounded" panose="020B0500000000000000" pitchFamily="34" charset="0"/>
                <a:ea typeface="+mn-ea"/>
                <a:cs typeface="Arial-Rounded" panose="020B0500000000000000" pitchFamily="34" charset="0"/>
                <a:sym typeface="+mn-ea"/>
              </a:rPr>
              <a:t> </a:t>
            </a:r>
            <a:r>
              <a:rPr lang="en-US" sz="2600" dirty="0" err="1">
                <a:solidFill>
                  <a:sysClr val="windowText" lastClr="000000"/>
                </a:solidFill>
                <a:latin typeface="Arial-Rounded" panose="020B0500000000000000" pitchFamily="34" charset="0"/>
                <a:ea typeface="+mn-ea"/>
                <a:cs typeface="Arial-Rounded" panose="020B0500000000000000" pitchFamily="34" charset="0"/>
                <a:sym typeface="+mn-ea"/>
              </a:rPr>
              <a:t>nhớ</a:t>
            </a:r>
            <a:r>
              <a:rPr lang="en-US" sz="2600" dirty="0">
                <a:solidFill>
                  <a:sysClr val="windowText" lastClr="000000"/>
                </a:solidFill>
                <a:latin typeface="Arial-Rounded" panose="020B0500000000000000" pitchFamily="34" charset="0"/>
                <a:ea typeface="+mn-ea"/>
                <a:cs typeface="Arial-Rounded" panose="020B0500000000000000" pitchFamily="34" charset="0"/>
                <a:sym typeface="+mn-ea"/>
              </a:rPr>
              <a:t> </a:t>
            </a:r>
            <a:r>
              <a:rPr lang="en-US" sz="2600" dirty="0" err="1">
                <a:solidFill>
                  <a:sysClr val="windowText" lastClr="000000"/>
                </a:solidFill>
                <a:latin typeface="Arial-Rounded" panose="020B0500000000000000" pitchFamily="34" charset="0"/>
                <a:ea typeface="+mn-ea"/>
                <a:cs typeface="Arial-Rounded" panose="020B0500000000000000" pitchFamily="34" charset="0"/>
                <a:sym typeface="+mn-ea"/>
              </a:rPr>
              <a:t>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305571" y="2759526"/>
            <a:ext cx="2193564" cy="2109019"/>
            <a:chOff x="315731" y="2059756"/>
            <a:chExt cx="2193564" cy="2109019"/>
          </a:xfrm>
        </p:grpSpPr>
        <p:sp>
          <p:nvSpPr>
            <p:cNvPr id="3" name="Oval 2"/>
            <p:cNvSpPr/>
            <p:nvPr/>
          </p:nvSpPr>
          <p:spPr>
            <a:xfrm>
              <a:off x="400276" y="2059756"/>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36" presetClass="emph" presetSubtype="0" fill="hold" grpId="1" nodeType="afterEffect">
                                  <p:stCondLst>
                                    <p:cond delay="0"/>
                                  </p:stCondLst>
                                  <p:iterate type="lt">
                                    <p:tmPct val="30000"/>
                                  </p:iterate>
                                  <p:childTnLst>
                                    <p:animScale>
                                      <p:cBhvr>
                                        <p:cTn id="19" dur="50" autoRev="1" fill="hold">
                                          <p:stCondLst>
                                            <p:cond delay="0"/>
                                          </p:stCondLst>
                                        </p:cTn>
                                        <p:tgtEl>
                                          <p:spTgt spid="9"/>
                                        </p:tgtEl>
                                      </p:cBhvr>
                                      <p:to x="80000" y="100000"/>
                                    </p:animScale>
                                    <p:anim by="(#ppt_w*0.10)" calcmode="lin" valueType="num">
                                      <p:cBhvr>
                                        <p:cTn id="20" dur="50" autoRev="1" fill="hold">
                                          <p:stCondLst>
                                            <p:cond delay="0"/>
                                          </p:stCondLst>
                                        </p:cTn>
                                        <p:tgtEl>
                                          <p:spTgt spid="9"/>
                                        </p:tgtEl>
                                        <p:attrNameLst>
                                          <p:attrName>ppt_x</p:attrName>
                                        </p:attrNameLst>
                                      </p:cBhvr>
                                    </p:anim>
                                    <p:anim by="(-#ppt_w*0.10)" calcmode="lin" valueType="num">
                                      <p:cBhvr>
                                        <p:cTn id="21" dur="50" autoRev="1" fill="hold">
                                          <p:stCondLst>
                                            <p:cond delay="0"/>
                                          </p:stCondLst>
                                        </p:cTn>
                                        <p:tgtEl>
                                          <p:spTgt spid="9"/>
                                        </p:tgtEl>
                                        <p:attrNameLst>
                                          <p:attrName>ppt_y</p:attrName>
                                        </p:attrNameLst>
                                      </p:cBhvr>
                                    </p:anim>
                                    <p:animRot by="-480000">
                                      <p:cBhvr>
                                        <p:cTn id="22" dur="50" autoRev="1" fill="hold">
                                          <p:stCondLst>
                                            <p:cond delay="0"/>
                                          </p:stCondLst>
                                        </p:cTn>
                                        <p:tgtEl>
                                          <p:spTgt spid="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5" name="Rectangle 4"/>
          <p:cNvSpPr/>
          <p:nvPr/>
        </p:nvSpPr>
        <p:spPr>
          <a:xfrm>
            <a:off x="5715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0" y="220535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a:t>
            </a:r>
            <a:r>
              <a:rPr kumimoji="0" lang="en-US" altLang="en-US" sz="4000" b="1" i="0" u="none" strike="noStrike" kern="1200" cap="none" spc="0" normalizeH="0" baseline="0" noProof="0" dirty="0" err="1">
                <a:ln>
                  <a:noFill/>
                </a:ln>
                <a:solidFill>
                  <a:srgbClr val="0000FF"/>
                </a:solidFill>
                <a:effectLst/>
                <a:uLnTx/>
                <a:uFillTx/>
                <a:latin typeface="HP001 4 hàng" panose="020B0603050302020204" pitchFamily="34" charset="0"/>
                <a:ea typeface="+mn-ea"/>
                <a:cs typeface="+mn-cs"/>
              </a:rPr>
              <a:t>Kiến</a:t>
            </a: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 là bạn thân của sóc. Hằng ngày, hai bạn rủ </a:t>
            </a:r>
          </a:p>
        </p:txBody>
      </p:sp>
      <p:sp>
        <p:nvSpPr>
          <p:cNvPr id="2" name="Rounded Rectangle 1"/>
          <p:cNvSpPr/>
          <p:nvPr/>
        </p:nvSpPr>
        <p:spPr>
          <a:xfrm>
            <a:off x="4220210" y="786765"/>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Arial-Rounded" panose="020B0500000000000000" pitchFamily="34" charset="0"/>
                <a:ea typeface="+mn-ea"/>
                <a:cs typeface="Arial-Rounded" panose="020B0500000000000000" pitchFamily="34" charset="0"/>
              </a:rPr>
              <a:t>Tớ nhớ cậu</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4" name="TextBox 8"/>
          <p:cNvSpPr txBox="1"/>
          <p:nvPr/>
        </p:nvSpPr>
        <p:spPr>
          <a:xfrm>
            <a:off x="114300" y="2985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nhau đi học. Một ngày nọ, nhà kiến chuyển sang </a:t>
            </a:r>
          </a:p>
        </p:txBody>
      </p:sp>
      <p:sp>
        <p:nvSpPr>
          <p:cNvPr id="6" name="TextBox 8"/>
          <p:cNvSpPr txBox="1"/>
          <p:nvPr/>
        </p:nvSpPr>
        <p:spPr>
          <a:xfrm>
            <a:off x="114300" y="374713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cánh rừng khác. Sóc và kiến rất buồn. Hai bạn tìm</a:t>
            </a:r>
          </a:p>
        </p:txBody>
      </p:sp>
      <p:sp>
        <p:nvSpPr>
          <p:cNvPr id="7" name="TextBox 8"/>
          <p:cNvSpPr txBox="1"/>
          <p:nvPr/>
        </p:nvSpPr>
        <p:spPr>
          <a:xfrm>
            <a:off x="114300" y="4453890"/>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cách gửi thư cho nhau để bày tỏ nỗi nhớ.</a:t>
            </a:r>
          </a:p>
        </p:txBody>
      </p:sp>
      <p:sp>
        <p:nvSpPr>
          <p:cNvPr id="12" name="Content Placeholder 11"/>
          <p:cNvSpPr>
            <a:spLocks noGrp="1"/>
          </p:cNvSpPr>
          <p:nvPr>
            <p:ph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P spid="4" grpId="0"/>
      <p:bldP spid="4"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1149985" y="1034415"/>
            <a:ext cx="9892030" cy="3653155"/>
          </a:xfrm>
          <a:prstGeom prst="rect">
            <a:avLst/>
          </a:prstGeom>
        </p:spPr>
      </p:pic>
      <p:sp>
        <p:nvSpPr>
          <p:cNvPr id="8" name="Content Placeholder 7"/>
          <p:cNvSpPr>
            <a:spLocks noGrp="1"/>
          </p:cNvSpPr>
          <p:nvPr>
            <p:ph sz="half" idx="1"/>
          </p:nvPr>
        </p:nvSpPr>
        <p:spPr/>
        <p:txBody>
          <a:bodyPr/>
          <a:lstStyle/>
          <a:p>
            <a:endParaRPr lang="en-US"/>
          </a:p>
        </p:txBody>
      </p:sp>
      <p:sp>
        <p:nvSpPr>
          <p:cNvPr id="9" name="Rounded Rectangle 8"/>
          <p:cNvSpPr/>
          <p:nvPr/>
        </p:nvSpPr>
        <p:spPr>
          <a:xfrm>
            <a:off x="1149985" y="4517390"/>
            <a:ext cx="1581785"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cua</a:t>
            </a:r>
          </a:p>
        </p:txBody>
      </p:sp>
      <p:sp>
        <p:nvSpPr>
          <p:cNvPr id="10" name="Rounded Rectangle 9"/>
          <p:cNvSpPr/>
          <p:nvPr/>
        </p:nvSpPr>
        <p:spPr>
          <a:xfrm>
            <a:off x="387921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công</a:t>
            </a:r>
          </a:p>
        </p:txBody>
      </p:sp>
      <p:sp>
        <p:nvSpPr>
          <p:cNvPr id="11" name="Rounded Rectangle 10"/>
          <p:cNvSpPr/>
          <p:nvPr/>
        </p:nvSpPr>
        <p:spPr>
          <a:xfrm>
            <a:off x="7044055" y="457835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kỳ đà</a:t>
            </a:r>
          </a:p>
        </p:txBody>
      </p:sp>
      <p:sp>
        <p:nvSpPr>
          <p:cNvPr id="12" name="Rounded Rectangle 11"/>
          <p:cNvSpPr/>
          <p:nvPr/>
        </p:nvSpPr>
        <p:spPr>
          <a:xfrm>
            <a:off x="9255125" y="4588510"/>
            <a:ext cx="1965960" cy="4565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con kiến</a:t>
            </a:r>
          </a:p>
        </p:txBody>
      </p:sp>
      <p:sp>
        <p:nvSpPr>
          <p:cNvPr id="13" name="Content Placeholder 12"/>
          <p:cNvSpPr>
            <a:spLocks noGrp="1"/>
          </p:cNvSpPr>
          <p:nvPr>
            <p:ph sz="half" idx="2"/>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bldLvl="0" animBg="1"/>
      <p:bldP spid="10" grpId="1" animBg="1"/>
      <p:bldP spid="11" grpId="0" bldLvl="0" animBg="1"/>
      <p:bldP spid="11" grpId="1" animBg="1"/>
      <p:bldP spid="12" grpId="0" bldLvl="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Box 4"/>
          <p:cNvSpPr txBox="1"/>
          <p:nvPr/>
        </p:nvSpPr>
        <p:spPr>
          <a:xfrm>
            <a:off x="1920240" y="525780"/>
            <a:ext cx="513207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a hoặc b</a:t>
            </a:r>
          </a:p>
        </p:txBody>
      </p:sp>
      <p:pic>
        <p:nvPicPr>
          <p:cNvPr id="6" name="Content Placeholder 5"/>
          <p:cNvPicPr>
            <a:picLocks noGrp="1" noChangeAspect="1"/>
          </p:cNvPicPr>
          <p:nvPr>
            <p:ph sz="half" idx="1"/>
          </p:nvPr>
        </p:nvPicPr>
        <p:blipFill>
          <a:blip r:embed="rId3"/>
          <a:stretch>
            <a:fillRect/>
          </a:stretch>
        </p:blipFill>
        <p:spPr>
          <a:xfrm>
            <a:off x="878840" y="1605597"/>
            <a:ext cx="10586720" cy="2831465"/>
          </a:xfrm>
          <a:prstGeom prst="rect">
            <a:avLst/>
          </a:prstGeom>
        </p:spPr>
      </p:pic>
      <p:sp>
        <p:nvSpPr>
          <p:cNvPr id="8" name="Rounded Rectangle 7"/>
          <p:cNvSpPr/>
          <p:nvPr/>
        </p:nvSpPr>
        <p:spPr>
          <a:xfrm>
            <a:off x="3206116" y="2843845"/>
            <a:ext cx="880110"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Arial-Rounded" panose="020B0500000000000000" pitchFamily="34" charset="0"/>
                <a:cs typeface="Arial-Rounded" panose="020B0500000000000000" pitchFamily="34" charset="0"/>
              </a:rPr>
              <a:t>nhiều</a:t>
            </a:r>
            <a:endParaRPr lang="en-US" sz="2000" dirty="0">
              <a:latin typeface="Arial-Rounded" panose="020B0500000000000000" pitchFamily="34" charset="0"/>
              <a:cs typeface="Arial-Rounded" panose="020B0500000000000000" pitchFamily="34" charset="0"/>
            </a:endParaRPr>
          </a:p>
        </p:txBody>
      </p:sp>
      <p:sp>
        <p:nvSpPr>
          <p:cNvPr id="9" name="Rounded Rectangle 8"/>
          <p:cNvSpPr/>
          <p:nvPr/>
        </p:nvSpPr>
        <p:spPr>
          <a:xfrm>
            <a:off x="7773035" y="2843846"/>
            <a:ext cx="856615"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Arial-Rounded" panose="020B0500000000000000" pitchFamily="34" charset="0"/>
                <a:cs typeface="Arial-Rounded" panose="020B0500000000000000" pitchFamily="34" charset="0"/>
              </a:rPr>
              <a:t>hươu</a:t>
            </a:r>
            <a:endParaRPr lang="en-US" sz="2000" dirty="0">
              <a:latin typeface="Arial-Rounded" panose="020B0500000000000000" pitchFamily="34" charset="0"/>
              <a:cs typeface="Arial-Rounded" panose="020B0500000000000000" pitchFamily="34" charset="0"/>
            </a:endParaRPr>
          </a:p>
        </p:txBody>
      </p:sp>
      <p:sp>
        <p:nvSpPr>
          <p:cNvPr id="10" name="Rounded Rectangle 9"/>
          <p:cNvSpPr/>
          <p:nvPr/>
        </p:nvSpPr>
        <p:spPr>
          <a:xfrm>
            <a:off x="5034280" y="3416935"/>
            <a:ext cx="985521" cy="35496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err="1">
                <a:latin typeface="Arial-Rounded" panose="020B0500000000000000" pitchFamily="34" charset="0"/>
                <a:cs typeface="Arial-Rounded" panose="020B0500000000000000" pitchFamily="34" charset="0"/>
              </a:rPr>
              <a:t>khướu</a:t>
            </a:r>
            <a:endParaRPr lang="en-US" sz="2000" dirty="0">
              <a:latin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bldLvl="0" animBg="1"/>
      <p:bldP spid="9" grpId="1" animBg="1"/>
      <p:bldP spid="10" grpId="0" bldLvl="0" animBg="1"/>
      <p:bldP spid="1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b. Tìm từ ngữ có tiếng chứa en hoặc eng</a:t>
            </a:r>
          </a:p>
        </p:txBody>
      </p:sp>
      <p:pic>
        <p:nvPicPr>
          <p:cNvPr id="6" name="Content Placeholder 5"/>
          <p:cNvPicPr>
            <a:picLocks noGrp="1" noChangeAspect="1"/>
          </p:cNvPicPr>
          <p:nvPr>
            <p:ph idx="1"/>
          </p:nvPr>
        </p:nvPicPr>
        <p:blipFill>
          <a:blip r:embed="rId3"/>
          <a:stretch>
            <a:fillRect/>
          </a:stretch>
        </p:blipFill>
        <p:spPr>
          <a:xfrm>
            <a:off x="0" y="0"/>
            <a:ext cx="0" cy="0"/>
          </a:xfrm>
          <a:prstGeom prst="rect">
            <a:avLst/>
          </a:prstGeom>
        </p:spPr>
      </p:pic>
      <p:pic>
        <p:nvPicPr>
          <p:cNvPr id="8" name="Picture 7"/>
          <p:cNvPicPr>
            <a:picLocks noChangeAspect="1"/>
          </p:cNvPicPr>
          <p:nvPr/>
        </p:nvPicPr>
        <p:blipFill>
          <a:blip r:embed="rId3"/>
          <a:stretch>
            <a:fillRect/>
          </a:stretch>
        </p:blipFill>
        <p:spPr>
          <a:xfrm>
            <a:off x="3375660" y="1908810"/>
            <a:ext cx="4902835" cy="1621155"/>
          </a:xfrm>
          <a:prstGeom prst="rect">
            <a:avLst/>
          </a:prstGeom>
        </p:spPr>
      </p:pic>
      <p:graphicFrame>
        <p:nvGraphicFramePr>
          <p:cNvPr id="10" name="Table 9"/>
          <p:cNvGraphicFramePr/>
          <p:nvPr/>
        </p:nvGraphicFramePr>
        <p:xfrm>
          <a:off x="3644265" y="3954780"/>
          <a:ext cx="4719320" cy="231648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đan len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leng keng</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en</a:t>
                      </a:r>
                    </a:p>
                  </a:txBody>
                  <a:tcPr/>
                </a:tc>
                <a:tc>
                  <a:txBody>
                    <a:bodyPr/>
                    <a:lstStyle/>
                    <a:p>
                      <a:pPr>
                        <a:buNone/>
                      </a:pPr>
                      <a:r>
                        <a:rPr lang="en-US" sz="3200">
                          <a:latin typeface="Arial-Rounded" panose="020B0500000000000000" pitchFamily="34" charset="0"/>
                          <a:cs typeface="Arial-Rounded" panose="020B0500000000000000" pitchFamily="34" charset="0"/>
                        </a:rPr>
                        <a:t>hoa sen</a:t>
                      </a:r>
                    </a:p>
                  </a:txBody>
                  <a:tcPr/>
                </a:tc>
                <a:extLst>
                  <a:ext uri="{0D108BD9-81ED-4DB2-BD59-A6C34878D82A}">
                    <a16:rowId xmlns:a16="http://schemas.microsoft.com/office/drawing/2014/main" val="10002"/>
                  </a:ext>
                </a:extLst>
              </a:tr>
              <a:tr h="365760">
                <a:tc>
                  <a:txBody>
                    <a:bodyPr/>
                    <a:lstStyle/>
                    <a:p>
                      <a:pPr>
                        <a:buNone/>
                      </a:pPr>
                      <a:r>
                        <a:rPr lang="en-US" sz="3200">
                          <a:latin typeface="Arial-Rounded" panose="020B0500000000000000" pitchFamily="34" charset="0"/>
                          <a:cs typeface="Arial-Rounded" panose="020B0500000000000000" pitchFamily="34" charset="0"/>
                        </a:rPr>
                        <a:t>eng</a:t>
                      </a:r>
                    </a:p>
                  </a:txBody>
                  <a:tcPr/>
                </a:tc>
                <a:tc>
                  <a:txBody>
                    <a:bodyPr/>
                    <a:lstStyle/>
                    <a:p>
                      <a:pPr>
                        <a:buNone/>
                      </a:pPr>
                      <a:r>
                        <a:rPr lang="en-US" sz="3200">
                          <a:latin typeface="Arial-Rounded" panose="020B0500000000000000" pitchFamily="34" charset="0"/>
                          <a:cs typeface="Arial-Rounded" panose="020B0500000000000000" pitchFamily="34" charset="0"/>
                        </a:rPr>
                        <a:t>xà beng</a:t>
                      </a:r>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692650" y="1510030"/>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5" name="Text Box 4"/>
          <p:cNvSpPr txBox="1"/>
          <p:nvPr/>
        </p:nvSpPr>
        <p:spPr>
          <a:xfrm>
            <a:off x="1747520" y="698500"/>
            <a:ext cx="8793480" cy="64516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1. Tìm từ ngữ chỉ tình cảm bạn bè?</a:t>
            </a:r>
          </a:p>
        </p:txBody>
      </p:sp>
      <p:graphicFrame>
        <p:nvGraphicFramePr>
          <p:cNvPr id="10" name="Table 9"/>
          <p:cNvGraphicFramePr/>
          <p:nvPr/>
        </p:nvGraphicFramePr>
        <p:xfrm>
          <a:off x="3421380" y="1449070"/>
          <a:ext cx="4719320" cy="1737360"/>
        </p:xfrm>
        <a:graphic>
          <a:graphicData uri="http://schemas.openxmlformats.org/drawingml/2006/table">
            <a:tbl>
              <a:tblPr firstRow="1" bandRow="1">
                <a:tableStyleId>{5C22544A-7EE6-4342-B048-85BDC9FD1C3A}</a:tableStyleId>
              </a:tblPr>
              <a:tblGrid>
                <a:gridCol w="2359660">
                  <a:extLst>
                    <a:ext uri="{9D8B030D-6E8A-4147-A177-3AD203B41FA5}">
                      <a16:colId xmlns:a16="http://schemas.microsoft.com/office/drawing/2014/main" val="20000"/>
                    </a:ext>
                  </a:extLst>
                </a:gridCol>
                <a:gridCol w="2359660">
                  <a:extLst>
                    <a:ext uri="{9D8B030D-6E8A-4147-A177-3AD203B41FA5}">
                      <a16:colId xmlns:a16="http://schemas.microsoft.com/office/drawing/2014/main" val="20001"/>
                    </a:ext>
                  </a:extLst>
                </a:gridCol>
              </a:tblGrid>
              <a:tr h="365760">
                <a:tc>
                  <a:txBody>
                    <a:bodyPr/>
                    <a:lstStyle/>
                    <a:p>
                      <a:pPr>
                        <a:buNone/>
                      </a:pPr>
                      <a:r>
                        <a:rPr lang="en-US" sz="3200">
                          <a:latin typeface="Arial-Rounded" panose="020B0500000000000000" pitchFamily="34" charset="0"/>
                          <a:cs typeface="Arial-Rounded" panose="020B0500000000000000" pitchFamily="34" charset="0"/>
                        </a:rPr>
                        <a:t>thân thiết</a:t>
                      </a:r>
                    </a:p>
                  </a:txBody>
                  <a:tcPr/>
                </a:tc>
                <a:tc>
                  <a:txBody>
                    <a:bodyPr/>
                    <a:lstStyle/>
                    <a:p>
                      <a:pPr>
                        <a:buNone/>
                      </a:pPr>
                      <a:r>
                        <a:rPr lang="en-US" sz="3200">
                          <a:latin typeface="Arial-Rounded" panose="020B0500000000000000" pitchFamily="34" charset="0"/>
                          <a:cs typeface="Arial-Rounded" panose="020B0500000000000000" pitchFamily="34" charset="0"/>
                        </a:rPr>
                        <a:t>quý mến</a:t>
                      </a:r>
                    </a:p>
                  </a:txBody>
                  <a:tcPr/>
                </a:tc>
                <a:extLst>
                  <a:ext uri="{0D108BD9-81ED-4DB2-BD59-A6C34878D82A}">
                    <a16:rowId xmlns:a16="http://schemas.microsoft.com/office/drawing/2014/main" val="10000"/>
                  </a:ext>
                </a:extLst>
              </a:tr>
              <a:tr h="365760">
                <a:tc>
                  <a:txBody>
                    <a:bodyPr/>
                    <a:lstStyle/>
                    <a:p>
                      <a:pPr>
                        <a:buNone/>
                      </a:pPr>
                      <a:r>
                        <a:rPr lang="en-US" sz="3200">
                          <a:latin typeface="Arial-Rounded" panose="020B0500000000000000" pitchFamily="34" charset="0"/>
                          <a:cs typeface="Arial-Rounded" panose="020B0500000000000000" pitchFamily="34" charset="0"/>
                        </a:rPr>
                        <a:t>keo sơn</a:t>
                      </a:r>
                    </a:p>
                  </a:txBody>
                  <a:tcPr/>
                </a:tc>
                <a:tc>
                  <a:txBody>
                    <a:bodyPr/>
                    <a:lstStyle/>
                    <a:p>
                      <a:pPr>
                        <a:buNone/>
                      </a:pPr>
                      <a:r>
                        <a:rPr lang="en-US" sz="3200">
                          <a:latin typeface="Arial-Rounded" panose="020B0500000000000000" pitchFamily="34" charset="0"/>
                          <a:cs typeface="Arial-Rounded" panose="020B0500000000000000" pitchFamily="34" charset="0"/>
                        </a:rPr>
                        <a:t>gắn bó</a:t>
                      </a:r>
                    </a:p>
                  </a:txBody>
                  <a:tcPr/>
                </a:tc>
                <a:extLst>
                  <a:ext uri="{0D108BD9-81ED-4DB2-BD59-A6C34878D82A}">
                    <a16:rowId xmlns:a16="http://schemas.microsoft.com/office/drawing/2014/main" val="10001"/>
                  </a:ext>
                </a:extLst>
              </a:tr>
              <a:tr h="365760">
                <a:tc>
                  <a:txBody>
                    <a:bodyPr/>
                    <a:lstStyle/>
                    <a:p>
                      <a:pPr>
                        <a:buNone/>
                      </a:pPr>
                      <a:r>
                        <a:rPr lang="en-US" sz="3200">
                          <a:latin typeface="Arial-Rounded" panose="020B0500000000000000" pitchFamily="34" charset="0"/>
                          <a:cs typeface="Arial-Rounded" panose="020B0500000000000000" pitchFamily="34" charset="0"/>
                        </a:rPr>
                        <a:t>đoàn kết</a:t>
                      </a:r>
                    </a:p>
                  </a:txBody>
                  <a:tcPr/>
                </a:tc>
                <a:tc>
                  <a:txBody>
                    <a:bodyPr/>
                    <a:lstStyle/>
                    <a:p>
                      <a:pPr>
                        <a:buNone/>
                      </a:pPr>
                      <a:r>
                        <a:rPr lang="en-US" sz="3200">
                          <a:latin typeface="Arial-Rounded" panose="020B0500000000000000" pitchFamily="34" charset="0"/>
                          <a:cs typeface="Arial-Rounded" panose="020B0500000000000000" pitchFamily="34" charset="0"/>
                        </a:rPr>
                        <a:t>đáng quý</a:t>
                      </a:r>
                    </a:p>
                  </a:txBody>
                  <a:tcPr/>
                </a:tc>
                <a:extLst>
                  <a:ext uri="{0D108BD9-81ED-4DB2-BD59-A6C34878D82A}">
                    <a16:rowId xmlns:a16="http://schemas.microsoft.com/office/drawing/2014/main" val="10002"/>
                  </a:ext>
                </a:extLst>
              </a:tr>
            </a:tbl>
          </a:graphicData>
        </a:graphic>
      </p:graphicFrame>
      <p:pic>
        <p:nvPicPr>
          <p:cNvPr id="4" name="Content Placeholder 3" descr="Capture"/>
          <p:cNvPicPr>
            <a:picLocks noGrp="1" noChangeAspect="1"/>
          </p:cNvPicPr>
          <p:nvPr>
            <p:ph sz="half" idx="2"/>
          </p:nvPr>
        </p:nvPicPr>
        <p:blipFill>
          <a:blip r:embed="rId3"/>
          <a:stretch>
            <a:fillRect/>
          </a:stretch>
        </p:blipFill>
        <p:spPr>
          <a:xfrm>
            <a:off x="1203325" y="3567430"/>
            <a:ext cx="9584690" cy="2296160"/>
          </a:xfrm>
          <a:prstGeom prst="rect">
            <a:avLst/>
          </a:prstGeom>
        </p:spPr>
      </p:pic>
      <p:cxnSp>
        <p:nvCxnSpPr>
          <p:cNvPr id="12" name="Straight Arrow Connector 11"/>
          <p:cNvCxnSpPr/>
          <p:nvPr/>
        </p:nvCxnSpPr>
        <p:spPr>
          <a:xfrm flipV="1">
            <a:off x="5749290" y="4330700"/>
            <a:ext cx="476885" cy="354965"/>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986280" y="4360545"/>
            <a:ext cx="2129790" cy="109601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463155" y="4380865"/>
            <a:ext cx="40640" cy="106553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heckerboard(across)">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5" name="Text Box 4"/>
          <p:cNvSpPr txBox="1"/>
          <p:nvPr/>
        </p:nvSpPr>
        <p:spPr>
          <a:xfrm>
            <a:off x="1747520" y="698500"/>
            <a:ext cx="8793480" cy="1198880"/>
          </a:xfrm>
          <a:prstGeom prst="rect">
            <a:avLst/>
          </a:prstGeom>
          <a:noFill/>
        </p:spPr>
        <p:txBody>
          <a:bodyPr wrap="square" rtlCol="0">
            <a:spAutoFit/>
          </a:bodyPr>
          <a:lstStyle/>
          <a:p>
            <a:r>
              <a:rPr lang="en-US" sz="3600">
                <a:latin typeface="Arial-Rounded" panose="020B0500000000000000" pitchFamily="34" charset="0"/>
                <a:cs typeface="Arial-Rounded" panose="020B0500000000000000" pitchFamily="34" charset="0"/>
              </a:rPr>
              <a:t>3. Chọn câu ở cột A phù hợp với ý ở cột B. Nói tên dấu câu đặt cuối mỗi câu.</a:t>
            </a:r>
          </a:p>
        </p:txBody>
      </p:sp>
      <p:pic>
        <p:nvPicPr>
          <p:cNvPr id="6" name="Content Placeholder 5"/>
          <p:cNvPicPr>
            <a:picLocks noGrp="1" noChangeAspect="1"/>
          </p:cNvPicPr>
          <p:nvPr>
            <p:ph sz="half" idx="1"/>
          </p:nvPr>
        </p:nvPicPr>
        <p:blipFill>
          <a:blip r:embed="rId3"/>
          <a:stretch>
            <a:fillRect/>
          </a:stretch>
        </p:blipFill>
        <p:spPr>
          <a:xfrm>
            <a:off x="1495425" y="3021330"/>
            <a:ext cx="8947151" cy="3227070"/>
          </a:xfrm>
          <a:prstGeom prst="rect">
            <a:avLst/>
          </a:prstGeom>
        </p:spPr>
      </p:pic>
      <p:pic>
        <p:nvPicPr>
          <p:cNvPr id="8" name="Picture 7"/>
          <p:cNvPicPr>
            <a:picLocks noChangeAspect="1"/>
          </p:cNvPicPr>
          <p:nvPr/>
        </p:nvPicPr>
        <p:blipFill>
          <a:blip r:embed="rId3"/>
          <a:stretch>
            <a:fillRect/>
          </a:stretch>
        </p:blipFill>
        <p:spPr>
          <a:xfrm>
            <a:off x="1495425" y="2356802"/>
            <a:ext cx="8845550" cy="3711575"/>
          </a:xfrm>
          <a:prstGeom prst="rect">
            <a:avLst/>
          </a:prstGeom>
        </p:spPr>
      </p:pic>
      <p:cxnSp>
        <p:nvCxnSpPr>
          <p:cNvPr id="10" name="Straight Arrow Connector 9"/>
          <p:cNvCxnSpPr/>
          <p:nvPr/>
        </p:nvCxnSpPr>
        <p:spPr>
          <a:xfrm>
            <a:off x="5800090" y="3133725"/>
            <a:ext cx="1470660" cy="121666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759450" y="3113405"/>
            <a:ext cx="1531620" cy="1227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79770" y="5385435"/>
            <a:ext cx="1501140" cy="4064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half" idx="2"/>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5 + 6</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sz="2400">
              <a:latin typeface="Arial-Rounded" panose="020B0500000000000000" pitchFamily="34" charset="0"/>
              <a:cs typeface="Arial-Rounded" panose="020B0500000000000000" pitchFamily="34" charset="0"/>
            </a:endParaRPr>
          </a:p>
        </p:txBody>
      </p:sp>
      <p:pic>
        <p:nvPicPr>
          <p:cNvPr id="5" name="Content Placeholder 4"/>
          <p:cNvPicPr>
            <a:picLocks noGrp="1" noChangeAspect="1"/>
          </p:cNvPicPr>
          <p:nvPr>
            <p:ph idx="1"/>
          </p:nvPr>
        </p:nvPicPr>
        <p:blipFill>
          <a:blip r:embed="rId3"/>
          <a:stretch>
            <a:fillRect/>
          </a:stretch>
        </p:blipFill>
        <p:spPr>
          <a:xfrm>
            <a:off x="0" y="0"/>
            <a:ext cx="0" cy="0"/>
          </a:xfrm>
          <a:prstGeom prst="rect">
            <a:avLst/>
          </a:prstGeom>
        </p:spPr>
      </p:pic>
      <p:pic>
        <p:nvPicPr>
          <p:cNvPr id="7" name="Picture 6"/>
          <p:cNvPicPr>
            <a:picLocks noChangeAspect="1"/>
          </p:cNvPicPr>
          <p:nvPr/>
        </p:nvPicPr>
        <p:blipFill>
          <a:blip r:embed="rId3"/>
          <a:stretch>
            <a:fillRect/>
          </a:stretch>
        </p:blipFill>
        <p:spPr>
          <a:xfrm>
            <a:off x="1256030" y="951230"/>
            <a:ext cx="9679305" cy="3615690"/>
          </a:xfrm>
          <a:prstGeom prst="rect">
            <a:avLst/>
          </a:prstGeom>
        </p:spPr>
      </p:pic>
      <p:sp>
        <p:nvSpPr>
          <p:cNvPr id="9" name="Rounded Rectangle 8"/>
          <p:cNvSpPr/>
          <p:nvPr/>
        </p:nvSpPr>
        <p:spPr>
          <a:xfrm>
            <a:off x="1742440" y="4684395"/>
            <a:ext cx="3347720" cy="12985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2 bạn nhỏ đang đi học, phía xa có 2 mẹ con dắt tay nhau</a:t>
            </a:r>
          </a:p>
        </p:txBody>
      </p:sp>
      <p:sp>
        <p:nvSpPr>
          <p:cNvPr id="10" name="Rounded Rectangle 9"/>
          <p:cNvSpPr/>
          <p:nvPr/>
        </p:nvSpPr>
        <p:spPr>
          <a:xfrm>
            <a:off x="5292725" y="4754880"/>
            <a:ext cx="2840990" cy="12280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3 bạn học sinh đang trao đổi bài</a:t>
            </a:r>
          </a:p>
        </p:txBody>
      </p:sp>
      <p:sp>
        <p:nvSpPr>
          <p:cNvPr id="11" name="Rounded Rectangle 10"/>
          <p:cNvSpPr/>
          <p:nvPr/>
        </p:nvSpPr>
        <p:spPr>
          <a:xfrm>
            <a:off x="8305165" y="4744720"/>
            <a:ext cx="2840990" cy="12382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latin typeface="Arial-Rounded" panose="020B0500000000000000" pitchFamily="34" charset="0"/>
                <a:cs typeface="Arial-Rounded" panose="020B0500000000000000" pitchFamily="34" charset="0"/>
              </a:rPr>
              <a:t>các bạn học sinh đang chơi trên sân trường</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0"/>
            <a:ext cx="0" cy="0"/>
          </a:xfrm>
          <a:prstGeom prst="rect">
            <a:avLst/>
          </a:prstGeom>
        </p:spPr>
      </p:pic>
      <p:pic>
        <p:nvPicPr>
          <p:cNvPr id="5" name="Picture 4"/>
          <p:cNvPicPr>
            <a:picLocks noChangeAspect="1"/>
          </p:cNvPicPr>
          <p:nvPr/>
        </p:nvPicPr>
        <p:blipFill>
          <a:blip r:embed="rId3"/>
          <a:stretch>
            <a:fillRect/>
          </a:stretch>
        </p:blipFill>
        <p:spPr>
          <a:xfrm>
            <a:off x="1821180" y="440055"/>
            <a:ext cx="9157970" cy="258953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989455" y="3552190"/>
            <a:ext cx="8559800" cy="2433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latin typeface="Arial-Rounded" panose="020B0500000000000000" pitchFamily="34" charset="0"/>
                <a:cs typeface="Arial-Rounded" panose="020B0500000000000000" pitchFamily="34" charset="0"/>
              </a:rPr>
              <a:t>Cứ</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vào</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giờ</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ra</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chơi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là</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nhóm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lớp</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em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sẽ</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xuống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sân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trường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chơi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nhảy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dây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Nhóm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của</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em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chơi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thường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có</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năm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đến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mười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bạn</a:t>
            </a:r>
            <a:r>
              <a:rPr lang="en-US" sz="2400" dirty="0">
                <a:latin typeface="Arial-Rounded" panose="020B0500000000000000" pitchFamily="34" charset="0"/>
                <a:cs typeface="Arial-Rounded" panose="020B0500000000000000" pitchFamily="34" charset="0"/>
              </a:rPr>
              <a:t>, chia </a:t>
            </a:r>
            <a:r>
              <a:rPr lang="en-US" sz="2400" dirty="0" err="1">
                <a:latin typeface="Arial-Rounded" panose="020B0500000000000000" pitchFamily="34" charset="0"/>
                <a:cs typeface="Arial-Rounded" panose="020B0500000000000000" pitchFamily="34" charset="0"/>
              </a:rPr>
              <a:t>ra</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làm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hai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nhóm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Một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nhóm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sẽ</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đảm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nhận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nhiệm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vụ</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quất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dây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Một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nhóm</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sẽ</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nhảy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dây</a:t>
            </a:r>
            <a:r>
              <a:rPr lang="en-US" sz="2400" dirty="0">
                <a:latin typeface="Arial-Rounded" panose="020B0500000000000000" pitchFamily="34" charset="0"/>
                <a:cs typeface="Arial-Rounded" panose="020B0500000000000000" pitchFamily="34" charset="0"/>
              </a:rPr>
              <a:t>. Khi </a:t>
            </a:r>
            <a:r>
              <a:rPr lang="en-US" sz="2400" dirty="0" err="1">
                <a:latin typeface="Arial-Rounded" panose="020B0500000000000000" pitchFamily="34" charset="0"/>
                <a:cs typeface="Arial-Rounded" panose="020B0500000000000000" pitchFamily="34" charset="0"/>
              </a:rPr>
              <a:t>sợi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dây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thừng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được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quất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lên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sẽ</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tạo</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thành</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một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vòng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cung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các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bạn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sẽ</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lần</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lượt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vào</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nhảy</a:t>
            </a:r>
            <a:r>
              <a:rPr lang="en-US" sz="2400" dirty="0">
                <a:latin typeface="Arial-Rounded" panose="020B0500000000000000" pitchFamily="34" charset="0"/>
                <a:cs typeface="Arial-Rounded" panose="020B0500000000000000" pitchFamily="34" charset="0"/>
              </a:rPr>
              <a:t>. Em </a:t>
            </a:r>
            <a:r>
              <a:rPr lang="en-US" sz="2400" dirty="0" err="1">
                <a:latin typeface="Arial-Rounded" panose="020B0500000000000000" pitchFamily="34" charset="0"/>
                <a:cs typeface="Arial-Rounded" panose="020B0500000000000000" pitchFamily="34" charset="0"/>
              </a:rPr>
              <a:t>rất</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vui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khi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chơi</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nhảy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dây</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cùng</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các</a:t>
            </a:r>
            <a:r>
              <a:rPr lang="en-US" sz="2400" dirty="0">
                <a:latin typeface="Arial-Rounded" panose="020B0500000000000000" pitchFamily="34" charset="0"/>
                <a:cs typeface="Arial-Rounded" panose="020B0500000000000000" pitchFamily="34" charset="0"/>
              </a:rPr>
              <a:t> </a:t>
            </a:r>
            <a:r>
              <a:rPr lang="en-US" sz="2400" dirty="0" err="1">
                <a:latin typeface="Arial-Rounded" panose="020B0500000000000000" pitchFamily="34" charset="0"/>
                <a:cs typeface="Arial-Rounded" panose="020B0500000000000000" pitchFamily="34" charset="0"/>
              </a:rPr>
              <a:t>bạn</a:t>
            </a:r>
            <a:r>
              <a:rPr lang="en-US" sz="2400" dirty="0">
                <a:latin typeface="Arial-Rounded" panose="020B0500000000000000" pitchFamily="34" charset="0"/>
                <a:cs typeface="Arial-Rounded" panose="020B0500000000000000" pitchFamily="34" charset="0"/>
              </a:rPr>
              <a:t>.</a:t>
            </a:r>
          </a:p>
        </p:txBody>
      </p:sp>
      <p:pic>
        <p:nvPicPr>
          <p:cNvPr id="4" name="Content Placeholder 3"/>
          <p:cNvPicPr>
            <a:picLocks noGrp="1" noChangeAspect="1"/>
          </p:cNvPicPr>
          <p:nvPr>
            <p:ph idx="1"/>
          </p:nvPr>
        </p:nvPicPr>
        <p:blipFill>
          <a:blip r:embed="rId2"/>
          <a:stretch>
            <a:fillRect/>
          </a:stretch>
        </p:blipFill>
        <p:spPr>
          <a:xfrm>
            <a:off x="0" y="0"/>
            <a:ext cx="0" cy="0"/>
          </a:xfrm>
          <a:prstGeom prst="rect">
            <a:avLst/>
          </a:prstGeom>
        </p:spPr>
      </p:pic>
      <p:pic>
        <p:nvPicPr>
          <p:cNvPr id="5" name="Picture 4"/>
          <p:cNvPicPr>
            <a:picLocks noChangeAspect="1"/>
          </p:cNvPicPr>
          <p:nvPr/>
        </p:nvPicPr>
        <p:blipFill>
          <a:blip r:embed="rId2"/>
          <a:stretch>
            <a:fillRect/>
          </a:stretch>
        </p:blipFill>
        <p:spPr>
          <a:xfrm>
            <a:off x="1821180" y="440055"/>
            <a:ext cx="9157970" cy="2589530"/>
          </a:xfrm>
          <a:prstGeom prst="rect">
            <a:avLst/>
          </a:prstGeom>
        </p:spPr>
      </p:pic>
    </p:spTree>
    <p:extLst>
      <p:ext uri="{BB962C8B-B14F-4D97-AF65-F5344CB8AC3E}">
        <p14:creationId xmlns:p14="http://schemas.microsoft.com/office/powerpoint/2010/main" val="3627915240"/>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Đọc mở rộng</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699" y="109855"/>
            <a:ext cx="8486775"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1. Tìm đọc 1 bài thơ về tình bạn</a:t>
            </a:r>
          </a:p>
        </p:txBody>
      </p:sp>
      <p:pic>
        <p:nvPicPr>
          <p:cNvPr id="3" name="Picture 2" descr="Chúng ta đều là bạn"/>
          <p:cNvPicPr>
            <a:picLocks noChangeAspect="1"/>
          </p:cNvPicPr>
          <p:nvPr/>
        </p:nvPicPr>
        <p:blipFill>
          <a:blip r:embed="rId2"/>
          <a:stretch>
            <a:fillRect/>
          </a:stretch>
        </p:blipFill>
        <p:spPr>
          <a:xfrm>
            <a:off x="76200" y="1056640"/>
            <a:ext cx="5257799" cy="5934709"/>
          </a:xfrm>
          <a:prstGeom prst="rect">
            <a:avLst/>
          </a:prstGeom>
        </p:spPr>
      </p:pic>
      <p:pic>
        <p:nvPicPr>
          <p:cNvPr id="4" name="Picture 3" descr="1"/>
          <p:cNvPicPr>
            <a:picLocks noChangeAspect="1"/>
          </p:cNvPicPr>
          <p:nvPr/>
        </p:nvPicPr>
        <p:blipFill>
          <a:blip r:embed="rId3"/>
          <a:stretch>
            <a:fillRect/>
          </a:stretch>
        </p:blipFill>
        <p:spPr>
          <a:xfrm>
            <a:off x="5133975" y="1056640"/>
            <a:ext cx="7219950" cy="58013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6700" y="109855"/>
            <a:ext cx="10552430" cy="94678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2. Nói về những điều em thích trong bài thơ đó</a:t>
            </a:r>
          </a:p>
        </p:txBody>
      </p:sp>
      <p:pic>
        <p:nvPicPr>
          <p:cNvPr id="3" name="Picture 2"/>
          <p:cNvPicPr>
            <a:picLocks noChangeAspect="1"/>
          </p:cNvPicPr>
          <p:nvPr/>
        </p:nvPicPr>
        <p:blipFill>
          <a:blip r:embed="rId2"/>
          <a:stretch>
            <a:fillRect/>
          </a:stretch>
        </p:blipFill>
        <p:spPr>
          <a:xfrm>
            <a:off x="2457450" y="1721485"/>
            <a:ext cx="7277100" cy="376428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772257" y="189140"/>
            <a:ext cx="10227833" cy="1105535"/>
          </a:xfrm>
          <a:prstGeom prst="rect">
            <a:avLst/>
          </a:prstGeom>
          <a:noFill/>
        </p:spPr>
        <p:txBody>
          <a:bodyPr wrap="square" lIns="91391" tIns="45696" rIns="91391" bIns="45696" rtlCol="0">
            <a:spAutoFit/>
          </a:bodyPr>
          <a:lstStyle/>
          <a:p>
            <a:pPr algn="ctr"/>
            <a:r>
              <a:rPr lang="en-US" sz="6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830</Words>
  <Application>Microsoft Office PowerPoint</Application>
  <PresentationFormat>Widescreen</PresentationFormat>
  <Paragraphs>105</Paragraphs>
  <Slides>36</Slides>
  <Notes>8</Notes>
  <HiddenSlides>0</HiddenSlides>
  <MMClips>1</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36</vt:i4>
      </vt:variant>
    </vt:vector>
  </HeadingPairs>
  <TitlesOfParts>
    <vt:vector size="56"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Wingdings 2</vt:lpstr>
      <vt:lpstr>1_Office Theme</vt:lpstr>
      <vt:lpstr>3_Office Theme</vt:lpstr>
      <vt:lpstr>4_Office Theme</vt:lpstr>
      <vt:lpstr>5_Office Theme</vt:lpstr>
      <vt:lpstr>2_Office Theme</vt:lpstr>
      <vt:lpstr>Trek</vt:lpstr>
      <vt:lpstr>7_Office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ASUS</cp:lastModifiedBy>
  <cp:revision>10</cp:revision>
  <dcterms:created xsi:type="dcterms:W3CDTF">2021-05-26T07:40:58Z</dcterms:created>
  <dcterms:modified xsi:type="dcterms:W3CDTF">2024-11-13T01:53:54Z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