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12" r:id="rId7"/>
    <p:sldMasterId id="2147483724" r:id="rId8"/>
  </p:sldMasterIdLst>
  <p:notesMasterIdLst>
    <p:notesMasterId r:id="rId41"/>
  </p:notesMasterIdLst>
  <p:sldIdLst>
    <p:sldId id="290" r:id="rId9"/>
    <p:sldId id="257" r:id="rId10"/>
    <p:sldId id="258" r:id="rId11"/>
    <p:sldId id="259" r:id="rId12"/>
    <p:sldId id="260" r:id="rId13"/>
    <p:sldId id="261" r:id="rId14"/>
    <p:sldId id="262" r:id="rId15"/>
    <p:sldId id="263" r:id="rId16"/>
    <p:sldId id="266" r:id="rId17"/>
    <p:sldId id="267" r:id="rId18"/>
    <p:sldId id="275" r:id="rId19"/>
    <p:sldId id="268" r:id="rId20"/>
    <p:sldId id="269" r:id="rId21"/>
    <p:sldId id="270" r:id="rId22"/>
    <p:sldId id="271" r:id="rId23"/>
    <p:sldId id="272" r:id="rId24"/>
    <p:sldId id="273" r:id="rId25"/>
    <p:sldId id="277" r:id="rId26"/>
    <p:sldId id="278" r:id="rId27"/>
    <p:sldId id="279" r:id="rId28"/>
    <p:sldId id="274" r:id="rId29"/>
    <p:sldId id="276" r:id="rId30"/>
    <p:sldId id="280" r:id="rId31"/>
    <p:sldId id="281" r:id="rId32"/>
    <p:sldId id="282" r:id="rId33"/>
    <p:sldId id="283" r:id="rId34"/>
    <p:sldId id="284" r:id="rId35"/>
    <p:sldId id="285" r:id="rId36"/>
    <p:sldId id="286" r:id="rId37"/>
    <p:sldId id="287" r:id="rId38"/>
    <p:sldId id="288" r:id="rId39"/>
    <p:sldId id="2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486" autoAdjust="0"/>
  </p:normalViewPr>
  <p:slideViewPr>
    <p:cSldViewPr snapToGrid="0">
      <p:cViewPr varScale="1">
        <p:scale>
          <a:sx n="100" d="100"/>
          <a:sy n="100" d="100"/>
        </p:scale>
        <p:origin x="85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a:t>
            </a:fld>
            <a:endParaRPr lang="en-US"/>
          </a:p>
        </p:txBody>
      </p:sp>
    </p:spTree>
    <p:extLst>
      <p:ext uri="{BB962C8B-B14F-4D97-AF65-F5344CB8AC3E}">
        <p14:creationId xmlns:p14="http://schemas.microsoft.com/office/powerpoint/2010/main" val="122791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25</a:t>
            </a:fld>
            <a:endParaRPr lang="en-US"/>
          </a:p>
        </p:txBody>
      </p:sp>
    </p:spTree>
    <p:extLst>
      <p:ext uri="{BB962C8B-B14F-4D97-AF65-F5344CB8AC3E}">
        <p14:creationId xmlns:p14="http://schemas.microsoft.com/office/powerpoint/2010/main" val="130901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28</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50697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9</a:t>
            </a:fld>
            <a:endParaRPr lang="en-US"/>
          </a:p>
        </p:txBody>
      </p:sp>
    </p:spTree>
    <p:extLst>
      <p:ext uri="{BB962C8B-B14F-4D97-AF65-F5344CB8AC3E}">
        <p14:creationId xmlns:p14="http://schemas.microsoft.com/office/powerpoint/2010/main" val="362395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12</a:t>
            </a:fld>
            <a:endParaRPr lang="en-US"/>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13</a:t>
            </a:fld>
            <a:endParaRPr lang="en-US"/>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2023/11/7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2023/11/7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11/7/2023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11/7/2023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2023/11/7</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2023/11/7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5.gif"/><Relationship Id="rId4" Type="http://schemas.openxmlformats.org/officeDocument/2006/relationships/image" Target="../media/image54.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14.png"/><Relationship Id="rId12" Type="http://schemas.microsoft.com/office/2007/relationships/hdphoto" Target="../media/hdphoto6.wdp"/><Relationship Id="rId17" Type="http://schemas.openxmlformats.org/officeDocument/2006/relationships/image" Target="../media/image19.png"/><Relationship Id="rId2" Type="http://schemas.openxmlformats.org/officeDocument/2006/relationships/audio" Target="../media/media2.mp3"/><Relationship Id="rId16" Type="http://schemas.microsoft.com/office/2007/relationships/hdphoto" Target="../media/hdphoto8.wdp"/><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microsoft.com/office/2007/relationships/hdphoto" Target="../media/hdphoto5.wdp"/><Relationship Id="rId19" Type="http://schemas.openxmlformats.org/officeDocument/2006/relationships/image" Target="../media/image10.png"/><Relationship Id="rId4" Type="http://schemas.openxmlformats.org/officeDocument/2006/relationships/image" Target="../media/image12.jpeg"/><Relationship Id="rId9" Type="http://schemas.openxmlformats.org/officeDocument/2006/relationships/image" Target="../media/image15.png"/><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jpeg"/><Relationship Id="rId4" Type="http://schemas.openxmlformats.org/officeDocument/2006/relationships/audio" Target="../media/audio3.wav"/><Relationship Id="rId9"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18" Type="http://schemas.openxmlformats.org/officeDocument/2006/relationships/image" Target="../media/image28.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6.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18.png"/><Relationship Id="rId1" Type="http://schemas.microsoft.com/office/2007/relationships/media" Target="../media/media3.mp3"/><Relationship Id="rId6" Type="http://schemas.openxmlformats.org/officeDocument/2006/relationships/image" Target="../media/image15.png"/><Relationship Id="rId11" Type="http://schemas.microsoft.com/office/2007/relationships/hdphoto" Target="../media/hdphoto12.wdp"/><Relationship Id="rId5" Type="http://schemas.openxmlformats.org/officeDocument/2006/relationships/image" Target="../media/image23.png"/><Relationship Id="rId15" Type="http://schemas.microsoft.com/office/2007/relationships/hdphoto" Target="../media/hdphoto13.wdp"/><Relationship Id="rId10" Type="http://schemas.openxmlformats.org/officeDocument/2006/relationships/image" Target="../media/image25.png"/><Relationship Id="rId19" Type="http://schemas.microsoft.com/office/2007/relationships/hdphoto" Target="../media/hdphoto15.wdp"/><Relationship Id="rId4" Type="http://schemas.openxmlformats.org/officeDocument/2006/relationships/notesSlide" Target="../notesSlides/notesSlide2.xml"/><Relationship Id="rId9" Type="http://schemas.microsoft.com/office/2007/relationships/hdphoto" Target="../media/hdphoto11.wdp"/><Relationship Id="rId14" Type="http://schemas.openxmlformats.org/officeDocument/2006/relationships/image" Target="../media/image26.png"/><Relationship Id="rId22"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audio" Target="../media/audio3.wav"/><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6.wdp"/><Relationship Id="rId18" Type="http://schemas.openxmlformats.org/officeDocument/2006/relationships/image" Target="../media/image33.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1.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3.mp3"/><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30.jpeg"/><Relationship Id="rId15" Type="http://schemas.microsoft.com/office/2007/relationships/hdphoto" Target="../media/hdphoto6.wdp"/><Relationship Id="rId10" Type="http://schemas.openxmlformats.org/officeDocument/2006/relationships/image" Target="../media/image13.png"/><Relationship Id="rId19" Type="http://schemas.microsoft.com/office/2007/relationships/hdphoto" Target="../media/hdphoto18.wdp"/><Relationship Id="rId4" Type="http://schemas.openxmlformats.org/officeDocument/2006/relationships/notesSlide" Target="../notesSlides/notesSlide3.xml"/><Relationship Id="rId9" Type="http://schemas.microsoft.com/office/2007/relationships/hdphoto" Target="../media/hdphoto5.wdp"/><Relationship Id="rId14" Type="http://schemas.openxmlformats.org/officeDocument/2006/relationships/image" Target="../media/image16.png"/><Relationship Id="rId2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18.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11" Type="http://schemas.microsoft.com/office/2007/relationships/hdphoto" Target="../media/hdphoto20.wdp"/><Relationship Id="rId5" Type="http://schemas.openxmlformats.org/officeDocument/2006/relationships/image" Target="../media/image35.jpeg"/><Relationship Id="rId10" Type="http://schemas.openxmlformats.org/officeDocument/2006/relationships/image" Target="../media/image37.png"/><Relationship Id="rId4" Type="http://schemas.openxmlformats.org/officeDocument/2006/relationships/notesSlide" Target="../notesSlides/notesSlide4.xml"/><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Tree>
    <p:extLst>
      <p:ext uri="{BB962C8B-B14F-4D97-AF65-F5344CB8AC3E}">
        <p14:creationId xmlns:p14="http://schemas.microsoft.com/office/powerpoint/2010/main" val="1542914050"/>
      </p:ext>
    </p:extLst>
  </p:cSld>
  <p:clrMapOvr>
    <a:masterClrMapping/>
  </p:clrMapOvr>
  <p:transition advClick="0">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Tree>
  </p:cSld>
  <p:clrMapOvr>
    <a:masterClrMapping/>
  </p:clrMapOvr>
  <p:transition advClick="0">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Nói về một người bạn của em</a:t>
            </a: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Bạn em tên là gì?</a:t>
            </a:r>
          </a:p>
          <a:p>
            <a:pPr algn="ctr"/>
            <a:r>
              <a:rPr lang="en-US" sz="3200">
                <a:latin typeface="Arial-Rounded" panose="020B0500000000000000" pitchFamily="34" charset="0"/>
                <a:cs typeface="Arial-Rounded" panose="020B0500000000000000" pitchFamily="34" charset="0"/>
              </a:rPr>
              <a:t>Em chơi với bạn từ khi nào?</a:t>
            </a:r>
          </a:p>
          <a:p>
            <a:pPr algn="ctr"/>
            <a:r>
              <a:rPr lang="en-US" sz="3200">
                <a:latin typeface="Arial-Rounded" panose="020B0500000000000000" pitchFamily="34" charset="0"/>
                <a:cs typeface="Arial-Rounded" panose="020B0500000000000000" pitchFamily="34" charset="0"/>
              </a:rPr>
              <a:t>Em và bạn ấy thường làm gì?</a:t>
            </a:r>
          </a:p>
          <a:p>
            <a:pPr algn="ctr"/>
            <a:r>
              <a:rPr lang="en-US" sz="3200">
                <a:latin typeface="Arial-Rounded" panose="020B0500000000000000" pitchFamily="34" charset="0"/>
                <a:cs typeface="Arial-Rounded" panose="020B0500000000000000" pitchFamily="34" charset="0"/>
              </a:rPr>
              <a:t>Em thích nhất điều gì ở bạn 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50209"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cxnSp>
        <p:nvCxnSpPr>
          <p:cNvPr id="3" name="Straight Connector 2"/>
          <p:cNvCxnSpPr/>
          <p:nvPr/>
        </p:nvCxnSpPr>
        <p:spPr>
          <a:xfrm>
            <a:off x="2558272" y="1916951"/>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642557" y="3346807"/>
            <a:ext cx="1587043"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70442" y="4984512"/>
            <a:ext cx="4930775" cy="582295"/>
          </a:xfrm>
          <a:prstGeom prst="rect">
            <a:avLst/>
          </a:prstGeom>
          <a:solidFill>
            <a:schemeClr val="accent6"/>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60483"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7221855" y="527685"/>
            <a:ext cx="485775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870" y="3583940"/>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105535"/>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0960" y="330844"/>
            <a:ext cx="527050" cy="436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sâu thẳm</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rất sâu</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699510" y="2700020"/>
            <a:ext cx="6916420" cy="1832610"/>
            <a:chOff x="172324" y="1157225"/>
            <a:chExt cx="2109019" cy="1753583"/>
          </a:xfrm>
        </p:grpSpPr>
        <p:sp>
          <p:nvSpPr>
            <p:cNvPr id="8" name="Hexagon 7"/>
            <p:cNvSpPr/>
            <p:nvPr/>
          </p:nvSpPr>
          <p:spPr>
            <a:xfrm>
              <a:off x="172324" y="1157225"/>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288974" y="1369884"/>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hạn hán</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a:t>
              </a:r>
            </a:p>
          </p:txBody>
        </p:sp>
      </p:grpSp>
      <p:grpSp>
        <p:nvGrpSpPr>
          <p:cNvPr id="14" name="Group 13"/>
          <p:cNvGrpSpPr/>
          <p:nvPr/>
        </p:nvGrpSpPr>
        <p:grpSpPr>
          <a:xfrm>
            <a:off x="3882390" y="4657090"/>
            <a:ext cx="6916420" cy="1536058"/>
            <a:chOff x="172324" y="1157225"/>
            <a:chExt cx="2109019" cy="1469819"/>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lang thang</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Đi hết chỗ này đến chỗ khác, không dừng lại ở nơi nào.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609804" cy="3046988"/>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315145"/>
            <a:ext cx="2588260" cy="2114229"/>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sp>
        <p:nvSpPr>
          <p:cNvPr id="10" name="Cloud 9"/>
          <p:cNvSpPr/>
          <p:nvPr/>
        </p:nvSpPr>
        <p:spPr>
          <a:xfrm>
            <a:off x="8074025" y="274955"/>
            <a:ext cx="3326130" cy="10636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toàn bài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1.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Câu</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chuyện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được</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kể</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trong</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bài</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diễn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ra</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khi</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nào</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Ở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đâu</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a:t>
            </a: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Diễn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ra</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từ</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thuở</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xa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xưa</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trong</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rừng</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xanh</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sâu</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thẳm</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Chuyện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gì</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xảy</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ra</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khiến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bê</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vàng</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phải</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lang thang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tìm</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cỏ</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Trời hạn hán, cỏ héo khô</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Khi bê vàng quên đường về, dê trắng đã làm gì?</a:t>
            </a:r>
          </a:p>
        </p:txBody>
      </p:sp>
      <p:sp>
        <p:nvSpPr>
          <p:cNvPr id="5" name="TextBox 12"/>
          <p:cNvSpPr txBox="1"/>
          <p:nvPr/>
        </p:nvSpPr>
        <p:spPr>
          <a:xfrm>
            <a:off x="3814445" y="4225925"/>
            <a:ext cx="791591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Bê trắng chạy khắp nẻo đường gọi và tìm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30830" y="4984750"/>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Nêu cảm nghĩ của em về bê vàng và dê trắng?</a:t>
            </a:r>
          </a:p>
        </p:txBody>
      </p:sp>
      <p:sp>
        <p:nvSpPr>
          <p:cNvPr id="15" name="TextBox 12"/>
          <p:cNvSpPr txBox="1"/>
          <p:nvPr/>
        </p:nvSpPr>
        <p:spPr>
          <a:xfrm>
            <a:off x="3656522" y="5780643"/>
            <a:ext cx="6861278"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Tình bạn của 2 bạn rất đẹp và đáng quý</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30000"/>
                                  </p:iterate>
                                  <p:childTnLst>
                                    <p:set>
                                      <p:cBhvr>
                                        <p:cTn id="11" dur="1" fill="hold">
                                          <p:stCondLst>
                                            <p:cond delay="0"/>
                                          </p:stCondLst>
                                        </p:cTn>
                                        <p:tgtEl>
                                          <p:spTgt spid="9"/>
                                        </p:tgtEl>
                                        <p:attrNameLst>
                                          <p:attrName>style.visibility</p:attrName>
                                        </p:attrNameLst>
                                      </p:cBhvr>
                                      <p:to>
                                        <p:strVal val="visible"/>
                                      </p:to>
                                    </p:set>
                                    <p:animEffect transition="in" filter="wipe(left)">
                                      <p:cBhvr>
                                        <p:cTn id="12" dur="1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6" presetClass="emph" presetSubtype="0" fill="hold" grpId="1" nodeType="clickEffect">
                                  <p:stCondLst>
                                    <p:cond delay="0"/>
                                  </p:stCondLst>
                                  <p:iterate type="lt">
                                    <p:tmPct val="30000"/>
                                  </p:iterate>
                                  <p:childTnLst>
                                    <p:animScale>
                                      <p:cBhvr>
                                        <p:cTn id="16" dur="50" autoRev="1" fill="hold">
                                          <p:stCondLst>
                                            <p:cond delay="0"/>
                                          </p:stCondLst>
                                        </p:cTn>
                                        <p:tgtEl>
                                          <p:spTgt spid="9"/>
                                        </p:tgtEl>
                                      </p:cBhvr>
                                      <p:to x="80000" y="100000"/>
                                    </p:animScale>
                                    <p:anim by="(#ppt_w*0.10)" calcmode="lin" valueType="num">
                                      <p:cBhvr>
                                        <p:cTn id="17" dur="50" autoRev="1" fill="hold">
                                          <p:stCondLst>
                                            <p:cond delay="0"/>
                                          </p:stCondLst>
                                        </p:cTn>
                                        <p:tgtEl>
                                          <p:spTgt spid="9"/>
                                        </p:tgtEl>
                                        <p:attrNameLst>
                                          <p:attrName>ppt_x</p:attrName>
                                        </p:attrNameLst>
                                      </p:cBhvr>
                                    </p:anim>
                                    <p:anim by="(-#ppt_w*0.10)" calcmode="lin" valueType="num">
                                      <p:cBhvr>
                                        <p:cTn id="18" dur="50" autoRev="1" fill="hold">
                                          <p:stCondLst>
                                            <p:cond delay="0"/>
                                          </p:stCondLst>
                                        </p:cTn>
                                        <p:tgtEl>
                                          <p:spTgt spid="9"/>
                                        </p:tgtEl>
                                        <p:attrNameLst>
                                          <p:attrName>ppt_y</p:attrName>
                                        </p:attrNameLst>
                                      </p:cBhvr>
                                    </p:anim>
                                    <p:animRot by="-480000">
                                      <p:cBhvr>
                                        <p:cTn id="19" dur="50" autoRev="1" fill="hold">
                                          <p:stCondLst>
                                            <p:cond delay="0"/>
                                          </p:stCondLst>
                                        </p:cTn>
                                        <p:tgtEl>
                                          <p:spTgt spid="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lòng hai khổ thơ đầu</a:t>
            </a:r>
            <a:endParaRPr lang="en-US" sz="3200" b="1" dirty="0">
              <a:latin typeface="Arial Rounded MT Bold" panose="020F070403050403020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4246245"/>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Tự xa xưa thuở nào,</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Trong rừng xanh sâu thẳm.</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Đôi bạn sống bên nhau,</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Bê Vàng và Dê Trắng.</a:t>
            </a:r>
            <a:endParaRPr lang="en-US" sz="3000">
              <a:latin typeface="Arial-Rounded" panose="020B0500000000000000" pitchFamily="34" charset="0"/>
              <a:cs typeface="Arial-Rounded" panose="020B0500000000000000" pitchFamily="34" charset="0"/>
            </a:endParaRPr>
          </a:p>
          <a:p>
            <a:pPr>
              <a:defRPr/>
            </a:pP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Một năm, trời hạn hán,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Suối cạn, cỏ héo khô.</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Lấy gì nuôi đôi bạn,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cstate="print"/>
          <a:stretch>
            <a:fillRect/>
          </a:stretch>
        </p:blipFill>
        <p:spPr>
          <a:xfrm>
            <a:off x="10353961" y="751512"/>
            <a:ext cx="1824184" cy="1240175"/>
          </a:xfrm>
          <a:prstGeom prst="rect">
            <a:avLst/>
          </a:prstGeom>
        </p:spPr>
      </p:pic>
      <p:sp>
        <p:nvSpPr>
          <p:cNvPr id="14" name="Rectangle 13"/>
          <p:cNvSpPr/>
          <p:nvPr/>
        </p:nvSpPr>
        <p:spPr>
          <a:xfrm>
            <a:off x="228654" y="1167765"/>
            <a:ext cx="5174672" cy="4523105"/>
          </a:xfrm>
          <a:prstGeom prst="rect">
            <a:avLst/>
          </a:prstGeom>
          <a:solidFill>
            <a:schemeClr val="bg1"/>
          </a:solidFill>
        </p:spPr>
        <p:txBody>
          <a:bodyPr wrap="square">
            <a:spAutoFit/>
          </a:bodyPr>
          <a:lstStyle/>
          <a:p>
            <a:pPr>
              <a:defRPr/>
            </a:pPr>
            <a:r>
              <a:rPr lang="en-US" sz="3200">
                <a:latin typeface="Arial-Rounded" panose="020B0500000000000000" pitchFamily="34" charset="0"/>
                <a:cs typeface="Arial-Rounded" panose="020B0500000000000000" pitchFamily="34" charset="0"/>
                <a:sym typeface="+mn-ea"/>
              </a:rPr>
              <a:t>Tự xa xưa thuở nào,</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Trong rừng xanh sâu thẳm.</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Đôi bạn sống bên nhau,</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Bê Vàng và Dê Trắng.</a:t>
            </a:r>
            <a:endParaRPr lang="en-US" sz="3200">
              <a:latin typeface="Arial-Rounded" panose="020B0500000000000000" pitchFamily="34" charset="0"/>
              <a:cs typeface="Arial-Rounded" panose="020B0500000000000000" pitchFamily="34" charset="0"/>
            </a:endParaRPr>
          </a:p>
          <a:p>
            <a:pPr>
              <a:defRPr/>
            </a:pP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Một năm, trời hạn hán,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Suối cạn, cỏ héo khô.</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Lấy gì nuôi đôi bạn,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92789" y="1167765"/>
            <a:ext cx="5174672" cy="5169535"/>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Tự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Trong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Đôi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Bê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Suối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Lấy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Chờ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
        <p:nvSpPr>
          <p:cNvPr id="3" name="Text Box 2"/>
          <p:cNvSpPr txBox="1"/>
          <p:nvPr/>
        </p:nvSpPr>
        <p:spPr>
          <a:xfrm>
            <a:off x="1557020" y="6408420"/>
            <a:ext cx="9077325" cy="36830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n/>
                <a:solidFill>
                  <a:schemeClr val="bg1"/>
                </a:solidFill>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16776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16776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Rounded Rectangle 9"/>
          <p:cNvSpPr/>
          <p:nvPr/>
        </p:nvSpPr>
        <p:spPr>
          <a:xfrm>
            <a:off x="755650" y="5703570"/>
            <a:ext cx="839724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latin typeface="Arial-Rounded" panose="020B0500000000000000" pitchFamily="34" charset="0"/>
                <a:cs typeface="Arial-Rounded" panose="020B0500000000000000" pitchFamily="34" charset="0"/>
              </a:rPr>
              <a:t>1. Tìm từ ngữ chỉ tâm trạng của dê trắng khi không thấy bạn trở về?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1 người bạn trong rừng nói lời an ủi dê trắng</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647315"/>
            <a:ext cx="5913755" cy="247523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Arial-Rounded" panose="020B0500000000000000" pitchFamily="34" charset="0"/>
                <a:cs typeface="Arial-Rounded" panose="020B0500000000000000" pitchFamily="34" charset="0"/>
              </a:rPr>
              <a:t>Mình biết là dê trắng đang rất buồn và nhớ bê vàng. Bạn đừng buồn nữa nhé! Bê vàng sẽ sớm tìm được đường về thôi.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u 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8950" y="92075"/>
            <a:ext cx="6934835" cy="6085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 action="ppaction://noaction"/>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a:t>
            </a:r>
          </a:p>
        </p:txBody>
      </p:sp>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 action="ppaction://noaction"/>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676400" y="1711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1304925" y="3488690"/>
            <a:ext cx="8591549"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Đôi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bê</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vàng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và</a:t>
            </a:r>
            <a:r>
              <a:rPr lang="en-US" sz="3600" dirty="0">
                <a:latin typeface="Arial-Rounded" panose="020B0500000000000000" pitchFamily="34" charset="0"/>
                <a:cs typeface="Arial-Rounded" panose="020B0500000000000000" pitchFamily="34" charset="0"/>
              </a:rPr>
              <a:t> d</a:t>
            </a:r>
            <a:r>
              <a:rPr lang="en-US" sz="3600">
                <a:latin typeface="Arial-Rounded" panose="020B0500000000000000" pitchFamily="34" charset="0"/>
                <a:cs typeface="Arial-Rounded" panose="020B0500000000000000" pitchFamily="34" charset="0"/>
              </a:rPr>
              <a:t>ê</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trắng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có</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một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tình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thật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đáng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quý</a:t>
            </a:r>
            <a:r>
              <a:rPr lang="en-US" sz="3600" dirty="0">
                <a:latin typeface="Arial-Rounded" panose="020B0500000000000000" pitchFamily="34" charset="0"/>
                <a:cs typeface="Arial-Rounded" panose="020B0500000000000000" pitchFamily="34" charset="0"/>
              </a:rPr>
              <a:t>. Em </a:t>
            </a:r>
            <a:r>
              <a:rPr lang="en-US" sz="3600" dirty="0" err="1">
                <a:latin typeface="Arial-Rounded" panose="020B0500000000000000" pitchFamily="34" charset="0"/>
                <a:cs typeface="Arial-Rounded" panose="020B0500000000000000" pitchFamily="34" charset="0"/>
              </a:rPr>
              <a:t>rất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ngưỡng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mộ</a:t>
            </a:r>
            <a:r>
              <a:rPr lang="en-US" sz="3600" dirty="0">
                <a:latin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tivi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đồng hồ</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máy tính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quạt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 action="ppaction://noaction"/>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gì nằm ở trong nhà, Nhìn lên mặt nó biết ngay giờ nào - Là cái gì?</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 action="ppaction://noaction"/>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sp>
        <p:nvSpPr>
          <p:cNvPr id="3" name="Right Arrow 2">
            <a:hlinkClick r:id="" action="ppaction://hlinkshowjump?jump=nextslide"/>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2954000" y="55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bó đũa</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đỗ con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 action="ppaction://hlinkshowjump?jump=nextslide"/>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 là hình ảnh của câu chuyện gì?</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sp>
        <p:nvSpPr>
          <p:cNvPr id="11" name="Oval 10">
            <a:hlinkClick r:id="" action="ppaction://noaction"/>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3</a:t>
            </a:r>
          </a:p>
        </p:txBody>
      </p:sp>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 action="ppaction://hlinkshowjump?jump=nextslide"/>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371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anh em</a:t>
            </a:r>
            <a:endPar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 action="ppaction://hlinkshowjump?jump=nextslide"/>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câu chuyện Câu chuyện bó đũa, gia đình đó có mấy anh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1234</Words>
  <Application>Microsoft Office PowerPoint</Application>
  <PresentationFormat>Màn hình rộng</PresentationFormat>
  <Paragraphs>197</Paragraphs>
  <Slides>32</Slides>
  <Notes>13</Notes>
  <HiddenSlides>0</HiddenSlides>
  <MMClips>6</MMClips>
  <ScaleCrop>false</ScaleCrop>
  <HeadingPairs>
    <vt:vector size="6" baseType="variant">
      <vt:variant>
        <vt:lpstr>Phông được Dùng</vt:lpstr>
      </vt:variant>
      <vt:variant>
        <vt:i4>12</vt:i4>
      </vt:variant>
      <vt:variant>
        <vt:lpstr>Chủ đề</vt:lpstr>
      </vt:variant>
      <vt:variant>
        <vt:i4>8</vt:i4>
      </vt:variant>
      <vt:variant>
        <vt:lpstr>Tiêu đề Bản chiếu</vt:lpstr>
      </vt:variant>
      <vt:variant>
        <vt:i4>32</vt:i4>
      </vt:variant>
    </vt:vector>
  </HeadingPairs>
  <TitlesOfParts>
    <vt:vector size="52"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Verdana</vt:lpstr>
      <vt:lpstr>Wingdings 2</vt:lpstr>
      <vt:lpstr>1_Office Theme</vt:lpstr>
      <vt:lpstr>2_Office Theme</vt:lpstr>
      <vt:lpstr>3_Office Theme</vt:lpstr>
      <vt:lpstr>4_Office Theme</vt:lpstr>
      <vt:lpstr>Trek</vt:lpstr>
      <vt:lpstr>5_Office Theme</vt:lpstr>
      <vt:lpstr>2_Office 主题​​</vt:lpstr>
      <vt:lpstr>6_Office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Nói về một người bạn của em</vt:lpstr>
      <vt:lpstr>Gọi bạn</vt:lpstr>
      <vt:lpstr>Gọi bạn</vt:lpstr>
      <vt:lpstr>Gọi bạn</vt:lpstr>
      <vt:lpstr>Bản trình bày PowerPoint</vt:lpstr>
      <vt:lpstr>Gọi bạn</vt:lpstr>
      <vt:lpstr>Bản trình bày PowerPoint</vt:lpstr>
      <vt:lpstr>Bản trình bày PowerPoint</vt:lpstr>
      <vt:lpstr>Gọi bạn</vt:lpstr>
      <vt:lpstr>2. Đóng vai 1 người bạn trong rừng nói lời an ủi dê trắng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Chọn kể 1-2 đoạn của câu chuyện theo tranh</vt:lpstr>
      <vt:lpstr>Kể tiếp đoạn kết của câu chuyện theo ý của em</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ASUS</cp:lastModifiedBy>
  <cp:revision>16</cp:revision>
  <dcterms:created xsi:type="dcterms:W3CDTF">2021-05-26T04:27:49Z</dcterms:created>
  <dcterms:modified xsi:type="dcterms:W3CDTF">2023-11-07T08:27:40Z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