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6"/>
  </p:notesMasterIdLst>
  <p:sldIdLst>
    <p:sldId id="262" r:id="rId3"/>
    <p:sldId id="327" r:id="rId4"/>
    <p:sldId id="328" r:id="rId5"/>
    <p:sldId id="275" r:id="rId6"/>
    <p:sldId id="747" r:id="rId7"/>
    <p:sldId id="276" r:id="rId8"/>
    <p:sldId id="291" r:id="rId9"/>
    <p:sldId id="271" r:id="rId10"/>
    <p:sldId id="259" r:id="rId11"/>
    <p:sldId id="274" r:id="rId12"/>
    <p:sldId id="307" r:id="rId13"/>
    <p:sldId id="308" r:id="rId14"/>
    <p:sldId id="309" r:id="rId15"/>
    <p:sldId id="310" r:id="rId16"/>
    <p:sldId id="311" r:id="rId17"/>
    <p:sldId id="312" r:id="rId18"/>
    <p:sldId id="313" r:id="rId19"/>
    <p:sldId id="314" r:id="rId20"/>
    <p:sldId id="273" r:id="rId21"/>
    <p:sldId id="315" r:id="rId22"/>
    <p:sldId id="316" r:id="rId23"/>
    <p:sldId id="317" r:id="rId24"/>
    <p:sldId id="26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4" d="100"/>
          <a:sy n="64" d="100"/>
        </p:scale>
        <p:origin x="9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1EF0DA-F226-4E07-B9E0-2D4A78941A0A}" type="datetimeFigureOut">
              <a:rPr lang="en-US" smtClean="0"/>
              <a:t>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399D08-B1A4-42A4-86D5-D2029F6C654D}" type="slidenum">
              <a:rPr lang="en-US" smtClean="0"/>
              <a:t>‹#›</a:t>
            </a:fld>
            <a:endParaRPr lang="en-US"/>
          </a:p>
        </p:txBody>
      </p:sp>
    </p:spTree>
    <p:extLst>
      <p:ext uri="{BB962C8B-B14F-4D97-AF65-F5344CB8AC3E}">
        <p14:creationId xmlns:p14="http://schemas.microsoft.com/office/powerpoint/2010/main" val="793479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7</a:t>
            </a:fld>
            <a:endParaRPr lang="en-US"/>
          </a:p>
        </p:txBody>
      </p:sp>
    </p:spTree>
    <p:extLst>
      <p:ext uri="{BB962C8B-B14F-4D97-AF65-F5344CB8AC3E}">
        <p14:creationId xmlns:p14="http://schemas.microsoft.com/office/powerpoint/2010/main" val="225258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9</a:t>
            </a:fld>
            <a:endParaRPr lang="en-US"/>
          </a:p>
        </p:txBody>
      </p:sp>
    </p:spTree>
    <p:extLst>
      <p:ext uri="{BB962C8B-B14F-4D97-AF65-F5344CB8AC3E}">
        <p14:creationId xmlns:p14="http://schemas.microsoft.com/office/powerpoint/2010/main" val="41036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16</a:t>
            </a:fld>
            <a:endParaRPr lang="en-US"/>
          </a:p>
        </p:txBody>
      </p:sp>
    </p:spTree>
    <p:extLst>
      <p:ext uri="{BB962C8B-B14F-4D97-AF65-F5344CB8AC3E}">
        <p14:creationId xmlns:p14="http://schemas.microsoft.com/office/powerpoint/2010/main" val="2924946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21</a:t>
            </a:fld>
            <a:endParaRPr lang="en-US"/>
          </a:p>
        </p:txBody>
      </p:sp>
    </p:spTree>
    <p:extLst>
      <p:ext uri="{BB962C8B-B14F-4D97-AF65-F5344CB8AC3E}">
        <p14:creationId xmlns:p14="http://schemas.microsoft.com/office/powerpoint/2010/main" val="136761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23</a:t>
            </a:fld>
            <a:endParaRPr lang="en-US"/>
          </a:p>
        </p:txBody>
      </p:sp>
    </p:spTree>
    <p:extLst>
      <p:ext uri="{BB962C8B-B14F-4D97-AF65-F5344CB8AC3E}">
        <p14:creationId xmlns:p14="http://schemas.microsoft.com/office/powerpoint/2010/main" val="924977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145-DFC1-4D8C-877D-64E5924FEA2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CD3619-085F-4FA8-A7C6-B7C514839DA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6D8DD2-5C45-4C70-984C-FEEA4136E72D}"/>
              </a:ext>
            </a:extLst>
          </p:cNvPr>
          <p:cNvSpPr>
            <a:spLocks noGrp="1"/>
          </p:cNvSpPr>
          <p:nvPr>
            <p:ph type="dt" sz="half" idx="10"/>
          </p:nvPr>
        </p:nvSpPr>
        <p:spPr>
          <a:xfrm>
            <a:off x="838200" y="6356350"/>
            <a:ext cx="2743200" cy="365125"/>
          </a:xfrm>
          <a:prstGeom prst="rect">
            <a:avLst/>
          </a:prstGeom>
        </p:spPr>
        <p:txBody>
          <a:bodyPr/>
          <a:lstStyle/>
          <a:p>
            <a:fld id="{56411A0E-AEF3-4167-849A-FDDE66439023}" type="datetimeFigureOut">
              <a:rPr lang="en-US" smtClean="0"/>
              <a:t>1/3/2025</a:t>
            </a:fld>
            <a:endParaRPr lang="en-US"/>
          </a:p>
        </p:txBody>
      </p:sp>
      <p:sp>
        <p:nvSpPr>
          <p:cNvPr id="5" name="Footer Placeholder 4">
            <a:extLst>
              <a:ext uri="{FF2B5EF4-FFF2-40B4-BE49-F238E27FC236}">
                <a16:creationId xmlns:a16="http://schemas.microsoft.com/office/drawing/2014/main" id="{6127FFEE-DA8E-4060-A73B-E2A9758C0B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59B2F4-37E2-40C9-AB69-13A18A362567}"/>
              </a:ext>
            </a:extLst>
          </p:cNvPr>
          <p:cNvSpPr>
            <a:spLocks noGrp="1"/>
          </p:cNvSpPr>
          <p:nvPr>
            <p:ph type="sldNum" sz="quarter" idx="12"/>
          </p:nvPr>
        </p:nvSpPr>
        <p:spPr>
          <a:xfrm>
            <a:off x="8610600" y="6356350"/>
            <a:ext cx="2743200" cy="365125"/>
          </a:xfrm>
          <a:prstGeom prst="rect">
            <a:avLst/>
          </a:prstGeom>
        </p:spPr>
        <p:txBody>
          <a:bodyPr/>
          <a:lstStyle/>
          <a:p>
            <a:fld id="{4A8A3B19-B98D-431F-BF00-AECCA9EFD551}" type="slidenum">
              <a:rPr lang="en-US" smtClean="0"/>
              <a:t>‹#›</a:t>
            </a:fld>
            <a:endParaRPr lang="en-US"/>
          </a:p>
        </p:txBody>
      </p:sp>
    </p:spTree>
    <p:extLst>
      <p:ext uri="{BB962C8B-B14F-4D97-AF65-F5344CB8AC3E}">
        <p14:creationId xmlns:p14="http://schemas.microsoft.com/office/powerpoint/2010/main" val="3354128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F36BE-94DE-4C4F-A21F-00A6173A722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E34D9E9-6224-4D3A-81A7-5BF43F5383C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9874E44-04AE-4D8B-A314-CDEDC70EA8B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C24548-1F98-4715-A6E6-59351A7F8B7B}"/>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03/01/2025</a:t>
            </a:fld>
            <a:endParaRPr lang="vi-VN"/>
          </a:p>
        </p:txBody>
      </p:sp>
      <p:sp>
        <p:nvSpPr>
          <p:cNvPr id="6" name="Footer Placeholder 5">
            <a:extLst>
              <a:ext uri="{FF2B5EF4-FFF2-40B4-BE49-F238E27FC236}">
                <a16:creationId xmlns:a16="http://schemas.microsoft.com/office/drawing/2014/main" id="{06C56425-2DA8-4CC4-8D84-7A029A86A77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701C9C91-088B-41C6-B5E3-3C518F79068F}"/>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1594238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3D427-6A76-48C6-A08A-34E9A565C3A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A7CC02E-BE6C-4762-83E0-F6DBF076D8F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F42F9E11-425B-4B2F-963B-C8DD296B95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70E335-8BB8-4C48-886F-B44D97940665}"/>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03/01/2025</a:t>
            </a:fld>
            <a:endParaRPr lang="vi-VN"/>
          </a:p>
        </p:txBody>
      </p:sp>
      <p:sp>
        <p:nvSpPr>
          <p:cNvPr id="6" name="Footer Placeholder 5">
            <a:extLst>
              <a:ext uri="{FF2B5EF4-FFF2-40B4-BE49-F238E27FC236}">
                <a16:creationId xmlns:a16="http://schemas.microsoft.com/office/drawing/2014/main" id="{80456B3D-A38B-4C31-8330-B15B75E60B0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458BE192-0B0A-4223-91C9-53A3E23CE9AD}"/>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916774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698DD-7F4A-40D3-9973-AA190CB9D4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978E8B1-44BC-47A1-BEC1-754BB25877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80D777B-13B5-4925-9B95-DEBAEDDD343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03/01/2025</a:t>
            </a:fld>
            <a:endParaRPr lang="vi-VN"/>
          </a:p>
        </p:txBody>
      </p:sp>
      <p:sp>
        <p:nvSpPr>
          <p:cNvPr id="5" name="Footer Placeholder 4">
            <a:extLst>
              <a:ext uri="{FF2B5EF4-FFF2-40B4-BE49-F238E27FC236}">
                <a16:creationId xmlns:a16="http://schemas.microsoft.com/office/drawing/2014/main" id="{581770E3-0502-44FD-B205-C8E4D27C655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B85786BC-051F-4000-8CD1-00D1EE4F9894}"/>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1629858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5AD344-F9C6-48B2-AB21-A4CFADED9E6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1C5D109-A35E-41DB-A30C-371347684E4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7AB03B7-2893-4141-9121-F71A274A5411}"/>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03/01/2025</a:t>
            </a:fld>
            <a:endParaRPr lang="vi-VN"/>
          </a:p>
        </p:txBody>
      </p:sp>
      <p:sp>
        <p:nvSpPr>
          <p:cNvPr id="5" name="Footer Placeholder 4">
            <a:extLst>
              <a:ext uri="{FF2B5EF4-FFF2-40B4-BE49-F238E27FC236}">
                <a16:creationId xmlns:a16="http://schemas.microsoft.com/office/drawing/2014/main" id="{EEE56260-9862-4D60-AAB5-30BDAA69E7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CEB92093-BD57-43CB-A839-D44D37F72CD0}"/>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627181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C3CBAC-BF7B-4372-89B4-0487F69F93D1}"/>
              </a:ext>
            </a:extLst>
          </p:cNvPr>
          <p:cNvSpPr>
            <a:spLocks noGrp="1"/>
          </p:cNvSpPr>
          <p:nvPr>
            <p:ph type="dt" sz="half" idx="10"/>
          </p:nvPr>
        </p:nvSpPr>
        <p:spPr>
          <a:xfrm>
            <a:off x="838200" y="6356350"/>
            <a:ext cx="2743200" cy="365125"/>
          </a:xfrm>
          <a:prstGeom prst="rect">
            <a:avLst/>
          </a:prstGeom>
        </p:spPr>
        <p:txBody>
          <a:bodyPr/>
          <a:lstStyle/>
          <a:p>
            <a:fld id="{56411A0E-AEF3-4167-849A-FDDE66439023}" type="datetimeFigureOut">
              <a:rPr lang="en-US" smtClean="0"/>
              <a:t>1/3/2025</a:t>
            </a:fld>
            <a:endParaRPr lang="en-US"/>
          </a:p>
        </p:txBody>
      </p:sp>
      <p:sp>
        <p:nvSpPr>
          <p:cNvPr id="3" name="Footer Placeholder 2">
            <a:extLst>
              <a:ext uri="{FF2B5EF4-FFF2-40B4-BE49-F238E27FC236}">
                <a16:creationId xmlns:a16="http://schemas.microsoft.com/office/drawing/2014/main" id="{2D1016C8-CDB6-41CA-A6DB-8C943246C9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8D1072A-827E-4567-9FE6-93A7B2ED33D4}"/>
              </a:ext>
            </a:extLst>
          </p:cNvPr>
          <p:cNvSpPr>
            <a:spLocks noGrp="1"/>
          </p:cNvSpPr>
          <p:nvPr>
            <p:ph type="sldNum" sz="quarter" idx="12"/>
          </p:nvPr>
        </p:nvSpPr>
        <p:spPr>
          <a:xfrm>
            <a:off x="8610600" y="6356350"/>
            <a:ext cx="2743200" cy="365125"/>
          </a:xfrm>
          <a:prstGeom prst="rect">
            <a:avLst/>
          </a:prstGeom>
        </p:spPr>
        <p:txBody>
          <a:bodyPr/>
          <a:lstStyle/>
          <a:p>
            <a:fld id="{4A8A3B19-B98D-431F-BF00-AECCA9EFD551}" type="slidenum">
              <a:rPr lang="en-US" smtClean="0"/>
              <a:t>‹#›</a:t>
            </a:fld>
            <a:endParaRPr lang="en-US"/>
          </a:p>
        </p:txBody>
      </p:sp>
    </p:spTree>
    <p:extLst>
      <p:ext uri="{BB962C8B-B14F-4D97-AF65-F5344CB8AC3E}">
        <p14:creationId xmlns:p14="http://schemas.microsoft.com/office/powerpoint/2010/main" val="314422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38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8E2A-D2A1-44AE-AC75-4325F2137F0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1A20683-B1F5-4F8E-9EE6-241400C657E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57A83A2-BECE-45EC-90DD-24CEA447AD18}"/>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03/01/2025</a:t>
            </a:fld>
            <a:endParaRPr lang="vi-VN"/>
          </a:p>
        </p:txBody>
      </p:sp>
      <p:sp>
        <p:nvSpPr>
          <p:cNvPr id="5" name="Footer Placeholder 4">
            <a:extLst>
              <a:ext uri="{FF2B5EF4-FFF2-40B4-BE49-F238E27FC236}">
                <a16:creationId xmlns:a16="http://schemas.microsoft.com/office/drawing/2014/main" id="{D523C09D-BE68-4590-BBAA-30959260972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A3302783-8D25-440B-B954-96B0E20B2139}"/>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2664891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9AE98-1640-43F1-A00B-4F682DFDE20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61B6E53-4FD3-46E2-AEFF-D0590B3EE2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218E82-DDA3-4AFF-B9DC-F0656F088349}"/>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03/01/2025</a:t>
            </a:fld>
            <a:endParaRPr lang="vi-VN"/>
          </a:p>
        </p:txBody>
      </p:sp>
      <p:sp>
        <p:nvSpPr>
          <p:cNvPr id="5" name="Footer Placeholder 4">
            <a:extLst>
              <a:ext uri="{FF2B5EF4-FFF2-40B4-BE49-F238E27FC236}">
                <a16:creationId xmlns:a16="http://schemas.microsoft.com/office/drawing/2014/main" id="{7031CE96-1245-43AA-95BA-2E8CDDED6B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256EFA4-29D0-4773-AD35-2602E47DA7C5}"/>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2593571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4C04-C055-4B92-BE54-B490C178C5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39ECF81-413D-4F1C-8471-A7E188585C7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FFC51F2-AA9D-430E-8B67-7CE97F79A42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8727AB4-2F03-4B92-9230-17E331CF5B1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03/01/2025</a:t>
            </a:fld>
            <a:endParaRPr lang="vi-VN"/>
          </a:p>
        </p:txBody>
      </p:sp>
      <p:sp>
        <p:nvSpPr>
          <p:cNvPr id="6" name="Footer Placeholder 5">
            <a:extLst>
              <a:ext uri="{FF2B5EF4-FFF2-40B4-BE49-F238E27FC236}">
                <a16:creationId xmlns:a16="http://schemas.microsoft.com/office/drawing/2014/main" id="{5046F5F4-A341-4C7A-BF23-C223F286F8A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D1E94FFA-7356-466A-B98B-415916C550A6}"/>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11771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2B09-DAF4-4D26-9C10-FCAE868DB4F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131BFD9-073C-4E72-B64E-ABA2F3E57F1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1356A6-3012-47A5-9A2B-60FD2EC513A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CCBE547C-2DC2-44B1-81E8-A2263F74C6B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59F113-2950-4006-8B0E-49590C31222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43E91FA-D2E3-4E75-9430-725BD07EE38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03/01/2025</a:t>
            </a:fld>
            <a:endParaRPr lang="vi-VN"/>
          </a:p>
        </p:txBody>
      </p:sp>
      <p:sp>
        <p:nvSpPr>
          <p:cNvPr id="8" name="Footer Placeholder 7">
            <a:extLst>
              <a:ext uri="{FF2B5EF4-FFF2-40B4-BE49-F238E27FC236}">
                <a16:creationId xmlns:a16="http://schemas.microsoft.com/office/drawing/2014/main" id="{0BE62116-1A06-4B52-9D94-A3DB423BA8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FC4ED293-85D1-45CA-8355-C962BC27388A}"/>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2799172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40EED-9ABD-41F1-91B7-48EF53EFFDC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62B13893-6308-4AD4-AC46-CFF572A73CA9}"/>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03/01/2025</a:t>
            </a:fld>
            <a:endParaRPr lang="vi-VN"/>
          </a:p>
        </p:txBody>
      </p:sp>
      <p:sp>
        <p:nvSpPr>
          <p:cNvPr id="4" name="Footer Placeholder 3">
            <a:extLst>
              <a:ext uri="{FF2B5EF4-FFF2-40B4-BE49-F238E27FC236}">
                <a16:creationId xmlns:a16="http://schemas.microsoft.com/office/drawing/2014/main" id="{57047E53-ADF9-4018-B285-484F72F9DA8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9B13C219-E152-4244-AE18-605F18F25796}"/>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833373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780B1C-E878-4EE5-A7AB-99644AE0DDA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03/01/2025</a:t>
            </a:fld>
            <a:endParaRPr lang="vi-VN"/>
          </a:p>
        </p:txBody>
      </p:sp>
      <p:sp>
        <p:nvSpPr>
          <p:cNvPr id="3" name="Footer Placeholder 2">
            <a:extLst>
              <a:ext uri="{FF2B5EF4-FFF2-40B4-BE49-F238E27FC236}">
                <a16:creationId xmlns:a16="http://schemas.microsoft.com/office/drawing/2014/main" id="{93249EEA-E54A-4490-AB82-22994E2B0E5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F7BAF8B6-1EAF-4BC2-8D3C-1360FD6FB9D3}"/>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13314595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496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78800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FAD890-4248-47B2-AF9F-2F903AD11CEE}"/>
              </a:ext>
            </a:extLst>
          </p:cNvPr>
          <p:cNvPicPr>
            <a:picLocks noChangeAspect="1"/>
          </p:cNvPicPr>
          <p:nvPr userDrawn="1"/>
        </p:nvPicPr>
        <p:blipFill>
          <a:blip r:embed="rId13"/>
          <a:stretch>
            <a:fillRect/>
          </a:stretch>
        </p:blipFill>
        <p:spPr>
          <a:xfrm>
            <a:off x="-779680" y="0"/>
            <a:ext cx="13143129" cy="7464670"/>
          </a:xfrm>
          <a:prstGeom prst="rect">
            <a:avLst/>
          </a:prstGeom>
        </p:spPr>
      </p:pic>
    </p:spTree>
    <p:extLst>
      <p:ext uri="{BB962C8B-B14F-4D97-AF65-F5344CB8AC3E}">
        <p14:creationId xmlns:p14="http://schemas.microsoft.com/office/powerpoint/2010/main" val="73939672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sv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0.png"/><Relationship Id="rId4" Type="http://schemas.openxmlformats.org/officeDocument/2006/relationships/image" Target="../media/image4.jpg"/><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4.gif"/><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slide" Target="slide3.xml"/><Relationship Id="rId16"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slide" Target="slide6.xml"/><Relationship Id="rId11" Type="http://schemas.openxmlformats.org/officeDocument/2006/relationships/image" Target="../media/image12.png"/><Relationship Id="rId5" Type="http://schemas.openxmlformats.org/officeDocument/2006/relationships/image" Target="../media/image8.png"/><Relationship Id="rId15" Type="http://schemas.openxmlformats.org/officeDocument/2006/relationships/slide" Target="slide7.xml"/><Relationship Id="rId10" Type="http://schemas.openxmlformats.org/officeDocument/2006/relationships/image" Target="../media/image11.png"/><Relationship Id="rId4" Type="http://schemas.openxmlformats.org/officeDocument/2006/relationships/slide" Target="slide5.xml"/><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svg"/><Relationship Id="rId11" Type="http://schemas.openxmlformats.org/officeDocument/2006/relationships/image" Target="../media/image53.png"/><Relationship Id="rId5" Type="http://schemas.openxmlformats.org/officeDocument/2006/relationships/image" Target="../media/image31.png"/><Relationship Id="rId10" Type="http://schemas.openxmlformats.org/officeDocument/2006/relationships/image" Target="../media/image52.svg"/><Relationship Id="rId4" Type="http://schemas.openxmlformats.org/officeDocument/2006/relationships/image" Target="../media/image3.svg"/><Relationship Id="rId9" Type="http://schemas.openxmlformats.org/officeDocument/2006/relationships/image" Target="../media/image51.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xml"/><Relationship Id="rId7" Type="http://schemas.openxmlformats.org/officeDocument/2006/relationships/image" Target="../media/image19.jpg"/><Relationship Id="rId2" Type="http://schemas.openxmlformats.org/officeDocument/2006/relationships/audio" Target="../media/audio1.wav"/><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2.xml"/><Relationship Id="rId7"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21.jpe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 Target="slide2.xml"/><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9.png"/><Relationship Id="rId4" Type="http://schemas.openxmlformats.org/officeDocument/2006/relationships/image" Target="../media/image17.png"/><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5.jpeg"/><Relationship Id="rId10" Type="http://schemas.openxmlformats.org/officeDocument/2006/relationships/image" Target="../media/image29.png"/><Relationship Id="rId4" Type="http://schemas.openxmlformats.org/officeDocument/2006/relationships/image" Target="../media/image3.sv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sv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0.png"/><Relationship Id="rId4" Type="http://schemas.openxmlformats.org/officeDocument/2006/relationships/image" Target="../media/image4.jp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32.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5.png"/><Relationship Id="rId10" Type="http://schemas.openxmlformats.org/officeDocument/2006/relationships/image" Target="../media/image36.png"/><Relationship Id="rId4" Type="http://schemas.openxmlformats.org/officeDocument/2006/relationships/image" Target="../media/image3.sv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30480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14443" y="404046"/>
            <a:ext cx="397254" cy="397254"/>
          </a:xfrm>
          <a:prstGeom prst="rect">
            <a:avLst/>
          </a:prstGeom>
        </p:spPr>
      </p:pic>
      <p:sp>
        <p:nvSpPr>
          <p:cNvPr id="11" name="Rectangle: Diagonal Corners Snipped 10">
            <a:extLst>
              <a:ext uri="{FF2B5EF4-FFF2-40B4-BE49-F238E27FC236}">
                <a16:creationId xmlns:a16="http://schemas.microsoft.com/office/drawing/2014/main" id="{9F675953-32A8-44ED-8794-5A53837D83B5}"/>
              </a:ext>
            </a:extLst>
          </p:cNvPr>
          <p:cNvSpPr/>
          <p:nvPr/>
        </p:nvSpPr>
        <p:spPr>
          <a:xfrm>
            <a:off x="1314972" y="1904132"/>
            <a:ext cx="9113339" cy="4601443"/>
          </a:xfrm>
          <a:prstGeom prst="snip2Diag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Picture 40">
            <a:extLst>
              <a:ext uri="{FF2B5EF4-FFF2-40B4-BE49-F238E27FC236}">
                <a16:creationId xmlns:a16="http://schemas.microsoft.com/office/drawing/2014/main" id="{328307A9-FE1C-4B9C-A5F9-80C82FE7EF8F}"/>
              </a:ext>
            </a:extLst>
          </p:cNvPr>
          <p:cNvPicPr>
            <a:picLocks noChangeAspect="1"/>
          </p:cNvPicPr>
          <p:nvPr/>
        </p:nvPicPr>
        <p:blipFill rotWithShape="1">
          <a:blip r:embed="rId5">
            <a:duotone>
              <a:prstClr val="black"/>
              <a:schemeClr val="accent5">
                <a:tint val="45000"/>
                <a:satMod val="400000"/>
              </a:schemeClr>
            </a:duotone>
            <a:extLst>
              <a:ext uri="{28A0092B-C50C-407E-A947-70E740481C1C}">
                <a14:useLocalDpi xmlns:a14="http://schemas.microsoft.com/office/drawing/2010/main" val="0"/>
              </a:ext>
            </a:extLst>
          </a:blip>
          <a:srcRect t="1" r="55441" b="41224"/>
          <a:stretch/>
        </p:blipFill>
        <p:spPr>
          <a:xfrm>
            <a:off x="463675" y="278847"/>
            <a:ext cx="2944837" cy="2587283"/>
          </a:xfrm>
          <a:prstGeom prst="rect">
            <a:avLst/>
          </a:prstGeom>
        </p:spPr>
      </p:pic>
      <p:pic>
        <p:nvPicPr>
          <p:cNvPr id="2" name="Picture 1">
            <a:extLst>
              <a:ext uri="{FF2B5EF4-FFF2-40B4-BE49-F238E27FC236}">
                <a16:creationId xmlns:a16="http://schemas.microsoft.com/office/drawing/2014/main" id="{701E28BA-6719-9E48-D32A-A08451D188E6}"/>
              </a:ext>
            </a:extLst>
          </p:cNvPr>
          <p:cNvPicPr>
            <a:picLocks noChangeAspect="1"/>
          </p:cNvPicPr>
          <p:nvPr/>
        </p:nvPicPr>
        <p:blipFill>
          <a:blip r:embed="rId6"/>
          <a:stretch>
            <a:fillRect/>
          </a:stretch>
        </p:blipFill>
        <p:spPr>
          <a:xfrm>
            <a:off x="2784418" y="287906"/>
            <a:ext cx="7175614" cy="3005588"/>
          </a:xfrm>
          <a:prstGeom prst="rect">
            <a:avLst/>
          </a:prstGeom>
        </p:spPr>
      </p:pic>
    </p:spTree>
    <p:extLst>
      <p:ext uri="{BB962C8B-B14F-4D97-AF65-F5344CB8AC3E}">
        <p14:creationId xmlns:p14="http://schemas.microsoft.com/office/powerpoint/2010/main" val="4278372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8" name="Picture 7">
            <a:extLst>
              <a:ext uri="{FF2B5EF4-FFF2-40B4-BE49-F238E27FC236}">
                <a16:creationId xmlns:a16="http://schemas.microsoft.com/office/drawing/2014/main" id="{C8A7C005-6C63-A0F2-3E9B-0E21663D2AAE}"/>
              </a:ext>
            </a:extLst>
          </p:cNvPr>
          <p:cNvPicPr>
            <a:picLocks noChangeAspect="1"/>
          </p:cNvPicPr>
          <p:nvPr/>
        </p:nvPicPr>
        <p:blipFill>
          <a:blip r:embed="rId2"/>
          <a:stretch>
            <a:fillRect/>
          </a:stretch>
        </p:blipFill>
        <p:spPr>
          <a:xfrm>
            <a:off x="476249" y="1824037"/>
            <a:ext cx="4715617" cy="29384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hỏi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319498F1-14E0-F03A-B06B-E3F6F70E7859}"/>
              </a:ext>
            </a:extLst>
          </p:cNvPr>
          <p:cNvSpPr txBox="1">
            <a:spLocks noChangeArrowheads="1"/>
          </p:cNvSpPr>
          <p:nvPr/>
        </p:nvSpPr>
        <p:spPr bwMode="auto">
          <a:xfrm>
            <a:off x="5524500" y="1527383"/>
            <a:ext cx="6153150" cy="1569660"/>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457200" lvl="0" indent="-457200" algn="just">
              <a:buFont typeface="Arial" panose="020B0604020202020204" pitchFamily="34" charset="0"/>
              <a:buChar char="•"/>
            </a:pPr>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Bộ phận nào của nồi và chảo (Hình 2a) dẫn nhiệt kém, bộ phận nào dẫn nhiệt tốt?</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87165999-2056-E808-3B6D-9AF1FB1A35DD}"/>
              </a:ext>
            </a:extLst>
          </p:cNvPr>
          <p:cNvSpPr txBox="1"/>
          <p:nvPr/>
        </p:nvSpPr>
        <p:spPr>
          <a:xfrm>
            <a:off x="6397900" y="4053352"/>
            <a:ext cx="5555975" cy="1200329"/>
          </a:xfrm>
          <a:custGeom>
            <a:avLst/>
            <a:gdLst>
              <a:gd name="connsiteX0" fmla="*/ 0 w 5555975"/>
              <a:gd name="connsiteY0" fmla="*/ 0 h 1200329"/>
              <a:gd name="connsiteX1" fmla="*/ 5555975 w 5555975"/>
              <a:gd name="connsiteY1" fmla="*/ 0 h 1200329"/>
              <a:gd name="connsiteX2" fmla="*/ 5555975 w 5555975"/>
              <a:gd name="connsiteY2" fmla="*/ 1200329 h 1200329"/>
              <a:gd name="connsiteX3" fmla="*/ 0 w 5555975"/>
              <a:gd name="connsiteY3" fmla="*/ 1200329 h 1200329"/>
              <a:gd name="connsiteX4" fmla="*/ 0 w 5555975"/>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5975" h="1200329" fill="none" extrusionOk="0">
                <a:moveTo>
                  <a:pt x="0" y="0"/>
                </a:moveTo>
                <a:cubicBezTo>
                  <a:pt x="2558145" y="5222"/>
                  <a:pt x="3281506" y="24918"/>
                  <a:pt x="5555975" y="0"/>
                </a:cubicBezTo>
                <a:cubicBezTo>
                  <a:pt x="5622709" y="180425"/>
                  <a:pt x="5608992" y="1037242"/>
                  <a:pt x="5555975" y="1200329"/>
                </a:cubicBezTo>
                <a:cubicBezTo>
                  <a:pt x="4296724" y="1035568"/>
                  <a:pt x="2118340" y="1318479"/>
                  <a:pt x="0" y="1200329"/>
                </a:cubicBezTo>
                <a:cubicBezTo>
                  <a:pt x="40680" y="790633"/>
                  <a:pt x="-39089" y="241570"/>
                  <a:pt x="0" y="0"/>
                </a:cubicBezTo>
                <a:close/>
              </a:path>
              <a:path w="5555975" h="1200329" stroke="0" extrusionOk="0">
                <a:moveTo>
                  <a:pt x="0" y="0"/>
                </a:moveTo>
                <a:cubicBezTo>
                  <a:pt x="1424123" y="11849"/>
                  <a:pt x="4727231" y="-161459"/>
                  <a:pt x="5555975" y="0"/>
                </a:cubicBezTo>
                <a:cubicBezTo>
                  <a:pt x="5480933" y="255061"/>
                  <a:pt x="5626497" y="845340"/>
                  <a:pt x="5555975" y="1200329"/>
                </a:cubicBezTo>
                <a:cubicBezTo>
                  <a:pt x="4737689" y="1054469"/>
                  <a:pt x="2302329" y="1122005"/>
                  <a:pt x="0" y="1200329"/>
                </a:cubicBezTo>
                <a:cubicBezTo>
                  <a:pt x="-104018" y="661816"/>
                  <a:pt x="-19313" y="34284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en-US" sz="3600" b="1" dirty="0">
                <a:latin typeface="Calibri" panose="020F0502020204030204" pitchFamily="34" charset="0"/>
                <a:cs typeface="Calibri" panose="020F0502020204030204" pitchFamily="34" charset="0"/>
              </a:rPr>
              <a:t>C</a:t>
            </a:r>
            <a:r>
              <a:rPr lang="vi-VN" sz="3600" b="1" dirty="0">
                <a:latin typeface="Calibri" panose="020F0502020204030204" pitchFamily="34" charset="0"/>
                <a:cs typeface="Calibri" panose="020F0502020204030204" pitchFamily="34" charset="0"/>
              </a:rPr>
              <a:t>án nồi/chảo</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dẫn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nhiệt</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kém</a:t>
            </a:r>
            <a:endParaRPr lang="en-US" sz="3600" b="1" dirty="0">
              <a:latin typeface="Calibri" panose="020F0502020204030204" pitchFamily="34" charset="0"/>
              <a:cs typeface="Calibri" panose="020F0502020204030204" pitchFamily="34" charset="0"/>
            </a:endParaRPr>
          </a:p>
          <a:p>
            <a:pPr algn="just"/>
            <a:r>
              <a:rPr lang="en-US" sz="3600" b="1" dirty="0" err="1">
                <a:latin typeface="Calibri" panose="020F0502020204030204" pitchFamily="34" charset="0"/>
                <a:cs typeface="Calibri" panose="020F0502020204030204" pitchFamily="34" charset="0"/>
              </a:rPr>
              <a:t>Lòng</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nồi</a:t>
            </a:r>
            <a:r>
              <a:rPr lang="en-US" sz="3600" b="1" dirty="0">
                <a:latin typeface="Calibri" panose="020F0502020204030204" pitchFamily="34" charset="0"/>
                <a:cs typeface="Calibri" panose="020F0502020204030204" pitchFamily="34" charset="0"/>
              </a:rPr>
              <a:t>/</a:t>
            </a:r>
            <a:r>
              <a:rPr lang="en-US" sz="3600" b="1" dirty="0" err="1">
                <a:latin typeface="Calibri" panose="020F0502020204030204" pitchFamily="34" charset="0"/>
                <a:cs typeface="Calibri" panose="020F0502020204030204" pitchFamily="34" charset="0"/>
              </a:rPr>
              <a:t>chảo</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dẫn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nhiệt</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tốt</a:t>
            </a:r>
            <a:endParaRPr lang="vi-VN" sz="3600" b="1" dirty="0">
              <a:latin typeface="Calibri" panose="020F0502020204030204" pitchFamily="34" charset="0"/>
              <a:cs typeface="Calibri" panose="020F0502020204030204" pitchFamily="34" charset="0"/>
            </a:endParaRPr>
          </a:p>
        </p:txBody>
      </p:sp>
      <p:sp>
        <p:nvSpPr>
          <p:cNvPr id="12" name="Freeform: Shape 34">
            <a:extLst>
              <a:ext uri="{FF2B5EF4-FFF2-40B4-BE49-F238E27FC236}">
                <a16:creationId xmlns:a16="http://schemas.microsoft.com/office/drawing/2014/main" id="{D9762C82-4ADA-08A6-3FBC-FD82C2326ABD}"/>
              </a:ext>
            </a:extLst>
          </p:cNvPr>
          <p:cNvSpPr/>
          <p:nvPr/>
        </p:nvSpPr>
        <p:spPr>
          <a:xfrm>
            <a:off x="5430634" y="311352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612564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hỏi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319498F1-14E0-F03A-B06B-E3F6F70E7859}"/>
              </a:ext>
            </a:extLst>
          </p:cNvPr>
          <p:cNvSpPr txBox="1">
            <a:spLocks noChangeArrowheads="1"/>
          </p:cNvSpPr>
          <p:nvPr/>
        </p:nvSpPr>
        <p:spPr bwMode="auto">
          <a:xfrm>
            <a:off x="5353050" y="1222583"/>
            <a:ext cx="6153150" cy="1938992"/>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2400" b="1" dirty="0">
                <a:solidFill>
                  <a:srgbClr val="FF0000"/>
                </a:solidFill>
                <a:latin typeface="Cambria" panose="02040503050406030204" pitchFamily="18" charset="0"/>
                <a:ea typeface="Cambria" panose="02040503050406030204" pitchFamily="18" charset="0"/>
                <a:cs typeface="Arial" panose="020B0604020202020204" pitchFamily="34" charset="0"/>
              </a:rPr>
              <a:t>Để giữ cho nước trong ấm nóng lâu thì giỏ đựng ấm và bên trong giỏ (Hình 2b) cần làm bằng vật dẫn nhiệt tốt hay dẫn nhiệt kém? Nêu tên một số vật có thể sử dụng làm giỏ và lót trong giỏ ấm.</a:t>
            </a:r>
            <a:endParaRPr kumimoji="0" lang="vi-VN"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87165999-2056-E808-3B6D-9AF1FB1A35DD}"/>
              </a:ext>
            </a:extLst>
          </p:cNvPr>
          <p:cNvSpPr txBox="1"/>
          <p:nvPr/>
        </p:nvSpPr>
        <p:spPr>
          <a:xfrm>
            <a:off x="5912125" y="3824752"/>
            <a:ext cx="5946500" cy="2308324"/>
          </a:xfrm>
          <a:custGeom>
            <a:avLst/>
            <a:gdLst>
              <a:gd name="connsiteX0" fmla="*/ 0 w 5946500"/>
              <a:gd name="connsiteY0" fmla="*/ 0 h 2308324"/>
              <a:gd name="connsiteX1" fmla="*/ 5946500 w 5946500"/>
              <a:gd name="connsiteY1" fmla="*/ 0 h 2308324"/>
              <a:gd name="connsiteX2" fmla="*/ 5946500 w 5946500"/>
              <a:gd name="connsiteY2" fmla="*/ 2308324 h 2308324"/>
              <a:gd name="connsiteX3" fmla="*/ 0 w 5946500"/>
              <a:gd name="connsiteY3" fmla="*/ 2308324 h 2308324"/>
              <a:gd name="connsiteX4" fmla="*/ 0 w 5946500"/>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00" h="2308324" fill="none" extrusionOk="0">
                <a:moveTo>
                  <a:pt x="0" y="0"/>
                </a:moveTo>
                <a:cubicBezTo>
                  <a:pt x="2963857" y="5222"/>
                  <a:pt x="4970093" y="24918"/>
                  <a:pt x="5946500" y="0"/>
                </a:cubicBezTo>
                <a:cubicBezTo>
                  <a:pt x="5785255" y="295473"/>
                  <a:pt x="5902740" y="1186317"/>
                  <a:pt x="5946500" y="2308324"/>
                </a:cubicBezTo>
                <a:cubicBezTo>
                  <a:pt x="3509381" y="2143563"/>
                  <a:pt x="2771210" y="2426474"/>
                  <a:pt x="0" y="2308324"/>
                </a:cubicBezTo>
                <a:cubicBezTo>
                  <a:pt x="-55725" y="1490219"/>
                  <a:pt x="17072" y="609588"/>
                  <a:pt x="0" y="0"/>
                </a:cubicBezTo>
                <a:close/>
              </a:path>
              <a:path w="5946500" h="2308324" stroke="0" extrusionOk="0">
                <a:moveTo>
                  <a:pt x="0" y="0"/>
                </a:moveTo>
                <a:cubicBezTo>
                  <a:pt x="1902993" y="11849"/>
                  <a:pt x="3916458" y="-161459"/>
                  <a:pt x="5946500" y="0"/>
                </a:cubicBezTo>
                <a:cubicBezTo>
                  <a:pt x="5949630" y="699270"/>
                  <a:pt x="5845324" y="2031698"/>
                  <a:pt x="5946500" y="2308324"/>
                </a:cubicBezTo>
                <a:cubicBezTo>
                  <a:pt x="4643832" y="2162464"/>
                  <a:pt x="2238412" y="2230000"/>
                  <a:pt x="0" y="2308324"/>
                </a:cubicBezTo>
                <a:cubicBezTo>
                  <a:pt x="74291" y="1581858"/>
                  <a:pt x="168006" y="1077334"/>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Để giữ cho nước trong ấm nóng lâu thì giỏ đựng ấm và bên trong giỏ</a:t>
            </a:r>
            <a:r>
              <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cần làm bằng vật dẫn nhiệt kém. </a:t>
            </a:r>
            <a:endPar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endParaRPr>
          </a:p>
          <a:p>
            <a:pPr marL="342900" lvl="0" indent="-342900" algn="just">
              <a:buFont typeface="Arial" panose="020B0604020202020204" pitchFamily="34" charset="0"/>
              <a:buChar cha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Một số vật có thể sử dụng làm giỏ và lót trong giỏ ấm: xốp, len, bông, nhựa, ...</a:t>
            </a:r>
            <a:endPar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Freeform: Shape 34">
            <a:extLst>
              <a:ext uri="{FF2B5EF4-FFF2-40B4-BE49-F238E27FC236}">
                <a16:creationId xmlns:a16="http://schemas.microsoft.com/office/drawing/2014/main" id="{D9762C82-4ADA-08A6-3FBC-FD82C2326ABD}"/>
              </a:ext>
            </a:extLst>
          </p:cNvPr>
          <p:cNvSpPr/>
          <p:nvPr/>
        </p:nvSpPr>
        <p:spPr>
          <a:xfrm>
            <a:off x="5325859" y="314210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4" name="Picture 3">
            <a:extLst>
              <a:ext uri="{FF2B5EF4-FFF2-40B4-BE49-F238E27FC236}">
                <a16:creationId xmlns:a16="http://schemas.microsoft.com/office/drawing/2014/main" id="{2387A78B-DA78-001E-04F9-3B67D068FB4F}"/>
              </a:ext>
            </a:extLst>
          </p:cNvPr>
          <p:cNvPicPr>
            <a:picLocks noChangeAspect="1"/>
          </p:cNvPicPr>
          <p:nvPr/>
        </p:nvPicPr>
        <p:blipFill>
          <a:blip r:embed="rId2"/>
          <a:stretch>
            <a:fillRect/>
          </a:stretch>
        </p:blipFill>
        <p:spPr>
          <a:xfrm>
            <a:off x="1138237" y="2070100"/>
            <a:ext cx="3938588" cy="2625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8219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hỏi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319498F1-14E0-F03A-B06B-E3F6F70E7859}"/>
              </a:ext>
            </a:extLst>
          </p:cNvPr>
          <p:cNvSpPr txBox="1">
            <a:spLocks noChangeArrowheads="1"/>
          </p:cNvSpPr>
          <p:nvPr/>
        </p:nvSpPr>
        <p:spPr bwMode="auto">
          <a:xfrm>
            <a:off x="5353050" y="1222583"/>
            <a:ext cx="6153150" cy="1938992"/>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000" b="1" dirty="0">
                <a:solidFill>
                  <a:srgbClr val="FF0000"/>
                </a:solidFill>
                <a:latin typeface="Cambria" panose="02040503050406030204" pitchFamily="18" charset="0"/>
                <a:ea typeface="Cambria" panose="02040503050406030204" pitchFamily="18" charset="0"/>
                <a:cs typeface="Arial" panose="020B0604020202020204" pitchFamily="34" charset="0"/>
              </a:rPr>
              <a:t> Nồi gang (Hình 2c) dẫn nhiệt tốt hay dẫn nhiệt kém? Khi chuyển nồi gang rời khỏi bếp lửa cần chú ý điều gì?</a:t>
            </a:r>
            <a:endParaRPr kumimoji="0" lang="vi-VN" sz="3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87165999-2056-E808-3B6D-9AF1FB1A35DD}"/>
              </a:ext>
            </a:extLst>
          </p:cNvPr>
          <p:cNvSpPr txBox="1"/>
          <p:nvPr/>
        </p:nvSpPr>
        <p:spPr>
          <a:xfrm>
            <a:off x="5912125" y="3824752"/>
            <a:ext cx="5946500" cy="2062103"/>
          </a:xfrm>
          <a:custGeom>
            <a:avLst/>
            <a:gdLst>
              <a:gd name="connsiteX0" fmla="*/ 0 w 5946500"/>
              <a:gd name="connsiteY0" fmla="*/ 0 h 2062103"/>
              <a:gd name="connsiteX1" fmla="*/ 5946500 w 5946500"/>
              <a:gd name="connsiteY1" fmla="*/ 0 h 2062103"/>
              <a:gd name="connsiteX2" fmla="*/ 5946500 w 5946500"/>
              <a:gd name="connsiteY2" fmla="*/ 2062103 h 2062103"/>
              <a:gd name="connsiteX3" fmla="*/ 0 w 5946500"/>
              <a:gd name="connsiteY3" fmla="*/ 2062103 h 2062103"/>
              <a:gd name="connsiteX4" fmla="*/ 0 w 5946500"/>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00" h="2062103" fill="none" extrusionOk="0">
                <a:moveTo>
                  <a:pt x="0" y="0"/>
                </a:moveTo>
                <a:cubicBezTo>
                  <a:pt x="2963857" y="5222"/>
                  <a:pt x="4970093" y="24918"/>
                  <a:pt x="5946500" y="0"/>
                </a:cubicBezTo>
                <a:cubicBezTo>
                  <a:pt x="5785255" y="602541"/>
                  <a:pt x="5902740" y="1321515"/>
                  <a:pt x="5946500" y="2062103"/>
                </a:cubicBezTo>
                <a:cubicBezTo>
                  <a:pt x="3509381" y="1897342"/>
                  <a:pt x="2771210" y="2180253"/>
                  <a:pt x="0" y="2062103"/>
                </a:cubicBezTo>
                <a:cubicBezTo>
                  <a:pt x="-55725" y="1736798"/>
                  <a:pt x="17072" y="843718"/>
                  <a:pt x="0" y="0"/>
                </a:cubicBezTo>
                <a:close/>
              </a:path>
              <a:path w="5946500" h="2062103" stroke="0" extrusionOk="0">
                <a:moveTo>
                  <a:pt x="0" y="0"/>
                </a:moveTo>
                <a:cubicBezTo>
                  <a:pt x="1902993" y="11849"/>
                  <a:pt x="3916458" y="-161459"/>
                  <a:pt x="5946500" y="0"/>
                </a:cubicBezTo>
                <a:cubicBezTo>
                  <a:pt x="5949630" y="760657"/>
                  <a:pt x="5845324" y="1587749"/>
                  <a:pt x="5946500" y="2062103"/>
                </a:cubicBezTo>
                <a:cubicBezTo>
                  <a:pt x="4643832" y="1916243"/>
                  <a:pt x="2238412" y="1983779"/>
                  <a:pt x="0" y="2062103"/>
                </a:cubicBezTo>
                <a:cubicBezTo>
                  <a:pt x="74291" y="1594718"/>
                  <a:pt x="168006" y="46247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Nồi gang dẫn nhiệt tốt. </a:t>
            </a:r>
            <a:endPar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endParaRPr>
          </a:p>
          <a:p>
            <a:pPr marL="342900" lvl="0" indent="-342900" algn="just">
              <a:buFont typeface="Arial" panose="020B0604020202020204" pitchFamily="34" charset="0"/>
              <a:buChar cha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Khi chuyển nồi gang rời khỏi bếp lửa cần chú ý dùng đồ lót tay cầm vì dễ bị bỏng.</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Freeform: Shape 34">
            <a:extLst>
              <a:ext uri="{FF2B5EF4-FFF2-40B4-BE49-F238E27FC236}">
                <a16:creationId xmlns:a16="http://schemas.microsoft.com/office/drawing/2014/main" id="{D9762C82-4ADA-08A6-3FBC-FD82C2326ABD}"/>
              </a:ext>
            </a:extLst>
          </p:cNvPr>
          <p:cNvSpPr/>
          <p:nvPr/>
        </p:nvSpPr>
        <p:spPr>
          <a:xfrm>
            <a:off x="5316334" y="319925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5" name="Picture 4">
            <a:extLst>
              <a:ext uri="{FF2B5EF4-FFF2-40B4-BE49-F238E27FC236}">
                <a16:creationId xmlns:a16="http://schemas.microsoft.com/office/drawing/2014/main" id="{B91761AE-2568-0004-A990-AFE6B8125857}"/>
              </a:ext>
            </a:extLst>
          </p:cNvPr>
          <p:cNvPicPr>
            <a:picLocks noChangeAspect="1"/>
          </p:cNvPicPr>
          <p:nvPr/>
        </p:nvPicPr>
        <p:blipFill>
          <a:blip r:embed="rId2"/>
          <a:stretch>
            <a:fillRect/>
          </a:stretch>
        </p:blipFill>
        <p:spPr>
          <a:xfrm>
            <a:off x="923926" y="1971675"/>
            <a:ext cx="3928088" cy="28102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51964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hỏi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319498F1-14E0-F03A-B06B-E3F6F70E7859}"/>
              </a:ext>
            </a:extLst>
          </p:cNvPr>
          <p:cNvSpPr txBox="1">
            <a:spLocks noChangeArrowheads="1"/>
          </p:cNvSpPr>
          <p:nvPr/>
        </p:nvSpPr>
        <p:spPr bwMode="auto">
          <a:xfrm>
            <a:off x="5353050" y="1222583"/>
            <a:ext cx="6153150" cy="1754326"/>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Vì sao ta thường đội mũ len (Hình 2d) vào những ngày đông giá rét?</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87165999-2056-E808-3B6D-9AF1FB1A35DD}"/>
              </a:ext>
            </a:extLst>
          </p:cNvPr>
          <p:cNvSpPr txBox="1"/>
          <p:nvPr/>
        </p:nvSpPr>
        <p:spPr>
          <a:xfrm>
            <a:off x="5912125" y="3824752"/>
            <a:ext cx="5946500" cy="1754326"/>
          </a:xfrm>
          <a:custGeom>
            <a:avLst/>
            <a:gdLst>
              <a:gd name="connsiteX0" fmla="*/ 0 w 5946500"/>
              <a:gd name="connsiteY0" fmla="*/ 0 h 1754326"/>
              <a:gd name="connsiteX1" fmla="*/ 5946500 w 5946500"/>
              <a:gd name="connsiteY1" fmla="*/ 0 h 1754326"/>
              <a:gd name="connsiteX2" fmla="*/ 5946500 w 5946500"/>
              <a:gd name="connsiteY2" fmla="*/ 1754326 h 1754326"/>
              <a:gd name="connsiteX3" fmla="*/ 0 w 5946500"/>
              <a:gd name="connsiteY3" fmla="*/ 1754326 h 1754326"/>
              <a:gd name="connsiteX4" fmla="*/ 0 w 5946500"/>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00" h="1754326" fill="none" extrusionOk="0">
                <a:moveTo>
                  <a:pt x="0" y="0"/>
                </a:moveTo>
                <a:cubicBezTo>
                  <a:pt x="2963857" y="5222"/>
                  <a:pt x="4970093" y="24918"/>
                  <a:pt x="5946500" y="0"/>
                </a:cubicBezTo>
                <a:cubicBezTo>
                  <a:pt x="6011075" y="239465"/>
                  <a:pt x="5848427" y="1500058"/>
                  <a:pt x="5946500" y="1754326"/>
                </a:cubicBezTo>
                <a:cubicBezTo>
                  <a:pt x="3509381" y="1589565"/>
                  <a:pt x="2771210" y="1872476"/>
                  <a:pt x="0" y="1754326"/>
                </a:cubicBezTo>
                <a:cubicBezTo>
                  <a:pt x="-8328" y="1287393"/>
                  <a:pt x="-71301" y="628243"/>
                  <a:pt x="0" y="0"/>
                </a:cubicBezTo>
                <a:close/>
              </a:path>
              <a:path w="5946500" h="1754326" stroke="0" extrusionOk="0">
                <a:moveTo>
                  <a:pt x="0" y="0"/>
                </a:moveTo>
                <a:cubicBezTo>
                  <a:pt x="1902993" y="11849"/>
                  <a:pt x="3916458" y="-161459"/>
                  <a:pt x="5946500" y="0"/>
                </a:cubicBezTo>
                <a:cubicBezTo>
                  <a:pt x="5920686" y="606792"/>
                  <a:pt x="5799970" y="1569389"/>
                  <a:pt x="5946500" y="1754326"/>
                </a:cubicBezTo>
                <a:cubicBezTo>
                  <a:pt x="4643832" y="1608466"/>
                  <a:pt x="2238412" y="1676002"/>
                  <a:pt x="0" y="1754326"/>
                </a:cubicBezTo>
                <a:cubicBezTo>
                  <a:pt x="-86507" y="1268396"/>
                  <a:pt x="-134028" y="80093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Vì</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600" b="1" dirty="0">
                <a:solidFill>
                  <a:prstClr val="black"/>
                </a:solidFill>
                <a:latin typeface="Cambria" panose="02040503050406030204" pitchFamily="18" charset="0"/>
                <a:ea typeface="Cambria" panose="02040503050406030204" pitchFamily="18" charset="0"/>
                <a:cs typeface="Calibri" panose="020F0502020204030204" pitchFamily="34" charset="0"/>
              </a:rPr>
              <a:t>len dẫn nhiệt kém giúp cho tai, đầu giữ nhiệt và không bị lạnh.</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Freeform: Shape 34">
            <a:extLst>
              <a:ext uri="{FF2B5EF4-FFF2-40B4-BE49-F238E27FC236}">
                <a16:creationId xmlns:a16="http://schemas.microsoft.com/office/drawing/2014/main" id="{D9762C82-4ADA-08A6-3FBC-FD82C2326ABD}"/>
              </a:ext>
            </a:extLst>
          </p:cNvPr>
          <p:cNvSpPr/>
          <p:nvPr/>
        </p:nvSpPr>
        <p:spPr>
          <a:xfrm>
            <a:off x="5181600" y="2895600"/>
            <a:ext cx="1057275" cy="962026"/>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4" name="Picture 3">
            <a:extLst>
              <a:ext uri="{FF2B5EF4-FFF2-40B4-BE49-F238E27FC236}">
                <a16:creationId xmlns:a16="http://schemas.microsoft.com/office/drawing/2014/main" id="{8F009803-8C79-777A-2343-B9B97BBE2868}"/>
              </a:ext>
            </a:extLst>
          </p:cNvPr>
          <p:cNvPicPr>
            <a:picLocks noChangeAspect="1"/>
          </p:cNvPicPr>
          <p:nvPr/>
        </p:nvPicPr>
        <p:blipFill>
          <a:blip r:embed="rId2"/>
          <a:stretch>
            <a:fillRect/>
          </a:stretch>
        </p:blipFill>
        <p:spPr>
          <a:xfrm>
            <a:off x="757237" y="1971675"/>
            <a:ext cx="3859023"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9989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1257300"/>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Trong thế giới tự nhiên, các loài vật luôn thích nghi với điều kiện biến đổi nhiệt độ của môi trường sống. Quan sát hình 3 và trả lời câu hỏi.</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3C866392-C720-7D95-27F9-73A265CD8A98}"/>
              </a:ext>
            </a:extLst>
          </p:cNvPr>
          <p:cNvPicPr>
            <a:picLocks noChangeAspect="1"/>
          </p:cNvPicPr>
          <p:nvPr/>
        </p:nvPicPr>
        <p:blipFill>
          <a:blip r:embed="rId2"/>
          <a:stretch>
            <a:fillRect/>
          </a:stretch>
        </p:blipFill>
        <p:spPr>
          <a:xfrm>
            <a:off x="504825" y="1981200"/>
            <a:ext cx="5676900" cy="243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 Box 17">
            <a:extLst>
              <a:ext uri="{FF2B5EF4-FFF2-40B4-BE49-F238E27FC236}">
                <a16:creationId xmlns:a16="http://schemas.microsoft.com/office/drawing/2014/main" id="{584F2BE7-991A-9CE6-181F-A22F8A3994A1}"/>
              </a:ext>
            </a:extLst>
          </p:cNvPr>
          <p:cNvSpPr txBox="1">
            <a:spLocks noChangeArrowheads="1"/>
          </p:cNvSpPr>
          <p:nvPr/>
        </p:nvSpPr>
        <p:spPr bwMode="auto">
          <a:xfrm>
            <a:off x="6391275" y="1851233"/>
            <a:ext cx="5391150" cy="1384995"/>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2800" b="1" dirty="0">
                <a:solidFill>
                  <a:srgbClr val="FF0000"/>
                </a:solidFill>
                <a:latin typeface="Cambria" panose="02040503050406030204" pitchFamily="18" charset="0"/>
                <a:ea typeface="Cambria" panose="02040503050406030204" pitchFamily="18" charset="0"/>
                <a:cs typeface="Arial" panose="020B0604020202020204" pitchFamily="34" charset="0"/>
              </a:rPr>
              <a:t>Bộ lông dày của chim cánh cụt và gấu trắng Bắc Cực có tác dụng </a:t>
            </a:r>
            <a:r>
              <a:rPr lang="en-US" sz="2800" b="1" dirty="0" err="1">
                <a:solidFill>
                  <a:srgbClr val="FF0000"/>
                </a:solidFill>
                <a:latin typeface="Cambria" panose="02040503050406030204" pitchFamily="18" charset="0"/>
                <a:ea typeface="Cambria" panose="02040503050406030204" pitchFamily="18" charset="0"/>
                <a:cs typeface="Arial" panose="020B0604020202020204" pitchFamily="34" charset="0"/>
              </a:rPr>
              <a:t>gì</a:t>
            </a:r>
            <a:r>
              <a:rPr lang="en-US" sz="2800" b="1" dirty="0">
                <a:solidFill>
                  <a:srgbClr val="FF0000"/>
                </a:solidFill>
                <a:latin typeface="Cambria" panose="02040503050406030204" pitchFamily="18" charset="0"/>
                <a:ea typeface="Cambria" panose="02040503050406030204" pitchFamily="18" charset="0"/>
                <a:cs typeface="Arial" panose="020B0604020202020204" pitchFamily="34" charset="0"/>
              </a:rPr>
              <a:t>?</a:t>
            </a:r>
            <a:endPar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TextBox 6">
            <a:extLst>
              <a:ext uri="{FF2B5EF4-FFF2-40B4-BE49-F238E27FC236}">
                <a16:creationId xmlns:a16="http://schemas.microsoft.com/office/drawing/2014/main" id="{7A4AC5EC-2509-D374-2579-58FDA354D3C8}"/>
              </a:ext>
            </a:extLst>
          </p:cNvPr>
          <p:cNvSpPr txBox="1"/>
          <p:nvPr/>
        </p:nvSpPr>
        <p:spPr>
          <a:xfrm>
            <a:off x="7343775" y="3824752"/>
            <a:ext cx="4514850" cy="1815882"/>
          </a:xfrm>
          <a:custGeom>
            <a:avLst/>
            <a:gdLst>
              <a:gd name="connsiteX0" fmla="*/ 0 w 4514850"/>
              <a:gd name="connsiteY0" fmla="*/ 0 h 1815882"/>
              <a:gd name="connsiteX1" fmla="*/ 4514850 w 4514850"/>
              <a:gd name="connsiteY1" fmla="*/ 0 h 1815882"/>
              <a:gd name="connsiteX2" fmla="*/ 4514850 w 4514850"/>
              <a:gd name="connsiteY2" fmla="*/ 1815882 h 1815882"/>
              <a:gd name="connsiteX3" fmla="*/ 0 w 4514850"/>
              <a:gd name="connsiteY3" fmla="*/ 1815882 h 1815882"/>
              <a:gd name="connsiteX4" fmla="*/ 0 w 4514850"/>
              <a:gd name="connsiteY4" fmla="*/ 0 h 181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4850" h="1815882" fill="none" extrusionOk="0">
                <a:moveTo>
                  <a:pt x="0" y="0"/>
                </a:moveTo>
                <a:cubicBezTo>
                  <a:pt x="693966" y="5222"/>
                  <a:pt x="3433122" y="24918"/>
                  <a:pt x="4514850" y="0"/>
                </a:cubicBezTo>
                <a:cubicBezTo>
                  <a:pt x="4425769" y="810927"/>
                  <a:pt x="4622781" y="1321230"/>
                  <a:pt x="4514850" y="1815882"/>
                </a:cubicBezTo>
                <a:cubicBezTo>
                  <a:pt x="3753038" y="1651121"/>
                  <a:pt x="914765" y="1934032"/>
                  <a:pt x="0" y="1815882"/>
                </a:cubicBezTo>
                <a:cubicBezTo>
                  <a:pt x="-147405" y="1540277"/>
                  <a:pt x="77581" y="880930"/>
                  <a:pt x="0" y="0"/>
                </a:cubicBezTo>
                <a:close/>
              </a:path>
              <a:path w="4514850" h="1815882" stroke="0" extrusionOk="0">
                <a:moveTo>
                  <a:pt x="0" y="0"/>
                </a:moveTo>
                <a:cubicBezTo>
                  <a:pt x="2117153" y="11849"/>
                  <a:pt x="2512342" y="-161459"/>
                  <a:pt x="4514850" y="0"/>
                </a:cubicBezTo>
                <a:cubicBezTo>
                  <a:pt x="4489465" y="588087"/>
                  <a:pt x="4391153" y="1217463"/>
                  <a:pt x="4514850" y="1815882"/>
                </a:cubicBezTo>
                <a:cubicBezTo>
                  <a:pt x="3286702" y="1670022"/>
                  <a:pt x="1963438" y="1737558"/>
                  <a:pt x="0" y="1815882"/>
                </a:cubicBezTo>
                <a:cubicBezTo>
                  <a:pt x="-4011" y="1213773"/>
                  <a:pt x="-140669" y="598785"/>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Bộ lông dày của chim cánh cụt và gấu trắng Bắc Cực có tác dụng giữ ấm cơ thể chúng</a:t>
            </a: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Freeform: Shape 34">
            <a:extLst>
              <a:ext uri="{FF2B5EF4-FFF2-40B4-BE49-F238E27FC236}">
                <a16:creationId xmlns:a16="http://schemas.microsoft.com/office/drawing/2014/main" id="{00314D81-78AE-D082-99D7-8B82227BD5D5}"/>
              </a:ext>
            </a:extLst>
          </p:cNvPr>
          <p:cNvSpPr/>
          <p:nvPr/>
        </p:nvSpPr>
        <p:spPr>
          <a:xfrm>
            <a:off x="6430759" y="323735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97497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6" name="Text Box 17">
            <a:extLst>
              <a:ext uri="{FF2B5EF4-FFF2-40B4-BE49-F238E27FC236}">
                <a16:creationId xmlns:a16="http://schemas.microsoft.com/office/drawing/2014/main" id="{584F2BE7-991A-9CE6-181F-A22F8A3994A1}"/>
              </a:ext>
            </a:extLst>
          </p:cNvPr>
          <p:cNvSpPr txBox="1">
            <a:spLocks noChangeArrowheads="1"/>
          </p:cNvSpPr>
          <p:nvPr/>
        </p:nvSpPr>
        <p:spPr bwMode="auto">
          <a:xfrm>
            <a:off x="5219700" y="1165433"/>
            <a:ext cx="6400800" cy="1384995"/>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 lông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sói</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xám</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rất</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dày</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vào</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mùa</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đông</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rụng</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vào</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mùa</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xuân</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mọc</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trở</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vào</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mùa</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thu</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tác</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gì</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TextBox 6">
            <a:extLst>
              <a:ext uri="{FF2B5EF4-FFF2-40B4-BE49-F238E27FC236}">
                <a16:creationId xmlns:a16="http://schemas.microsoft.com/office/drawing/2014/main" id="{7A4AC5EC-2509-D374-2579-58FDA354D3C8}"/>
              </a:ext>
            </a:extLst>
          </p:cNvPr>
          <p:cNvSpPr txBox="1"/>
          <p:nvPr/>
        </p:nvSpPr>
        <p:spPr>
          <a:xfrm>
            <a:off x="6238874" y="3005602"/>
            <a:ext cx="5591175" cy="2677656"/>
          </a:xfrm>
          <a:custGeom>
            <a:avLst/>
            <a:gdLst>
              <a:gd name="connsiteX0" fmla="*/ 0 w 5591175"/>
              <a:gd name="connsiteY0" fmla="*/ 0 h 2677656"/>
              <a:gd name="connsiteX1" fmla="*/ 5591175 w 5591175"/>
              <a:gd name="connsiteY1" fmla="*/ 0 h 2677656"/>
              <a:gd name="connsiteX2" fmla="*/ 5591175 w 5591175"/>
              <a:gd name="connsiteY2" fmla="*/ 2677656 h 2677656"/>
              <a:gd name="connsiteX3" fmla="*/ 0 w 5591175"/>
              <a:gd name="connsiteY3" fmla="*/ 2677656 h 2677656"/>
              <a:gd name="connsiteX4" fmla="*/ 0 w 5591175"/>
              <a:gd name="connsiteY4" fmla="*/ 0 h 267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1175" h="2677656" fill="none" extrusionOk="0">
                <a:moveTo>
                  <a:pt x="0" y="0"/>
                </a:moveTo>
                <a:cubicBezTo>
                  <a:pt x="820829" y="5222"/>
                  <a:pt x="3194385" y="24918"/>
                  <a:pt x="5591175" y="0"/>
                </a:cubicBezTo>
                <a:cubicBezTo>
                  <a:pt x="5429930" y="443471"/>
                  <a:pt x="5547415" y="2294398"/>
                  <a:pt x="5591175" y="2677656"/>
                </a:cubicBezTo>
                <a:cubicBezTo>
                  <a:pt x="4557596" y="2512895"/>
                  <a:pt x="2050874" y="2795806"/>
                  <a:pt x="0" y="2677656"/>
                </a:cubicBezTo>
                <a:cubicBezTo>
                  <a:pt x="-55725" y="2302615"/>
                  <a:pt x="17072" y="757238"/>
                  <a:pt x="0" y="0"/>
                </a:cubicBezTo>
                <a:close/>
              </a:path>
              <a:path w="5591175" h="2677656" stroke="0" extrusionOk="0">
                <a:moveTo>
                  <a:pt x="0" y="0"/>
                </a:moveTo>
                <a:cubicBezTo>
                  <a:pt x="1988594" y="11849"/>
                  <a:pt x="4414830" y="-161459"/>
                  <a:pt x="5591175" y="0"/>
                </a:cubicBezTo>
                <a:cubicBezTo>
                  <a:pt x="5594305" y="477733"/>
                  <a:pt x="5489999" y="1625713"/>
                  <a:pt x="5591175" y="2677656"/>
                </a:cubicBezTo>
                <a:cubicBezTo>
                  <a:pt x="4144765" y="2531796"/>
                  <a:pt x="1434552" y="2599332"/>
                  <a:pt x="0" y="2677656"/>
                </a:cubicBezTo>
                <a:cubicBezTo>
                  <a:pt x="74291" y="1655518"/>
                  <a:pt x="168006" y="129867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Bộ lông của sói xám rất dày vào mùa đông để chống rét, mùa xuân rụng bớt để cơ thể mát vào mùa hè. Đến mùa thu lại mọc lại để chống rét vào mùa đông.</a:t>
            </a: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Freeform: Shape 34">
            <a:extLst>
              <a:ext uri="{FF2B5EF4-FFF2-40B4-BE49-F238E27FC236}">
                <a16:creationId xmlns:a16="http://schemas.microsoft.com/office/drawing/2014/main" id="{00314D81-78AE-D082-99D7-8B82227BD5D5}"/>
              </a:ext>
            </a:extLst>
          </p:cNvPr>
          <p:cNvSpPr/>
          <p:nvPr/>
        </p:nvSpPr>
        <p:spPr>
          <a:xfrm>
            <a:off x="5278234" y="251345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4" name="Picture 3">
            <a:extLst>
              <a:ext uri="{FF2B5EF4-FFF2-40B4-BE49-F238E27FC236}">
                <a16:creationId xmlns:a16="http://schemas.microsoft.com/office/drawing/2014/main" id="{2EEFA922-D35E-5526-5924-7B2AF432033D}"/>
              </a:ext>
            </a:extLst>
          </p:cNvPr>
          <p:cNvPicPr>
            <a:picLocks noChangeAspect="1"/>
          </p:cNvPicPr>
          <p:nvPr/>
        </p:nvPicPr>
        <p:blipFill>
          <a:blip r:embed="rId2"/>
          <a:stretch>
            <a:fillRect/>
          </a:stretch>
        </p:blipFill>
        <p:spPr>
          <a:xfrm>
            <a:off x="962025" y="1355770"/>
            <a:ext cx="4152900" cy="35972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07977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799"/>
            <a:ext cx="10668000" cy="1057275"/>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3.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sát hình 4. Nêu và giải thích một số cách chống nóng, chống rét cho người, vật nuôi và cây trồng.</a:t>
            </a:r>
          </a:p>
        </p:txBody>
      </p:sp>
      <p:pic>
        <p:nvPicPr>
          <p:cNvPr id="4" name="Picture 3">
            <a:extLst>
              <a:ext uri="{FF2B5EF4-FFF2-40B4-BE49-F238E27FC236}">
                <a16:creationId xmlns:a16="http://schemas.microsoft.com/office/drawing/2014/main" id="{B3DDBDCE-047E-3950-9EA3-D43232F018C4}"/>
              </a:ext>
            </a:extLst>
          </p:cNvPr>
          <p:cNvPicPr>
            <a:picLocks noChangeAspect="1"/>
          </p:cNvPicPr>
          <p:nvPr/>
        </p:nvPicPr>
        <p:blipFill>
          <a:blip r:embed="rId3"/>
          <a:stretch>
            <a:fillRect/>
          </a:stretch>
        </p:blipFill>
        <p:spPr>
          <a:xfrm>
            <a:off x="1933574" y="1700212"/>
            <a:ext cx="8159847" cy="44719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86701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18CAB7EC-E85A-2735-26B2-057C1AA3B816}"/>
              </a:ext>
            </a:extLst>
          </p:cNvPr>
          <p:cNvPicPr>
            <a:picLocks noChangeAspect="1"/>
          </p:cNvPicPr>
          <p:nvPr/>
        </p:nvPicPr>
        <p:blipFill>
          <a:blip r:embed="rId2"/>
          <a:stretch>
            <a:fillRect/>
          </a:stretch>
        </p:blipFill>
        <p:spPr>
          <a:xfrm>
            <a:off x="852487" y="719137"/>
            <a:ext cx="3697111" cy="24241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 Box 17">
            <a:extLst>
              <a:ext uri="{FF2B5EF4-FFF2-40B4-BE49-F238E27FC236}">
                <a16:creationId xmlns:a16="http://schemas.microsoft.com/office/drawing/2014/main" id="{682F8A1C-18C8-057B-9314-DF83E77690E4}"/>
              </a:ext>
            </a:extLst>
          </p:cNvPr>
          <p:cNvSpPr txBox="1">
            <a:spLocks noChangeArrowheads="1"/>
          </p:cNvSpPr>
          <p:nvPr/>
        </p:nvSpPr>
        <p:spPr bwMode="auto">
          <a:xfrm>
            <a:off x="4772025" y="1327358"/>
            <a:ext cx="6181725" cy="120032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Cô giáo và các bạn đứng quanh đống lửa để sưởi ấm.</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12188D72-85B4-6497-77C7-A31AA45F42A2}"/>
              </a:ext>
            </a:extLst>
          </p:cNvPr>
          <p:cNvPicPr>
            <a:picLocks noChangeAspect="1"/>
          </p:cNvPicPr>
          <p:nvPr/>
        </p:nvPicPr>
        <p:blipFill>
          <a:blip r:embed="rId3"/>
          <a:stretch>
            <a:fillRect/>
          </a:stretch>
        </p:blipFill>
        <p:spPr>
          <a:xfrm>
            <a:off x="1543049" y="3552359"/>
            <a:ext cx="2543175" cy="2529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 Box 17">
            <a:extLst>
              <a:ext uri="{FF2B5EF4-FFF2-40B4-BE49-F238E27FC236}">
                <a16:creationId xmlns:a16="http://schemas.microsoft.com/office/drawing/2014/main" id="{39275886-0341-047C-AEB6-D84402F5A22F}"/>
              </a:ext>
            </a:extLst>
          </p:cNvPr>
          <p:cNvSpPr txBox="1">
            <a:spLocks noChangeArrowheads="1"/>
          </p:cNvSpPr>
          <p:nvPr/>
        </p:nvSpPr>
        <p:spPr bwMode="auto">
          <a:xfrm>
            <a:off x="4762500" y="4108658"/>
            <a:ext cx="6181725" cy="120032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Dùng ni lon chống rét cho cây trồng</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059929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682F8A1C-18C8-057B-9314-DF83E77690E4}"/>
              </a:ext>
            </a:extLst>
          </p:cNvPr>
          <p:cNvSpPr txBox="1">
            <a:spLocks noChangeArrowheads="1"/>
          </p:cNvSpPr>
          <p:nvPr/>
        </p:nvSpPr>
        <p:spPr bwMode="auto">
          <a:xfrm>
            <a:off x="4324350" y="1498808"/>
            <a:ext cx="7067550" cy="769441"/>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4400" b="1" dirty="0">
                <a:solidFill>
                  <a:srgbClr val="FF0000"/>
                </a:solidFill>
                <a:latin typeface="Cambria" panose="02040503050406030204" pitchFamily="18" charset="0"/>
                <a:ea typeface="Cambria" panose="02040503050406030204" pitchFamily="18" charset="0"/>
                <a:cs typeface="Arial" panose="020B0604020202020204" pitchFamily="34" charset="0"/>
              </a:rPr>
              <a:t>Dùng áo chống rét cho trâu</a:t>
            </a:r>
            <a:endParaRPr kumimoji="0" lang="vi-VN"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4">
            <a:extLst>
              <a:ext uri="{FF2B5EF4-FFF2-40B4-BE49-F238E27FC236}">
                <a16:creationId xmlns:a16="http://schemas.microsoft.com/office/drawing/2014/main" id="{74BADCBD-D086-3978-F5FA-031184BD2F94}"/>
              </a:ext>
            </a:extLst>
          </p:cNvPr>
          <p:cNvPicPr>
            <a:picLocks noChangeAspect="1"/>
          </p:cNvPicPr>
          <p:nvPr/>
        </p:nvPicPr>
        <p:blipFill>
          <a:blip r:embed="rId2"/>
          <a:stretch>
            <a:fillRect/>
          </a:stretch>
        </p:blipFill>
        <p:spPr>
          <a:xfrm>
            <a:off x="1352549" y="804862"/>
            <a:ext cx="2524125" cy="23029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97CB12FE-4ED6-2522-98A4-526E0563F029}"/>
              </a:ext>
            </a:extLst>
          </p:cNvPr>
          <p:cNvPicPr>
            <a:picLocks noChangeAspect="1"/>
          </p:cNvPicPr>
          <p:nvPr/>
        </p:nvPicPr>
        <p:blipFill>
          <a:blip r:embed="rId3"/>
          <a:stretch>
            <a:fillRect/>
          </a:stretch>
        </p:blipFill>
        <p:spPr>
          <a:xfrm>
            <a:off x="704850" y="3752851"/>
            <a:ext cx="4964256" cy="21002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 Box 17">
            <a:extLst>
              <a:ext uri="{FF2B5EF4-FFF2-40B4-BE49-F238E27FC236}">
                <a16:creationId xmlns:a16="http://schemas.microsoft.com/office/drawing/2014/main" id="{88F24EDD-3D11-A035-C3F1-E24111748103}"/>
              </a:ext>
            </a:extLst>
          </p:cNvPr>
          <p:cNvSpPr txBox="1">
            <a:spLocks noChangeArrowheads="1"/>
          </p:cNvSpPr>
          <p:nvPr/>
        </p:nvSpPr>
        <p:spPr bwMode="auto">
          <a:xfrm>
            <a:off x="5972175" y="3918158"/>
            <a:ext cx="5676900" cy="1754326"/>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Lợp mái nhà bằng tôn lạnh thì trong nhà sẽ mát hơn sử dụng tôn thường.</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202192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14443" y="404046"/>
            <a:ext cx="397254" cy="397254"/>
          </a:xfrm>
          <a:prstGeom prst="rect">
            <a:avLst/>
          </a:prstGeom>
        </p:spPr>
      </p:pic>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Diagonal Corners Snipped 10">
            <a:extLst>
              <a:ext uri="{FF2B5EF4-FFF2-40B4-BE49-F238E27FC236}">
                <a16:creationId xmlns:a16="http://schemas.microsoft.com/office/drawing/2014/main" id="{9F675953-32A8-44ED-8794-5A53837D83B5}"/>
              </a:ext>
            </a:extLst>
          </p:cNvPr>
          <p:cNvSpPr/>
          <p:nvPr/>
        </p:nvSpPr>
        <p:spPr>
          <a:xfrm>
            <a:off x="1791222" y="1951757"/>
            <a:ext cx="9113339" cy="4601443"/>
          </a:xfrm>
          <a:prstGeom prst="snip2Diag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a:extLst>
              <a:ext uri="{FF2B5EF4-FFF2-40B4-BE49-F238E27FC236}">
                <a16:creationId xmlns:a16="http://schemas.microsoft.com/office/drawing/2014/main" id="{01F407BC-459E-4583-AAF4-B5955D791F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4782" y="2076222"/>
            <a:ext cx="1352167" cy="1913660"/>
          </a:xfrm>
          <a:prstGeom prst="rect">
            <a:avLst/>
          </a:prstGeom>
        </p:spPr>
      </p:pic>
      <p:pic>
        <p:nvPicPr>
          <p:cNvPr id="41" name="Picture 40">
            <a:extLst>
              <a:ext uri="{FF2B5EF4-FFF2-40B4-BE49-F238E27FC236}">
                <a16:creationId xmlns:a16="http://schemas.microsoft.com/office/drawing/2014/main" id="{328307A9-FE1C-4B9C-A5F9-80C82FE7EF8F}"/>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r="45245"/>
          <a:stretch/>
        </p:blipFill>
        <p:spPr>
          <a:xfrm>
            <a:off x="1194514" y="890793"/>
            <a:ext cx="3522099" cy="4284517"/>
          </a:xfrm>
          <a:prstGeom prst="rect">
            <a:avLst/>
          </a:prstGeom>
        </p:spPr>
      </p:pic>
      <p:sp>
        <p:nvSpPr>
          <p:cNvPr id="36" name="Rectangle 35">
            <a:extLst>
              <a:ext uri="{FF2B5EF4-FFF2-40B4-BE49-F238E27FC236}">
                <a16:creationId xmlns:a16="http://schemas.microsoft.com/office/drawing/2014/main" id="{032D2FB2-5BDD-400C-9E97-13EED3ACCE16}"/>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94BE250-F1D5-459F-BFEA-5DDF647809D4}"/>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16576575-ADA1-4944-AFAF-339BF39A1165}"/>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65CA745E-B4C7-4636-9857-7A3248E3D329}"/>
              </a:ext>
            </a:extLst>
          </p:cNvPr>
          <p:cNvSpPr/>
          <p:nvPr/>
        </p:nvSpPr>
        <p:spPr>
          <a:xfrm>
            <a:off x="129297" y="2523258"/>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9F3967DA-336F-4FC9-AF05-173AA98F53CA}"/>
              </a:ext>
            </a:extLst>
          </p:cNvPr>
          <p:cNvSpPr/>
          <p:nvPr/>
        </p:nvSpPr>
        <p:spPr>
          <a:xfrm>
            <a:off x="129297" y="3714750"/>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3518695A-384E-4C37-A233-6F6C7BEEF6B7}"/>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09257E9B-3FA5-4867-986D-D25D332B4DF9}"/>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7A66147-253E-4B64-9A6A-7C0BDA909C42}"/>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Graphic 47" descr="Line arrow Straight">
            <a:extLst>
              <a:ext uri="{FF2B5EF4-FFF2-40B4-BE49-F238E27FC236}">
                <a16:creationId xmlns:a16="http://schemas.microsoft.com/office/drawing/2014/main" id="{AA8DA606-8FDD-4431-978E-1FD6649C65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4824" y="1407967"/>
            <a:ext cx="443345" cy="443345"/>
          </a:xfrm>
          <a:prstGeom prst="rect">
            <a:avLst/>
          </a:prstGeom>
        </p:spPr>
      </p:pic>
      <p:pic>
        <p:nvPicPr>
          <p:cNvPr id="49" name="Graphic 48" descr="Line arrow Straight">
            <a:extLst>
              <a:ext uri="{FF2B5EF4-FFF2-40B4-BE49-F238E27FC236}">
                <a16:creationId xmlns:a16="http://schemas.microsoft.com/office/drawing/2014/main" id="{2ABD3046-1545-4818-80BD-5DA08B1C074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378748" y="4982442"/>
            <a:ext cx="443345" cy="443345"/>
          </a:xfrm>
          <a:prstGeom prst="rect">
            <a:avLst/>
          </a:prstGeom>
        </p:spPr>
      </p:pic>
      <p:grpSp>
        <p:nvGrpSpPr>
          <p:cNvPr id="50" name="Group 49">
            <a:extLst>
              <a:ext uri="{FF2B5EF4-FFF2-40B4-BE49-F238E27FC236}">
                <a16:creationId xmlns:a16="http://schemas.microsoft.com/office/drawing/2014/main" id="{E5334101-AAA8-4111-9E8D-D7AC09F051B2}"/>
              </a:ext>
            </a:extLst>
          </p:cNvPr>
          <p:cNvGrpSpPr/>
          <p:nvPr/>
        </p:nvGrpSpPr>
        <p:grpSpPr>
          <a:xfrm>
            <a:off x="413314" y="518681"/>
            <a:ext cx="311797" cy="167984"/>
            <a:chOff x="2858712" y="1880751"/>
            <a:chExt cx="346363" cy="304800"/>
          </a:xfrm>
        </p:grpSpPr>
        <p:cxnSp>
          <p:nvCxnSpPr>
            <p:cNvPr id="51" name="Straight Connector 50">
              <a:extLst>
                <a:ext uri="{FF2B5EF4-FFF2-40B4-BE49-F238E27FC236}">
                  <a16:creationId xmlns:a16="http://schemas.microsoft.com/office/drawing/2014/main" id="{376076BB-0E17-43FE-A675-E8D1BDA2984D}"/>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17E7B04-99D0-4AF7-A969-FA74CF8A1EC8}"/>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B9C7E76-E090-48A8-ADEC-0F6295598486}"/>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5F2F795A-7EB1-49C4-8731-5278D61947D0}"/>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55" name="TextBox 54">
            <a:extLst>
              <a:ext uri="{FF2B5EF4-FFF2-40B4-BE49-F238E27FC236}">
                <a16:creationId xmlns:a16="http://schemas.microsoft.com/office/drawing/2014/main" id="{BEE5574A-2BD2-42E7-B664-0A9B7DBFD7CB}"/>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56" name="TextBox 55">
            <a:extLst>
              <a:ext uri="{FF2B5EF4-FFF2-40B4-BE49-F238E27FC236}">
                <a16:creationId xmlns:a16="http://schemas.microsoft.com/office/drawing/2014/main" id="{2CDDC06B-AB6A-4DA2-865A-DF6CA5411793}"/>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57" name="TextBox 56">
            <a:extLst>
              <a:ext uri="{FF2B5EF4-FFF2-40B4-BE49-F238E27FC236}">
                <a16:creationId xmlns:a16="http://schemas.microsoft.com/office/drawing/2014/main" id="{7D09A14F-20FF-4EF0-B5C5-C8D0B11440EA}"/>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58" name="TextBox 57">
            <a:extLst>
              <a:ext uri="{FF2B5EF4-FFF2-40B4-BE49-F238E27FC236}">
                <a16:creationId xmlns:a16="http://schemas.microsoft.com/office/drawing/2014/main" id="{F0A315EA-BBC7-4DDC-8EA1-840D17605778}"/>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pic>
        <p:nvPicPr>
          <p:cNvPr id="2" name="Picture 1">
            <a:extLst>
              <a:ext uri="{FF2B5EF4-FFF2-40B4-BE49-F238E27FC236}">
                <a16:creationId xmlns:a16="http://schemas.microsoft.com/office/drawing/2014/main" id="{67F1EB7C-1506-AF92-C44E-EC32AEAEC2E4}"/>
              </a:ext>
            </a:extLst>
          </p:cNvPr>
          <p:cNvPicPr>
            <a:picLocks noChangeAspect="1"/>
          </p:cNvPicPr>
          <p:nvPr/>
        </p:nvPicPr>
        <p:blipFill>
          <a:blip r:embed="rId9"/>
          <a:stretch>
            <a:fillRect/>
          </a:stretch>
        </p:blipFill>
        <p:spPr>
          <a:xfrm>
            <a:off x="3065599" y="564131"/>
            <a:ext cx="7108552" cy="3005588"/>
          </a:xfrm>
          <a:prstGeom prst="rect">
            <a:avLst/>
          </a:prstGeom>
        </p:spPr>
      </p:pic>
    </p:spTree>
    <p:extLst>
      <p:ext uri="{BB962C8B-B14F-4D97-AF65-F5344CB8AC3E}">
        <p14:creationId xmlns:p14="http://schemas.microsoft.com/office/powerpoint/2010/main" val="969693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783B76E-5223-4F7D-8C3A-40478D61FFF6}"/>
              </a:ext>
            </a:extLst>
          </p:cNvPr>
          <p:cNvSpPr/>
          <p:nvPr/>
        </p:nvSpPr>
        <p:spPr>
          <a:xfrm>
            <a:off x="562461" y="98474"/>
            <a:ext cx="11324739" cy="6639951"/>
          </a:xfrm>
          <a:prstGeom prst="roundRect">
            <a:avLst/>
          </a:prstGeom>
          <a:solidFill>
            <a:schemeClr val="bg1"/>
          </a:solidFill>
          <a:ln w="38100">
            <a:solidFill>
              <a:srgbClr val="89171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0" name="Picture 9">
            <a:hlinkClick r:id="rId2" action="ppaction://hlinksldjump"/>
            <a:extLst>
              <a:ext uri="{FF2B5EF4-FFF2-40B4-BE49-F238E27FC236}">
                <a16:creationId xmlns:a16="http://schemas.microsoft.com/office/drawing/2014/main" id="{FCE7BF72-6E05-4D0E-9BBA-4B313317C292}"/>
              </a:ext>
            </a:extLst>
          </p:cNvPr>
          <p:cNvPicPr>
            <a:picLocks noChangeAspect="1"/>
          </p:cNvPicPr>
          <p:nvPr/>
        </p:nvPicPr>
        <p:blipFill>
          <a:blip r:embed="rId3"/>
          <a:stretch>
            <a:fillRect/>
          </a:stretch>
        </p:blipFill>
        <p:spPr>
          <a:xfrm>
            <a:off x="2445507" y="1466362"/>
            <a:ext cx="2283500" cy="2660316"/>
          </a:xfrm>
          <a:prstGeom prst="rect">
            <a:avLst/>
          </a:prstGeom>
        </p:spPr>
      </p:pic>
      <p:pic>
        <p:nvPicPr>
          <p:cNvPr id="11" name="Picture 10">
            <a:hlinkClick r:id="rId4" action="ppaction://hlinksldjump"/>
            <a:extLst>
              <a:ext uri="{FF2B5EF4-FFF2-40B4-BE49-F238E27FC236}">
                <a16:creationId xmlns:a16="http://schemas.microsoft.com/office/drawing/2014/main" id="{B55798E5-D727-4BD7-8C0A-47CF9AF867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8779" t="-1267" r="43802" b="65539"/>
          <a:stretch/>
        </p:blipFill>
        <p:spPr>
          <a:xfrm>
            <a:off x="7875218" y="1452575"/>
            <a:ext cx="2078297" cy="2759967"/>
          </a:xfrm>
          <a:prstGeom prst="rect">
            <a:avLst/>
          </a:prstGeom>
        </p:spPr>
      </p:pic>
      <p:pic>
        <p:nvPicPr>
          <p:cNvPr id="13" name="Picture 12">
            <a:hlinkClick r:id="rId6" action="ppaction://hlinksldjump"/>
            <a:extLst>
              <a:ext uri="{FF2B5EF4-FFF2-40B4-BE49-F238E27FC236}">
                <a16:creationId xmlns:a16="http://schemas.microsoft.com/office/drawing/2014/main" id="{44145131-3E1E-4A2D-8238-39009AC00DCF}"/>
              </a:ext>
            </a:extLst>
          </p:cNvPr>
          <p:cNvPicPr>
            <a:picLocks noChangeAspect="1"/>
          </p:cNvPicPr>
          <p:nvPr/>
        </p:nvPicPr>
        <p:blipFill>
          <a:blip r:embed="rId7"/>
          <a:stretch>
            <a:fillRect/>
          </a:stretch>
        </p:blipFill>
        <p:spPr>
          <a:xfrm>
            <a:off x="7468684" y="3798073"/>
            <a:ext cx="2937730" cy="2588308"/>
          </a:xfrm>
          <a:prstGeom prst="rect">
            <a:avLst/>
          </a:prstGeom>
        </p:spPr>
      </p:pic>
      <p:pic>
        <p:nvPicPr>
          <p:cNvPr id="15" name="Picture 14">
            <a:hlinkClick r:id="rId8" action="ppaction://hlinksldjump"/>
            <a:extLst>
              <a:ext uri="{FF2B5EF4-FFF2-40B4-BE49-F238E27FC236}">
                <a16:creationId xmlns:a16="http://schemas.microsoft.com/office/drawing/2014/main" id="{0CCE6F98-DE5F-4C9B-82BF-03FB726AFC1F}"/>
              </a:ext>
            </a:extLst>
          </p:cNvPr>
          <p:cNvPicPr>
            <a:picLocks noChangeAspect="1"/>
          </p:cNvPicPr>
          <p:nvPr/>
        </p:nvPicPr>
        <p:blipFill rotWithShape="1">
          <a:blip r:embed="rId9"/>
          <a:srcRect l="23324" t="3061"/>
          <a:stretch/>
        </p:blipFill>
        <p:spPr>
          <a:xfrm>
            <a:off x="4201552" y="3960162"/>
            <a:ext cx="2289157" cy="2549881"/>
          </a:xfrm>
          <a:prstGeom prst="rect">
            <a:avLst/>
          </a:prstGeom>
        </p:spPr>
      </p:pic>
      <p:pic>
        <p:nvPicPr>
          <p:cNvPr id="16" name="Picture 15">
            <a:extLst>
              <a:ext uri="{FF2B5EF4-FFF2-40B4-BE49-F238E27FC236}">
                <a16:creationId xmlns:a16="http://schemas.microsoft.com/office/drawing/2014/main" id="{66650B69-43B7-4F8F-981C-8F864D08886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2461" y="3816465"/>
            <a:ext cx="3412928" cy="2837276"/>
          </a:xfrm>
          <a:prstGeom prst="rect">
            <a:avLst/>
          </a:prstGeom>
        </p:spPr>
      </p:pic>
      <p:pic>
        <p:nvPicPr>
          <p:cNvPr id="9" name="Picture 8">
            <a:extLst>
              <a:ext uri="{FF2B5EF4-FFF2-40B4-BE49-F238E27FC236}">
                <a16:creationId xmlns:a16="http://schemas.microsoft.com/office/drawing/2014/main" id="{7A4B6B51-53F3-48B6-960F-BCBC59FFCD9B}"/>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4419326" y="2186961"/>
            <a:ext cx="1352823" cy="1866898"/>
          </a:xfrm>
          <a:prstGeom prst="rect">
            <a:avLst/>
          </a:prstGeom>
        </p:spPr>
      </p:pic>
      <p:pic>
        <p:nvPicPr>
          <p:cNvPr id="17" name="Picture 16">
            <a:extLst>
              <a:ext uri="{FF2B5EF4-FFF2-40B4-BE49-F238E27FC236}">
                <a16:creationId xmlns:a16="http://schemas.microsoft.com/office/drawing/2014/main" id="{EF664303-061C-4A57-B530-CF9E294F5934}"/>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9582150" y="2714625"/>
            <a:ext cx="1447516" cy="1447516"/>
          </a:xfrm>
          <a:prstGeom prst="rect">
            <a:avLst/>
          </a:prstGeom>
        </p:spPr>
      </p:pic>
      <p:pic>
        <p:nvPicPr>
          <p:cNvPr id="18" name="Picture 17">
            <a:extLst>
              <a:ext uri="{FF2B5EF4-FFF2-40B4-BE49-F238E27FC236}">
                <a16:creationId xmlns:a16="http://schemas.microsoft.com/office/drawing/2014/main" id="{5C14AA1A-86F0-45DD-8006-0F65790240AD}"/>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5603454" y="4710703"/>
            <a:ext cx="2147297" cy="2147297"/>
          </a:xfrm>
          <a:prstGeom prst="rect">
            <a:avLst/>
          </a:prstGeom>
        </p:spPr>
      </p:pic>
      <p:pic>
        <p:nvPicPr>
          <p:cNvPr id="19" name="Picture 18">
            <a:extLst>
              <a:ext uri="{FF2B5EF4-FFF2-40B4-BE49-F238E27FC236}">
                <a16:creationId xmlns:a16="http://schemas.microsoft.com/office/drawing/2014/main" id="{89B315E2-7752-44AF-A88F-E13B4804B5B4}"/>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9742478" y="4543425"/>
            <a:ext cx="1816486" cy="1816486"/>
          </a:xfrm>
          <a:prstGeom prst="rect">
            <a:avLst/>
          </a:prstGeom>
        </p:spPr>
      </p:pic>
      <p:sp>
        <p:nvSpPr>
          <p:cNvPr id="12" name="Arrow: Right 11">
            <a:hlinkClick r:id="rId15" action="ppaction://hlinksldjump"/>
            <a:extLst>
              <a:ext uri="{FF2B5EF4-FFF2-40B4-BE49-F238E27FC236}">
                <a16:creationId xmlns:a16="http://schemas.microsoft.com/office/drawing/2014/main" id="{0E86CE8A-F49B-4D1A-BA08-3831765C598B}"/>
              </a:ext>
            </a:extLst>
          </p:cNvPr>
          <p:cNvSpPr/>
          <p:nvPr/>
        </p:nvSpPr>
        <p:spPr>
          <a:xfrm>
            <a:off x="11155680" y="6144628"/>
            <a:ext cx="957683" cy="509113"/>
          </a:xfrm>
          <a:prstGeom prst="rightArrow">
            <a:avLst/>
          </a:prstGeom>
          <a:solidFill>
            <a:srgbClr val="88D656"/>
          </a:solidFill>
          <a:ln>
            <a:solidFill>
              <a:srgbClr val="95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0" name="Picture 19">
            <a:extLst>
              <a:ext uri="{FF2B5EF4-FFF2-40B4-BE49-F238E27FC236}">
                <a16:creationId xmlns:a16="http://schemas.microsoft.com/office/drawing/2014/main" id="{FDB747A5-7E09-3ED4-F4D5-B621DE904A0F}"/>
              </a:ext>
            </a:extLst>
          </p:cNvPr>
          <p:cNvPicPr>
            <a:picLocks noChangeAspect="1"/>
          </p:cNvPicPr>
          <p:nvPr/>
        </p:nvPicPr>
        <p:blipFill>
          <a:blip r:embed="rId16"/>
          <a:stretch>
            <a:fillRect/>
          </a:stretch>
        </p:blipFill>
        <p:spPr>
          <a:xfrm>
            <a:off x="2268925" y="252364"/>
            <a:ext cx="7352413" cy="1103472"/>
          </a:xfrm>
          <a:prstGeom prst="rect">
            <a:avLst/>
          </a:prstGeom>
        </p:spPr>
      </p:pic>
    </p:spTree>
    <p:extLst>
      <p:ext uri="{BB962C8B-B14F-4D97-AF65-F5344CB8AC3E}">
        <p14:creationId xmlns:p14="http://schemas.microsoft.com/office/powerpoint/2010/main" val="3904167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80">
                                          <p:stCondLst>
                                            <p:cond delay="0"/>
                                          </p:stCondLst>
                                        </p:cTn>
                                        <p:tgtEl>
                                          <p:spTgt spid="10"/>
                                        </p:tgtEl>
                                      </p:cBhvr>
                                    </p:animEffect>
                                    <p:anim calcmode="lin" valueType="num">
                                      <p:cBhvr>
                                        <p:cTn id="1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7" dur="26">
                                          <p:stCondLst>
                                            <p:cond delay="650"/>
                                          </p:stCondLst>
                                        </p:cTn>
                                        <p:tgtEl>
                                          <p:spTgt spid="10"/>
                                        </p:tgtEl>
                                      </p:cBhvr>
                                      <p:to x="100000" y="60000"/>
                                    </p:animScale>
                                    <p:animScale>
                                      <p:cBhvr>
                                        <p:cTn id="18" dur="166" decel="50000">
                                          <p:stCondLst>
                                            <p:cond delay="676"/>
                                          </p:stCondLst>
                                        </p:cTn>
                                        <p:tgtEl>
                                          <p:spTgt spid="10"/>
                                        </p:tgtEl>
                                      </p:cBhvr>
                                      <p:to x="100000" y="100000"/>
                                    </p:animScale>
                                    <p:animScale>
                                      <p:cBhvr>
                                        <p:cTn id="19" dur="26">
                                          <p:stCondLst>
                                            <p:cond delay="1312"/>
                                          </p:stCondLst>
                                        </p:cTn>
                                        <p:tgtEl>
                                          <p:spTgt spid="10"/>
                                        </p:tgtEl>
                                      </p:cBhvr>
                                      <p:to x="100000" y="80000"/>
                                    </p:animScale>
                                    <p:animScale>
                                      <p:cBhvr>
                                        <p:cTn id="20" dur="166" decel="50000">
                                          <p:stCondLst>
                                            <p:cond delay="1338"/>
                                          </p:stCondLst>
                                        </p:cTn>
                                        <p:tgtEl>
                                          <p:spTgt spid="10"/>
                                        </p:tgtEl>
                                      </p:cBhvr>
                                      <p:to x="100000" y="100000"/>
                                    </p:animScale>
                                    <p:animScale>
                                      <p:cBhvr>
                                        <p:cTn id="21" dur="26">
                                          <p:stCondLst>
                                            <p:cond delay="1642"/>
                                          </p:stCondLst>
                                        </p:cTn>
                                        <p:tgtEl>
                                          <p:spTgt spid="10"/>
                                        </p:tgtEl>
                                      </p:cBhvr>
                                      <p:to x="100000" y="90000"/>
                                    </p:animScale>
                                    <p:animScale>
                                      <p:cBhvr>
                                        <p:cTn id="22" dur="166" decel="50000">
                                          <p:stCondLst>
                                            <p:cond delay="1668"/>
                                          </p:stCondLst>
                                        </p:cTn>
                                        <p:tgtEl>
                                          <p:spTgt spid="10"/>
                                        </p:tgtEl>
                                      </p:cBhvr>
                                      <p:to x="100000" y="100000"/>
                                    </p:animScale>
                                    <p:animScale>
                                      <p:cBhvr>
                                        <p:cTn id="23" dur="26">
                                          <p:stCondLst>
                                            <p:cond delay="1808"/>
                                          </p:stCondLst>
                                        </p:cTn>
                                        <p:tgtEl>
                                          <p:spTgt spid="10"/>
                                        </p:tgtEl>
                                      </p:cBhvr>
                                      <p:to x="100000" y="95000"/>
                                    </p:animScale>
                                    <p:animScale>
                                      <p:cBhvr>
                                        <p:cTn id="24" dur="166" decel="50000">
                                          <p:stCondLst>
                                            <p:cond delay="1834"/>
                                          </p:stCondLst>
                                        </p:cTn>
                                        <p:tgtEl>
                                          <p:spTgt spid="10"/>
                                        </p:tgtEl>
                                      </p:cBhvr>
                                      <p:to x="100000" y="100000"/>
                                    </p:animScale>
                                  </p:childTnLst>
                                </p:cTn>
                              </p:par>
                              <p:par>
                                <p:cTn id="25" presetID="26"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80">
                                          <p:stCondLst>
                                            <p:cond delay="0"/>
                                          </p:stCondLst>
                                        </p:cTn>
                                        <p:tgtEl>
                                          <p:spTgt spid="11"/>
                                        </p:tgtEl>
                                      </p:cBhvr>
                                    </p:animEffect>
                                    <p:anim calcmode="lin" valueType="num">
                                      <p:cBhvr>
                                        <p:cTn id="2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3" dur="26">
                                          <p:stCondLst>
                                            <p:cond delay="650"/>
                                          </p:stCondLst>
                                        </p:cTn>
                                        <p:tgtEl>
                                          <p:spTgt spid="11"/>
                                        </p:tgtEl>
                                      </p:cBhvr>
                                      <p:to x="100000" y="60000"/>
                                    </p:animScale>
                                    <p:animScale>
                                      <p:cBhvr>
                                        <p:cTn id="34" dur="166" decel="50000">
                                          <p:stCondLst>
                                            <p:cond delay="676"/>
                                          </p:stCondLst>
                                        </p:cTn>
                                        <p:tgtEl>
                                          <p:spTgt spid="11"/>
                                        </p:tgtEl>
                                      </p:cBhvr>
                                      <p:to x="100000" y="100000"/>
                                    </p:animScale>
                                    <p:animScale>
                                      <p:cBhvr>
                                        <p:cTn id="35" dur="26">
                                          <p:stCondLst>
                                            <p:cond delay="1312"/>
                                          </p:stCondLst>
                                        </p:cTn>
                                        <p:tgtEl>
                                          <p:spTgt spid="11"/>
                                        </p:tgtEl>
                                      </p:cBhvr>
                                      <p:to x="100000" y="80000"/>
                                    </p:animScale>
                                    <p:animScale>
                                      <p:cBhvr>
                                        <p:cTn id="36" dur="166" decel="50000">
                                          <p:stCondLst>
                                            <p:cond delay="1338"/>
                                          </p:stCondLst>
                                        </p:cTn>
                                        <p:tgtEl>
                                          <p:spTgt spid="11"/>
                                        </p:tgtEl>
                                      </p:cBhvr>
                                      <p:to x="100000" y="100000"/>
                                    </p:animScale>
                                    <p:animScale>
                                      <p:cBhvr>
                                        <p:cTn id="37" dur="26">
                                          <p:stCondLst>
                                            <p:cond delay="1642"/>
                                          </p:stCondLst>
                                        </p:cTn>
                                        <p:tgtEl>
                                          <p:spTgt spid="11"/>
                                        </p:tgtEl>
                                      </p:cBhvr>
                                      <p:to x="100000" y="90000"/>
                                    </p:animScale>
                                    <p:animScale>
                                      <p:cBhvr>
                                        <p:cTn id="38" dur="166" decel="50000">
                                          <p:stCondLst>
                                            <p:cond delay="1668"/>
                                          </p:stCondLst>
                                        </p:cTn>
                                        <p:tgtEl>
                                          <p:spTgt spid="11"/>
                                        </p:tgtEl>
                                      </p:cBhvr>
                                      <p:to x="100000" y="100000"/>
                                    </p:animScale>
                                    <p:animScale>
                                      <p:cBhvr>
                                        <p:cTn id="39" dur="26">
                                          <p:stCondLst>
                                            <p:cond delay="1808"/>
                                          </p:stCondLst>
                                        </p:cTn>
                                        <p:tgtEl>
                                          <p:spTgt spid="11"/>
                                        </p:tgtEl>
                                      </p:cBhvr>
                                      <p:to x="100000" y="95000"/>
                                    </p:animScale>
                                    <p:animScale>
                                      <p:cBhvr>
                                        <p:cTn id="40" dur="166" decel="50000">
                                          <p:stCondLst>
                                            <p:cond delay="1834"/>
                                          </p:stCondLst>
                                        </p:cTn>
                                        <p:tgtEl>
                                          <p:spTgt spid="11"/>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80">
                                          <p:stCondLst>
                                            <p:cond delay="0"/>
                                          </p:stCondLst>
                                        </p:cTn>
                                        <p:tgtEl>
                                          <p:spTgt spid="15"/>
                                        </p:tgtEl>
                                      </p:cBhvr>
                                    </p:animEffect>
                                    <p:anim calcmode="lin" valueType="num">
                                      <p:cBhvr>
                                        <p:cTn id="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9" dur="26">
                                          <p:stCondLst>
                                            <p:cond delay="650"/>
                                          </p:stCondLst>
                                        </p:cTn>
                                        <p:tgtEl>
                                          <p:spTgt spid="15"/>
                                        </p:tgtEl>
                                      </p:cBhvr>
                                      <p:to x="100000" y="60000"/>
                                    </p:animScale>
                                    <p:animScale>
                                      <p:cBhvr>
                                        <p:cTn id="50" dur="166" decel="50000">
                                          <p:stCondLst>
                                            <p:cond delay="676"/>
                                          </p:stCondLst>
                                        </p:cTn>
                                        <p:tgtEl>
                                          <p:spTgt spid="15"/>
                                        </p:tgtEl>
                                      </p:cBhvr>
                                      <p:to x="100000" y="100000"/>
                                    </p:animScale>
                                    <p:animScale>
                                      <p:cBhvr>
                                        <p:cTn id="51" dur="26">
                                          <p:stCondLst>
                                            <p:cond delay="1312"/>
                                          </p:stCondLst>
                                        </p:cTn>
                                        <p:tgtEl>
                                          <p:spTgt spid="15"/>
                                        </p:tgtEl>
                                      </p:cBhvr>
                                      <p:to x="100000" y="80000"/>
                                    </p:animScale>
                                    <p:animScale>
                                      <p:cBhvr>
                                        <p:cTn id="52" dur="166" decel="50000">
                                          <p:stCondLst>
                                            <p:cond delay="1338"/>
                                          </p:stCondLst>
                                        </p:cTn>
                                        <p:tgtEl>
                                          <p:spTgt spid="15"/>
                                        </p:tgtEl>
                                      </p:cBhvr>
                                      <p:to x="100000" y="100000"/>
                                    </p:animScale>
                                    <p:animScale>
                                      <p:cBhvr>
                                        <p:cTn id="53" dur="26">
                                          <p:stCondLst>
                                            <p:cond delay="1642"/>
                                          </p:stCondLst>
                                        </p:cTn>
                                        <p:tgtEl>
                                          <p:spTgt spid="15"/>
                                        </p:tgtEl>
                                      </p:cBhvr>
                                      <p:to x="100000" y="90000"/>
                                    </p:animScale>
                                    <p:animScale>
                                      <p:cBhvr>
                                        <p:cTn id="54" dur="166" decel="50000">
                                          <p:stCondLst>
                                            <p:cond delay="1668"/>
                                          </p:stCondLst>
                                        </p:cTn>
                                        <p:tgtEl>
                                          <p:spTgt spid="15"/>
                                        </p:tgtEl>
                                      </p:cBhvr>
                                      <p:to x="100000" y="100000"/>
                                    </p:animScale>
                                    <p:animScale>
                                      <p:cBhvr>
                                        <p:cTn id="55" dur="26">
                                          <p:stCondLst>
                                            <p:cond delay="1808"/>
                                          </p:stCondLst>
                                        </p:cTn>
                                        <p:tgtEl>
                                          <p:spTgt spid="15"/>
                                        </p:tgtEl>
                                      </p:cBhvr>
                                      <p:to x="100000" y="95000"/>
                                    </p:animScale>
                                    <p:animScale>
                                      <p:cBhvr>
                                        <p:cTn id="56" dur="166" decel="50000">
                                          <p:stCondLst>
                                            <p:cond delay="1834"/>
                                          </p:stCondLst>
                                        </p:cTn>
                                        <p:tgtEl>
                                          <p:spTgt spid="15"/>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80">
                                          <p:stCondLst>
                                            <p:cond delay="0"/>
                                          </p:stCondLst>
                                        </p:cTn>
                                        <p:tgtEl>
                                          <p:spTgt spid="13"/>
                                        </p:tgtEl>
                                      </p:cBhvr>
                                    </p:animEffect>
                                    <p:anim calcmode="lin" valueType="num">
                                      <p:cBhvr>
                                        <p:cTn id="6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5" dur="26">
                                          <p:stCondLst>
                                            <p:cond delay="650"/>
                                          </p:stCondLst>
                                        </p:cTn>
                                        <p:tgtEl>
                                          <p:spTgt spid="13"/>
                                        </p:tgtEl>
                                      </p:cBhvr>
                                      <p:to x="100000" y="60000"/>
                                    </p:animScale>
                                    <p:animScale>
                                      <p:cBhvr>
                                        <p:cTn id="66" dur="166" decel="50000">
                                          <p:stCondLst>
                                            <p:cond delay="676"/>
                                          </p:stCondLst>
                                        </p:cTn>
                                        <p:tgtEl>
                                          <p:spTgt spid="13"/>
                                        </p:tgtEl>
                                      </p:cBhvr>
                                      <p:to x="100000" y="100000"/>
                                    </p:animScale>
                                    <p:animScale>
                                      <p:cBhvr>
                                        <p:cTn id="67" dur="26">
                                          <p:stCondLst>
                                            <p:cond delay="1312"/>
                                          </p:stCondLst>
                                        </p:cTn>
                                        <p:tgtEl>
                                          <p:spTgt spid="13"/>
                                        </p:tgtEl>
                                      </p:cBhvr>
                                      <p:to x="100000" y="80000"/>
                                    </p:animScale>
                                    <p:animScale>
                                      <p:cBhvr>
                                        <p:cTn id="68" dur="166" decel="50000">
                                          <p:stCondLst>
                                            <p:cond delay="1338"/>
                                          </p:stCondLst>
                                        </p:cTn>
                                        <p:tgtEl>
                                          <p:spTgt spid="13"/>
                                        </p:tgtEl>
                                      </p:cBhvr>
                                      <p:to x="100000" y="100000"/>
                                    </p:animScale>
                                    <p:animScale>
                                      <p:cBhvr>
                                        <p:cTn id="69" dur="26">
                                          <p:stCondLst>
                                            <p:cond delay="1642"/>
                                          </p:stCondLst>
                                        </p:cTn>
                                        <p:tgtEl>
                                          <p:spTgt spid="13"/>
                                        </p:tgtEl>
                                      </p:cBhvr>
                                      <p:to x="100000" y="90000"/>
                                    </p:animScale>
                                    <p:animScale>
                                      <p:cBhvr>
                                        <p:cTn id="70" dur="166" decel="50000">
                                          <p:stCondLst>
                                            <p:cond delay="1668"/>
                                          </p:stCondLst>
                                        </p:cTn>
                                        <p:tgtEl>
                                          <p:spTgt spid="13"/>
                                        </p:tgtEl>
                                      </p:cBhvr>
                                      <p:to x="100000" y="100000"/>
                                    </p:animScale>
                                    <p:animScale>
                                      <p:cBhvr>
                                        <p:cTn id="71" dur="26">
                                          <p:stCondLst>
                                            <p:cond delay="1808"/>
                                          </p:stCondLst>
                                        </p:cTn>
                                        <p:tgtEl>
                                          <p:spTgt spid="13"/>
                                        </p:tgtEl>
                                      </p:cBhvr>
                                      <p:to x="100000" y="95000"/>
                                    </p:animScale>
                                    <p:animScale>
                                      <p:cBhvr>
                                        <p:cTn id="72" dur="166" decel="50000">
                                          <p:stCondLst>
                                            <p:cond delay="1834"/>
                                          </p:stCondLst>
                                        </p:cTn>
                                        <p:tgtEl>
                                          <p:spTgt spid="13"/>
                                        </p:tgtEl>
                                      </p:cBhvr>
                                      <p:to x="100000" y="100000"/>
                                    </p:animScale>
                                  </p:childTnLst>
                                </p:cTn>
                              </p:par>
                              <p:par>
                                <p:cTn id="73" presetID="1" presetClass="entr" presetSubtype="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5" restart="whenNotActive" fill="hold" evtFilter="cancelBubble" nodeType="interactiveSeq">
                <p:stCondLst>
                  <p:cond evt="onClick" delay="0">
                    <p:tgtEl>
                      <p:spTgt spid="10"/>
                    </p:tgtEl>
                  </p:cond>
                </p:stCondLst>
                <p:endSync evt="end" delay="0">
                  <p:rtn val="all"/>
                </p:endSync>
                <p:childTnLst>
                  <p:par>
                    <p:cTn id="76" fill="hold">
                      <p:stCondLst>
                        <p:cond delay="0"/>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barn(inVertical)">
                                      <p:cBhvr>
                                        <p:cTn id="80" dur="500"/>
                                        <p:tgtEl>
                                          <p:spTgt spid="9"/>
                                        </p:tgtEl>
                                      </p:cBhvr>
                                    </p:animEffect>
                                  </p:childTnLst>
                                </p:cTn>
                              </p:par>
                            </p:childTnLst>
                          </p:cTn>
                        </p:par>
                      </p:childTnLst>
                    </p:cTn>
                  </p:par>
                </p:childTnLst>
              </p:cTn>
              <p:nextCondLst>
                <p:cond evt="onClick" delay="0">
                  <p:tgtEl>
                    <p:spTgt spid="10"/>
                  </p:tgtEl>
                </p:cond>
              </p:nextCondLst>
            </p:seq>
            <p:seq concurrent="1" nextAc="seek">
              <p:cTn id="81" restart="whenNotActive" fill="hold" evtFilter="cancelBubble" nodeType="interactiveSeq">
                <p:stCondLst>
                  <p:cond evt="onClick" delay="0">
                    <p:tgtEl>
                      <p:spTgt spid="11"/>
                    </p:tgtEl>
                  </p:cond>
                </p:stCondLst>
                <p:endSync evt="end" delay="0">
                  <p:rtn val="all"/>
                </p:endSync>
                <p:childTnLst>
                  <p:par>
                    <p:cTn id="82" fill="hold">
                      <p:stCondLst>
                        <p:cond delay="0"/>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barn(inVertical)">
                                      <p:cBhvr>
                                        <p:cTn id="86" dur="500"/>
                                        <p:tgtEl>
                                          <p:spTgt spid="17"/>
                                        </p:tgtEl>
                                      </p:cBhvr>
                                    </p:animEffect>
                                  </p:childTnLst>
                                </p:cTn>
                              </p:par>
                            </p:childTnLst>
                          </p:cTn>
                        </p:par>
                      </p:childTnLst>
                    </p:cTn>
                  </p:par>
                </p:childTnLst>
              </p:cTn>
              <p:nextCondLst>
                <p:cond evt="onClick" delay="0">
                  <p:tgtEl>
                    <p:spTgt spid="11"/>
                  </p:tgtEl>
                </p:cond>
              </p:nextCondLst>
            </p:seq>
            <p:seq concurrent="1" nextAc="seek">
              <p:cTn id="87" restart="whenNotActive" fill="hold" evtFilter="cancelBubble" nodeType="interactiveSeq">
                <p:stCondLst>
                  <p:cond evt="onClick" delay="0">
                    <p:tgtEl>
                      <p:spTgt spid="15"/>
                    </p:tgtEl>
                  </p:cond>
                </p:stCondLst>
                <p:endSync evt="end" delay="0">
                  <p:rtn val="all"/>
                </p:endSync>
                <p:childTnLst>
                  <p:par>
                    <p:cTn id="88" fill="hold">
                      <p:stCondLst>
                        <p:cond delay="0"/>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barn(inVertical)">
                                      <p:cBhvr>
                                        <p:cTn id="92" dur="500"/>
                                        <p:tgtEl>
                                          <p:spTgt spid="18"/>
                                        </p:tgtEl>
                                      </p:cBhvr>
                                    </p:animEffect>
                                  </p:childTnLst>
                                </p:cTn>
                              </p:par>
                            </p:childTnLst>
                          </p:cTn>
                        </p:par>
                      </p:childTnLst>
                    </p:cTn>
                  </p:par>
                </p:childTnLst>
              </p:cTn>
              <p:nextCondLst>
                <p:cond evt="onClick" delay="0">
                  <p:tgtEl>
                    <p:spTgt spid="15"/>
                  </p:tgtEl>
                </p:cond>
              </p:nextCondLst>
            </p:seq>
            <p:seq concurrent="1" nextAc="seek">
              <p:cTn id="93" restart="whenNotActive" fill="hold" evtFilter="cancelBubble" nodeType="interactiveSeq">
                <p:stCondLst>
                  <p:cond evt="onClick" delay="0">
                    <p:tgtEl>
                      <p:spTgt spid="13"/>
                    </p:tgtEl>
                  </p:cond>
                </p:stCondLst>
                <p:endSync evt="end" delay="0">
                  <p:rtn val="all"/>
                </p:endSync>
                <p:childTnLst>
                  <p:par>
                    <p:cTn id="94" fill="hold">
                      <p:stCondLst>
                        <p:cond delay="0"/>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barn(inVertical)">
                                      <p:cBhvr>
                                        <p:cTn id="98" dur="500"/>
                                        <p:tgtEl>
                                          <p:spTgt spid="19"/>
                                        </p:tgtEl>
                                      </p:cBhvr>
                                    </p:animEffect>
                                  </p:childTnLst>
                                </p:cTn>
                              </p:par>
                            </p:childTnLst>
                          </p:cTn>
                        </p:par>
                      </p:childTnLst>
                    </p:cTn>
                  </p:par>
                </p:childTnLst>
              </p:cTn>
              <p:nextCondLst>
                <p:cond evt="onClick" delay="0">
                  <p:tgtEl>
                    <p:spTgt spid="1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Snip Diagonal Corner Rectangle 6">
            <a:extLst>
              <a:ext uri="{FF2B5EF4-FFF2-40B4-BE49-F238E27FC236}">
                <a16:creationId xmlns:a16="http://schemas.microsoft.com/office/drawing/2014/main" id="{5DCCEC73-0CEC-9CE3-3065-FE754CAA5E83}"/>
              </a:ext>
            </a:extLst>
          </p:cNvPr>
          <p:cNvSpPr/>
          <p:nvPr/>
        </p:nvSpPr>
        <p:spPr>
          <a:xfrm>
            <a:off x="695325" y="650592"/>
            <a:ext cx="7613522" cy="1754326"/>
          </a:xfrm>
          <a:prstGeom prst="snip2DiagRect">
            <a:avLst>
              <a:gd name="adj1" fmla="val 0"/>
              <a:gd name="adj2" fmla="val 0"/>
            </a:avLst>
          </a:prstGeom>
          <a:solidFill>
            <a:srgbClr val="80FFDB"/>
          </a:solidFill>
          <a:ln w="38100">
            <a:solidFill>
              <a:srgbClr val="51B69A"/>
            </a:solidFill>
            <a:prstDash val="dash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Vì sao về mùa lạnh, khi vịn tay vào lan can bằng thép ta thấy lạnh hơn khi vịn tay vào lan can bằng gỗ?</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4" descr="A picture containing toy, doll&#10;&#10;Description automatically generated">
            <a:extLst>
              <a:ext uri="{FF2B5EF4-FFF2-40B4-BE49-F238E27FC236}">
                <a16:creationId xmlns:a16="http://schemas.microsoft.com/office/drawing/2014/main" id="{3832A390-5C3B-9F89-D249-46A581C57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791" y="1690917"/>
            <a:ext cx="2703843" cy="4452912"/>
          </a:xfrm>
          <a:prstGeom prst="rect">
            <a:avLst/>
          </a:prstGeom>
        </p:spPr>
      </p:pic>
      <p:sp>
        <p:nvSpPr>
          <p:cNvPr id="6" name="Text Box 17">
            <a:extLst>
              <a:ext uri="{FF2B5EF4-FFF2-40B4-BE49-F238E27FC236}">
                <a16:creationId xmlns:a16="http://schemas.microsoft.com/office/drawing/2014/main" id="{20399A5E-76AE-AFDC-081A-DFEB08324D21}"/>
              </a:ext>
            </a:extLst>
          </p:cNvPr>
          <p:cNvSpPr txBox="1">
            <a:spLocks noChangeArrowheads="1"/>
          </p:cNvSpPr>
          <p:nvPr/>
        </p:nvSpPr>
        <p:spPr bwMode="auto">
          <a:xfrm>
            <a:off x="1514474" y="3041858"/>
            <a:ext cx="6867525" cy="707886"/>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4000" b="1" dirty="0">
                <a:solidFill>
                  <a:srgbClr val="FF0000"/>
                </a:solidFill>
                <a:latin typeface="Cambria" panose="02040503050406030204" pitchFamily="18" charset="0"/>
                <a:ea typeface="Cambria" panose="02040503050406030204" pitchFamily="18" charset="0"/>
                <a:cs typeface="Arial" panose="020B0604020202020204" pitchFamily="34" charset="0"/>
              </a:rPr>
              <a:t>Vì thép dẫn nhiệt tốt hơn gỗ</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Freeform: Shape 34">
            <a:extLst>
              <a:ext uri="{FF2B5EF4-FFF2-40B4-BE49-F238E27FC236}">
                <a16:creationId xmlns:a16="http://schemas.microsoft.com/office/drawing/2014/main" id="{B110BC9B-8E75-0BF7-A6FA-6FF26933BA06}"/>
              </a:ext>
            </a:extLst>
          </p:cNvPr>
          <p:cNvSpPr/>
          <p:nvPr/>
        </p:nvSpPr>
        <p:spPr>
          <a:xfrm>
            <a:off x="753859" y="239915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50640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Snip Diagonal Corner Rectangle 6">
            <a:extLst>
              <a:ext uri="{FF2B5EF4-FFF2-40B4-BE49-F238E27FC236}">
                <a16:creationId xmlns:a16="http://schemas.microsoft.com/office/drawing/2014/main" id="{5DCCEC73-0CEC-9CE3-3065-FE754CAA5E83}"/>
              </a:ext>
            </a:extLst>
          </p:cNvPr>
          <p:cNvSpPr/>
          <p:nvPr/>
        </p:nvSpPr>
        <p:spPr>
          <a:xfrm>
            <a:off x="695325" y="650592"/>
            <a:ext cx="7613522" cy="1815882"/>
          </a:xfrm>
          <a:prstGeom prst="snip2DiagRect">
            <a:avLst>
              <a:gd name="adj1" fmla="val 0"/>
              <a:gd name="adj2" fmla="val 0"/>
            </a:avLst>
          </a:prstGeom>
          <a:solidFill>
            <a:srgbClr val="80FFDB"/>
          </a:solidFill>
          <a:ln w="38100">
            <a:solidFill>
              <a:srgbClr val="51B69A"/>
            </a:solidFill>
            <a:prstDash val="dash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Mẹ bạn Hoa đổ nước sôi vào hai bình giữ nhiệt a và b (Hình 5). Bạn Hoa cầm bình a, tay thấy ấm còn cầm bình b tay không thấy ấm. Bình nào giữ nước nóng lâu hơn? Vì sao?</a:t>
            </a:r>
            <a:endParaRPr kumimoji="0" lang="en-US" alt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4" descr="A picture containing toy, doll&#10;&#10;Description automatically generated">
            <a:extLst>
              <a:ext uri="{FF2B5EF4-FFF2-40B4-BE49-F238E27FC236}">
                <a16:creationId xmlns:a16="http://schemas.microsoft.com/office/drawing/2014/main" id="{3832A390-5C3B-9F89-D249-46A581C57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2791" y="1690917"/>
            <a:ext cx="2703843" cy="4452912"/>
          </a:xfrm>
          <a:prstGeom prst="rect">
            <a:avLst/>
          </a:prstGeom>
        </p:spPr>
      </p:pic>
      <p:sp>
        <p:nvSpPr>
          <p:cNvPr id="6" name="Text Box 17">
            <a:extLst>
              <a:ext uri="{FF2B5EF4-FFF2-40B4-BE49-F238E27FC236}">
                <a16:creationId xmlns:a16="http://schemas.microsoft.com/office/drawing/2014/main" id="{20399A5E-76AE-AFDC-081A-DFEB08324D21}"/>
              </a:ext>
            </a:extLst>
          </p:cNvPr>
          <p:cNvSpPr txBox="1">
            <a:spLocks noChangeArrowheads="1"/>
          </p:cNvSpPr>
          <p:nvPr/>
        </p:nvSpPr>
        <p:spPr bwMode="auto">
          <a:xfrm>
            <a:off x="2838450" y="3194258"/>
            <a:ext cx="5819776" cy="2062103"/>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Bình hình 5b giữ nước nóng lâu hơn bình hình 5a vì nhiệt của nước không bị truyền ra ngoài.</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8" name="Picture 7">
            <a:extLst>
              <a:ext uri="{FF2B5EF4-FFF2-40B4-BE49-F238E27FC236}">
                <a16:creationId xmlns:a16="http://schemas.microsoft.com/office/drawing/2014/main" id="{74BFBEB2-88BA-1FD0-567B-37360410A208}"/>
              </a:ext>
            </a:extLst>
          </p:cNvPr>
          <p:cNvPicPr>
            <a:picLocks noChangeAspect="1"/>
          </p:cNvPicPr>
          <p:nvPr/>
        </p:nvPicPr>
        <p:blipFill>
          <a:blip r:embed="rId4"/>
          <a:stretch>
            <a:fillRect/>
          </a:stretch>
        </p:blipFill>
        <p:spPr>
          <a:xfrm>
            <a:off x="552449" y="3190876"/>
            <a:ext cx="1989061" cy="2347912"/>
          </a:xfrm>
          <a:prstGeom prst="rect">
            <a:avLst/>
          </a:prstGeom>
        </p:spPr>
      </p:pic>
    </p:spTree>
    <p:extLst>
      <p:ext uri="{BB962C8B-B14F-4D97-AF65-F5344CB8AC3E}">
        <p14:creationId xmlns:p14="http://schemas.microsoft.com/office/powerpoint/2010/main" val="30823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Snip Diagonal Corner Rectangle 6">
            <a:extLst>
              <a:ext uri="{FF2B5EF4-FFF2-40B4-BE49-F238E27FC236}">
                <a16:creationId xmlns:a16="http://schemas.microsoft.com/office/drawing/2014/main" id="{5DCCEC73-0CEC-9CE3-3065-FE754CAA5E83}"/>
              </a:ext>
            </a:extLst>
          </p:cNvPr>
          <p:cNvSpPr/>
          <p:nvPr/>
        </p:nvSpPr>
        <p:spPr>
          <a:xfrm>
            <a:off x="695325" y="650592"/>
            <a:ext cx="7613522" cy="1200329"/>
          </a:xfrm>
          <a:prstGeom prst="snip2DiagRect">
            <a:avLst>
              <a:gd name="adj1" fmla="val 0"/>
              <a:gd name="adj2" fmla="val 0"/>
            </a:avLst>
          </a:prstGeom>
          <a:solidFill>
            <a:srgbClr val="80FFDB"/>
          </a:solidFill>
          <a:ln w="38100">
            <a:solidFill>
              <a:srgbClr val="51B69A"/>
            </a:solidFill>
            <a:prstDash val="dash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Kể tên một số vật dẫn nhiệt tốt, dẫn nhiệt kém có trong nhà em</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4" descr="A picture containing toy, doll&#10;&#10;Description automatically generated">
            <a:extLst>
              <a:ext uri="{FF2B5EF4-FFF2-40B4-BE49-F238E27FC236}">
                <a16:creationId xmlns:a16="http://schemas.microsoft.com/office/drawing/2014/main" id="{3832A390-5C3B-9F89-D249-46A581C57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791" y="1690917"/>
            <a:ext cx="2703843" cy="4452912"/>
          </a:xfrm>
          <a:prstGeom prst="rect">
            <a:avLst/>
          </a:prstGeom>
        </p:spPr>
      </p:pic>
      <p:sp>
        <p:nvSpPr>
          <p:cNvPr id="6" name="Text Box 17">
            <a:extLst>
              <a:ext uri="{FF2B5EF4-FFF2-40B4-BE49-F238E27FC236}">
                <a16:creationId xmlns:a16="http://schemas.microsoft.com/office/drawing/2014/main" id="{20399A5E-76AE-AFDC-081A-DFEB08324D21}"/>
              </a:ext>
            </a:extLst>
          </p:cNvPr>
          <p:cNvSpPr txBox="1">
            <a:spLocks noChangeArrowheads="1"/>
          </p:cNvSpPr>
          <p:nvPr/>
        </p:nvSpPr>
        <p:spPr bwMode="auto">
          <a:xfrm>
            <a:off x="819150" y="2832308"/>
            <a:ext cx="7686676" cy="2062103"/>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457200" lvl="0" indent="-457200" algn="just">
              <a:buFont typeface="Arial" panose="020B0604020202020204" pitchFamily="34" charset="0"/>
              <a:buChar char="•"/>
            </a:pPr>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Vật dẫn nhiệt tốt: nồi, chảo inox; xoong gang; thìa kim loại,…</a:t>
            </a:r>
          </a:p>
          <a:p>
            <a:pPr marL="457200" lvl="0" indent="-457200" algn="just">
              <a:buFont typeface="Arial" panose="020B0604020202020204" pitchFamily="34" charset="0"/>
              <a:buChar char="•"/>
            </a:pPr>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Vật dẫn nhiệt kém: Áo len, rèm vải, chăn len,…</a:t>
            </a:r>
          </a:p>
        </p:txBody>
      </p:sp>
    </p:spTree>
    <p:extLst>
      <p:ext uri="{BB962C8B-B14F-4D97-AF65-F5344CB8AC3E}">
        <p14:creationId xmlns:p14="http://schemas.microsoft.com/office/powerpoint/2010/main" val="2037535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4443" y="404046"/>
            <a:ext cx="397254" cy="397254"/>
          </a:xfrm>
          <a:prstGeom prst="rect">
            <a:avLst/>
          </a:prstGeom>
        </p:spPr>
      </p:pic>
      <p:sp>
        <p:nvSpPr>
          <p:cNvPr id="6" name="Rectangle 5">
            <a:extLst>
              <a:ext uri="{FF2B5EF4-FFF2-40B4-BE49-F238E27FC236}">
                <a16:creationId xmlns:a16="http://schemas.microsoft.com/office/drawing/2014/main" id="{525E115A-CE20-47C8-AA2E-E28A7799D1E5}"/>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C35C742-3B37-49DC-A193-8887E2B8D3A3}"/>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BE8D23F-5D24-4D66-ACC1-694E6763A1FE}"/>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95F6831-79EC-4DBF-8644-0C30E9E444BA}"/>
              </a:ext>
            </a:extLst>
          </p:cNvPr>
          <p:cNvSpPr/>
          <p:nvPr/>
        </p:nvSpPr>
        <p:spPr>
          <a:xfrm>
            <a:off x="129297" y="2523258"/>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B4CD97F-6CCE-47B1-8646-01AC12C9D6DE}"/>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99CBEA4-F84C-4D62-89EA-E24C0A9D43F3}"/>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DD32204-DE98-4A28-87ED-3FF5138881B7}"/>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5147D88-A15D-4C8E-86AE-552792A52F85}"/>
              </a:ext>
            </a:extLst>
          </p:cNvPr>
          <p:cNvSpPr/>
          <p:nvPr/>
        </p:nvSpPr>
        <p:spPr>
          <a:xfrm>
            <a:off x="129297" y="4310496"/>
            <a:ext cx="914400" cy="595746"/>
          </a:xfrm>
          <a:prstGeom prst="rect">
            <a:avLst/>
          </a:prstGeom>
          <a:solidFill>
            <a:srgbClr val="D9ED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descr="Line arrow Straight">
            <a:extLst>
              <a:ext uri="{FF2B5EF4-FFF2-40B4-BE49-F238E27FC236}">
                <a16:creationId xmlns:a16="http://schemas.microsoft.com/office/drawing/2014/main" id="{97519913-1EAC-409E-9EFD-6FDCCA784F0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4824" y="1407967"/>
            <a:ext cx="443345" cy="443345"/>
          </a:xfrm>
          <a:prstGeom prst="rect">
            <a:avLst/>
          </a:prstGeom>
        </p:spPr>
      </p:pic>
      <p:pic>
        <p:nvPicPr>
          <p:cNvPr id="25" name="Graphic 24" descr="Line arrow Straight">
            <a:extLst>
              <a:ext uri="{FF2B5EF4-FFF2-40B4-BE49-F238E27FC236}">
                <a16:creationId xmlns:a16="http://schemas.microsoft.com/office/drawing/2014/main" id="{8B99DC7B-CF57-406D-B6DD-9DF70B6C755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378748" y="4982442"/>
            <a:ext cx="443345" cy="443345"/>
          </a:xfrm>
          <a:prstGeom prst="rect">
            <a:avLst/>
          </a:prstGeom>
        </p:spPr>
      </p:pic>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09B7B62F-1471-4D15-9D86-CB0C20018386}"/>
              </a:ext>
            </a:extLst>
          </p:cNvPr>
          <p:cNvGrpSpPr/>
          <p:nvPr/>
        </p:nvGrpSpPr>
        <p:grpSpPr>
          <a:xfrm>
            <a:off x="413314" y="518681"/>
            <a:ext cx="311797" cy="167984"/>
            <a:chOff x="2858712" y="1880751"/>
            <a:chExt cx="346363" cy="304800"/>
          </a:xfrm>
        </p:grpSpPr>
        <p:cxnSp>
          <p:nvCxnSpPr>
            <p:cNvPr id="28" name="Straight Connector 27">
              <a:extLst>
                <a:ext uri="{FF2B5EF4-FFF2-40B4-BE49-F238E27FC236}">
                  <a16:creationId xmlns:a16="http://schemas.microsoft.com/office/drawing/2014/main" id="{23990BE9-A728-40B4-A9A7-02AD9A0B4A7B}"/>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3E35F6-C376-4AA0-9A97-C016257C189D}"/>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7368D2-49CE-4412-AAE8-732A7EF04571}"/>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59903494-EB4A-4DCE-A508-B5D98949B56D}"/>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34" name="TextBox 33">
            <a:extLst>
              <a:ext uri="{FF2B5EF4-FFF2-40B4-BE49-F238E27FC236}">
                <a16:creationId xmlns:a16="http://schemas.microsoft.com/office/drawing/2014/main" id="{B14FF39A-B5B2-40DD-9685-465CC8D9B042}"/>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35" name="TextBox 34">
            <a:extLst>
              <a:ext uri="{FF2B5EF4-FFF2-40B4-BE49-F238E27FC236}">
                <a16:creationId xmlns:a16="http://schemas.microsoft.com/office/drawing/2014/main" id="{15F7D635-ACA0-4AB0-B308-ECE42807C04F}"/>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36" name="TextBox 35">
            <a:extLst>
              <a:ext uri="{FF2B5EF4-FFF2-40B4-BE49-F238E27FC236}">
                <a16:creationId xmlns:a16="http://schemas.microsoft.com/office/drawing/2014/main" id="{701BE0F4-87D8-4CD2-B855-A67581EA2D4E}"/>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37" name="TextBox 36">
            <a:extLst>
              <a:ext uri="{FF2B5EF4-FFF2-40B4-BE49-F238E27FC236}">
                <a16:creationId xmlns:a16="http://schemas.microsoft.com/office/drawing/2014/main" id="{50B5E194-9A49-4C15-B402-DC22BDE6A383}"/>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pic>
        <p:nvPicPr>
          <p:cNvPr id="39" name="Picture 38">
            <a:extLst>
              <a:ext uri="{FF2B5EF4-FFF2-40B4-BE49-F238E27FC236}">
                <a16:creationId xmlns:a16="http://schemas.microsoft.com/office/drawing/2014/main" id="{9CDC4F1A-43F5-431D-9909-FAFA3C3702FF}"/>
              </a:ext>
            </a:extLst>
          </p:cNvPr>
          <p:cNvPicPr>
            <a:picLocks noChangeAspect="1"/>
          </p:cNvPicPr>
          <p:nvPr/>
        </p:nvPicPr>
        <p:blipFill rotWithShape="1">
          <a:blip r:embed="rId7">
            <a:duotone>
              <a:prstClr val="black"/>
              <a:schemeClr val="accent5">
                <a:tint val="45000"/>
                <a:satMod val="400000"/>
              </a:schemeClr>
            </a:duotone>
            <a:extLst>
              <a:ext uri="{28A0092B-C50C-407E-A947-70E740481C1C}">
                <a14:useLocalDpi xmlns:a14="http://schemas.microsoft.com/office/drawing/2010/main" val="0"/>
              </a:ext>
            </a:extLst>
          </a:blip>
          <a:srcRect l="48626"/>
          <a:stretch/>
        </p:blipFill>
        <p:spPr>
          <a:xfrm flipH="1">
            <a:off x="1217440" y="2597890"/>
            <a:ext cx="2714362" cy="3955310"/>
          </a:xfrm>
          <a:prstGeom prst="rect">
            <a:avLst/>
          </a:prstGeom>
        </p:spPr>
      </p:pic>
      <p:pic>
        <p:nvPicPr>
          <p:cNvPr id="8" name="Picture 7" descr="Map&#10;&#10;Description automatically generated">
            <a:extLst>
              <a:ext uri="{FF2B5EF4-FFF2-40B4-BE49-F238E27FC236}">
                <a16:creationId xmlns:a16="http://schemas.microsoft.com/office/drawing/2014/main" id="{6B87DB51-5C89-400B-8D99-A1124E2DD28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61078" y="1283740"/>
            <a:ext cx="4359143" cy="4795211"/>
          </a:xfrm>
          <a:prstGeom prst="rect">
            <a:avLst/>
          </a:prstGeom>
        </p:spPr>
      </p:pic>
      <p:grpSp>
        <p:nvGrpSpPr>
          <p:cNvPr id="10" name="Group 9">
            <a:extLst>
              <a:ext uri="{FF2B5EF4-FFF2-40B4-BE49-F238E27FC236}">
                <a16:creationId xmlns:a16="http://schemas.microsoft.com/office/drawing/2014/main" id="{A59A7168-8825-40D4-AB3C-0CD42C049876}"/>
              </a:ext>
            </a:extLst>
          </p:cNvPr>
          <p:cNvGrpSpPr/>
          <p:nvPr/>
        </p:nvGrpSpPr>
        <p:grpSpPr>
          <a:xfrm>
            <a:off x="1552221" y="2362412"/>
            <a:ext cx="6014433" cy="1373537"/>
            <a:chOff x="1552221" y="2362412"/>
            <a:chExt cx="6014433" cy="1373537"/>
          </a:xfrm>
        </p:grpSpPr>
        <p:pic>
          <p:nvPicPr>
            <p:cNvPr id="43" name="Graphic 4">
              <a:extLst>
                <a:ext uri="{FF2B5EF4-FFF2-40B4-BE49-F238E27FC236}">
                  <a16:creationId xmlns:a16="http://schemas.microsoft.com/office/drawing/2014/main" id="{6CFE425C-2A52-4E2C-B3EC-E45A289F7C8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52221" y="2362412"/>
              <a:ext cx="6014433" cy="1373537"/>
            </a:xfrm>
            <a:prstGeom prst="rect">
              <a:avLst/>
            </a:prstGeom>
          </p:spPr>
        </p:pic>
        <p:sp>
          <p:nvSpPr>
            <p:cNvPr id="9" name="TextBox 8">
              <a:extLst>
                <a:ext uri="{FF2B5EF4-FFF2-40B4-BE49-F238E27FC236}">
                  <a16:creationId xmlns:a16="http://schemas.microsoft.com/office/drawing/2014/main" id="{D26BEDA9-FF16-45E7-8507-DA35F3DC3DBE}"/>
                </a:ext>
              </a:extLst>
            </p:cNvPr>
            <p:cNvSpPr txBox="1"/>
            <p:nvPr/>
          </p:nvSpPr>
          <p:spPr>
            <a:xfrm>
              <a:off x="2858266" y="2639098"/>
              <a:ext cx="31967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Học ghi nhớ</a:t>
              </a:r>
            </a:p>
          </p:txBody>
        </p:sp>
      </p:grpSp>
      <p:grpSp>
        <p:nvGrpSpPr>
          <p:cNvPr id="11" name="Group 10">
            <a:extLst>
              <a:ext uri="{FF2B5EF4-FFF2-40B4-BE49-F238E27FC236}">
                <a16:creationId xmlns:a16="http://schemas.microsoft.com/office/drawing/2014/main" id="{A65095B1-2993-42F9-BA80-BA6C4038E113}"/>
              </a:ext>
            </a:extLst>
          </p:cNvPr>
          <p:cNvGrpSpPr/>
          <p:nvPr/>
        </p:nvGrpSpPr>
        <p:grpSpPr>
          <a:xfrm>
            <a:off x="2742012" y="4358664"/>
            <a:ext cx="6014433" cy="1373537"/>
            <a:chOff x="2742012" y="4358664"/>
            <a:chExt cx="6014433" cy="1373537"/>
          </a:xfrm>
        </p:grpSpPr>
        <p:pic>
          <p:nvPicPr>
            <p:cNvPr id="44" name="Graphic 4">
              <a:extLst>
                <a:ext uri="{FF2B5EF4-FFF2-40B4-BE49-F238E27FC236}">
                  <a16:creationId xmlns:a16="http://schemas.microsoft.com/office/drawing/2014/main" id="{A5F61ED6-685D-4844-87DD-1729F04CD58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42012" y="4358664"/>
              <a:ext cx="6014433" cy="1373537"/>
            </a:xfrm>
            <a:prstGeom prst="rect">
              <a:avLst/>
            </a:prstGeom>
          </p:spPr>
        </p:pic>
        <p:sp>
          <p:nvSpPr>
            <p:cNvPr id="45" name="TextBox 44">
              <a:extLst>
                <a:ext uri="{FF2B5EF4-FFF2-40B4-BE49-F238E27FC236}">
                  <a16:creationId xmlns:a16="http://schemas.microsoft.com/office/drawing/2014/main" id="{7B46220C-4B13-4484-A9C1-60337D22A478}"/>
                </a:ext>
              </a:extLst>
            </p:cNvPr>
            <p:cNvSpPr txBox="1"/>
            <p:nvPr/>
          </p:nvSpPr>
          <p:spPr>
            <a:xfrm>
              <a:off x="3763717" y="4838714"/>
              <a:ext cx="446147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Chuẩn</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bị</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tiếp</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7" name="Picture 6">
            <a:extLst>
              <a:ext uri="{FF2B5EF4-FFF2-40B4-BE49-F238E27FC236}">
                <a16:creationId xmlns:a16="http://schemas.microsoft.com/office/drawing/2014/main" id="{610642EB-012F-BC7B-DE8D-664E98CABDE2}"/>
              </a:ext>
            </a:extLst>
          </p:cNvPr>
          <p:cNvPicPr>
            <a:picLocks noChangeAspect="1"/>
          </p:cNvPicPr>
          <p:nvPr/>
        </p:nvPicPr>
        <p:blipFill>
          <a:blip r:embed="rId11"/>
          <a:stretch>
            <a:fillRect/>
          </a:stretch>
        </p:blipFill>
        <p:spPr>
          <a:xfrm>
            <a:off x="3603280" y="186179"/>
            <a:ext cx="5023539" cy="2999492"/>
          </a:xfrm>
          <a:prstGeom prst="rect">
            <a:avLst/>
          </a:prstGeom>
        </p:spPr>
      </p:pic>
    </p:spTree>
    <p:extLst>
      <p:ext uri="{BB962C8B-B14F-4D97-AF65-F5344CB8AC3E}">
        <p14:creationId xmlns:p14="http://schemas.microsoft.com/office/powerpoint/2010/main" val="2871837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hlinkClick r:id="rId3" action="ppaction://hlinksldjump"/>
            <a:extLst>
              <a:ext uri="{FF2B5EF4-FFF2-40B4-BE49-F238E27FC236}">
                <a16:creationId xmlns:a16="http://schemas.microsoft.com/office/drawing/2014/main" id="{E0DD2958-C60D-4104-9913-EED935CD8AE4}"/>
              </a:ext>
            </a:extLst>
          </p:cNvPr>
          <p:cNvPicPr>
            <a:picLocks noChangeAspect="1"/>
          </p:cNvPicPr>
          <p:nvPr/>
        </p:nvPicPr>
        <p:blipFill rotWithShape="1">
          <a:blip r:embed="rId4"/>
          <a:srcRect t="9836" r="8438" b="21274"/>
          <a:stretch/>
        </p:blipFill>
        <p:spPr>
          <a:xfrm>
            <a:off x="10014995" y="5863987"/>
            <a:ext cx="2177005" cy="986979"/>
          </a:xfrm>
          <a:prstGeom prst="rect">
            <a:avLst/>
          </a:prstGeom>
        </p:spPr>
      </p:pic>
      <p:pic>
        <p:nvPicPr>
          <p:cNvPr id="2" name="Picture 2" descr="HÃ¬nh áº£nh cÃ³ liÃªn quan">
            <a:extLst>
              <a:ext uri="{FF2B5EF4-FFF2-40B4-BE49-F238E27FC236}">
                <a16:creationId xmlns:a16="http://schemas.microsoft.com/office/drawing/2014/main" id="{2399287B-7141-869B-2CAC-200FFDEC404B}"/>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2766" b="98298" l="1556" r="72889">
                        <a14:foregroundMark x1="19111" y1="12766" x2="19111" y2="12766"/>
                        <a14:backgroundMark x1="444" y1="21383" x2="444" y2="21383"/>
                        <a14:backgroundMark x1="58222" y1="33617" x2="58222" y2="33617"/>
                        <a14:backgroundMark x1="13556" y1="34043" x2="13556" y2="34043"/>
                        <a14:backgroundMark x1="8667" y1="77447" x2="8667" y2="77447"/>
                        <a14:backgroundMark x1="64556" y1="83936" x2="64556" y2="83936"/>
                        <a14:backgroundMark x1="54778" y1="86170" x2="54778" y2="86170"/>
                        <a14:backgroundMark x1="33778" y1="24681" x2="33778" y2="24681"/>
                        <a14:backgroundMark x1="22889" y1="27872" x2="22889" y2="27872"/>
                        <a14:backgroundMark x1="65667" y1="42660" x2="65667" y2="42660"/>
                        <a14:backgroundMark x1="69889" y1="59894" x2="69889" y2="59894"/>
                        <a14:backgroundMark x1="69444" y1="69894" x2="69444" y2="69894"/>
                        <a14:backgroundMark x1="17667" y1="86170" x2="17667" y2="86170"/>
                        <a14:backgroundMark x1="7556" y1="42234" x2="7556" y2="42234"/>
                      </a14:backgroundRemoval>
                    </a14:imgEffect>
                  </a14:imgLayer>
                </a14:imgProps>
              </a:ext>
              <a:ext uri="{28A0092B-C50C-407E-A947-70E740481C1C}">
                <a14:useLocalDpi xmlns:a14="http://schemas.microsoft.com/office/drawing/2010/main" val="0"/>
              </a:ext>
            </a:extLst>
          </a:blip>
          <a:srcRect t="26815" r="29030"/>
          <a:stretch/>
        </p:blipFill>
        <p:spPr bwMode="auto">
          <a:xfrm>
            <a:off x="1115616" y="2924944"/>
            <a:ext cx="2619284" cy="2821081"/>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3">
            <a:extLst>
              <a:ext uri="{FF2B5EF4-FFF2-40B4-BE49-F238E27FC236}">
                <a16:creationId xmlns:a16="http://schemas.microsoft.com/office/drawing/2014/main" id="{5B0EBEBF-B24E-7D0E-0E16-5A867F65EA97}"/>
              </a:ext>
            </a:extLst>
          </p:cNvPr>
          <p:cNvSpPr/>
          <p:nvPr/>
        </p:nvSpPr>
        <p:spPr>
          <a:xfrm>
            <a:off x="4040408" y="-27384"/>
            <a:ext cx="5301841" cy="2808312"/>
          </a:xfrm>
          <a:prstGeom prst="cloudCallout">
            <a:avLst>
              <a:gd name="adj1" fmla="val -65556"/>
              <a:gd name="adj2" fmla="val 68150"/>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 </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Tôi giúp mẹ không bị bỏng khi bê xoong từ bếp xuống.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Đố bạn tôi là gì?</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AutoShape 6" descr="Káº¿t quáº£ hÃ¬nh áº£nh cho cÃ¡i lÃ³t tay bÃª xoong">
            <a:extLst>
              <a:ext uri="{FF2B5EF4-FFF2-40B4-BE49-F238E27FC236}">
                <a16:creationId xmlns:a16="http://schemas.microsoft.com/office/drawing/2014/main" id="{D4F820A6-794C-A8C2-9400-EF8AA28D4D7E}"/>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AutoShape 8" descr="Káº¿t quáº£ hÃ¬nh áº£nh cho cÃ¡i lÃ³t tay bÃª xoong">
            <a:extLst>
              <a:ext uri="{FF2B5EF4-FFF2-40B4-BE49-F238E27FC236}">
                <a16:creationId xmlns:a16="http://schemas.microsoft.com/office/drawing/2014/main" id="{5586894C-F612-BE2B-5301-81487E97A108}"/>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AutoShape 10" descr="Káº¿t quáº£ hÃ¬nh áº£nh cho cÃ¡i lÃ³t tay bÃª xoong">
            <a:extLst>
              <a:ext uri="{FF2B5EF4-FFF2-40B4-BE49-F238E27FC236}">
                <a16:creationId xmlns:a16="http://schemas.microsoft.com/office/drawing/2014/main" id="{353CD00E-64BF-1AE3-460F-5D99393F236B}"/>
              </a:ext>
            </a:extLst>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AutoShape 12" descr="Káº¿t quáº£ hÃ¬nh áº£nh cho cÃ¡i lÃ³t tay bÃª xoong">
            <a:extLst>
              <a:ext uri="{FF2B5EF4-FFF2-40B4-BE49-F238E27FC236}">
                <a16:creationId xmlns:a16="http://schemas.microsoft.com/office/drawing/2014/main" id="{71F0F708-B76F-5481-F426-1F44C3288F75}"/>
              </a:ext>
            </a:extLst>
          </p:cNvP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AutoShape 14" descr="Káº¿t quáº£ hÃ¬nh áº£nh cho cÃ¡i lÃ³t tay bÃª xoong">
            <a:extLst>
              <a:ext uri="{FF2B5EF4-FFF2-40B4-BE49-F238E27FC236}">
                <a16:creationId xmlns:a16="http://schemas.microsoft.com/office/drawing/2014/main" id="{BC41BE27-99E4-87B6-3AA8-30DED9FFD1F7}"/>
              </a:ext>
            </a:extLst>
          </p:cNvP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AutoShape 16" descr="Káº¿t quáº£ hÃ¬nh áº£nh cho cÃ¡i lÃ³t tay bÃª xoong">
            <a:extLst>
              <a:ext uri="{FF2B5EF4-FFF2-40B4-BE49-F238E27FC236}">
                <a16:creationId xmlns:a16="http://schemas.microsoft.com/office/drawing/2014/main" id="{5A2348C9-439B-8BAA-DA7C-142C393CCCBA}"/>
              </a:ext>
            </a:extLst>
          </p:cNvPr>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 name="AutoShape 18" descr="Káº¿t quáº£ hÃ¬nh áº£nh cho cÃ¡i lÃ³t tay bÃª xoong">
            <a:extLst>
              <a:ext uri="{FF2B5EF4-FFF2-40B4-BE49-F238E27FC236}">
                <a16:creationId xmlns:a16="http://schemas.microsoft.com/office/drawing/2014/main" id="{9092461A-6EDD-A84F-7F6A-F43105159ED9}"/>
              </a:ext>
            </a:extLst>
          </p:cNvPr>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9" name="AutoShape 22" descr="Káº¿t quáº£ hÃ¬nh áº£nh cho cÃ¡i lÃ³t tay bÃª xoong">
            <a:extLst>
              <a:ext uri="{FF2B5EF4-FFF2-40B4-BE49-F238E27FC236}">
                <a16:creationId xmlns:a16="http://schemas.microsoft.com/office/drawing/2014/main" id="{38681C7E-9C1F-517C-53EB-B1E692C996B8}"/>
              </a:ext>
            </a:extLst>
          </p:cNvPr>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0" name="AutoShape 24" descr="Káº¿t quáº£ hÃ¬nh áº£nh cho cÃ¡i lÃ³t tay bÃª xoong">
            <a:extLst>
              <a:ext uri="{FF2B5EF4-FFF2-40B4-BE49-F238E27FC236}">
                <a16:creationId xmlns:a16="http://schemas.microsoft.com/office/drawing/2014/main" id="{5A744781-2153-E262-8136-7BD2287FC597}"/>
              </a:ext>
            </a:extLst>
          </p:cNvPr>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1" name="AutoShape 26" descr="Káº¿t quáº£ hÃ¬nh áº£nh cho cÃ¡i lÃ³t tay bÃª xoong">
            <a:extLst>
              <a:ext uri="{FF2B5EF4-FFF2-40B4-BE49-F238E27FC236}">
                <a16:creationId xmlns:a16="http://schemas.microsoft.com/office/drawing/2014/main" id="{B408CEB4-5BDF-7845-A7E2-0D78ECC12604}"/>
              </a:ext>
            </a:extLst>
          </p:cNvPr>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2" name="Picture 21">
            <a:extLst>
              <a:ext uri="{FF2B5EF4-FFF2-40B4-BE49-F238E27FC236}">
                <a16:creationId xmlns:a16="http://schemas.microsoft.com/office/drawing/2014/main" id="{CAEFACCB-212B-7EA2-88EC-663E4DBA769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62025" y="1032653"/>
            <a:ext cx="4932040" cy="3805890"/>
          </a:xfrm>
          <a:prstGeom prst="rect">
            <a:avLst/>
          </a:prstGeom>
        </p:spPr>
      </p:pic>
      <p:sp>
        <p:nvSpPr>
          <p:cNvPr id="23" name="Cloud Callout 20">
            <a:extLst>
              <a:ext uri="{FF2B5EF4-FFF2-40B4-BE49-F238E27FC236}">
                <a16:creationId xmlns:a16="http://schemas.microsoft.com/office/drawing/2014/main" id="{5DCC3FC9-6628-DFD9-72B9-6F8E62699B25}"/>
              </a:ext>
            </a:extLst>
          </p:cNvPr>
          <p:cNvSpPr/>
          <p:nvPr/>
        </p:nvSpPr>
        <p:spPr>
          <a:xfrm>
            <a:off x="4606784" y="116632"/>
            <a:ext cx="4554225" cy="2232248"/>
          </a:xfrm>
          <a:prstGeom prst="cloudCallout">
            <a:avLst>
              <a:gd name="adj1" fmla="val -63435"/>
              <a:gd name="adj2" fmla="val 114558"/>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Tôi là cái lót tay</a:t>
            </a:r>
            <a:endParaRPr kumimoji="0" lang="en-US" sz="4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25" name="Oval 24">
            <a:extLst>
              <a:ext uri="{FF2B5EF4-FFF2-40B4-BE49-F238E27FC236}">
                <a16:creationId xmlns:a16="http://schemas.microsoft.com/office/drawing/2014/main" id="{9D98BB64-7540-0605-84A5-6A16A69A9208}"/>
              </a:ext>
            </a:extLst>
          </p:cNvPr>
          <p:cNvSpPr/>
          <p:nvPr/>
        </p:nvSpPr>
        <p:spPr>
          <a:xfrm>
            <a:off x="6691328" y="3933056"/>
            <a:ext cx="2057136" cy="19252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6" name="Oval 25">
            <a:extLst>
              <a:ext uri="{FF2B5EF4-FFF2-40B4-BE49-F238E27FC236}">
                <a16:creationId xmlns:a16="http://schemas.microsoft.com/office/drawing/2014/main" id="{6EBEBE15-854D-316F-A7DF-16FBC0ECC0E3}"/>
              </a:ext>
            </a:extLst>
          </p:cNvPr>
          <p:cNvSpPr/>
          <p:nvPr/>
        </p:nvSpPr>
        <p:spPr>
          <a:xfrm>
            <a:off x="7092280" y="4293096"/>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THỜI GIAN</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7" name="Oval 26">
            <a:extLst>
              <a:ext uri="{FF2B5EF4-FFF2-40B4-BE49-F238E27FC236}">
                <a16:creationId xmlns:a16="http://schemas.microsoft.com/office/drawing/2014/main" id="{BE71F46D-0325-68B1-B735-150F9F5698D7}"/>
              </a:ext>
            </a:extLst>
          </p:cNvPr>
          <p:cNvSpPr/>
          <p:nvPr/>
        </p:nvSpPr>
        <p:spPr>
          <a:xfrm>
            <a:off x="7091564" y="4313172"/>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HẾT GIỜ</a:t>
            </a:r>
            <a:endParaRPr kumimoji="0" lang="en-US" sz="2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 name="Oval 27">
            <a:extLst>
              <a:ext uri="{FF2B5EF4-FFF2-40B4-BE49-F238E27FC236}">
                <a16:creationId xmlns:a16="http://schemas.microsoft.com/office/drawing/2014/main" id="{7ECE3A96-449F-74E3-3655-A69C515DDCBB}"/>
              </a:ext>
            </a:extLst>
          </p:cNvPr>
          <p:cNvSpPr/>
          <p:nvPr/>
        </p:nvSpPr>
        <p:spPr>
          <a:xfrm>
            <a:off x="7092280" y="4293096"/>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ĐÁP ÁN</a:t>
            </a:r>
            <a:endParaRPr kumimoji="0" lang="en-US" sz="2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9" name="Picture 28">
            <a:extLst>
              <a:ext uri="{FF2B5EF4-FFF2-40B4-BE49-F238E27FC236}">
                <a16:creationId xmlns:a16="http://schemas.microsoft.com/office/drawing/2014/main" id="{5EEE902D-4909-6308-3DA4-E3C84743999A}"/>
              </a:ext>
            </a:extLst>
          </p:cNvPr>
          <p:cNvPicPr>
            <a:picLocks noChangeAspect="1"/>
          </p:cNvPicPr>
          <p:nvPr/>
        </p:nvPicPr>
        <p:blipFill>
          <a:blip r:embed="rId8"/>
          <a:stretch>
            <a:fillRect/>
          </a:stretch>
        </p:blipFill>
        <p:spPr>
          <a:xfrm>
            <a:off x="316311" y="4923374"/>
            <a:ext cx="1807764" cy="2106076"/>
          </a:xfrm>
          <a:prstGeom prst="rect">
            <a:avLst/>
          </a:prstGeom>
        </p:spPr>
      </p:pic>
    </p:spTree>
    <p:extLst>
      <p:ext uri="{BB962C8B-B14F-4D97-AF65-F5344CB8AC3E}">
        <p14:creationId xmlns:p14="http://schemas.microsoft.com/office/powerpoint/2010/main" val="1588237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5000"/>
                                        <p:tgtEl>
                                          <p:spTgt spid="25"/>
                                        </p:tgtEl>
                                      </p:cBhvr>
                                    </p:animEffect>
                                  </p:childTnLst>
                                </p:cTn>
                              </p:par>
                            </p:childTnLst>
                          </p:cTn>
                        </p:par>
                        <p:par>
                          <p:cTn id="8" fill="hold">
                            <p:stCondLst>
                              <p:cond delay="5000"/>
                            </p:stCondLst>
                            <p:childTnLst>
                              <p:par>
                                <p:cTn id="9" presetID="42"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600"/>
                                        <p:tgtEl>
                                          <p:spTgt spid="27"/>
                                        </p:tgtEl>
                                      </p:cBhvr>
                                    </p:animEffect>
                                    <p:anim calcmode="lin" valueType="num">
                                      <p:cBhvr>
                                        <p:cTn id="12" dur="600" fill="hold"/>
                                        <p:tgtEl>
                                          <p:spTgt spid="27"/>
                                        </p:tgtEl>
                                        <p:attrNameLst>
                                          <p:attrName>ppt_x</p:attrName>
                                        </p:attrNameLst>
                                      </p:cBhvr>
                                      <p:tavLst>
                                        <p:tav tm="0">
                                          <p:val>
                                            <p:strVal val="#ppt_x"/>
                                          </p:val>
                                        </p:tav>
                                        <p:tav tm="100000">
                                          <p:val>
                                            <p:strVal val="#ppt_x"/>
                                          </p:val>
                                        </p:tav>
                                      </p:tavLst>
                                    </p:anim>
                                    <p:anim calcmode="lin" valueType="num">
                                      <p:cBhvr>
                                        <p:cTn id="13" dur="600" fill="hold"/>
                                        <p:tgtEl>
                                          <p:spTgt spid="27"/>
                                        </p:tgtEl>
                                        <p:attrNameLst>
                                          <p:attrName>ppt_y</p:attrName>
                                        </p:attrNameLst>
                                      </p:cBhvr>
                                      <p:tavLst>
                                        <p:tav tm="0">
                                          <p:val>
                                            <p:strVal val="#ppt_y+.1"/>
                                          </p:val>
                                        </p:tav>
                                        <p:tav tm="100000">
                                          <p:val>
                                            <p:strVal val="#ppt_y"/>
                                          </p:val>
                                        </p:tav>
                                      </p:tavLst>
                                    </p:anim>
                                  </p:childTnLst>
                                  <p:subTnLst>
                                    <p:audio>
                                      <p:cMediaNode vol="70000">
                                        <p:cTn display="0" masterRel="sameClick">
                                          <p:stCondLst>
                                            <p:cond evt="begin" delay="0">
                                              <p:tn val="9"/>
                                            </p:cond>
                                          </p:stCondLst>
                                          <p:endCondLst>
                                            <p:cond evt="onStopAudio" delay="0">
                                              <p:tgtEl>
                                                <p:sldTgt/>
                                              </p:tgtEl>
                                            </p:cond>
                                          </p:endCondLst>
                                        </p:cTn>
                                        <p:tgtEl>
                                          <p:sndTgt r:embed="rId2"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par>
                                <p:cTn id="21" presetID="10" presetClass="exit" presetSubtype="0" fill="hold" nodeType="with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par>
                                <p:cTn id="27" presetID="42"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22" presetClass="entr" presetSubtype="1"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up)">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25" grpId="0"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hlinkClick r:id="rId3" action="ppaction://hlinksldjump"/>
            <a:extLst>
              <a:ext uri="{FF2B5EF4-FFF2-40B4-BE49-F238E27FC236}">
                <a16:creationId xmlns:a16="http://schemas.microsoft.com/office/drawing/2014/main" id="{D72ED5B8-944A-4F02-88FE-E2415917CB45}"/>
              </a:ext>
            </a:extLst>
          </p:cNvPr>
          <p:cNvPicPr>
            <a:picLocks noChangeAspect="1"/>
          </p:cNvPicPr>
          <p:nvPr/>
        </p:nvPicPr>
        <p:blipFill rotWithShape="1">
          <a:blip r:embed="rId4"/>
          <a:srcRect t="9836" r="8438" b="21274"/>
          <a:stretch/>
        </p:blipFill>
        <p:spPr>
          <a:xfrm>
            <a:off x="9867313" y="5731658"/>
            <a:ext cx="2177005" cy="986979"/>
          </a:xfrm>
          <a:prstGeom prst="rect">
            <a:avLst/>
          </a:prstGeom>
        </p:spPr>
      </p:pic>
      <p:pic>
        <p:nvPicPr>
          <p:cNvPr id="2" name="Picture 1" descr="HÃ¬nh áº£nh cÃ³ liÃªn quan">
            <a:extLst>
              <a:ext uri="{FF2B5EF4-FFF2-40B4-BE49-F238E27FC236}">
                <a16:creationId xmlns:a16="http://schemas.microsoft.com/office/drawing/2014/main" id="{F3EB7622-368E-0D02-3D17-E8C2E53C8226}"/>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2766" b="98298" l="1556" r="72889">
                        <a14:foregroundMark x1="19111" y1="12766" x2="19111" y2="12766"/>
                        <a14:backgroundMark x1="444" y1="21383" x2="444" y2="21383"/>
                        <a14:backgroundMark x1="58222" y1="33617" x2="58222" y2="33617"/>
                        <a14:backgroundMark x1="13556" y1="34043" x2="13556" y2="34043"/>
                        <a14:backgroundMark x1="8667" y1="77447" x2="8667" y2="77447"/>
                        <a14:backgroundMark x1="64556" y1="83936" x2="64556" y2="83936"/>
                        <a14:backgroundMark x1="54778" y1="86170" x2="54778" y2="86170"/>
                        <a14:backgroundMark x1="33778" y1="24681" x2="33778" y2="24681"/>
                        <a14:backgroundMark x1="22889" y1="27872" x2="22889" y2="27872"/>
                        <a14:backgroundMark x1="65667" y1="42660" x2="65667" y2="42660"/>
                        <a14:backgroundMark x1="69889" y1="59894" x2="69889" y2="59894"/>
                        <a14:backgroundMark x1="69444" y1="69894" x2="69444" y2="69894"/>
                        <a14:backgroundMark x1="17667" y1="86170" x2="17667" y2="86170"/>
                        <a14:backgroundMark x1="7556" y1="42234" x2="7556" y2="42234"/>
                      </a14:backgroundRemoval>
                    </a14:imgEffect>
                  </a14:imgLayer>
                </a14:imgProps>
              </a:ext>
              <a:ext uri="{28A0092B-C50C-407E-A947-70E740481C1C}">
                <a14:useLocalDpi xmlns:a14="http://schemas.microsoft.com/office/drawing/2010/main" val="0"/>
              </a:ext>
            </a:extLst>
          </a:blip>
          <a:srcRect t="26815" r="29030"/>
          <a:stretch/>
        </p:blipFill>
        <p:spPr bwMode="auto">
          <a:xfrm>
            <a:off x="757486" y="2705869"/>
            <a:ext cx="2619284" cy="2821081"/>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3">
            <a:extLst>
              <a:ext uri="{FF2B5EF4-FFF2-40B4-BE49-F238E27FC236}">
                <a16:creationId xmlns:a16="http://schemas.microsoft.com/office/drawing/2014/main" id="{AE827B96-86EA-96BB-17C3-97A3D01D9709}"/>
              </a:ext>
            </a:extLst>
          </p:cNvPr>
          <p:cNvSpPr/>
          <p:nvPr/>
        </p:nvSpPr>
        <p:spPr>
          <a:xfrm>
            <a:off x="4438278" y="257597"/>
            <a:ext cx="5924922" cy="2808312"/>
          </a:xfrm>
          <a:prstGeom prst="cloudCallout">
            <a:avLst>
              <a:gd name="adj1" fmla="val -70240"/>
              <a:gd name="adj2" fmla="val 55323"/>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a:t>
            </a:r>
            <a:r>
              <a:rPr kumimoji="0" lang="vi-VN" sz="3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Tôi giúp mọi người được ấm trong khi ngủ.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Đố bạn tôi là gì và được làm bằng gì?</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5" name="Picture 2" descr="HÃ¬nh áº£nh cÃ³ liÃªn quan">
            <a:extLst>
              <a:ext uri="{FF2B5EF4-FFF2-40B4-BE49-F238E27FC236}">
                <a16:creationId xmlns:a16="http://schemas.microsoft.com/office/drawing/2014/main" id="{A4DB96F5-84DD-B976-07C8-FC06E07E38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997" y="1481733"/>
            <a:ext cx="4850543" cy="41490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6">
            <a:extLst>
              <a:ext uri="{FF2B5EF4-FFF2-40B4-BE49-F238E27FC236}">
                <a16:creationId xmlns:a16="http://schemas.microsoft.com/office/drawing/2014/main" id="{16EE7DD6-1C14-1F40-A75B-17739D2905CA}"/>
              </a:ext>
            </a:extLst>
          </p:cNvPr>
          <p:cNvSpPr/>
          <p:nvPr/>
        </p:nvSpPr>
        <p:spPr>
          <a:xfrm>
            <a:off x="5131688" y="257597"/>
            <a:ext cx="4284476" cy="2808312"/>
          </a:xfrm>
          <a:prstGeom prst="cloudCallout">
            <a:avLst>
              <a:gd name="adj1" fmla="val -54395"/>
              <a:gd name="adj2" fmla="val 66670"/>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Tôi là cái chăn.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Tôi thường được làm bằng bông, len,...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7" name="Oval 6">
            <a:extLst>
              <a:ext uri="{FF2B5EF4-FFF2-40B4-BE49-F238E27FC236}">
                <a16:creationId xmlns:a16="http://schemas.microsoft.com/office/drawing/2014/main" id="{FCEFE8FC-A1F3-B7BD-3988-65B468C3F0D0}"/>
              </a:ext>
            </a:extLst>
          </p:cNvPr>
          <p:cNvSpPr/>
          <p:nvPr/>
        </p:nvSpPr>
        <p:spPr>
          <a:xfrm>
            <a:off x="7053278" y="3713981"/>
            <a:ext cx="2057136" cy="19252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Oval 9">
            <a:extLst>
              <a:ext uri="{FF2B5EF4-FFF2-40B4-BE49-F238E27FC236}">
                <a16:creationId xmlns:a16="http://schemas.microsoft.com/office/drawing/2014/main" id="{E5FC273E-EC2A-BCA8-366A-8F08115947D2}"/>
              </a:ext>
            </a:extLst>
          </p:cNvPr>
          <p:cNvSpPr/>
          <p:nvPr/>
        </p:nvSpPr>
        <p:spPr>
          <a:xfrm>
            <a:off x="7454230" y="4074021"/>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THỜI GIAN</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Oval 11">
            <a:extLst>
              <a:ext uri="{FF2B5EF4-FFF2-40B4-BE49-F238E27FC236}">
                <a16:creationId xmlns:a16="http://schemas.microsoft.com/office/drawing/2014/main" id="{E9567783-E835-7ECC-9E57-CE77DAA0A50F}"/>
              </a:ext>
            </a:extLst>
          </p:cNvPr>
          <p:cNvSpPr/>
          <p:nvPr/>
        </p:nvSpPr>
        <p:spPr>
          <a:xfrm>
            <a:off x="7453514" y="4094097"/>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HẾT GIỜ</a:t>
            </a:r>
            <a:endParaRPr kumimoji="0" lang="en-US" sz="2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4" name="Oval 13">
            <a:extLst>
              <a:ext uri="{FF2B5EF4-FFF2-40B4-BE49-F238E27FC236}">
                <a16:creationId xmlns:a16="http://schemas.microsoft.com/office/drawing/2014/main" id="{8DB2D164-8555-036F-3D6E-FDA71C03D989}"/>
              </a:ext>
            </a:extLst>
          </p:cNvPr>
          <p:cNvSpPr/>
          <p:nvPr/>
        </p:nvSpPr>
        <p:spPr>
          <a:xfrm>
            <a:off x="7453514" y="4074021"/>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ĐÁP ÁN</a:t>
            </a:r>
            <a:endParaRPr kumimoji="0" lang="en-US" sz="2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9" name="Picture 18">
            <a:extLst>
              <a:ext uri="{FF2B5EF4-FFF2-40B4-BE49-F238E27FC236}">
                <a16:creationId xmlns:a16="http://schemas.microsoft.com/office/drawing/2014/main" id="{BB10CF91-6DE7-6DB1-496C-5C3CDE06E638}"/>
              </a:ext>
            </a:extLst>
          </p:cNvPr>
          <p:cNvPicPr>
            <a:picLocks noChangeAspect="1"/>
          </p:cNvPicPr>
          <p:nvPr/>
        </p:nvPicPr>
        <p:blipFill rotWithShape="1">
          <a:blip r:embed="rId8"/>
          <a:srcRect l="23324" t="3061"/>
          <a:stretch/>
        </p:blipFill>
        <p:spPr>
          <a:xfrm>
            <a:off x="233475" y="5274141"/>
            <a:ext cx="1519125" cy="1692146"/>
          </a:xfrm>
          <a:prstGeom prst="rect">
            <a:avLst/>
          </a:prstGeom>
        </p:spPr>
      </p:pic>
    </p:spTree>
    <p:extLst>
      <p:ext uri="{BB962C8B-B14F-4D97-AF65-F5344CB8AC3E}">
        <p14:creationId xmlns:p14="http://schemas.microsoft.com/office/powerpoint/2010/main" val="42215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0"/>
                                        <p:tgtEl>
                                          <p:spTgt spid="7"/>
                                        </p:tgtEl>
                                      </p:cBhvr>
                                    </p:animEffect>
                                  </p:childTnLst>
                                </p:cTn>
                              </p:par>
                            </p:childTnLst>
                          </p:cTn>
                        </p:par>
                        <p:par>
                          <p:cTn id="8" fill="hold">
                            <p:stCondLst>
                              <p:cond delay="5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600"/>
                                        <p:tgtEl>
                                          <p:spTgt spid="12"/>
                                        </p:tgtEl>
                                      </p:cBhvr>
                                    </p:animEffect>
                                    <p:anim calcmode="lin" valueType="num">
                                      <p:cBhvr>
                                        <p:cTn id="12" dur="600" fill="hold"/>
                                        <p:tgtEl>
                                          <p:spTgt spid="12"/>
                                        </p:tgtEl>
                                        <p:attrNameLst>
                                          <p:attrName>ppt_x</p:attrName>
                                        </p:attrNameLst>
                                      </p:cBhvr>
                                      <p:tavLst>
                                        <p:tav tm="0">
                                          <p:val>
                                            <p:strVal val="#ppt_x"/>
                                          </p:val>
                                        </p:tav>
                                        <p:tav tm="100000">
                                          <p:val>
                                            <p:strVal val="#ppt_x"/>
                                          </p:val>
                                        </p:tav>
                                      </p:tavLst>
                                    </p:anim>
                                    <p:anim calcmode="lin" valueType="num">
                                      <p:cBhvr>
                                        <p:cTn id="13" dur="600" fill="hold"/>
                                        <p:tgtEl>
                                          <p:spTgt spid="12"/>
                                        </p:tgtEl>
                                        <p:attrNameLst>
                                          <p:attrName>ppt_y</p:attrName>
                                        </p:attrNameLst>
                                      </p:cBhvr>
                                      <p:tavLst>
                                        <p:tav tm="0">
                                          <p:val>
                                            <p:strVal val="#ppt_y+.1"/>
                                          </p:val>
                                        </p:tav>
                                        <p:tav tm="100000">
                                          <p:val>
                                            <p:strVal val="#ppt_y"/>
                                          </p:val>
                                        </p:tav>
                                      </p:tavLst>
                                    </p:anim>
                                  </p:childTnLst>
                                  <p:subTnLst>
                                    <p:audio>
                                      <p:cMediaNode vol="70000">
                                        <p:cTn display="0" masterRel="sameClick">
                                          <p:stCondLst>
                                            <p:cond evt="begin" delay="0">
                                              <p:tn val="9"/>
                                            </p:cond>
                                          </p:stCondLst>
                                          <p:endCondLst>
                                            <p:cond evt="onStopAudio" delay="0">
                                              <p:tgtEl>
                                                <p:sldTgt/>
                                              </p:tgtEl>
                                            </p:cond>
                                          </p:endCondLst>
                                        </p:cTn>
                                        <p:tgtEl>
                                          <p:sndTgt r:embed="rId2"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22" presetClass="entr" presetSubtype="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hlinkClick r:id="rId3" action="ppaction://hlinksldjump"/>
            <a:extLst>
              <a:ext uri="{FF2B5EF4-FFF2-40B4-BE49-F238E27FC236}">
                <a16:creationId xmlns:a16="http://schemas.microsoft.com/office/drawing/2014/main" id="{D72ED5B8-944A-4F02-88FE-E2415917CB45}"/>
              </a:ext>
            </a:extLst>
          </p:cNvPr>
          <p:cNvPicPr>
            <a:picLocks noChangeAspect="1"/>
          </p:cNvPicPr>
          <p:nvPr/>
        </p:nvPicPr>
        <p:blipFill rotWithShape="1">
          <a:blip r:embed="rId4"/>
          <a:srcRect t="9836" r="8438" b="21274"/>
          <a:stretch/>
        </p:blipFill>
        <p:spPr>
          <a:xfrm>
            <a:off x="9867313" y="5731658"/>
            <a:ext cx="2177005" cy="986979"/>
          </a:xfrm>
          <a:prstGeom prst="rect">
            <a:avLst/>
          </a:prstGeom>
        </p:spPr>
      </p:pic>
      <p:sp>
        <p:nvSpPr>
          <p:cNvPr id="3" name="AutoShape 4" descr="HÃ¬nh áº£nh cÃ³ liÃªn quan">
            <a:extLst>
              <a:ext uri="{FF2B5EF4-FFF2-40B4-BE49-F238E27FC236}">
                <a16:creationId xmlns:a16="http://schemas.microsoft.com/office/drawing/2014/main" id="{13C9BD90-67E2-41F7-0727-885C6B4EE93D}"/>
              </a:ext>
            </a:extLst>
          </p:cNvPr>
          <p:cNvSpPr>
            <a:spLocks noChangeAspect="1" noChangeArrowheads="1"/>
          </p:cNvSpPr>
          <p:nvPr/>
        </p:nvSpPr>
        <p:spPr bwMode="auto">
          <a:xfrm>
            <a:off x="746125" y="-6302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AutoShape 6" descr="HÃ¬nh áº£nh cÃ³ liÃªn quan">
            <a:extLst>
              <a:ext uri="{FF2B5EF4-FFF2-40B4-BE49-F238E27FC236}">
                <a16:creationId xmlns:a16="http://schemas.microsoft.com/office/drawing/2014/main" id="{DE29743D-6C53-CB0A-CCA1-B4C768E09F59}"/>
              </a:ext>
            </a:extLst>
          </p:cNvPr>
          <p:cNvSpPr>
            <a:spLocks noChangeAspect="1" noChangeArrowheads="1"/>
          </p:cNvSpPr>
          <p:nvPr/>
        </p:nvSpPr>
        <p:spPr bwMode="auto">
          <a:xfrm>
            <a:off x="898525" y="-4778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8" descr="HÃ¬nh áº£nh cÃ³ liÃªn quan">
            <a:extLst>
              <a:ext uri="{FF2B5EF4-FFF2-40B4-BE49-F238E27FC236}">
                <a16:creationId xmlns:a16="http://schemas.microsoft.com/office/drawing/2014/main" id="{B0348A91-872B-DFEF-BF18-11D9C5A607C1}"/>
              </a:ext>
            </a:extLst>
          </p:cNvPr>
          <p:cNvSpPr>
            <a:spLocks noChangeAspect="1" noChangeArrowheads="1"/>
          </p:cNvSpPr>
          <p:nvPr/>
        </p:nvSpPr>
        <p:spPr bwMode="auto">
          <a:xfrm>
            <a:off x="1050925" y="-3254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10" descr="HÃ¬nh áº£nh cÃ³ liÃªn quan">
            <a:extLst>
              <a:ext uri="{FF2B5EF4-FFF2-40B4-BE49-F238E27FC236}">
                <a16:creationId xmlns:a16="http://schemas.microsoft.com/office/drawing/2014/main" id="{97B3AB72-DD23-591C-BCF4-639853ABD583}"/>
              </a:ext>
            </a:extLst>
          </p:cNvPr>
          <p:cNvSpPr>
            <a:spLocks noChangeAspect="1" noChangeArrowheads="1"/>
          </p:cNvSpPr>
          <p:nvPr/>
        </p:nvSpPr>
        <p:spPr bwMode="auto">
          <a:xfrm>
            <a:off x="1203325" y="-1730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AutoShape 12" descr="HÃ¬nh áº£nh cÃ³ liÃªn quan">
            <a:extLst>
              <a:ext uri="{FF2B5EF4-FFF2-40B4-BE49-F238E27FC236}">
                <a16:creationId xmlns:a16="http://schemas.microsoft.com/office/drawing/2014/main" id="{79300A90-A97B-8646-993A-3C67AE35FF7B}"/>
              </a:ext>
            </a:extLst>
          </p:cNvPr>
          <p:cNvSpPr>
            <a:spLocks noChangeAspect="1" noChangeArrowheads="1"/>
          </p:cNvSpPr>
          <p:nvPr/>
        </p:nvSpPr>
        <p:spPr bwMode="auto">
          <a:xfrm>
            <a:off x="1355725" y="-20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utoShape 14" descr="HÃ¬nh áº£nh cÃ³ liÃªn quan">
            <a:extLst>
              <a:ext uri="{FF2B5EF4-FFF2-40B4-BE49-F238E27FC236}">
                <a16:creationId xmlns:a16="http://schemas.microsoft.com/office/drawing/2014/main" id="{E2162077-57DF-D409-27BD-6E9EA868206F}"/>
              </a:ext>
            </a:extLst>
          </p:cNvPr>
          <p:cNvSpPr>
            <a:spLocks noChangeAspect="1" noChangeArrowheads="1"/>
          </p:cNvSpPr>
          <p:nvPr/>
        </p:nvSpPr>
        <p:spPr bwMode="auto">
          <a:xfrm>
            <a:off x="1508125" y="1317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16" descr="HÃ¬nh áº£nh cÃ³ liÃªn quan">
            <a:extLst>
              <a:ext uri="{FF2B5EF4-FFF2-40B4-BE49-F238E27FC236}">
                <a16:creationId xmlns:a16="http://schemas.microsoft.com/office/drawing/2014/main" id="{DC43AE56-E455-5AD2-DE1A-CC2391399983}"/>
              </a:ext>
            </a:extLst>
          </p:cNvPr>
          <p:cNvSpPr>
            <a:spLocks noChangeAspect="1" noChangeArrowheads="1"/>
          </p:cNvSpPr>
          <p:nvPr/>
        </p:nvSpPr>
        <p:spPr bwMode="auto">
          <a:xfrm>
            <a:off x="1660525" y="2841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6EACA281-1F05-2FC1-289C-76FF5DD10323}"/>
              </a:ext>
            </a:extLst>
          </p:cNvPr>
          <p:cNvSpPr/>
          <p:nvPr/>
        </p:nvSpPr>
        <p:spPr>
          <a:xfrm>
            <a:off x="7281878" y="3447281"/>
            <a:ext cx="2057136" cy="19252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76561DEA-CAC5-67FE-E73C-58EEFB16F4A1}"/>
              </a:ext>
            </a:extLst>
          </p:cNvPr>
          <p:cNvSpPr/>
          <p:nvPr/>
        </p:nvSpPr>
        <p:spPr>
          <a:xfrm>
            <a:off x="7682830" y="3807321"/>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THỜI GIAN</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71241442-6D8E-88EF-7192-ACBD55AD6ED1}"/>
              </a:ext>
            </a:extLst>
          </p:cNvPr>
          <p:cNvSpPr/>
          <p:nvPr/>
        </p:nvSpPr>
        <p:spPr>
          <a:xfrm>
            <a:off x="7682114" y="3827397"/>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HẾT GIỜ</a:t>
            </a:r>
            <a:endPar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EE8DA320-4F87-8A3E-0483-2890CF26BED1}"/>
              </a:ext>
            </a:extLst>
          </p:cNvPr>
          <p:cNvSpPr/>
          <p:nvPr/>
        </p:nvSpPr>
        <p:spPr>
          <a:xfrm>
            <a:off x="7682114" y="3807321"/>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ĐÁP ÁN</a:t>
            </a:r>
            <a:endPar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18" descr="HÃ¬nh áº£nh cÃ³ liÃªn quan">
            <a:extLst>
              <a:ext uri="{FF2B5EF4-FFF2-40B4-BE49-F238E27FC236}">
                <a16:creationId xmlns:a16="http://schemas.microsoft.com/office/drawing/2014/main" id="{83D81214-8E98-6CBA-D79E-5CA497AA67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807" y="2684680"/>
            <a:ext cx="5851467" cy="3761656"/>
          </a:xfrm>
          <a:prstGeom prst="rect">
            <a:avLst/>
          </a:prstGeom>
          <a:noFill/>
          <a:extLst>
            <a:ext uri="{909E8E84-426E-40DD-AFC4-6F175D3DCCD1}">
              <a14:hiddenFill xmlns:a14="http://schemas.microsoft.com/office/drawing/2010/main">
                <a:solidFill>
                  <a:srgbClr val="FFFFFF"/>
                </a:solidFill>
              </a14:hiddenFill>
            </a:ext>
          </a:extLst>
        </p:spPr>
      </p:pic>
      <p:sp>
        <p:nvSpPr>
          <p:cNvPr id="23" name="Cloud Callout 20">
            <a:extLst>
              <a:ext uri="{FF2B5EF4-FFF2-40B4-BE49-F238E27FC236}">
                <a16:creationId xmlns:a16="http://schemas.microsoft.com/office/drawing/2014/main" id="{5432330C-F16E-7B6C-579C-B2FBEF85C189}"/>
              </a:ext>
            </a:extLst>
          </p:cNvPr>
          <p:cNvSpPr/>
          <p:nvPr/>
        </p:nvSpPr>
        <p:spPr>
          <a:xfrm>
            <a:off x="5115009" y="152400"/>
            <a:ext cx="4848591" cy="2349474"/>
          </a:xfrm>
          <a:prstGeom prst="cloudCallout">
            <a:avLst>
              <a:gd name="adj1" fmla="val -61820"/>
              <a:gd name="adj2" fmla="val 78667"/>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4. </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Tôi là cái giỏ ấm.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Đố bạn biết công dụng của tôi?</a:t>
            </a:r>
          </a:p>
        </p:txBody>
      </p:sp>
      <p:sp>
        <p:nvSpPr>
          <p:cNvPr id="24" name="Cloud Callout 21">
            <a:extLst>
              <a:ext uri="{FF2B5EF4-FFF2-40B4-BE49-F238E27FC236}">
                <a16:creationId xmlns:a16="http://schemas.microsoft.com/office/drawing/2014/main" id="{D71B19D7-0419-9F6D-D592-3D032753313D}"/>
              </a:ext>
            </a:extLst>
          </p:cNvPr>
          <p:cNvSpPr/>
          <p:nvPr/>
        </p:nvSpPr>
        <p:spPr>
          <a:xfrm>
            <a:off x="5021990" y="213119"/>
            <a:ext cx="4519776" cy="2471561"/>
          </a:xfrm>
          <a:prstGeom prst="cloudCallout">
            <a:avLst>
              <a:gd name="adj1" fmla="val -60106"/>
              <a:gd name="adj2" fmla="val 74406"/>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Tôi giúp cho nước trong bình trà nóng lâu hơn.</a:t>
            </a:r>
          </a:p>
        </p:txBody>
      </p:sp>
      <p:pic>
        <p:nvPicPr>
          <p:cNvPr id="25" name="Picture 24">
            <a:extLst>
              <a:ext uri="{FF2B5EF4-FFF2-40B4-BE49-F238E27FC236}">
                <a16:creationId xmlns:a16="http://schemas.microsoft.com/office/drawing/2014/main" id="{E36E761A-E2AA-999B-8879-1F771597849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8779" t="-1267" r="43802" b="65539"/>
          <a:stretch/>
        </p:blipFill>
        <p:spPr>
          <a:xfrm>
            <a:off x="0" y="295275"/>
            <a:ext cx="1274796" cy="1692922"/>
          </a:xfrm>
          <a:prstGeom prst="rect">
            <a:avLst/>
          </a:prstGeom>
        </p:spPr>
      </p:pic>
    </p:spTree>
    <p:extLst>
      <p:ext uri="{BB962C8B-B14F-4D97-AF65-F5344CB8AC3E}">
        <p14:creationId xmlns:p14="http://schemas.microsoft.com/office/powerpoint/2010/main" val="21765372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5000"/>
                                        <p:tgtEl>
                                          <p:spTgt spid="14"/>
                                        </p:tgtEl>
                                      </p:cBhvr>
                                    </p:animEffect>
                                  </p:childTnLst>
                                </p:cTn>
                              </p:par>
                            </p:childTnLst>
                          </p:cTn>
                        </p:par>
                        <p:par>
                          <p:cTn id="8" fill="hold">
                            <p:stCondLst>
                              <p:cond delay="50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23"/>
                                        </p:tgtEl>
                                      </p:cBhvr>
                                    </p:animEffect>
                                    <p:set>
                                      <p:cBhvr>
                                        <p:cTn id="18" dur="1" fill="hold">
                                          <p:stCondLst>
                                            <p:cond delay="499"/>
                                          </p:stCondLst>
                                        </p:cTn>
                                        <p:tgtEl>
                                          <p:spTgt spid="23"/>
                                        </p:tgtEl>
                                        <p:attrNameLst>
                                          <p:attrName>style.visibility</p:attrName>
                                        </p:attrNameLst>
                                      </p:cBhvr>
                                      <p:to>
                                        <p:strVal val="hidden"/>
                                      </p:to>
                                    </p:set>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600"/>
                                        <p:tgtEl>
                                          <p:spTgt spid="24"/>
                                        </p:tgtEl>
                                      </p:cBhvr>
                                    </p:animEffect>
                                    <p:anim calcmode="lin" valueType="num">
                                      <p:cBhvr>
                                        <p:cTn id="22" dur="600" fill="hold"/>
                                        <p:tgtEl>
                                          <p:spTgt spid="24"/>
                                        </p:tgtEl>
                                        <p:attrNameLst>
                                          <p:attrName>ppt_x</p:attrName>
                                        </p:attrNameLst>
                                      </p:cBhvr>
                                      <p:tavLst>
                                        <p:tav tm="0">
                                          <p:val>
                                            <p:strVal val="#ppt_x"/>
                                          </p:val>
                                        </p:tav>
                                        <p:tav tm="100000">
                                          <p:val>
                                            <p:strVal val="#ppt_x"/>
                                          </p:val>
                                        </p:tav>
                                      </p:tavLst>
                                    </p:anim>
                                    <p:anim calcmode="lin" valueType="num">
                                      <p:cBhvr>
                                        <p:cTn id="23" dur="600" fill="hold"/>
                                        <p:tgtEl>
                                          <p:spTgt spid="24"/>
                                        </p:tgtEl>
                                        <p:attrNameLst>
                                          <p:attrName>ppt_y</p:attrName>
                                        </p:attrNameLst>
                                      </p:cBhvr>
                                      <p:tavLst>
                                        <p:tav tm="0">
                                          <p:val>
                                            <p:strVal val="#ppt_y+.1"/>
                                          </p:val>
                                        </p:tav>
                                        <p:tav tm="100000">
                                          <p:val>
                                            <p:strVal val="#ppt_y"/>
                                          </p:val>
                                        </p:tav>
                                      </p:tavLst>
                                    </p:anim>
                                  </p:childTnLst>
                                </p:cTn>
                              </p:par>
                              <p:par>
                                <p:cTn id="24" presetID="22" presetClass="entr" presetSubtype="1"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up)">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1"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hlinkClick r:id="rId3" action="ppaction://hlinksldjump"/>
            <a:extLst>
              <a:ext uri="{FF2B5EF4-FFF2-40B4-BE49-F238E27FC236}">
                <a16:creationId xmlns:a16="http://schemas.microsoft.com/office/drawing/2014/main" id="{C2A7F9C6-CE1D-4DC8-8FB4-673452AFEC64}"/>
              </a:ext>
            </a:extLst>
          </p:cNvPr>
          <p:cNvPicPr>
            <a:picLocks noChangeAspect="1"/>
          </p:cNvPicPr>
          <p:nvPr/>
        </p:nvPicPr>
        <p:blipFill rotWithShape="1">
          <a:blip r:embed="rId4"/>
          <a:srcRect t="9836" r="8438" b="21274"/>
          <a:stretch/>
        </p:blipFill>
        <p:spPr>
          <a:xfrm>
            <a:off x="9755695" y="5813040"/>
            <a:ext cx="2177005" cy="986979"/>
          </a:xfrm>
          <a:prstGeom prst="rect">
            <a:avLst/>
          </a:prstGeom>
        </p:spPr>
      </p:pic>
      <p:pic>
        <p:nvPicPr>
          <p:cNvPr id="2" name="Picture 1">
            <a:extLst>
              <a:ext uri="{FF2B5EF4-FFF2-40B4-BE49-F238E27FC236}">
                <a16:creationId xmlns:a16="http://schemas.microsoft.com/office/drawing/2014/main" id="{382DBD5E-A155-9461-04B1-253E0D2254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4202" y="2501653"/>
            <a:ext cx="2614968" cy="2816119"/>
          </a:xfrm>
          <a:prstGeom prst="rect">
            <a:avLst/>
          </a:prstGeom>
        </p:spPr>
      </p:pic>
      <p:sp>
        <p:nvSpPr>
          <p:cNvPr id="3" name="Oval Callout 4">
            <a:extLst>
              <a:ext uri="{FF2B5EF4-FFF2-40B4-BE49-F238E27FC236}">
                <a16:creationId xmlns:a16="http://schemas.microsoft.com/office/drawing/2014/main" id="{E02B68BA-0773-41F6-4BEF-7C498A2F6AB0}"/>
              </a:ext>
            </a:extLst>
          </p:cNvPr>
          <p:cNvSpPr/>
          <p:nvPr/>
        </p:nvSpPr>
        <p:spPr>
          <a:xfrm>
            <a:off x="4709170" y="-90636"/>
            <a:ext cx="4896544" cy="2851154"/>
          </a:xfrm>
          <a:prstGeom prst="wedgeEllipseCallout">
            <a:avLst>
              <a:gd name="adj1" fmla="val -60398"/>
              <a:gd name="adj2" fmla="val 69496"/>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3.</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Mẹ thường hay đội Đi nắng đi mưa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Ngự trên đầu đó Người người vẫn ưa</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Tahoma" pitchFamily="34" charset="0"/>
                <a:cs typeface="Calibri" panose="020F0502020204030204" pitchFamily="34" charset="0"/>
              </a:rPr>
              <a:t>”</a:t>
            </a: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Tahoma"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Đố bạn tôi là cái gì?</a:t>
            </a:r>
          </a:p>
        </p:txBody>
      </p:sp>
      <p:grpSp>
        <p:nvGrpSpPr>
          <p:cNvPr id="4" name="Group 3">
            <a:extLst>
              <a:ext uri="{FF2B5EF4-FFF2-40B4-BE49-F238E27FC236}">
                <a16:creationId xmlns:a16="http://schemas.microsoft.com/office/drawing/2014/main" id="{5002C892-5B6B-13A4-B4A4-CB33136A2FA1}"/>
              </a:ext>
            </a:extLst>
          </p:cNvPr>
          <p:cNvGrpSpPr/>
          <p:nvPr/>
        </p:nvGrpSpPr>
        <p:grpSpPr>
          <a:xfrm>
            <a:off x="857250" y="2973341"/>
            <a:ext cx="4762500" cy="3389359"/>
            <a:chOff x="0" y="3468641"/>
            <a:chExt cx="4762500" cy="3389359"/>
          </a:xfrm>
        </p:grpSpPr>
        <p:pic>
          <p:nvPicPr>
            <p:cNvPr id="5" name="Picture 2" descr="HÃ¬nh áº£nh cÃ³ liÃªn quan">
              <a:extLst>
                <a:ext uri="{FF2B5EF4-FFF2-40B4-BE49-F238E27FC236}">
                  <a16:creationId xmlns:a16="http://schemas.microsoft.com/office/drawing/2014/main" id="{2B8EC27D-C03D-EFF8-EAA6-369BF2D6B4E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4715" b="100000" l="0" r="80800">
                          <a14:foregroundMark x1="30200" y1="34835" x2="30200" y2="34835"/>
                          <a14:foregroundMark x1="18000" y1="37838" x2="18000" y2="37838"/>
                          <a14:foregroundMark x1="11600" y1="27928" x2="11600" y2="27928"/>
                          <a14:foregroundMark x1="30800" y1="14715" x2="30800" y2="14715"/>
                          <a14:foregroundMark x1="30800" y1="14715" x2="30800" y2="14715"/>
                          <a14:foregroundMark x1="32200" y1="19219" x2="32200" y2="19219"/>
                          <a14:foregroundMark x1="32800" y1="16517" x2="32800" y2="16517"/>
                          <a14:foregroundMark x1="20600" y1="96396" x2="20600" y2="96396"/>
                          <a14:foregroundMark x1="35200" y1="96096" x2="35200" y2="96096"/>
                          <a14:foregroundMark x1="23200" y1="96997" x2="23200" y2="96997"/>
                          <a14:foregroundMark x1="20600" y1="98198" x2="20600" y2="98198"/>
                          <a14:foregroundMark x1="6600" y1="93393" x2="6600" y2="93393"/>
                          <a14:foregroundMark x1="12600" y1="97898" x2="12600" y2="97898"/>
                          <a14:foregroundMark x1="10200" y1="97297" x2="10200" y2="97297"/>
                        </a14:backgroundRemoval>
                      </a14:imgEffect>
                    </a14:imgLayer>
                  </a14:imgProps>
                </a:ext>
                <a:ext uri="{28A0092B-C50C-407E-A947-70E740481C1C}">
                  <a14:useLocalDpi xmlns:a14="http://schemas.microsoft.com/office/drawing/2010/main" val="0"/>
                </a:ext>
              </a:extLst>
            </a:blip>
            <a:srcRect/>
            <a:stretch>
              <a:fillRect/>
            </a:stretch>
          </p:blipFill>
          <p:spPr bwMode="auto">
            <a:xfrm>
              <a:off x="0" y="3686174"/>
              <a:ext cx="4762500" cy="31718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Ã¬nh áº£nh cÃ³ liÃªn quan">
              <a:extLst>
                <a:ext uri="{FF2B5EF4-FFF2-40B4-BE49-F238E27FC236}">
                  <a16:creationId xmlns:a16="http://schemas.microsoft.com/office/drawing/2014/main" id="{B7942803-F001-BD56-E958-578C13936C0E}"/>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90000" l="10000" r="90000">
                          <a14:backgroundMark x1="35231" y1="28802" x2="35231" y2="28802"/>
                          <a14:backgroundMark x1="75538" y1="14055" x2="75538" y2="14055"/>
                          <a14:backgroundMark x1="79231" y1="44931" x2="79231" y2="44931"/>
                        </a14:backgroundRemoval>
                      </a14:imgEffect>
                    </a14:imgLayer>
                  </a14:imgProps>
                </a:ext>
                <a:ext uri="{28A0092B-C50C-407E-A947-70E740481C1C}">
                  <a14:useLocalDpi xmlns:a14="http://schemas.microsoft.com/office/drawing/2010/main" val="0"/>
                </a:ext>
              </a:extLst>
            </a:blip>
            <a:srcRect l="21844" t="8340" r="10127" b="9093"/>
            <a:stretch/>
          </p:blipFill>
          <p:spPr bwMode="auto">
            <a:xfrm rot="835881">
              <a:off x="1725944" y="3468641"/>
              <a:ext cx="3021119" cy="244827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Oval Callout 9">
            <a:extLst>
              <a:ext uri="{FF2B5EF4-FFF2-40B4-BE49-F238E27FC236}">
                <a16:creationId xmlns:a16="http://schemas.microsoft.com/office/drawing/2014/main" id="{FFB504C3-4B23-5CBE-08D3-5FF62CC69747}"/>
              </a:ext>
            </a:extLst>
          </p:cNvPr>
          <p:cNvSpPr/>
          <p:nvPr/>
        </p:nvSpPr>
        <p:spPr>
          <a:xfrm>
            <a:off x="5069210" y="-89771"/>
            <a:ext cx="3617590" cy="2439889"/>
          </a:xfrm>
          <a:prstGeom prst="wedgeEllipseCallout">
            <a:avLst>
              <a:gd name="adj1" fmla="val -58757"/>
              <a:gd name="adj2" fmla="val 87099"/>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Tôi là cái nón, cái mũ</a:t>
            </a:r>
          </a:p>
        </p:txBody>
      </p:sp>
      <p:sp>
        <p:nvSpPr>
          <p:cNvPr id="15" name="Oval 14">
            <a:extLst>
              <a:ext uri="{FF2B5EF4-FFF2-40B4-BE49-F238E27FC236}">
                <a16:creationId xmlns:a16="http://schemas.microsoft.com/office/drawing/2014/main" id="{72D5CDF4-6B88-030C-30B1-FF1C790926C8}"/>
              </a:ext>
            </a:extLst>
          </p:cNvPr>
          <p:cNvSpPr/>
          <p:nvPr/>
        </p:nvSpPr>
        <p:spPr>
          <a:xfrm>
            <a:off x="7548578" y="3437756"/>
            <a:ext cx="2057136" cy="19252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6" name="Oval 15">
            <a:extLst>
              <a:ext uri="{FF2B5EF4-FFF2-40B4-BE49-F238E27FC236}">
                <a16:creationId xmlns:a16="http://schemas.microsoft.com/office/drawing/2014/main" id="{1BBD8D79-D509-80E5-DA7B-86514DDDD7A9}"/>
              </a:ext>
            </a:extLst>
          </p:cNvPr>
          <p:cNvSpPr/>
          <p:nvPr/>
        </p:nvSpPr>
        <p:spPr>
          <a:xfrm>
            <a:off x="7949530" y="3797796"/>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THỜI GIAN</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8" name="Oval 17">
            <a:extLst>
              <a:ext uri="{FF2B5EF4-FFF2-40B4-BE49-F238E27FC236}">
                <a16:creationId xmlns:a16="http://schemas.microsoft.com/office/drawing/2014/main" id="{6C6BB1AF-26AD-4F39-F3DD-67FB58C09229}"/>
              </a:ext>
            </a:extLst>
          </p:cNvPr>
          <p:cNvSpPr/>
          <p:nvPr/>
        </p:nvSpPr>
        <p:spPr>
          <a:xfrm>
            <a:off x="7948814" y="3817872"/>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HẾT GIỜ</a:t>
            </a:r>
            <a:endParaRPr kumimoji="0" lang="en-US" sz="2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9" name="Oval 18">
            <a:extLst>
              <a:ext uri="{FF2B5EF4-FFF2-40B4-BE49-F238E27FC236}">
                <a16:creationId xmlns:a16="http://schemas.microsoft.com/office/drawing/2014/main" id="{7E197B7D-A376-2451-7426-6B24E26FF46C}"/>
              </a:ext>
            </a:extLst>
          </p:cNvPr>
          <p:cNvSpPr/>
          <p:nvPr/>
        </p:nvSpPr>
        <p:spPr>
          <a:xfrm>
            <a:off x="7948814" y="3797796"/>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ĐÁP ÁN</a:t>
            </a:r>
            <a:endParaRPr kumimoji="0" lang="en-US" sz="2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1" name="Picture 20">
            <a:extLst>
              <a:ext uri="{FF2B5EF4-FFF2-40B4-BE49-F238E27FC236}">
                <a16:creationId xmlns:a16="http://schemas.microsoft.com/office/drawing/2014/main" id="{6EDA28F8-8107-61DA-AD3F-178486811C5E}"/>
              </a:ext>
            </a:extLst>
          </p:cNvPr>
          <p:cNvPicPr>
            <a:picLocks noChangeAspect="1"/>
          </p:cNvPicPr>
          <p:nvPr/>
        </p:nvPicPr>
        <p:blipFill>
          <a:blip r:embed="rId10"/>
          <a:stretch>
            <a:fillRect/>
          </a:stretch>
        </p:blipFill>
        <p:spPr>
          <a:xfrm>
            <a:off x="0" y="-174087"/>
            <a:ext cx="2085975" cy="1837863"/>
          </a:xfrm>
          <a:prstGeom prst="rect">
            <a:avLst/>
          </a:prstGeom>
        </p:spPr>
      </p:pic>
    </p:spTree>
    <p:extLst>
      <p:ext uri="{BB962C8B-B14F-4D97-AF65-F5344CB8AC3E}">
        <p14:creationId xmlns:p14="http://schemas.microsoft.com/office/powerpoint/2010/main" val="243625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0"/>
                                        <p:tgtEl>
                                          <p:spTgt spid="15"/>
                                        </p:tgtEl>
                                      </p:cBhvr>
                                    </p:animEffect>
                                  </p:childTnLst>
                                </p:cTn>
                              </p:par>
                            </p:childTnLst>
                          </p:cTn>
                        </p:par>
                        <p:par>
                          <p:cTn id="8" fill="hold">
                            <p:stCondLst>
                              <p:cond delay="50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22" presetClass="entr" presetSubtype="1"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5"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741E79-0491-4133-A5BC-9D6CA78FA84E}"/>
              </a:ext>
            </a:extLst>
          </p:cNvPr>
          <p:cNvSpPr/>
          <p:nvPr/>
        </p:nvSpPr>
        <p:spPr>
          <a:xfrm>
            <a:off x="387364" y="401781"/>
            <a:ext cx="11111345" cy="6054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Giáo vi</a:t>
            </a:r>
          </a:p>
        </p:txBody>
      </p:sp>
      <p:pic>
        <p:nvPicPr>
          <p:cNvPr id="13" name="Graphic 12" descr="Close">
            <a:extLst>
              <a:ext uri="{FF2B5EF4-FFF2-40B4-BE49-F238E27FC236}">
                <a16:creationId xmlns:a16="http://schemas.microsoft.com/office/drawing/2014/main" id="{3D45A188-9696-4D71-A954-92BAD5A5BBF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791" y="1499251"/>
            <a:ext cx="397254" cy="397254"/>
          </a:xfrm>
          <a:prstGeom prst="rect">
            <a:avLst/>
          </a:prstGeom>
        </p:spPr>
      </p:pic>
      <p:sp>
        <p:nvSpPr>
          <p:cNvPr id="14" name="TextBox 13">
            <a:extLst>
              <a:ext uri="{FF2B5EF4-FFF2-40B4-BE49-F238E27FC236}">
                <a16:creationId xmlns:a16="http://schemas.microsoft.com/office/drawing/2014/main" id="{3D2C7E67-552F-414E-970A-B1F9541220A5}"/>
              </a:ext>
            </a:extLst>
          </p:cNvPr>
          <p:cNvSpPr txBox="1"/>
          <p:nvPr/>
        </p:nvSpPr>
        <p:spPr>
          <a:xfrm>
            <a:off x="554183" y="0"/>
            <a:ext cx="864339"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rPr>
              <a:t>…</a:t>
            </a:r>
          </a:p>
        </p:txBody>
      </p:sp>
      <p:sp>
        <p:nvSpPr>
          <p:cNvPr id="17" name="TextBox 16">
            <a:extLst>
              <a:ext uri="{FF2B5EF4-FFF2-40B4-BE49-F238E27FC236}">
                <a16:creationId xmlns:a16="http://schemas.microsoft.com/office/drawing/2014/main" id="{D3080B61-E3C7-490D-908D-937B9FD016BA}"/>
              </a:ext>
            </a:extLst>
          </p:cNvPr>
          <p:cNvSpPr txBox="1"/>
          <p:nvPr/>
        </p:nvSpPr>
        <p:spPr>
          <a:xfrm>
            <a:off x="6374001" y="2517974"/>
            <a:ext cx="14350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Bernard MT Condensed" panose="02050806060905020404" pitchFamily="18" charset="0"/>
                <a:ea typeface="+mn-ea"/>
                <a:cs typeface="+mn-cs"/>
              </a:rPr>
              <a:t>* * * * *</a:t>
            </a:r>
          </a:p>
        </p:txBody>
      </p:sp>
      <p:pic>
        <p:nvPicPr>
          <p:cNvPr id="19" name="Graphic 18" descr="Close">
            <a:extLst>
              <a:ext uri="{FF2B5EF4-FFF2-40B4-BE49-F238E27FC236}">
                <a16:creationId xmlns:a16="http://schemas.microsoft.com/office/drawing/2014/main" id="{DD8DFEBF-9817-49B6-B9BE-70468E4C1D4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16254" y="5635091"/>
            <a:ext cx="397254" cy="397254"/>
          </a:xfrm>
          <a:prstGeom prst="rect">
            <a:avLst/>
          </a:prstGeom>
        </p:spPr>
      </p:pic>
      <p:pic>
        <p:nvPicPr>
          <p:cNvPr id="20" name="Graphic 19" descr="Close">
            <a:extLst>
              <a:ext uri="{FF2B5EF4-FFF2-40B4-BE49-F238E27FC236}">
                <a16:creationId xmlns:a16="http://schemas.microsoft.com/office/drawing/2014/main" id="{A1F6D2FB-681B-4333-AD66-77D363A5154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0196" y="5635091"/>
            <a:ext cx="397254" cy="397254"/>
          </a:xfrm>
          <a:prstGeom prst="rect">
            <a:avLst/>
          </a:prstGeom>
        </p:spPr>
      </p:pic>
      <p:pic>
        <p:nvPicPr>
          <p:cNvPr id="21" name="Graphic 20" descr="Close">
            <a:extLst>
              <a:ext uri="{FF2B5EF4-FFF2-40B4-BE49-F238E27FC236}">
                <a16:creationId xmlns:a16="http://schemas.microsoft.com/office/drawing/2014/main" id="{8D3A0CA8-2DA5-480A-AF61-E8189DF9240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52133" y="5635091"/>
            <a:ext cx="397254" cy="397254"/>
          </a:xfrm>
          <a:prstGeom prst="rect">
            <a:avLst/>
          </a:prstGeom>
        </p:spPr>
      </p:pic>
      <p:pic>
        <p:nvPicPr>
          <p:cNvPr id="22" name="Graphic 21" descr="Close">
            <a:extLst>
              <a:ext uri="{FF2B5EF4-FFF2-40B4-BE49-F238E27FC236}">
                <a16:creationId xmlns:a16="http://schemas.microsoft.com/office/drawing/2014/main" id="{63403E3B-F1F5-4C31-9BCB-C6A1F7C2FCD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04181" y="5635091"/>
            <a:ext cx="397254" cy="397254"/>
          </a:xfrm>
          <a:prstGeom prst="rect">
            <a:avLst/>
          </a:prstGeom>
        </p:spPr>
      </p:pic>
      <p:sp>
        <p:nvSpPr>
          <p:cNvPr id="23" name="TextBox 22">
            <a:extLst>
              <a:ext uri="{FF2B5EF4-FFF2-40B4-BE49-F238E27FC236}">
                <a16:creationId xmlns:a16="http://schemas.microsoft.com/office/drawing/2014/main" id="{B4C43AED-71F2-4AA1-89EF-AEEA4DE118A2}"/>
              </a:ext>
            </a:extLst>
          </p:cNvPr>
          <p:cNvSpPr txBox="1"/>
          <p:nvPr/>
        </p:nvSpPr>
        <p:spPr>
          <a:xfrm>
            <a:off x="11078974" y="997527"/>
            <a:ext cx="615553" cy="1528624"/>
          </a:xfrm>
          <a:prstGeom prst="rect">
            <a:avLst/>
          </a:prstGeom>
          <a:noFill/>
        </p:spPr>
        <p:txBody>
          <a:bodyPr vert="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Bernard MT Condensed" panose="02050806060905020404" pitchFamily="18" charset="0"/>
                <a:ea typeface="+mn-ea"/>
                <a:cs typeface="+mn-cs"/>
              </a:rPr>
              <a:t>********</a:t>
            </a:r>
          </a:p>
        </p:txBody>
      </p:sp>
      <p:sp>
        <p:nvSpPr>
          <p:cNvPr id="24" name="Arrow: Right 23">
            <a:extLst>
              <a:ext uri="{FF2B5EF4-FFF2-40B4-BE49-F238E27FC236}">
                <a16:creationId xmlns:a16="http://schemas.microsoft.com/office/drawing/2014/main" id="{7AC0774B-F536-446B-A14D-B4572A573EA8}"/>
              </a:ext>
            </a:extLst>
          </p:cNvPr>
          <p:cNvSpPr/>
          <p:nvPr/>
        </p:nvSpPr>
        <p:spPr>
          <a:xfrm>
            <a:off x="7547551" y="1132976"/>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Arrow: Right 26">
            <a:extLst>
              <a:ext uri="{FF2B5EF4-FFF2-40B4-BE49-F238E27FC236}">
                <a16:creationId xmlns:a16="http://schemas.microsoft.com/office/drawing/2014/main" id="{6EB9C0CD-A183-40E1-9791-42329CC270D6}"/>
              </a:ext>
            </a:extLst>
          </p:cNvPr>
          <p:cNvSpPr/>
          <p:nvPr/>
        </p:nvSpPr>
        <p:spPr>
          <a:xfrm rot="16200000">
            <a:off x="460992" y="5596377"/>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25503" y="4414722"/>
            <a:ext cx="3022548" cy="2041496"/>
          </a:xfrm>
          <a:prstGeom prst="rect">
            <a:avLst/>
          </a:prstGeom>
        </p:spPr>
      </p:pic>
      <p:pic>
        <p:nvPicPr>
          <p:cNvPr id="30" name="Picture 29">
            <a:extLst>
              <a:ext uri="{FF2B5EF4-FFF2-40B4-BE49-F238E27FC236}">
                <a16:creationId xmlns:a16="http://schemas.microsoft.com/office/drawing/2014/main" id="{328307A9-FE1C-4B9C-A5F9-80C82FE7EF8F}"/>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t="1" r="55441" b="41224"/>
          <a:stretch/>
        </p:blipFill>
        <p:spPr>
          <a:xfrm>
            <a:off x="382368" y="997527"/>
            <a:ext cx="2944837" cy="2587283"/>
          </a:xfrm>
          <a:prstGeom prst="rect">
            <a:avLst/>
          </a:prstGeom>
        </p:spPr>
      </p:pic>
      <p:pic>
        <p:nvPicPr>
          <p:cNvPr id="31" name="Picture 30">
            <a:extLst>
              <a:ext uri="{FF2B5EF4-FFF2-40B4-BE49-F238E27FC236}">
                <a16:creationId xmlns:a16="http://schemas.microsoft.com/office/drawing/2014/main" id="{F4364F4C-196C-4CA5-906E-2471BF66A121}"/>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l="48626"/>
          <a:stretch/>
        </p:blipFill>
        <p:spPr>
          <a:xfrm>
            <a:off x="8447997" y="2526151"/>
            <a:ext cx="3050712" cy="3955310"/>
          </a:xfrm>
          <a:prstGeom prst="rect">
            <a:avLst/>
          </a:prstGeom>
        </p:spPr>
      </p:pic>
      <p:pic>
        <p:nvPicPr>
          <p:cNvPr id="36" name="Picture 35" descr="A picture containing text, clipart&#10;&#10;Description automatically generated">
            <a:extLst>
              <a:ext uri="{FF2B5EF4-FFF2-40B4-BE49-F238E27FC236}">
                <a16:creationId xmlns:a16="http://schemas.microsoft.com/office/drawing/2014/main" id="{92B2A9F3-476A-4EEB-88F5-D55D9115AD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4025" y="1005520"/>
            <a:ext cx="2117919" cy="1912545"/>
          </a:xfrm>
          <a:prstGeom prst="rect">
            <a:avLst/>
          </a:prstGeom>
        </p:spPr>
      </p:pic>
      <p:sp>
        <p:nvSpPr>
          <p:cNvPr id="9" name="Rectangle 8">
            <a:extLst>
              <a:ext uri="{FF2B5EF4-FFF2-40B4-BE49-F238E27FC236}">
                <a16:creationId xmlns:a16="http://schemas.microsoft.com/office/drawing/2014/main" id="{7E8478ED-58D5-4E71-B21C-242C7B50BFB3}"/>
              </a:ext>
            </a:extLst>
          </p:cNvPr>
          <p:cNvSpPr/>
          <p:nvPr/>
        </p:nvSpPr>
        <p:spPr>
          <a:xfrm>
            <a:off x="392360" y="401781"/>
            <a:ext cx="11111345"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6646" y="-940890"/>
            <a:ext cx="4893712" cy="4295014"/>
          </a:xfrm>
          <a:prstGeom prst="rect">
            <a:avLst/>
          </a:prstGeom>
        </p:spPr>
      </p:pic>
      <p:pic>
        <p:nvPicPr>
          <p:cNvPr id="2" name="Picture 1">
            <a:extLst>
              <a:ext uri="{FF2B5EF4-FFF2-40B4-BE49-F238E27FC236}">
                <a16:creationId xmlns:a16="http://schemas.microsoft.com/office/drawing/2014/main" id="{5A0CF21A-35CB-42EC-0929-A0677AD38B22}"/>
              </a:ext>
            </a:extLst>
          </p:cNvPr>
          <p:cNvPicPr>
            <a:picLocks noChangeAspect="1"/>
          </p:cNvPicPr>
          <p:nvPr/>
        </p:nvPicPr>
        <p:blipFill>
          <a:blip r:embed="rId9"/>
          <a:stretch>
            <a:fillRect/>
          </a:stretch>
        </p:blipFill>
        <p:spPr>
          <a:xfrm>
            <a:off x="3641406" y="1157408"/>
            <a:ext cx="4413887" cy="1609483"/>
          </a:xfrm>
          <a:prstGeom prst="rect">
            <a:avLst/>
          </a:prstGeom>
        </p:spPr>
      </p:pic>
      <p:pic>
        <p:nvPicPr>
          <p:cNvPr id="8" name="Picture 7">
            <a:extLst>
              <a:ext uri="{FF2B5EF4-FFF2-40B4-BE49-F238E27FC236}">
                <a16:creationId xmlns:a16="http://schemas.microsoft.com/office/drawing/2014/main" id="{CA510A08-06AB-08B0-90EF-9D17D28EE216}"/>
              </a:ext>
            </a:extLst>
          </p:cNvPr>
          <p:cNvPicPr>
            <a:picLocks noChangeAspect="1"/>
          </p:cNvPicPr>
          <p:nvPr/>
        </p:nvPicPr>
        <p:blipFill>
          <a:blip r:embed="rId10"/>
          <a:stretch>
            <a:fillRect/>
          </a:stretch>
        </p:blipFill>
        <p:spPr>
          <a:xfrm>
            <a:off x="1907962" y="2370544"/>
            <a:ext cx="1975275" cy="859611"/>
          </a:xfrm>
          <a:prstGeom prst="rect">
            <a:avLst/>
          </a:prstGeom>
        </p:spPr>
      </p:pic>
      <p:sp>
        <p:nvSpPr>
          <p:cNvPr id="4" name="TextBox 3">
            <a:extLst>
              <a:ext uri="{FF2B5EF4-FFF2-40B4-BE49-F238E27FC236}">
                <a16:creationId xmlns:a16="http://schemas.microsoft.com/office/drawing/2014/main" id="{6F7EF95D-B2E8-6BAE-2E61-47FEB601465B}"/>
              </a:ext>
            </a:extLst>
          </p:cNvPr>
          <p:cNvSpPr txBox="1"/>
          <p:nvPr/>
        </p:nvSpPr>
        <p:spPr>
          <a:xfrm>
            <a:off x="5391150" y="5019675"/>
            <a:ext cx="1952625" cy="646331"/>
          </a:xfrm>
          <a:prstGeom prst="rect">
            <a:avLst/>
          </a:prstGeom>
          <a:noFill/>
        </p:spPr>
        <p:txBody>
          <a:bodyPr wrap="square" rtlCol="0">
            <a:spAutoFit/>
          </a:bodyPr>
          <a:lstStyle/>
          <a:p>
            <a:r>
              <a:rPr lang="en-US" sz="3600" b="1" dirty="0">
                <a:solidFill>
                  <a:srgbClr val="002060"/>
                </a:solidFill>
              </a:rPr>
              <a:t>(</a:t>
            </a:r>
            <a:r>
              <a:rPr lang="en-US" sz="3600" b="1" dirty="0" err="1">
                <a:solidFill>
                  <a:srgbClr val="002060"/>
                </a:solidFill>
              </a:rPr>
              <a:t>Tiết</a:t>
            </a:r>
            <a:r>
              <a:rPr lang="en-US" sz="3600" b="1" dirty="0">
                <a:solidFill>
                  <a:srgbClr val="002060"/>
                </a:solidFill>
              </a:rPr>
              <a:t> 2)</a:t>
            </a:r>
          </a:p>
        </p:txBody>
      </p:sp>
      <p:sp>
        <p:nvSpPr>
          <p:cNvPr id="7" name="TextBox 6">
            <a:extLst>
              <a:ext uri="{FF2B5EF4-FFF2-40B4-BE49-F238E27FC236}">
                <a16:creationId xmlns:a16="http://schemas.microsoft.com/office/drawing/2014/main" id="{5A90F593-3F18-8A41-9EC2-C05682C10CDF}"/>
              </a:ext>
            </a:extLst>
          </p:cNvPr>
          <p:cNvSpPr txBox="1"/>
          <p:nvPr/>
        </p:nvSpPr>
        <p:spPr>
          <a:xfrm>
            <a:off x="2105025" y="3179637"/>
            <a:ext cx="8286750" cy="1938992"/>
          </a:xfrm>
          <a:prstGeom prst="rect">
            <a:avLst/>
          </a:prstGeom>
          <a:noFill/>
        </p:spPr>
        <p:txBody>
          <a:bodyPr wrap="square" rtlCol="0">
            <a:spAutoFit/>
          </a:bodyPr>
          <a:lstStyle/>
          <a:p>
            <a:pPr algn="ctr"/>
            <a:r>
              <a:rPr lang="en-US" sz="6000" b="1" dirty="0" err="1">
                <a:solidFill>
                  <a:srgbClr val="FF0000"/>
                </a:solidFill>
              </a:rPr>
              <a:t>Vật</a:t>
            </a:r>
            <a:r>
              <a:rPr lang="en-US" sz="6000" b="1" dirty="0">
                <a:solidFill>
                  <a:srgbClr val="FF0000"/>
                </a:solidFill>
              </a:rPr>
              <a:t> </a:t>
            </a:r>
            <a:r>
              <a:rPr lang="en-US" sz="6000" b="1" dirty="0" err="1">
                <a:solidFill>
                  <a:srgbClr val="FF0000"/>
                </a:solidFill>
              </a:rPr>
              <a:t>dẫn</a:t>
            </a:r>
            <a:r>
              <a:rPr lang="en-US" sz="6000" b="1" dirty="0">
                <a:solidFill>
                  <a:srgbClr val="FF0000"/>
                </a:solidFill>
              </a:rPr>
              <a:t> </a:t>
            </a:r>
            <a:r>
              <a:rPr lang="en-US" sz="6000" b="1" dirty="0" err="1">
                <a:solidFill>
                  <a:srgbClr val="FF0000"/>
                </a:solidFill>
              </a:rPr>
              <a:t>nhiệt</a:t>
            </a:r>
            <a:r>
              <a:rPr lang="en-US" sz="6000" b="1" dirty="0">
                <a:solidFill>
                  <a:srgbClr val="FF0000"/>
                </a:solidFill>
              </a:rPr>
              <a:t> </a:t>
            </a:r>
            <a:r>
              <a:rPr lang="en-US" sz="6000" b="1" dirty="0" err="1">
                <a:solidFill>
                  <a:srgbClr val="FF0000"/>
                </a:solidFill>
              </a:rPr>
              <a:t>tốt</a:t>
            </a:r>
            <a:r>
              <a:rPr lang="en-US" sz="6000" b="1" dirty="0">
                <a:solidFill>
                  <a:srgbClr val="FF0000"/>
                </a:solidFill>
              </a:rPr>
              <a:t>, </a:t>
            </a:r>
            <a:r>
              <a:rPr lang="en-US" sz="6000" b="1" dirty="0" err="1">
                <a:solidFill>
                  <a:srgbClr val="FF0000"/>
                </a:solidFill>
              </a:rPr>
              <a:t>vật</a:t>
            </a:r>
            <a:r>
              <a:rPr lang="en-US" sz="6000" b="1" dirty="0">
                <a:solidFill>
                  <a:srgbClr val="FF0000"/>
                </a:solidFill>
              </a:rPr>
              <a:t> </a:t>
            </a:r>
            <a:r>
              <a:rPr lang="en-US" sz="6000" b="1" dirty="0" err="1">
                <a:solidFill>
                  <a:srgbClr val="FF0000"/>
                </a:solidFill>
              </a:rPr>
              <a:t>dẫn</a:t>
            </a:r>
            <a:r>
              <a:rPr lang="en-US" sz="6000" b="1" dirty="0">
                <a:solidFill>
                  <a:srgbClr val="FF0000"/>
                </a:solidFill>
              </a:rPr>
              <a:t> </a:t>
            </a:r>
            <a:r>
              <a:rPr lang="en-US" sz="6000" b="1" dirty="0" err="1">
                <a:solidFill>
                  <a:srgbClr val="FF0000"/>
                </a:solidFill>
              </a:rPr>
              <a:t>nhiệt</a:t>
            </a:r>
            <a:r>
              <a:rPr lang="en-US" sz="6000" b="1" dirty="0">
                <a:solidFill>
                  <a:srgbClr val="FF0000"/>
                </a:solidFill>
              </a:rPr>
              <a:t> </a:t>
            </a:r>
            <a:r>
              <a:rPr lang="en-US" sz="6000" b="1" dirty="0" err="1">
                <a:solidFill>
                  <a:srgbClr val="FF0000"/>
                </a:solidFill>
              </a:rPr>
              <a:t>kém</a:t>
            </a:r>
            <a:endParaRPr lang="en-US" sz="6000" b="1" dirty="0">
              <a:solidFill>
                <a:srgbClr val="FF0000"/>
              </a:solidFill>
            </a:endParaRPr>
          </a:p>
        </p:txBody>
      </p:sp>
    </p:spTree>
    <p:extLst>
      <p:ext uri="{BB962C8B-B14F-4D97-AF65-F5344CB8AC3E}">
        <p14:creationId xmlns:p14="http://schemas.microsoft.com/office/powerpoint/2010/main" val="2033124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fill="hold" grpId="0" nodeType="withEffect" p14:presetBounceEnd="55000">
                                      <p:stCondLst>
                                        <p:cond delay="0"/>
                                      </p:stCondLst>
                                      <p:endCondLst>
                                        <p:cond evt="onNext" delay="0">
                                          <p:tgtEl>
                                            <p:sldTgt/>
                                          </p:tgtEl>
                                        </p:cond>
                                      </p:endCondLst>
                                      <p:childTnLst>
                                        <p:animMotion origin="layout" path="M -0.01523 3.7037E-7 L 0.23477 3.7037E-7 " pathEditMode="relative" rAng="0" ptsTypes="AA" p14:bounceEnd="55000">
                                          <p:cBhvr>
                                            <p:cTn id="6" dur="2000" fill="hold"/>
                                            <p:tgtEl>
                                              <p:spTgt spid="24"/>
                                            </p:tgtEl>
                                            <p:attrNameLst>
                                              <p:attrName>ppt_x</p:attrName>
                                              <p:attrName>ppt_y</p:attrName>
                                            </p:attrNameLst>
                                          </p:cBhvr>
                                          <p:rCtr x="12500" y="0"/>
                                        </p:animMotion>
                                      </p:childTnLst>
                                    </p:cTn>
                                  </p:par>
                                  <p:par>
                                    <p:cTn id="7" presetID="64" presetClass="path" presetSubtype="0" repeatCount="indefinite" accel="50000" grpId="0" nodeType="withEffect" p14:presetBounceEnd="60000">
                                      <p:stCondLst>
                                        <p:cond delay="0"/>
                                      </p:stCondLst>
                                      <p:endCondLst>
                                        <p:cond evt="onNext" delay="0">
                                          <p:tgtEl>
                                            <p:sldTgt/>
                                          </p:tgtEl>
                                        </p:cond>
                                      </p:endCondLst>
                                      <p:childTnLst>
                                        <p:animMotion origin="layout" path="M 0 0 L 0 -0.25 E" pathEditMode="relative" ptsTypes="" p14:bounceEnd="60000">
                                          <p:cBhvr>
                                            <p:cTn id="8" dur="2000" fill="hold"/>
                                            <p:tgtEl>
                                              <p:spTgt spid="27"/>
                                            </p:tgtEl>
                                            <p:attrNameLst>
                                              <p:attrName>ppt_x</p:attrName>
                                              <p:attrName>ppt_y</p:attrName>
                                            </p:attrNameLst>
                                          </p:cBhvr>
                                        </p:animMotion>
                                      </p:childTnLst>
                                    </p:cTn>
                                  </p:par>
                                  <p:par>
                                    <p:cTn id="9" presetID="49" presetClass="entr" presetSubtype="0" repeatCount="indefinite" decel="100000" fill="hold" nodeType="withEffect">
                                      <p:stCondLst>
                                        <p:cond delay="0"/>
                                      </p:stCondLst>
                                      <p:endCondLst>
                                        <p:cond evt="onNext" delay="0">
                                          <p:tgtEl>
                                            <p:sldTgt/>
                                          </p:tgtEl>
                                        </p:cond>
                                      </p:endCondLst>
                                      <p:childTnLst>
                                        <p:set>
                                          <p:cBhvr>
                                            <p:cTn id="10" dur="1" fill="hold">
                                              <p:stCondLst>
                                                <p:cond delay="0"/>
                                              </p:stCondLst>
                                            </p:cTn>
                                            <p:tgtEl>
                                              <p:spTgt spid="21"/>
                                            </p:tgtEl>
                                            <p:attrNameLst>
                                              <p:attrName>style.visibility</p:attrName>
                                            </p:attrNameLst>
                                          </p:cBhvr>
                                          <p:to>
                                            <p:strVal val="visible"/>
                                          </p:to>
                                        </p:set>
                                        <p:anim calcmode="lin" valueType="num">
                                          <p:cBhvr>
                                            <p:cTn id="11" dur="2000" fill="hold"/>
                                            <p:tgtEl>
                                              <p:spTgt spid="21"/>
                                            </p:tgtEl>
                                            <p:attrNameLst>
                                              <p:attrName>ppt_w</p:attrName>
                                            </p:attrNameLst>
                                          </p:cBhvr>
                                          <p:tavLst>
                                            <p:tav tm="0">
                                              <p:val>
                                                <p:fltVal val="0"/>
                                              </p:val>
                                            </p:tav>
                                            <p:tav tm="100000">
                                              <p:val>
                                                <p:strVal val="#ppt_w"/>
                                              </p:val>
                                            </p:tav>
                                          </p:tavLst>
                                        </p:anim>
                                        <p:anim calcmode="lin" valueType="num">
                                          <p:cBhvr>
                                            <p:cTn id="12" dur="2000" fill="hold"/>
                                            <p:tgtEl>
                                              <p:spTgt spid="21"/>
                                            </p:tgtEl>
                                            <p:attrNameLst>
                                              <p:attrName>ppt_h</p:attrName>
                                            </p:attrNameLst>
                                          </p:cBhvr>
                                          <p:tavLst>
                                            <p:tav tm="0">
                                              <p:val>
                                                <p:fltVal val="0"/>
                                              </p:val>
                                            </p:tav>
                                            <p:tav tm="100000">
                                              <p:val>
                                                <p:strVal val="#ppt_h"/>
                                              </p:val>
                                            </p:tav>
                                          </p:tavLst>
                                        </p:anim>
                                        <p:anim calcmode="lin" valueType="num">
                                          <p:cBhvr>
                                            <p:cTn id="13" dur="2000" fill="hold"/>
                                            <p:tgtEl>
                                              <p:spTgt spid="21"/>
                                            </p:tgtEl>
                                            <p:attrNameLst>
                                              <p:attrName>style.rotation</p:attrName>
                                            </p:attrNameLst>
                                          </p:cBhvr>
                                          <p:tavLst>
                                            <p:tav tm="0">
                                              <p:val>
                                                <p:fltVal val="360"/>
                                              </p:val>
                                            </p:tav>
                                            <p:tav tm="100000">
                                              <p:val>
                                                <p:fltVal val="0"/>
                                              </p:val>
                                            </p:tav>
                                          </p:tavLst>
                                        </p:anim>
                                        <p:animEffect transition="in" filter="fade">
                                          <p:cBhvr>
                                            <p:cTn id="14" dur="2000"/>
                                            <p:tgtEl>
                                              <p:spTgt spid="21"/>
                                            </p:tgtEl>
                                          </p:cBhvr>
                                        </p:animEffect>
                                      </p:childTnLst>
                                    </p:cTn>
                                  </p:par>
                                  <p:par>
                                    <p:cTn id="15" presetID="49" presetClass="entr" presetSubtype="0" repeatCount="indefinite" decel="100000" fill="hold" nodeType="withEffect">
                                      <p:stCondLst>
                                        <p:cond delay="0"/>
                                      </p:stCondLst>
                                      <p:endCondLst>
                                        <p:cond evt="onNext" delay="0">
                                          <p:tgtEl>
                                            <p:sldTgt/>
                                          </p:tgtEl>
                                        </p:cond>
                                      </p:endCondLst>
                                      <p:childTnLst>
                                        <p:set>
                                          <p:cBhvr>
                                            <p:cTn id="16" dur="1" fill="hold">
                                              <p:stCondLst>
                                                <p:cond delay="0"/>
                                              </p:stCondLst>
                                            </p:cTn>
                                            <p:tgtEl>
                                              <p:spTgt spid="20"/>
                                            </p:tgtEl>
                                            <p:attrNameLst>
                                              <p:attrName>style.visibility</p:attrName>
                                            </p:attrNameLst>
                                          </p:cBhvr>
                                          <p:to>
                                            <p:strVal val="visible"/>
                                          </p:to>
                                        </p:set>
                                        <p:anim calcmode="lin" valueType="num">
                                          <p:cBhvr>
                                            <p:cTn id="17" dur="2000" fill="hold"/>
                                            <p:tgtEl>
                                              <p:spTgt spid="20"/>
                                            </p:tgtEl>
                                            <p:attrNameLst>
                                              <p:attrName>ppt_w</p:attrName>
                                            </p:attrNameLst>
                                          </p:cBhvr>
                                          <p:tavLst>
                                            <p:tav tm="0">
                                              <p:val>
                                                <p:fltVal val="0"/>
                                              </p:val>
                                            </p:tav>
                                            <p:tav tm="100000">
                                              <p:val>
                                                <p:strVal val="#ppt_w"/>
                                              </p:val>
                                            </p:tav>
                                          </p:tavLst>
                                        </p:anim>
                                        <p:anim calcmode="lin" valueType="num">
                                          <p:cBhvr>
                                            <p:cTn id="18" dur="2000" fill="hold"/>
                                            <p:tgtEl>
                                              <p:spTgt spid="20"/>
                                            </p:tgtEl>
                                            <p:attrNameLst>
                                              <p:attrName>ppt_h</p:attrName>
                                            </p:attrNameLst>
                                          </p:cBhvr>
                                          <p:tavLst>
                                            <p:tav tm="0">
                                              <p:val>
                                                <p:fltVal val="0"/>
                                              </p:val>
                                            </p:tav>
                                            <p:tav tm="100000">
                                              <p:val>
                                                <p:strVal val="#ppt_h"/>
                                              </p:val>
                                            </p:tav>
                                          </p:tavLst>
                                        </p:anim>
                                        <p:anim calcmode="lin" valueType="num">
                                          <p:cBhvr>
                                            <p:cTn id="19" dur="2000" fill="hold"/>
                                            <p:tgtEl>
                                              <p:spTgt spid="20"/>
                                            </p:tgtEl>
                                            <p:attrNameLst>
                                              <p:attrName>style.rotation</p:attrName>
                                            </p:attrNameLst>
                                          </p:cBhvr>
                                          <p:tavLst>
                                            <p:tav tm="0">
                                              <p:val>
                                                <p:fltVal val="360"/>
                                              </p:val>
                                            </p:tav>
                                            <p:tav tm="100000">
                                              <p:val>
                                                <p:fltVal val="0"/>
                                              </p:val>
                                            </p:tav>
                                          </p:tavLst>
                                        </p:anim>
                                        <p:animEffect transition="in" filter="fade">
                                          <p:cBhvr>
                                            <p:cTn id="20" dur="2000"/>
                                            <p:tgtEl>
                                              <p:spTgt spid="20"/>
                                            </p:tgtEl>
                                          </p:cBhvr>
                                        </p:animEffect>
                                      </p:childTnLst>
                                    </p:cTn>
                                  </p:par>
                                  <p:par>
                                    <p:cTn id="21" presetID="49" presetClass="entr" presetSubtype="0" repeatCount="indefinite" decel="100000" fill="hold" nodeType="withEffect">
                                      <p:stCondLst>
                                        <p:cond delay="0"/>
                                      </p:stCondLst>
                                      <p:endCondLst>
                                        <p:cond evt="onNext" delay="0">
                                          <p:tgtEl>
                                            <p:sldTgt/>
                                          </p:tgtEl>
                                        </p:cond>
                                      </p:end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 calcmode="lin" valueType="num">
                                          <p:cBhvr>
                                            <p:cTn id="25" dur="2000" fill="hold"/>
                                            <p:tgtEl>
                                              <p:spTgt spid="19"/>
                                            </p:tgtEl>
                                            <p:attrNameLst>
                                              <p:attrName>style.rotation</p:attrName>
                                            </p:attrNameLst>
                                          </p:cBhvr>
                                          <p:tavLst>
                                            <p:tav tm="0">
                                              <p:val>
                                                <p:fltVal val="360"/>
                                              </p:val>
                                            </p:tav>
                                            <p:tav tm="100000">
                                              <p:val>
                                                <p:fltVal val="0"/>
                                              </p:val>
                                            </p:tav>
                                          </p:tavLst>
                                        </p:anim>
                                        <p:animEffect transition="in" filter="fade">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barn(inVertical)">
                                          <p:cBhvr>
                                            <p:cTn id="38" dur="5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fill="hold" grpId="0" nodeType="withEffect">
                                      <p:stCondLst>
                                        <p:cond delay="0"/>
                                      </p:stCondLst>
                                      <p:endCondLst>
                                        <p:cond evt="onNext" delay="0">
                                          <p:tgtEl>
                                            <p:sldTgt/>
                                          </p:tgtEl>
                                        </p:cond>
                                      </p:endCondLst>
                                      <p:childTnLst>
                                        <p:animMotion origin="layout" path="M -0.01523 3.7037E-7 L 0.23477 3.7037E-7 " pathEditMode="relative" rAng="0" ptsTypes="AA">
                                          <p:cBhvr>
                                            <p:cTn id="6" dur="2000" fill="hold"/>
                                            <p:tgtEl>
                                              <p:spTgt spid="24"/>
                                            </p:tgtEl>
                                            <p:attrNameLst>
                                              <p:attrName>ppt_x</p:attrName>
                                              <p:attrName>ppt_y</p:attrName>
                                            </p:attrNameLst>
                                          </p:cBhvr>
                                          <p:rCtr x="12500" y="0"/>
                                        </p:animMotion>
                                      </p:childTnLst>
                                    </p:cTn>
                                  </p:par>
                                  <p:par>
                                    <p:cTn id="7" presetID="64" presetClass="path" presetSubtype="0" repeatCount="indefinite" accel="50000" grpId="0" nodeType="withEffect">
                                      <p:stCondLst>
                                        <p:cond delay="0"/>
                                      </p:stCondLst>
                                      <p:endCondLst>
                                        <p:cond evt="onNext" delay="0">
                                          <p:tgtEl>
                                            <p:sldTgt/>
                                          </p:tgtEl>
                                        </p:cond>
                                      </p:endCondLst>
                                      <p:childTnLst>
                                        <p:animMotion origin="layout" path="M 0 0 L 0 -0.25 E" pathEditMode="relative" ptsTypes="">
                                          <p:cBhvr>
                                            <p:cTn id="8" dur="2000" fill="hold"/>
                                            <p:tgtEl>
                                              <p:spTgt spid="27"/>
                                            </p:tgtEl>
                                            <p:attrNameLst>
                                              <p:attrName>ppt_x</p:attrName>
                                              <p:attrName>ppt_y</p:attrName>
                                            </p:attrNameLst>
                                          </p:cBhvr>
                                        </p:animMotion>
                                      </p:childTnLst>
                                    </p:cTn>
                                  </p:par>
                                  <p:par>
                                    <p:cTn id="9" presetID="49" presetClass="entr" presetSubtype="0" repeatCount="indefinite" decel="100000" fill="hold" nodeType="withEffect">
                                      <p:stCondLst>
                                        <p:cond delay="0"/>
                                      </p:stCondLst>
                                      <p:endCondLst>
                                        <p:cond evt="onNext" delay="0">
                                          <p:tgtEl>
                                            <p:sldTgt/>
                                          </p:tgtEl>
                                        </p:cond>
                                      </p:endCondLst>
                                      <p:childTnLst>
                                        <p:set>
                                          <p:cBhvr>
                                            <p:cTn id="10" dur="1" fill="hold">
                                              <p:stCondLst>
                                                <p:cond delay="0"/>
                                              </p:stCondLst>
                                            </p:cTn>
                                            <p:tgtEl>
                                              <p:spTgt spid="21"/>
                                            </p:tgtEl>
                                            <p:attrNameLst>
                                              <p:attrName>style.visibility</p:attrName>
                                            </p:attrNameLst>
                                          </p:cBhvr>
                                          <p:to>
                                            <p:strVal val="visible"/>
                                          </p:to>
                                        </p:set>
                                        <p:anim calcmode="lin" valueType="num">
                                          <p:cBhvr>
                                            <p:cTn id="11" dur="2000" fill="hold"/>
                                            <p:tgtEl>
                                              <p:spTgt spid="21"/>
                                            </p:tgtEl>
                                            <p:attrNameLst>
                                              <p:attrName>ppt_w</p:attrName>
                                            </p:attrNameLst>
                                          </p:cBhvr>
                                          <p:tavLst>
                                            <p:tav tm="0">
                                              <p:val>
                                                <p:fltVal val="0"/>
                                              </p:val>
                                            </p:tav>
                                            <p:tav tm="100000">
                                              <p:val>
                                                <p:strVal val="#ppt_w"/>
                                              </p:val>
                                            </p:tav>
                                          </p:tavLst>
                                        </p:anim>
                                        <p:anim calcmode="lin" valueType="num">
                                          <p:cBhvr>
                                            <p:cTn id="12" dur="2000" fill="hold"/>
                                            <p:tgtEl>
                                              <p:spTgt spid="21"/>
                                            </p:tgtEl>
                                            <p:attrNameLst>
                                              <p:attrName>ppt_h</p:attrName>
                                            </p:attrNameLst>
                                          </p:cBhvr>
                                          <p:tavLst>
                                            <p:tav tm="0">
                                              <p:val>
                                                <p:fltVal val="0"/>
                                              </p:val>
                                            </p:tav>
                                            <p:tav tm="100000">
                                              <p:val>
                                                <p:strVal val="#ppt_h"/>
                                              </p:val>
                                            </p:tav>
                                          </p:tavLst>
                                        </p:anim>
                                        <p:anim calcmode="lin" valueType="num">
                                          <p:cBhvr>
                                            <p:cTn id="13" dur="2000" fill="hold"/>
                                            <p:tgtEl>
                                              <p:spTgt spid="21"/>
                                            </p:tgtEl>
                                            <p:attrNameLst>
                                              <p:attrName>style.rotation</p:attrName>
                                            </p:attrNameLst>
                                          </p:cBhvr>
                                          <p:tavLst>
                                            <p:tav tm="0">
                                              <p:val>
                                                <p:fltVal val="360"/>
                                              </p:val>
                                            </p:tav>
                                            <p:tav tm="100000">
                                              <p:val>
                                                <p:fltVal val="0"/>
                                              </p:val>
                                            </p:tav>
                                          </p:tavLst>
                                        </p:anim>
                                        <p:animEffect transition="in" filter="fade">
                                          <p:cBhvr>
                                            <p:cTn id="14" dur="2000"/>
                                            <p:tgtEl>
                                              <p:spTgt spid="21"/>
                                            </p:tgtEl>
                                          </p:cBhvr>
                                        </p:animEffect>
                                      </p:childTnLst>
                                    </p:cTn>
                                  </p:par>
                                  <p:par>
                                    <p:cTn id="15" presetID="49" presetClass="entr" presetSubtype="0" repeatCount="indefinite" decel="100000" fill="hold" nodeType="withEffect">
                                      <p:stCondLst>
                                        <p:cond delay="0"/>
                                      </p:stCondLst>
                                      <p:endCondLst>
                                        <p:cond evt="onNext" delay="0">
                                          <p:tgtEl>
                                            <p:sldTgt/>
                                          </p:tgtEl>
                                        </p:cond>
                                      </p:endCondLst>
                                      <p:childTnLst>
                                        <p:set>
                                          <p:cBhvr>
                                            <p:cTn id="16" dur="1" fill="hold">
                                              <p:stCondLst>
                                                <p:cond delay="0"/>
                                              </p:stCondLst>
                                            </p:cTn>
                                            <p:tgtEl>
                                              <p:spTgt spid="20"/>
                                            </p:tgtEl>
                                            <p:attrNameLst>
                                              <p:attrName>style.visibility</p:attrName>
                                            </p:attrNameLst>
                                          </p:cBhvr>
                                          <p:to>
                                            <p:strVal val="visible"/>
                                          </p:to>
                                        </p:set>
                                        <p:anim calcmode="lin" valueType="num">
                                          <p:cBhvr>
                                            <p:cTn id="17" dur="2000" fill="hold"/>
                                            <p:tgtEl>
                                              <p:spTgt spid="20"/>
                                            </p:tgtEl>
                                            <p:attrNameLst>
                                              <p:attrName>ppt_w</p:attrName>
                                            </p:attrNameLst>
                                          </p:cBhvr>
                                          <p:tavLst>
                                            <p:tav tm="0">
                                              <p:val>
                                                <p:fltVal val="0"/>
                                              </p:val>
                                            </p:tav>
                                            <p:tav tm="100000">
                                              <p:val>
                                                <p:strVal val="#ppt_w"/>
                                              </p:val>
                                            </p:tav>
                                          </p:tavLst>
                                        </p:anim>
                                        <p:anim calcmode="lin" valueType="num">
                                          <p:cBhvr>
                                            <p:cTn id="18" dur="2000" fill="hold"/>
                                            <p:tgtEl>
                                              <p:spTgt spid="20"/>
                                            </p:tgtEl>
                                            <p:attrNameLst>
                                              <p:attrName>ppt_h</p:attrName>
                                            </p:attrNameLst>
                                          </p:cBhvr>
                                          <p:tavLst>
                                            <p:tav tm="0">
                                              <p:val>
                                                <p:fltVal val="0"/>
                                              </p:val>
                                            </p:tav>
                                            <p:tav tm="100000">
                                              <p:val>
                                                <p:strVal val="#ppt_h"/>
                                              </p:val>
                                            </p:tav>
                                          </p:tavLst>
                                        </p:anim>
                                        <p:anim calcmode="lin" valueType="num">
                                          <p:cBhvr>
                                            <p:cTn id="19" dur="2000" fill="hold"/>
                                            <p:tgtEl>
                                              <p:spTgt spid="20"/>
                                            </p:tgtEl>
                                            <p:attrNameLst>
                                              <p:attrName>style.rotation</p:attrName>
                                            </p:attrNameLst>
                                          </p:cBhvr>
                                          <p:tavLst>
                                            <p:tav tm="0">
                                              <p:val>
                                                <p:fltVal val="360"/>
                                              </p:val>
                                            </p:tav>
                                            <p:tav tm="100000">
                                              <p:val>
                                                <p:fltVal val="0"/>
                                              </p:val>
                                            </p:tav>
                                          </p:tavLst>
                                        </p:anim>
                                        <p:animEffect transition="in" filter="fade">
                                          <p:cBhvr>
                                            <p:cTn id="20" dur="2000"/>
                                            <p:tgtEl>
                                              <p:spTgt spid="20"/>
                                            </p:tgtEl>
                                          </p:cBhvr>
                                        </p:animEffect>
                                      </p:childTnLst>
                                    </p:cTn>
                                  </p:par>
                                  <p:par>
                                    <p:cTn id="21" presetID="49" presetClass="entr" presetSubtype="0" repeatCount="indefinite" decel="100000" fill="hold" nodeType="withEffect">
                                      <p:stCondLst>
                                        <p:cond delay="0"/>
                                      </p:stCondLst>
                                      <p:endCondLst>
                                        <p:cond evt="onNext" delay="0">
                                          <p:tgtEl>
                                            <p:sldTgt/>
                                          </p:tgtEl>
                                        </p:cond>
                                      </p:end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 calcmode="lin" valueType="num">
                                          <p:cBhvr>
                                            <p:cTn id="25" dur="2000" fill="hold"/>
                                            <p:tgtEl>
                                              <p:spTgt spid="19"/>
                                            </p:tgtEl>
                                            <p:attrNameLst>
                                              <p:attrName>style.rotation</p:attrName>
                                            </p:attrNameLst>
                                          </p:cBhvr>
                                          <p:tavLst>
                                            <p:tav tm="0">
                                              <p:val>
                                                <p:fltVal val="360"/>
                                              </p:val>
                                            </p:tav>
                                            <p:tav tm="100000">
                                              <p:val>
                                                <p:fltVal val="0"/>
                                              </p:val>
                                            </p:tav>
                                          </p:tavLst>
                                        </p:anim>
                                        <p:animEffect transition="in" filter="fade">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barn(inVertical)">
                                          <p:cBhvr>
                                            <p:cTn id="38" dur="5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14443" y="404046"/>
            <a:ext cx="397254" cy="397254"/>
          </a:xfrm>
          <a:prstGeom prst="rect">
            <a:avLst/>
          </a:prstGeom>
        </p:spPr>
      </p:pic>
      <p:sp>
        <p:nvSpPr>
          <p:cNvPr id="11" name="Rectangle: Diagonal Corners Snipped 10">
            <a:extLst>
              <a:ext uri="{FF2B5EF4-FFF2-40B4-BE49-F238E27FC236}">
                <a16:creationId xmlns:a16="http://schemas.microsoft.com/office/drawing/2014/main" id="{9F675953-32A8-44ED-8794-5A53837D83B5}"/>
              </a:ext>
            </a:extLst>
          </p:cNvPr>
          <p:cNvSpPr/>
          <p:nvPr/>
        </p:nvSpPr>
        <p:spPr>
          <a:xfrm>
            <a:off x="1791222" y="1951757"/>
            <a:ext cx="9113339" cy="4601443"/>
          </a:xfrm>
          <a:prstGeom prst="snip2Diag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a:extLst>
              <a:ext uri="{FF2B5EF4-FFF2-40B4-BE49-F238E27FC236}">
                <a16:creationId xmlns:a16="http://schemas.microsoft.com/office/drawing/2014/main" id="{01F407BC-459E-4583-AAF4-B5955D791F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4782" y="2076222"/>
            <a:ext cx="1352167" cy="1913660"/>
          </a:xfrm>
          <a:prstGeom prst="rect">
            <a:avLst/>
          </a:prstGeom>
        </p:spPr>
      </p:pic>
      <p:pic>
        <p:nvPicPr>
          <p:cNvPr id="41" name="Picture 40">
            <a:extLst>
              <a:ext uri="{FF2B5EF4-FFF2-40B4-BE49-F238E27FC236}">
                <a16:creationId xmlns:a16="http://schemas.microsoft.com/office/drawing/2014/main" id="{328307A9-FE1C-4B9C-A5F9-80C82FE7EF8F}"/>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r="45245"/>
          <a:stretch/>
        </p:blipFill>
        <p:spPr>
          <a:xfrm>
            <a:off x="1194514" y="380999"/>
            <a:ext cx="3522099" cy="4284517"/>
          </a:xfrm>
          <a:prstGeom prst="rect">
            <a:avLst/>
          </a:prstGeom>
        </p:spPr>
      </p:pic>
      <p:sp>
        <p:nvSpPr>
          <p:cNvPr id="59" name="Rectangle 58">
            <a:extLst>
              <a:ext uri="{FF2B5EF4-FFF2-40B4-BE49-F238E27FC236}">
                <a16:creationId xmlns:a16="http://schemas.microsoft.com/office/drawing/2014/main" id="{9E4D4290-0A7C-4CC1-AA00-2DB01D3B090C}"/>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64CE11B1-9724-472A-95E4-7F9707D462FB}"/>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Arrow: Down 60">
            <a:extLst>
              <a:ext uri="{FF2B5EF4-FFF2-40B4-BE49-F238E27FC236}">
                <a16:creationId xmlns:a16="http://schemas.microsoft.com/office/drawing/2014/main" id="{7015DA37-D17D-42FD-B3D9-0AC84DD740C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oup 61">
            <a:extLst>
              <a:ext uri="{FF2B5EF4-FFF2-40B4-BE49-F238E27FC236}">
                <a16:creationId xmlns:a16="http://schemas.microsoft.com/office/drawing/2014/main" id="{3CE1BDD5-7D3C-4D72-8BBE-70B4118BF909}"/>
              </a:ext>
            </a:extLst>
          </p:cNvPr>
          <p:cNvGrpSpPr/>
          <p:nvPr/>
        </p:nvGrpSpPr>
        <p:grpSpPr>
          <a:xfrm>
            <a:off x="413314" y="518681"/>
            <a:ext cx="311797" cy="167984"/>
            <a:chOff x="2858712" y="1880751"/>
            <a:chExt cx="346363" cy="304800"/>
          </a:xfrm>
        </p:grpSpPr>
        <p:cxnSp>
          <p:nvCxnSpPr>
            <p:cNvPr id="63" name="Straight Connector 62">
              <a:extLst>
                <a:ext uri="{FF2B5EF4-FFF2-40B4-BE49-F238E27FC236}">
                  <a16:creationId xmlns:a16="http://schemas.microsoft.com/office/drawing/2014/main" id="{E69B5085-23DF-4154-BF87-0845A79C29AA}"/>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9DFDC0E-2FAF-454C-9EF9-1969037CBDD0}"/>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2E35C6D-87CB-416C-8BB8-A9B6E4DABFCC}"/>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Rectangle 65">
            <a:extLst>
              <a:ext uri="{FF2B5EF4-FFF2-40B4-BE49-F238E27FC236}">
                <a16:creationId xmlns:a16="http://schemas.microsoft.com/office/drawing/2014/main" id="{54D00751-129F-4DC8-9541-BDE3AED66BDE}"/>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9A9C3B6F-D040-484B-9A73-9168F95ABCBC}"/>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77F4371A-5830-4E37-8126-062410BC1A2B}"/>
              </a:ext>
            </a:extLst>
          </p:cNvPr>
          <p:cNvSpPr/>
          <p:nvPr/>
        </p:nvSpPr>
        <p:spPr>
          <a:xfrm>
            <a:off x="129297" y="2523258"/>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290F2D2E-D959-440C-9469-A258B9F772E2}"/>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C8741252-CAF5-4CCB-8F8F-F5C09C4AB74D}"/>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15BAB559-794E-45DF-BA65-1A626A616B0B}"/>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F9549823-F70C-4C14-9CB4-1F2A7AC04571}"/>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Graphic 72" descr="Line arrow Straight">
            <a:extLst>
              <a:ext uri="{FF2B5EF4-FFF2-40B4-BE49-F238E27FC236}">
                <a16:creationId xmlns:a16="http://schemas.microsoft.com/office/drawing/2014/main" id="{CC1F0AC5-0989-4A1C-B0CC-B573D24DC9D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4824" y="1407967"/>
            <a:ext cx="443345" cy="443345"/>
          </a:xfrm>
          <a:prstGeom prst="rect">
            <a:avLst/>
          </a:prstGeom>
        </p:spPr>
      </p:pic>
      <p:pic>
        <p:nvPicPr>
          <p:cNvPr id="74" name="Graphic 73" descr="Line arrow Straight">
            <a:extLst>
              <a:ext uri="{FF2B5EF4-FFF2-40B4-BE49-F238E27FC236}">
                <a16:creationId xmlns:a16="http://schemas.microsoft.com/office/drawing/2014/main" id="{CDE10D76-33BB-4BC1-BBE1-87E878B5AF8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378748" y="4982442"/>
            <a:ext cx="443345" cy="443345"/>
          </a:xfrm>
          <a:prstGeom prst="rect">
            <a:avLst/>
          </a:prstGeom>
        </p:spPr>
      </p:pic>
      <p:sp>
        <p:nvSpPr>
          <p:cNvPr id="75" name="TextBox 74">
            <a:extLst>
              <a:ext uri="{FF2B5EF4-FFF2-40B4-BE49-F238E27FC236}">
                <a16:creationId xmlns:a16="http://schemas.microsoft.com/office/drawing/2014/main" id="{D1DB3077-4EAD-4CDB-92BC-3A70E5F003EA}"/>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76" name="TextBox 75">
            <a:extLst>
              <a:ext uri="{FF2B5EF4-FFF2-40B4-BE49-F238E27FC236}">
                <a16:creationId xmlns:a16="http://schemas.microsoft.com/office/drawing/2014/main" id="{CF6415E6-734F-4008-8D87-ED7D5591FFA9}"/>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77" name="TextBox 76">
            <a:extLst>
              <a:ext uri="{FF2B5EF4-FFF2-40B4-BE49-F238E27FC236}">
                <a16:creationId xmlns:a16="http://schemas.microsoft.com/office/drawing/2014/main" id="{70D9AC9F-142C-43A2-9D3E-1022C220C9F2}"/>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78" name="TextBox 77">
            <a:extLst>
              <a:ext uri="{FF2B5EF4-FFF2-40B4-BE49-F238E27FC236}">
                <a16:creationId xmlns:a16="http://schemas.microsoft.com/office/drawing/2014/main" id="{8163E632-F7D6-4036-B80C-3E7027C01361}"/>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79" name="TextBox 78">
            <a:extLst>
              <a:ext uri="{FF2B5EF4-FFF2-40B4-BE49-F238E27FC236}">
                <a16:creationId xmlns:a16="http://schemas.microsoft.com/office/drawing/2014/main" id="{7ABC6D29-413E-4EAF-8C11-0B63DD0D52A5}"/>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pic>
        <p:nvPicPr>
          <p:cNvPr id="2" name="Picture 1">
            <a:extLst>
              <a:ext uri="{FF2B5EF4-FFF2-40B4-BE49-F238E27FC236}">
                <a16:creationId xmlns:a16="http://schemas.microsoft.com/office/drawing/2014/main" id="{038A5EFA-8855-C6F7-82AC-A95E0F807725}"/>
              </a:ext>
            </a:extLst>
          </p:cNvPr>
          <p:cNvPicPr>
            <a:picLocks noChangeAspect="1"/>
          </p:cNvPicPr>
          <p:nvPr/>
        </p:nvPicPr>
        <p:blipFill>
          <a:blip r:embed="rId9"/>
          <a:stretch>
            <a:fillRect/>
          </a:stretch>
        </p:blipFill>
        <p:spPr>
          <a:xfrm>
            <a:off x="2936818" y="326006"/>
            <a:ext cx="7175614" cy="3005588"/>
          </a:xfrm>
          <a:prstGeom prst="rect">
            <a:avLst/>
          </a:prstGeom>
        </p:spPr>
      </p:pic>
    </p:spTree>
    <p:extLst>
      <p:ext uri="{BB962C8B-B14F-4D97-AF65-F5344CB8AC3E}">
        <p14:creationId xmlns:p14="http://schemas.microsoft.com/office/powerpoint/2010/main" val="406072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06775" y="900546"/>
            <a:ext cx="10668000" cy="5652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4443" y="404046"/>
            <a:ext cx="397254" cy="397254"/>
          </a:xfrm>
          <a:prstGeom prst="rect">
            <a:avLst/>
          </a:prstGeom>
        </p:spPr>
      </p:pic>
      <p:sp>
        <p:nvSpPr>
          <p:cNvPr id="6" name="Rectangle 5">
            <a:extLst>
              <a:ext uri="{FF2B5EF4-FFF2-40B4-BE49-F238E27FC236}">
                <a16:creationId xmlns:a16="http://schemas.microsoft.com/office/drawing/2014/main" id="{525E115A-CE20-47C8-AA2E-E28A7799D1E5}"/>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09B7B62F-1471-4D15-9D86-CB0C20018386}"/>
              </a:ext>
            </a:extLst>
          </p:cNvPr>
          <p:cNvGrpSpPr/>
          <p:nvPr/>
        </p:nvGrpSpPr>
        <p:grpSpPr>
          <a:xfrm>
            <a:off x="413314" y="518681"/>
            <a:ext cx="311797" cy="167984"/>
            <a:chOff x="2858712" y="1880751"/>
            <a:chExt cx="346363" cy="304800"/>
          </a:xfrm>
        </p:grpSpPr>
        <p:cxnSp>
          <p:nvCxnSpPr>
            <p:cNvPr id="28" name="Straight Connector 27">
              <a:extLst>
                <a:ext uri="{FF2B5EF4-FFF2-40B4-BE49-F238E27FC236}">
                  <a16:creationId xmlns:a16="http://schemas.microsoft.com/office/drawing/2014/main" id="{23990BE9-A728-40B4-A9A7-02AD9A0B4A7B}"/>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3E35F6-C376-4AA0-9A97-C016257C189D}"/>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7368D2-49CE-4412-AAE8-732A7EF04571}"/>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6" name="Picture 45">
            <a:extLst>
              <a:ext uri="{FF2B5EF4-FFF2-40B4-BE49-F238E27FC236}">
                <a16:creationId xmlns:a16="http://schemas.microsoft.com/office/drawing/2014/main" id="{328307A9-FE1C-4B9C-A5F9-80C82FE7EF8F}"/>
              </a:ext>
            </a:extLst>
          </p:cNvPr>
          <p:cNvPicPr>
            <a:picLocks noChangeAspect="1"/>
          </p:cNvPicPr>
          <p:nvPr/>
        </p:nvPicPr>
        <p:blipFill rotWithShape="1">
          <a:blip r:embed="rId5">
            <a:duotone>
              <a:prstClr val="black"/>
              <a:schemeClr val="accent5">
                <a:tint val="45000"/>
                <a:satMod val="400000"/>
              </a:schemeClr>
            </a:duotone>
            <a:extLst>
              <a:ext uri="{28A0092B-C50C-407E-A947-70E740481C1C}">
                <a14:useLocalDpi xmlns:a14="http://schemas.microsoft.com/office/drawing/2010/main" val="0"/>
              </a:ext>
            </a:extLst>
          </a:blip>
          <a:srcRect r="45245"/>
          <a:stretch/>
        </p:blipFill>
        <p:spPr>
          <a:xfrm>
            <a:off x="1168848" y="899041"/>
            <a:ext cx="3522099" cy="4284517"/>
          </a:xfrm>
          <a:prstGeom prst="rect">
            <a:avLst/>
          </a:prstGeom>
        </p:spPr>
      </p:pic>
      <p:sp>
        <p:nvSpPr>
          <p:cNvPr id="38" name="Rectangle 37">
            <a:extLst>
              <a:ext uri="{FF2B5EF4-FFF2-40B4-BE49-F238E27FC236}">
                <a16:creationId xmlns:a16="http://schemas.microsoft.com/office/drawing/2014/main" id="{2D1EFF56-5306-4C11-9763-72DD28A7071E}"/>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CA1C7D3B-CFA0-42AD-989C-DFC3A5E3FAC9}"/>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A9E3D200-2199-4AEA-B561-B169BDC2A9F0}"/>
              </a:ext>
            </a:extLst>
          </p:cNvPr>
          <p:cNvSpPr/>
          <p:nvPr/>
        </p:nvSpPr>
        <p:spPr>
          <a:xfrm>
            <a:off x="129297" y="2523258"/>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FECCF240-F1D1-4875-872C-813441E9E956}"/>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07B16E97-B66D-458A-8C21-989019D04511}"/>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768156C8-B7EA-42AA-9F6D-EA015D70C6FE}"/>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86649CF-36F1-4D56-8C9E-9FC58603B2D9}"/>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Graphic 47" descr="Line arrow Straight">
            <a:extLst>
              <a:ext uri="{FF2B5EF4-FFF2-40B4-BE49-F238E27FC236}">
                <a16:creationId xmlns:a16="http://schemas.microsoft.com/office/drawing/2014/main" id="{099234C5-4BE4-4912-85C3-EBA97BE4100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4824" y="1407967"/>
            <a:ext cx="443345" cy="443345"/>
          </a:xfrm>
          <a:prstGeom prst="rect">
            <a:avLst/>
          </a:prstGeom>
        </p:spPr>
      </p:pic>
      <p:pic>
        <p:nvPicPr>
          <p:cNvPr id="49" name="Graphic 48" descr="Line arrow Straight">
            <a:extLst>
              <a:ext uri="{FF2B5EF4-FFF2-40B4-BE49-F238E27FC236}">
                <a16:creationId xmlns:a16="http://schemas.microsoft.com/office/drawing/2014/main" id="{B7F71E30-CE4E-478D-9453-AD5EE85ADD1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378748" y="4982442"/>
            <a:ext cx="443345" cy="443345"/>
          </a:xfrm>
          <a:prstGeom prst="rect">
            <a:avLst/>
          </a:prstGeom>
        </p:spPr>
      </p:pic>
      <p:sp>
        <p:nvSpPr>
          <p:cNvPr id="50" name="TextBox 49">
            <a:extLst>
              <a:ext uri="{FF2B5EF4-FFF2-40B4-BE49-F238E27FC236}">
                <a16:creationId xmlns:a16="http://schemas.microsoft.com/office/drawing/2014/main" id="{0CABB2F7-178E-4586-B26D-D6D23FB9A81F}"/>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51" name="TextBox 50">
            <a:extLst>
              <a:ext uri="{FF2B5EF4-FFF2-40B4-BE49-F238E27FC236}">
                <a16:creationId xmlns:a16="http://schemas.microsoft.com/office/drawing/2014/main" id="{BC80471D-654C-4CDE-835F-696E91AB8D25}"/>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52" name="TextBox 51">
            <a:extLst>
              <a:ext uri="{FF2B5EF4-FFF2-40B4-BE49-F238E27FC236}">
                <a16:creationId xmlns:a16="http://schemas.microsoft.com/office/drawing/2014/main" id="{6CDFC87D-E2A2-4CD9-929D-385FF1E794D8}"/>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53" name="TextBox 52">
            <a:extLst>
              <a:ext uri="{FF2B5EF4-FFF2-40B4-BE49-F238E27FC236}">
                <a16:creationId xmlns:a16="http://schemas.microsoft.com/office/drawing/2014/main" id="{0FDC1083-65C0-40BD-8CD9-7F1DA1D019E4}"/>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54" name="TextBox 53">
            <a:extLst>
              <a:ext uri="{FF2B5EF4-FFF2-40B4-BE49-F238E27FC236}">
                <a16:creationId xmlns:a16="http://schemas.microsoft.com/office/drawing/2014/main" id="{F693BFD3-482D-4361-BC11-2884D3C93D79}"/>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sp>
        <p:nvSpPr>
          <p:cNvPr id="2" name="Snip Diagonal Corner Rectangle 6">
            <a:extLst>
              <a:ext uri="{FF2B5EF4-FFF2-40B4-BE49-F238E27FC236}">
                <a16:creationId xmlns:a16="http://schemas.microsoft.com/office/drawing/2014/main" id="{CA874FE8-32A6-ADD1-CD7B-3350B3F677EB}"/>
              </a:ext>
            </a:extLst>
          </p:cNvPr>
          <p:cNvSpPr/>
          <p:nvPr/>
        </p:nvSpPr>
        <p:spPr>
          <a:xfrm>
            <a:off x="2352674" y="1126842"/>
            <a:ext cx="6543675" cy="1384995"/>
          </a:xfrm>
          <a:prstGeom prst="snip2DiagRect">
            <a:avLst>
              <a:gd name="adj1" fmla="val 0"/>
              <a:gd name="adj2" fmla="val 0"/>
            </a:avLst>
          </a:prstGeom>
          <a:solidFill>
            <a:srgbClr val="80FFDB"/>
          </a:solidFill>
          <a:ln w="38100">
            <a:solidFill>
              <a:srgbClr val="51B69A"/>
            </a:solidFill>
            <a:prstDash val="dashDot"/>
          </a:ln>
        </p:spPr>
        <p:txBody>
          <a:bodyPr wrap="square">
            <a:spAutoFit/>
          </a:bodyPr>
          <a:lstStyle/>
          <a:p>
            <a:pPr algn="just"/>
            <a:r>
              <a:rPr lang="en-US" altLang="en-US" sz="4200" b="1" dirty="0">
                <a:latin typeface="Cambria" panose="02040503050406030204" pitchFamily="18" charset="0"/>
                <a:ea typeface="Cambria" panose="02040503050406030204" pitchFamily="18" charset="0"/>
                <a:cs typeface="Arial" panose="020B0604020202020204" pitchFamily="34" charset="0"/>
              </a:rPr>
              <a:t>2. </a:t>
            </a:r>
            <a:r>
              <a:rPr lang="en-US" altLang="en-US" sz="4200" b="1" dirty="0" err="1">
                <a:latin typeface="Cambria" panose="02040503050406030204" pitchFamily="18" charset="0"/>
                <a:ea typeface="Cambria" panose="02040503050406030204" pitchFamily="18" charset="0"/>
                <a:cs typeface="Arial" panose="020B0604020202020204" pitchFamily="34" charset="0"/>
              </a:rPr>
              <a:t>Ứng</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dụng</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tính</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dẫn</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nhiệt</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của</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vật</a:t>
            </a:r>
            <a:r>
              <a:rPr lang="en-US" altLang="en-US" sz="4200" b="1" dirty="0">
                <a:latin typeface="Cambria" panose="02040503050406030204" pitchFamily="18" charset="0"/>
                <a:ea typeface="Cambria" panose="02040503050406030204" pitchFamily="18" charset="0"/>
                <a:cs typeface="Arial" panose="020B0604020202020204" pitchFamily="34" charset="0"/>
              </a:rPr>
              <a:t> </a:t>
            </a:r>
            <a:endParaRPr lang="en-US" altLang="en-US" sz="4200" dirty="0">
              <a:latin typeface="Cambria" panose="02040503050406030204" pitchFamily="18" charset="0"/>
              <a:ea typeface="Cambria" panose="02040503050406030204" pitchFamily="18" charset="0"/>
              <a:cs typeface="Arial" panose="020B0604020202020204" pitchFamily="34" charset="0"/>
            </a:endParaRPr>
          </a:p>
        </p:txBody>
      </p:sp>
      <p:pic>
        <p:nvPicPr>
          <p:cNvPr id="8" name="Picture 7" descr="A picture containing indoor, blender, bottle, vessel&#10;&#10;Description automatically generated">
            <a:extLst>
              <a:ext uri="{FF2B5EF4-FFF2-40B4-BE49-F238E27FC236}">
                <a16:creationId xmlns:a16="http://schemas.microsoft.com/office/drawing/2014/main" id="{85263780-4F9E-9FAE-E245-92EF0FEA429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144995" y="2446689"/>
            <a:ext cx="3920613" cy="3920613"/>
          </a:xfrm>
          <a:prstGeom prst="rect">
            <a:avLst/>
          </a:prstGeom>
        </p:spPr>
      </p:pic>
      <p:pic>
        <p:nvPicPr>
          <p:cNvPr id="9" name="Picture 8" descr="A picture containing cup, indoor, sitting, coffee&#10;&#10;Description automatically generated">
            <a:extLst>
              <a:ext uri="{FF2B5EF4-FFF2-40B4-BE49-F238E27FC236}">
                <a16:creationId xmlns:a16="http://schemas.microsoft.com/office/drawing/2014/main" id="{194EA9AD-59A7-3908-DCA0-72977831BE5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834663" y="4423703"/>
            <a:ext cx="2448197" cy="1658348"/>
          </a:xfrm>
          <a:prstGeom prst="rect">
            <a:avLst/>
          </a:prstGeom>
        </p:spPr>
      </p:pic>
      <p:pic>
        <p:nvPicPr>
          <p:cNvPr id="10" name="Picture 9" descr="A picture containing toy, doll&#10;&#10;Description automatically generated">
            <a:extLst>
              <a:ext uri="{FF2B5EF4-FFF2-40B4-BE49-F238E27FC236}">
                <a16:creationId xmlns:a16="http://schemas.microsoft.com/office/drawing/2014/main" id="{C9D34F0F-1DF0-CD46-82E2-91CB8D0756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00841" y="1786167"/>
            <a:ext cx="2703843" cy="4452912"/>
          </a:xfrm>
          <a:prstGeom prst="rect">
            <a:avLst/>
          </a:prstGeom>
        </p:spPr>
      </p:pic>
    </p:spTree>
    <p:extLst>
      <p:ext uri="{BB962C8B-B14F-4D97-AF65-F5344CB8AC3E}">
        <p14:creationId xmlns:p14="http://schemas.microsoft.com/office/powerpoint/2010/main" val="2915840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883</Words>
  <Application>Microsoft Office PowerPoint</Application>
  <PresentationFormat>Widescreen</PresentationFormat>
  <Paragraphs>97</Paragraphs>
  <Slides>23</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微软雅黑</vt:lpstr>
      <vt:lpstr>Arial</vt:lpstr>
      <vt:lpstr>Berlin Sans FB Demi</vt:lpstr>
      <vt:lpstr>Bernard MT Condensed</vt:lpstr>
      <vt:lpstr>Calibri</vt:lpstr>
      <vt:lpstr>Calibri Light</vt:lpstr>
      <vt:lpstr>Cambria</vt:lpstr>
      <vt:lpstr>Times New Roman</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DUC DUNG</cp:lastModifiedBy>
  <cp:revision>26</cp:revision>
  <dcterms:created xsi:type="dcterms:W3CDTF">2023-09-28T13:16:18Z</dcterms:created>
  <dcterms:modified xsi:type="dcterms:W3CDTF">2025-01-03T00:58:36Z</dcterms:modified>
</cp:coreProperties>
</file>