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4" r:id="rId3"/>
    <p:sldMasterId id="2147483707" r:id="rId4"/>
  </p:sldMasterIdLst>
  <p:notesMasterIdLst>
    <p:notesMasterId r:id="rId30"/>
  </p:notesMasterIdLst>
  <p:sldIdLst>
    <p:sldId id="277" r:id="rId5"/>
    <p:sldId id="276" r:id="rId6"/>
    <p:sldId id="275" r:id="rId7"/>
    <p:sldId id="301" r:id="rId8"/>
    <p:sldId id="274" r:id="rId9"/>
    <p:sldId id="311" r:id="rId10"/>
    <p:sldId id="312" r:id="rId11"/>
    <p:sldId id="361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58" r:id="rId22"/>
    <p:sldId id="259" r:id="rId23"/>
    <p:sldId id="260" r:id="rId24"/>
    <p:sldId id="279" r:id="rId25"/>
    <p:sldId id="280" r:id="rId26"/>
    <p:sldId id="281" r:id="rId27"/>
    <p:sldId id="282" r:id="rId28"/>
    <p:sldId id="362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39F5-C1F7-4FC3-9573-B1A530019A5D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A42F-0A50-4BF1-9744-4AC062AB5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69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3696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09115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3207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63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7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4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2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8633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4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51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633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85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761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8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4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03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52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4161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81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165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210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393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606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276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518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553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299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46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35313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991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614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542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753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4681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86669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22253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00913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66661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6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4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3.png"/><Relationship Id="rId4" Type="http://schemas.openxmlformats.org/officeDocument/2006/relationships/image" Target="../media/image42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Documents%20and%20Settings/Administrator/My%20Documents/nhac/Dung%20Ban%20Tam%20-%20Khoi%20My.mp3" TargetMode="External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8767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89" y="2339302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437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10059444" cy="592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6374" y="157737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113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7921" y="838201"/>
            <a:ext cx="7924800" cy="76944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ang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2488617"/>
            <a:ext cx="840392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rạng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3505201" y="330571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" name="Minus 4"/>
          <p:cNvSpPr/>
          <p:nvPr/>
        </p:nvSpPr>
        <p:spPr>
          <a:xfrm>
            <a:off x="7164899" y="3276600"/>
            <a:ext cx="1520347" cy="1524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113982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003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304801"/>
            <a:ext cx="8077200" cy="76944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ăng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8008" y="1676400"/>
            <a:ext cx="87630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rặng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vẳng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632838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668197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9" y="3507183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7292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899" y="304800"/>
            <a:ext cx="8534400" cy="923330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âng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2743200"/>
            <a:ext cx="86868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hẫng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vâng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712697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73553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33774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4817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397498"/>
            <a:ext cx="3804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4800" y="381000"/>
            <a:ext cx="1404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âng</a:t>
            </a:r>
            <a:r>
              <a:rPr lang="vi-VN" altLang="en-US" sz="54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419600" y="1315812"/>
            <a:ext cx="1676400" cy="989556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0" y="1314768"/>
            <a:ext cx="1676400" cy="9906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419600" y="2326188"/>
            <a:ext cx="3352800" cy="95041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áng</a:t>
            </a:r>
            <a:r>
              <a:rPr lang="en-US" altLang="en-US" sz="54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6005" y="3657601"/>
            <a:ext cx="819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4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984" y="4488598"/>
            <a:ext cx="9268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rặng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vẳng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4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9544" y="5327222"/>
            <a:ext cx="8203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hẫng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4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AC8ACB-E5CF-4FF4-AD8C-8AF1BBD0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0" y="2070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299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98"/>
            <a:ext cx="6096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76200"/>
            <a:ext cx="1090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23052" r="29618" b="17804"/>
          <a:stretch/>
        </p:blipFill>
        <p:spPr bwMode="auto">
          <a:xfrm>
            <a:off x="2133600" y="3283527"/>
            <a:ext cx="1905000" cy="17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70" y="3374880"/>
            <a:ext cx="3080111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9654" y="5257800"/>
            <a:ext cx="29354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alt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àng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5074" y="2182457"/>
            <a:ext cx="3436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r>
              <a:rPr lang="en-US" alt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alt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4201" y="5589312"/>
            <a:ext cx="3361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ầng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55849"/>
            <a:ext cx="3664924" cy="20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076702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1" y="85590"/>
            <a:ext cx="3137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altLang="en-US" sz="4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4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r>
              <a:rPr lang="en-US" altLang="en-US" sz="4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5200" y="93775"/>
            <a:ext cx="1180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âng</a:t>
            </a:r>
            <a:r>
              <a:rPr lang="en-US" altLang="en-US" sz="44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4249"/>
            <a:ext cx="1295400" cy="10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03" y="834249"/>
            <a:ext cx="1721798" cy="10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1060"/>
            <a:ext cx="2743201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2660073"/>
            <a:ext cx="18288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hẫng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2654444"/>
            <a:ext cx="19050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rặng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0" y="2660073"/>
            <a:ext cx="2286001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vẳng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12" y="5119315"/>
            <a:ext cx="1312389" cy="4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01" y="4988646"/>
            <a:ext cx="1418583" cy="6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68398"/>
            <a:ext cx="1676310" cy="6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37856" y="5611967"/>
            <a:ext cx="24833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alt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1451" y="5615898"/>
            <a:ext cx="2845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alt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5611967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tầng</a:t>
            </a:r>
            <a:endParaRPr lang="en-US" alt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9AF777-BAED-4430-ABA6-B9D9C06E9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67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3392"/>
      </p:ext>
    </p:extLst>
  </p:cSld>
  <p:clrMapOvr>
    <a:masterClrMapping/>
  </p:clrMapOvr>
  <p:transition spd="slow" advTm="66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uaMatNhuMeo-3H-BeBaoNgu_4am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4698" y="4876800"/>
            <a:ext cx="609600" cy="609600"/>
          </a:xfrm>
          <a:prstGeom prst="rect">
            <a:avLst/>
          </a:prstGeom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123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45">
        <p:dissolve/>
      </p:transition>
    </mc:Choice>
    <mc:Fallback xmlns=""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5240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71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9510" y="1323110"/>
            <a:ext cx="609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4594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png">
            <a:extLst>
              <a:ext uri="{FF2B5EF4-FFF2-40B4-BE49-F238E27FC236}">
                <a16:creationId xmlns:a16="http://schemas.microsoft.com/office/drawing/2014/main" id="{7457AC85-5BC2-473E-83F5-42C3F2BA1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0"/>
            <a:ext cx="34559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3">
            <a:extLst>
              <a:ext uri="{FF2B5EF4-FFF2-40B4-BE49-F238E27FC236}">
                <a16:creationId xmlns:a16="http://schemas.microsoft.com/office/drawing/2014/main" id="{DFE7DC8A-7138-4346-8620-F9BC7A44E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2436020"/>
            <a:ext cx="5143500" cy="1716087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kern="0" dirty="0" err="1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>
                <a:solidFill>
                  <a:srgbClr val="000000"/>
                </a:solidFill>
              </a:rPr>
              <a:t>câu</a:t>
            </a:r>
            <a:r>
              <a:rPr lang="en-US" altLang="en-US" sz="2400" b="1" kern="0" dirty="0">
                <a:solidFill>
                  <a:srgbClr val="000000"/>
                </a:solidFill>
              </a:rPr>
              <a:t>: </a:t>
            </a:r>
          </a:p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Ếch</a:t>
            </a:r>
            <a:r>
              <a:rPr lang="en-US" altLang="en-US" sz="3600" b="1" kern="0" dirty="0">
                <a:solidFill>
                  <a:srgbClr val="000000"/>
                </a:solidFill>
              </a:rPr>
              <a:t> con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thích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đọc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sách</a:t>
            </a:r>
            <a:endParaRPr lang="en-US" altLang="en-US" sz="3600" b="1" kern="0" dirty="0">
              <a:solidFill>
                <a:srgbClr val="000000"/>
              </a:solidFill>
            </a:endParaRPr>
          </a:p>
        </p:txBody>
      </p:sp>
      <p:pic>
        <p:nvPicPr>
          <p:cNvPr id="5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8">
            <a:extLst>
              <a:ext uri="{FF2B5EF4-FFF2-40B4-BE49-F238E27FC236}">
                <a16:creationId xmlns:a16="http://schemas.microsoft.com/office/drawing/2014/main" id="{FED67CAF-9A8D-41D6-A59F-62193AA8E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2485786"/>
            <a:ext cx="5184775" cy="1639888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kern="0" dirty="0" err="1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>
                <a:solidFill>
                  <a:srgbClr val="000000"/>
                </a:solidFill>
              </a:rPr>
              <a:t>từ</a:t>
            </a:r>
            <a:r>
              <a:rPr lang="en-US" altLang="en-US" sz="2400" b="1" kern="0" dirty="0">
                <a:solidFill>
                  <a:srgbClr val="000000"/>
                </a:solidFill>
              </a:rPr>
              <a:t>:</a:t>
            </a:r>
          </a:p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Sách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vở</a:t>
            </a:r>
            <a:r>
              <a:rPr lang="en-US" altLang="en-US" sz="3600" b="1" kern="0" dirty="0">
                <a:solidFill>
                  <a:srgbClr val="000000"/>
                </a:solidFill>
              </a:rPr>
              <a:t>,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chênh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lệch</a:t>
            </a:r>
            <a:r>
              <a:rPr lang="en-US" altLang="en-US" sz="3600" b="1" kern="0" dirty="0">
                <a:solidFill>
                  <a:srgbClr val="000000"/>
                </a:solidFill>
              </a:rPr>
              <a:t>, </a:t>
            </a:r>
          </a:p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tờ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lịch</a:t>
            </a:r>
            <a:endParaRPr lang="en-US" altLang="en-US" sz="3600" b="1" kern="0" dirty="0">
              <a:solidFill>
                <a:srgbClr val="000000"/>
              </a:solidFill>
            </a:endParaRPr>
          </a:p>
        </p:txBody>
      </p:sp>
      <p:sp>
        <p:nvSpPr>
          <p:cNvPr id="7" name="AutoShape 71">
            <a:extLst>
              <a:ext uri="{FF2B5EF4-FFF2-40B4-BE49-F238E27FC236}">
                <a16:creationId xmlns:a16="http://schemas.microsoft.com/office/drawing/2014/main" id="{61FABC21-8DB6-43E7-831A-4E9470AE2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2" y="2466181"/>
            <a:ext cx="5219700" cy="1639888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kern="0" dirty="0" err="1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>
                <a:solidFill>
                  <a:srgbClr val="000000"/>
                </a:solidFill>
              </a:rPr>
              <a:t>vần</a:t>
            </a:r>
            <a:endParaRPr lang="en-US" altLang="en-US" sz="2400" b="1" kern="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sz="5400" b="1" kern="0" dirty="0">
                <a:solidFill>
                  <a:srgbClr val="000000"/>
                </a:solidFill>
              </a:rPr>
              <a:t>a</a:t>
            </a:r>
            <a:r>
              <a:rPr lang="en-US" altLang="en-US" sz="5400" b="1" kern="0" dirty="0" err="1">
                <a:solidFill>
                  <a:srgbClr val="000000"/>
                </a:solidFill>
              </a:rPr>
              <a:t>ch</a:t>
            </a:r>
            <a:r>
              <a:rPr lang="en-US" altLang="en-US" sz="5400" b="1" kern="0" dirty="0">
                <a:solidFill>
                  <a:srgbClr val="000000"/>
                </a:solidFill>
              </a:rPr>
              <a:t> </a:t>
            </a:r>
            <a:r>
              <a:rPr lang="en-US" altLang="en-US" sz="5400" b="1" kern="0" dirty="0" err="1">
                <a:solidFill>
                  <a:srgbClr val="000000"/>
                </a:solidFill>
              </a:rPr>
              <a:t>êch</a:t>
            </a:r>
            <a:r>
              <a:rPr lang="en-US" altLang="en-US" sz="5400" b="1" kern="0" dirty="0">
                <a:solidFill>
                  <a:srgbClr val="000000"/>
                </a:solidFill>
              </a:rPr>
              <a:t> </a:t>
            </a:r>
            <a:r>
              <a:rPr lang="en-US" altLang="en-US" sz="5400" b="1" kern="0" dirty="0" err="1">
                <a:solidFill>
                  <a:srgbClr val="000000"/>
                </a:solidFill>
              </a:rPr>
              <a:t>ich</a:t>
            </a:r>
            <a:endParaRPr lang="en-US" altLang="en-US" sz="5400" b="1" kern="0" dirty="0">
              <a:solidFill>
                <a:srgbClr val="000000"/>
              </a:solidFill>
            </a:endParaRPr>
          </a:p>
        </p:txBody>
      </p:sp>
      <p:sp>
        <p:nvSpPr>
          <p:cNvPr id="8" name="Rectangle 74">
            <a:extLst>
              <a:ext uri="{FF2B5EF4-FFF2-40B4-BE49-F238E27FC236}">
                <a16:creationId xmlns:a16="http://schemas.microsoft.com/office/drawing/2014/main" id="{DBBF5362-F1CF-4F75-9431-1F4596D4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2" y="2336800"/>
            <a:ext cx="5545138" cy="2032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kern="0" dirty="0" err="1">
                <a:solidFill>
                  <a:srgbClr val="000000"/>
                </a:solidFill>
              </a:rPr>
              <a:t>Có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một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hôm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ếch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cốm</a:t>
            </a:r>
            <a:endParaRPr lang="en-US" altLang="en-US" sz="3200" b="1" kern="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sz="3200" b="1" kern="0" dirty="0" err="1">
                <a:solidFill>
                  <a:srgbClr val="000000"/>
                </a:solidFill>
              </a:rPr>
              <a:t>Tinh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nghịch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nấp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bờ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ao</a:t>
            </a:r>
            <a:endParaRPr lang="en-US" altLang="en-US" sz="3200" b="1" kern="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sz="3200" b="1" kern="0" dirty="0" err="1">
                <a:solidFill>
                  <a:srgbClr val="000000"/>
                </a:solidFill>
              </a:rPr>
              <a:t>Mải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rình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bắt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cào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cào</a:t>
            </a:r>
            <a:endParaRPr lang="en-US" altLang="en-US" sz="3200" b="1" kern="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sz="3200" b="1" kern="0" dirty="0" err="1">
                <a:solidFill>
                  <a:srgbClr val="000000"/>
                </a:solidFill>
              </a:rPr>
              <a:t>Quên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sách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bên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bờ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cỏ</a:t>
            </a:r>
            <a:endParaRPr lang="en-US" altLang="en-US" sz="3200" b="1" kern="0" dirty="0">
              <a:solidFill>
                <a:srgbClr val="000000"/>
              </a:solidFill>
            </a:endParaRPr>
          </a:p>
        </p:txBody>
      </p:sp>
      <p:pic>
        <p:nvPicPr>
          <p:cNvPr id="10" name="Picture 70" descr="a">
            <a:extLst>
              <a:ext uri="{FF2B5EF4-FFF2-40B4-BE49-F238E27FC236}">
                <a16:creationId xmlns:a16="http://schemas.microsoft.com/office/drawing/2014/main" id="{D32E0FB1-4575-418A-8FF0-CC461ACDD9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2873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3" descr="b">
            <a:extLst>
              <a:ext uri="{FF2B5EF4-FFF2-40B4-BE49-F238E27FC236}">
                <a16:creationId xmlns:a16="http://schemas.microsoft.com/office/drawing/2014/main" id="{A478684C-DFE8-47D0-BC6D-1C6B38106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7900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8" descr="c">
            <a:extLst>
              <a:ext uri="{FF2B5EF4-FFF2-40B4-BE49-F238E27FC236}">
                <a16:creationId xmlns:a16="http://schemas.microsoft.com/office/drawing/2014/main" id="{D237ABE2-BB36-4AB5-B260-181E3E3077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69" y="512873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201A2D-1FB1-4D92-8C35-C98436198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3935414"/>
            <a:ext cx="1368425" cy="433387"/>
          </a:xfrm>
          <a:prstGeom prst="actionButtonBlank">
            <a:avLst/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kern="0" dirty="0">
                <a:solidFill>
                  <a:srgbClr val="FFFFFF"/>
                </a:solidFill>
              </a:rPr>
              <a:t>Start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DDA03269-436E-4FFD-8D52-340B24205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3286125"/>
            <a:ext cx="431800" cy="649288"/>
          </a:xfrm>
          <a:prstGeom prst="upArrow">
            <a:avLst>
              <a:gd name="adj1" fmla="val 50000"/>
              <a:gd name="adj2" fmla="val 37592"/>
            </a:avLst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pic>
        <p:nvPicPr>
          <p:cNvPr id="15" name="Picture 37" descr="MMj03363570000[1]">
            <a:extLst>
              <a:ext uri="{FF2B5EF4-FFF2-40B4-BE49-F238E27FC236}">
                <a16:creationId xmlns:a16="http://schemas.microsoft.com/office/drawing/2014/main" id="{19FB0AA8-25D9-4667-9461-367310BDC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5601" y="4368800"/>
            <a:ext cx="16986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usic">
            <a:hlinkClick r:id="rId8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330341" y="381000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Music">
            <a:hlinkClick r:id="rId8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001000" y="727075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03" y="1077325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2670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299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1"/>
            <a:ext cx="10795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28601"/>
            <a:ext cx="18716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1" y="2514601"/>
            <a:ext cx="299878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603" y="3124201"/>
            <a:ext cx="5170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măng</a:t>
            </a:r>
            <a:r>
              <a:rPr lang="en-US" sz="72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tre</a:t>
            </a:r>
            <a:endParaRPr lang="en-US" sz="7200" b="1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901" y="4495801"/>
            <a:ext cx="4483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nhà</a:t>
            </a:r>
            <a:r>
              <a:rPr lang="en-US" sz="72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 </a:t>
            </a:r>
            <a:r>
              <a:rPr lang="en-US" sz="7200" b="1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HP001 5Ha"/>
                <a:cs typeface="Times New Roman" panose="02020603050405020304" charset="0"/>
              </a:rPr>
              <a:t>tầng</a:t>
            </a:r>
            <a:endParaRPr lang="en-US" sz="7200" b="1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645">
        <p:checker/>
      </p:transition>
    </mc:Choice>
    <mc:Fallback xmlns="">
      <p:transition spd="slow" advTm="664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1524000" y="152400"/>
            <a:ext cx="838200" cy="9906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382982" y="152400"/>
            <a:ext cx="1600200" cy="1066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7" y="1280216"/>
            <a:ext cx="2227118" cy="439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Users\TV1-T1\1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39798" r="4878" b="51919"/>
          <a:stretch/>
        </p:blipFill>
        <p:spPr bwMode="auto">
          <a:xfrm>
            <a:off x="1659082" y="4724401"/>
            <a:ext cx="8094518" cy="11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1383498"/>
            <a:ext cx="9026236" cy="44627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chang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mẩu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t="2787" r="3579" b="80880"/>
          <a:stretch/>
        </p:blipFill>
        <p:spPr bwMode="auto">
          <a:xfrm>
            <a:off x="6172200" y="27710"/>
            <a:ext cx="4343400" cy="9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645">
        <p:checker/>
      </p:transition>
    </mc:Choice>
    <mc:Fallback xmlns="">
      <p:transition spd="slow" advTm="664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"/>
            <a:ext cx="9572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-6927"/>
            <a:ext cx="17494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1278949"/>
            <a:ext cx="22320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859066"/>
            <a:ext cx="716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chang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mẩu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6" y="1"/>
            <a:ext cx="43402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56025" y="4495800"/>
            <a:ext cx="5543505" cy="707886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0292" y="4520136"/>
            <a:ext cx="73152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4495801"/>
            <a:ext cx="83820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7629" y="4524754"/>
            <a:ext cx="91440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9914853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152400" y="38100"/>
            <a:ext cx="990600" cy="762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066800" y="38100"/>
            <a:ext cx="1752600" cy="838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741218"/>
            <a:ext cx="500169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524000" y="1600200"/>
            <a:ext cx="3886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4610" r="1976" b="3063"/>
          <a:stretch/>
        </p:blipFill>
        <p:spPr bwMode="auto">
          <a:xfrm>
            <a:off x="6414654" y="1754764"/>
            <a:ext cx="3415147" cy="426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1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45">
        <p:dissolve/>
      </p:transition>
    </mc:Choice>
    <mc:Fallback xmlns=""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Củng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cố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GB" sz="8000" b="1" i="0" u="none" strike="noStrike" kern="0" cap="none" spc="13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4251959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o thức ánh trăng quê - Báo Đắk Lắk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09064"/>
            <a:ext cx="7467600" cy="43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7">
            <a:extLst>
              <a:ext uri="{FF2B5EF4-FFF2-40B4-BE49-F238E27FC236}">
                <a16:creationId xmlns:a16="http://schemas.microsoft.com/office/drawing/2014/main" id="{FD189731-7B3C-4B40-8FFA-8F578863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1"/>
            <a:ext cx="7467600" cy="2087563"/>
          </a:xfrm>
          <a:prstGeom prst="flowChartProcess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Đây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là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hình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ảnh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nào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quen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thuộc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của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làng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</a:rPr>
              <a:t>quê</a:t>
            </a:r>
            <a:r>
              <a:rPr lang="en-US" altLang="en-US" sz="3600" b="1" kern="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600" b="1" kern="0" dirty="0" err="1">
                <a:solidFill>
                  <a:srgbClr val="000000"/>
                </a:solidFill>
              </a:rPr>
              <a:t>Việt</a:t>
            </a:r>
            <a:r>
              <a:rPr lang="en-US" altLang="en-US" sz="3600" b="1" kern="0" dirty="0">
                <a:solidFill>
                  <a:srgbClr val="000000"/>
                </a:solidFill>
              </a:rPr>
              <a:t> Nam</a:t>
            </a:r>
            <a:endParaRPr lang="en-US" altLang="en-US" sz="44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45">
        <p:dissolve/>
      </p:transition>
    </mc:Choice>
    <mc:Fallback xmlns=""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59: ang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âng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28600"/>
            <a:ext cx="8686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7442" y="4673263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rặng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altLang="en-US" sz="6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3159" y="4671704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ầng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1" y="5596593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5832" y="4653533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2557" y="4681035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19400" y="685800"/>
            <a:ext cx="2144110" cy="838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3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sz="32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 bwMode="auto">
          <a:xfrm>
            <a:off x="2242159" y="685800"/>
            <a:ext cx="762000" cy="8382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32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1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583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69342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âng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491" y="1019614"/>
            <a:ext cx="107575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800" b="1" kern="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altLang="en-US" sz="88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88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</a:t>
            </a:r>
            <a:r>
              <a:rPr lang="en-US" altLang="en-US" sz="88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âng</a:t>
            </a:r>
            <a:r>
              <a:rPr lang="en-US" altLang="en-US" sz="88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altLang="en-US" sz="88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4568608" y="2626290"/>
            <a:ext cx="1600200" cy="1124211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168809" y="2626291"/>
            <a:ext cx="2060791" cy="1126298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ts val="600"/>
              </a:spcAft>
            </a:pPr>
            <a:r>
              <a:rPr lang="en-US" altLang="en-US" sz="66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endParaRPr lang="vi-VN" sz="1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572000" y="3752589"/>
            <a:ext cx="36576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66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áng</a:t>
            </a:r>
            <a:endParaRPr lang="vi-VN" sz="1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3079" y="2644593"/>
            <a:ext cx="5132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6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endParaRPr lang="vi-VN" sz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9D9B31-39E0-49A8-92EB-6CEDD99B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55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45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364</Words>
  <Application>Microsoft Office PowerPoint</Application>
  <PresentationFormat>Widescreen</PresentationFormat>
  <Paragraphs>108</Paragraphs>
  <Slides>25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SimSun</vt:lpstr>
      <vt:lpstr>SimSun</vt:lpstr>
      <vt:lpstr>.VnAvant</vt:lpstr>
      <vt:lpstr>Arial</vt:lpstr>
      <vt:lpstr>Arial-Rounded</vt:lpstr>
      <vt:lpstr>Calibri</vt:lpstr>
      <vt:lpstr>Calibri Light</vt:lpstr>
      <vt:lpstr>HP001 4 hàng</vt:lpstr>
      <vt:lpstr>HP001 5Ha</vt:lpstr>
      <vt:lpstr>Tahoma</vt:lpstr>
      <vt:lpstr>Times New Roman</vt:lpstr>
      <vt:lpstr>Trebuchet MS</vt:lpstr>
      <vt:lpstr>1_Default Design</vt:lpstr>
      <vt:lpstr>1_Office 主题</vt:lpstr>
      <vt:lpstr>1_默认设计模板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56</cp:revision>
  <dcterms:created xsi:type="dcterms:W3CDTF">2020-11-09T02:44:20Z</dcterms:created>
  <dcterms:modified xsi:type="dcterms:W3CDTF">2024-12-05T01:33:22Z</dcterms:modified>
</cp:coreProperties>
</file>