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14" r:id="rId4"/>
    <p:sldId id="315" r:id="rId5"/>
    <p:sldId id="316" r:id="rId6"/>
    <p:sldId id="293" r:id="rId7"/>
    <p:sldId id="292" r:id="rId8"/>
    <p:sldId id="282" r:id="rId9"/>
    <p:sldId id="306" r:id="rId10"/>
    <p:sldId id="289" r:id="rId11"/>
    <p:sldId id="278" r:id="rId12"/>
    <p:sldId id="260" r:id="rId13"/>
    <p:sldId id="295" r:id="rId14"/>
    <p:sldId id="296" r:id="rId15"/>
    <p:sldId id="297" r:id="rId16"/>
    <p:sldId id="312" r:id="rId17"/>
    <p:sldId id="313" r:id="rId18"/>
    <p:sldId id="298" r:id="rId19"/>
    <p:sldId id="309" r:id="rId20"/>
    <p:sldId id="299" r:id="rId21"/>
    <p:sldId id="435" r:id="rId22"/>
    <p:sldId id="436" r:id="rId23"/>
    <p:sldId id="310" r:id="rId24"/>
    <p:sldId id="311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3740" autoAdjust="0"/>
  </p:normalViewPr>
  <p:slideViewPr>
    <p:cSldViewPr>
      <p:cViewPr>
        <p:scale>
          <a:sx n="76" d="100"/>
          <a:sy n="76" d="100"/>
        </p:scale>
        <p:origin x="-131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22/11/2022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5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r" eaLnBrk="1" hangingPunct="1"/>
            <a:fld id="{356D55A6-E843-463D-911F-4B650DD59FDF}" type="slidenum">
              <a:rPr lang="en-US" altLang="en-US" sz="1200">
                <a:latin typeface="Times New Roman" panose="02020603050405020304" pitchFamily="18" charset="0"/>
              </a:rPr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300B8-9645-440C-9BD5-AFAA94445085}" type="slidenum">
              <a:rPr lang="en-US" altLang="en-US" smtClean="0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66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A3E01-DAC3-4D33-AF89-56D66D33374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90649-0A40-48CF-A23E-675A414388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B32CA-4AA0-42CD-9BAD-6CCC70BD928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65C0F-0DE5-4C6C-9AEC-45DBD190A44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18413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9662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981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40944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34565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77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7213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55670-FFE5-4356-A298-4F9D200C55C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72950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42812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30029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69378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64655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33F58-D00F-4913-B64F-0ABB44F176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2A132-E887-4657-A308-3EB143AADAE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E272E-F0E8-46D6-9D1C-394DCD44C53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C9584-BA8F-4838-AE73-1B088C252B3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E3FD0-1EF2-433E-951F-367E617166E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7B812-6255-4FBF-AAE4-9CA74496574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9E9C51E8-F2C5-44AA-9E39-6239880A3294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54FBDB-570B-47DF-96E0-31EC931D542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22/11/2022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A4BBA6-1016-4661-98DC-FB176A95F2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8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12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352800" y="914400"/>
            <a:ext cx="3695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u</a:t>
            </a:r>
            <a:r>
              <a:rPr lang="vi-VN" altLang="en-US" sz="4400" b="1" dirty="0">
                <a:solidFill>
                  <a:srgbClr val="FF0000"/>
                </a:solidFill>
              </a:rPr>
              <a:t>t            </a:t>
            </a:r>
            <a:r>
              <a:rPr lang="en-US" altLang="en-US" sz="4400" b="1" dirty="0">
                <a:solidFill>
                  <a:srgbClr val="FF0000"/>
                </a:solidFill>
              </a:rPr>
              <a:t>ư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­</a:t>
            </a:r>
            <a:r>
              <a:rPr lang="vi-VN" altLang="en-US" sz="4400" b="1" dirty="0">
                <a:solidFill>
                  <a:srgbClr val="FF0000"/>
                </a:solidFill>
              </a:rPr>
              <a:t>t</a:t>
            </a:r>
          </a:p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</a:rPr>
              <a:t> 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62100" y="533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1088" y="2057400"/>
            <a:ext cx="10287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8200" y="2057400"/>
            <a:ext cx="1219200" cy="4572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7913" y="2514600"/>
            <a:ext cx="2249487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6600" y="2540000"/>
            <a:ext cx="762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227" name="TextBox 21"/>
          <p:cNvSpPr txBox="1">
            <a:spLocks noChangeArrowheads="1"/>
          </p:cNvSpPr>
          <p:nvPr/>
        </p:nvSpPr>
        <p:spPr bwMode="auto">
          <a:xfrm>
            <a:off x="685800" y="5562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9228" name="TextBox 22"/>
          <p:cNvSpPr txBox="1">
            <a:spLocks noChangeArrowheads="1"/>
          </p:cNvSpPr>
          <p:nvPr/>
        </p:nvSpPr>
        <p:spPr bwMode="auto">
          <a:xfrm>
            <a:off x="33528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møt dõa</a:t>
            </a:r>
          </a:p>
        </p:txBody>
      </p:sp>
      <p:sp>
        <p:nvSpPr>
          <p:cNvPr id="9229" name="TextBox 23"/>
          <p:cNvSpPr txBox="1">
            <a:spLocks noChangeArrowheads="1"/>
          </p:cNvSpPr>
          <p:nvPr/>
        </p:nvSpPr>
        <p:spPr bwMode="auto">
          <a:xfrm>
            <a:off x="6248400" y="5486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nøt nÎ</a:t>
            </a:r>
          </a:p>
        </p:txBody>
      </p:sp>
      <p:sp>
        <p:nvSpPr>
          <p:cNvPr id="9230" name="TextBox 24"/>
          <p:cNvSpPr txBox="1">
            <a:spLocks noChangeArrowheads="1"/>
          </p:cNvSpPr>
          <p:nvPr/>
        </p:nvSpPr>
        <p:spPr bwMode="auto">
          <a:xfrm>
            <a:off x="762000" y="4419600"/>
            <a:ext cx="800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døt         møt      nøt     søt</a:t>
            </a:r>
          </a:p>
        </p:txBody>
      </p:sp>
      <p:sp>
        <p:nvSpPr>
          <p:cNvPr id="9231" name="TextBox 25"/>
          <p:cNvSpPr txBox="1">
            <a:spLocks noChangeArrowheads="1"/>
          </p:cNvSpPr>
          <p:nvPr/>
        </p:nvSpPr>
        <p:spPr bwMode="auto">
          <a:xfrm>
            <a:off x="304800" y="3276600"/>
            <a:ext cx="8001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447800" y="1600200"/>
            <a:ext cx="4800600" cy="38100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7239000" y="14097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 rot="-3389626">
            <a:off x="6553200" y="9525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470025"/>
          </a:xfrm>
        </p:spPr>
        <p:txBody>
          <a:bodyPr/>
          <a:lstStyle/>
          <a:p>
            <a:r>
              <a:rPr lang="en-US" altLang="en-US" sz="8800" b="1">
                <a:solidFill>
                  <a:srgbClr val="FF0000"/>
                </a:solidFill>
                <a:latin typeface=".VnTimeH" panose="020B7200000000000000" pitchFamily="34" charset="0"/>
              </a:rPr>
              <a:t>TiÕt 2</a:t>
            </a:r>
            <a: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  <a:t/>
            </a:r>
            <a:br>
              <a:rPr lang="en-US" altLang="en-US" sz="6000" b="1">
                <a:solidFill>
                  <a:srgbClr val="FF0000"/>
                </a:solidFill>
                <a:latin typeface=".VnTimeH" panose="020B7200000000000000" pitchFamily="34" charset="0"/>
              </a:rPr>
            </a:br>
            <a:endParaRPr lang="en-US" altLang="en-US" sz="60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62100" y="5334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§äc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400" y="609600"/>
            <a:ext cx="4191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95400"/>
            <a:ext cx="8029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33400"/>
            <a:ext cx="68707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676400" y="304800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71600" y="381000"/>
            <a:ext cx="5334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2286000"/>
            <a:ext cx="8763000" cy="3962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3320" name="TextBox 11"/>
          <p:cNvSpPr txBox="1">
            <a:spLocks noChangeArrowheads="1"/>
          </p:cNvSpPr>
          <p:nvPr/>
        </p:nvSpPr>
        <p:spPr bwMode="auto">
          <a:xfrm>
            <a:off x="1358900" y="4800600"/>
            <a:ext cx="6575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rgbClr val="FF0000"/>
                </a:solidFill>
              </a:rPr>
              <a:t>­</a:t>
            </a:r>
            <a:r>
              <a:rPr lang="en-US" altLang="en-US" sz="3600" b="1" dirty="0" err="1">
                <a:solidFill>
                  <a:srgbClr val="FF0000"/>
                </a:solidFill>
              </a:rPr>
              <a:t>ư</a:t>
            </a:r>
            <a:r>
              <a:rPr lang="en-US" altLang="en-US" sz="3600" b="1" dirty="0" err="1" smtClean="0">
                <a:solidFill>
                  <a:srgbClr val="FF0000"/>
                </a:solidFill>
              </a:rPr>
              <a:t>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5537200" y="4254500"/>
            <a:ext cx="622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sp>
        <p:nvSpPr>
          <p:cNvPr id="13322" name="TextBox 13"/>
          <p:cNvSpPr txBox="1">
            <a:spLocks noChangeArrowheads="1"/>
          </p:cNvSpPr>
          <p:nvPr/>
        </p:nvSpPr>
        <p:spPr bwMode="auto">
          <a:xfrm>
            <a:off x="7631113" y="3697288"/>
            <a:ext cx="622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</a:rPr>
              <a:t>ut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324600" y="2667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438400" y="37338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956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724400" y="43434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724400" y="49530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048000" y="5410200"/>
            <a:ext cx="228600" cy="55403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320" grpId="0"/>
      <p:bldP spid="13321" grpId="0"/>
      <p:bldP spid="133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8600" y="36195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>
              <a:latin typeface="Arial" panose="020B0604020202020204" pitchFamily="34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35575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1000" y="1295400"/>
            <a:ext cx="8763000" cy="3429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    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TrËn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Êu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thËt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gay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cÊn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Lóc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b¹n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ch¬i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rÊt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hay,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éi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bÞ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dÉn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BÊt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ngê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cÇu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thñ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tØ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lµ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mét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Òu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Phót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chãt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sè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7 l¹i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bøt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ph¸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bµn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Kh¸n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gi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¶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hß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reo,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nh¶y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móa</a:t>
            </a: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4953000"/>
            <a:ext cx="7620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TrËn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Êu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ë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phót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,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dÉn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tr­íc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Ai ®· san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b»ng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tØ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Cuèi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chiÕn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th¾ng?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2000" y="4953000"/>
            <a:ext cx="7620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-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Kh¸n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gi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vui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mõng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như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­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4097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Nãi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990600"/>
            <a:ext cx="327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b="1"/>
              <a:t>§¸ bãng</a:t>
            </a: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7225"/>
            <a:ext cx="79248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85800"/>
            <a:ext cx="4878388" cy="5334000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5240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635"/>
            <a:ext cx="9144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4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uw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371600"/>
            <a:ext cx="6477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62100" y="847725"/>
            <a:ext cx="14859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latin typeface=".VnAvant" panose="020B7200000000000000" pitchFamily="34" charset="0"/>
              </a:rPr>
              <a:t>ViÕt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66800" y="874713"/>
            <a:ext cx="685800" cy="6492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9900" y="847725"/>
            <a:ext cx="28575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400" b="1" dirty="0">
                <a:latin typeface=".VnAvant" panose="020B7200000000000000" pitchFamily="34" charset="0"/>
              </a:rPr>
              <a:t>Cñng cè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21336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/>
              <a:t>? Con h·y t×m nh÷ng tõ ngoµi bµi chøa vÇn: </a:t>
            </a:r>
            <a:r>
              <a:rPr lang="en-US" altLang="en-US" sz="3200" b="1">
                <a:solidFill>
                  <a:srgbClr val="FF0000"/>
                </a:solidFill>
              </a:rPr>
              <a:t>ut , ­t </a:t>
            </a:r>
            <a:r>
              <a:rPr lang="vi-VN" altLang="en-US" sz="3200" b="1"/>
              <a:t>?</a:t>
            </a:r>
            <a:endParaRPr lang="en-US" altLang="en-US" sz="3200" b="1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3200" b="1" dirty="0"/>
              <a:t>? Nãi c©u víi mét trong c¸c tõ ng÷ mµ con võa t×m</a:t>
            </a:r>
            <a:r>
              <a:rPr lang="en-US" altLang="en-US" sz="3200" b="1" dirty="0"/>
              <a:t>?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70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on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488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ôn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2632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ơn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4010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giòn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5124450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ngon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6478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bốn</a:t>
            </a: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7706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lớn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838200" y="1371600"/>
            <a:ext cx="8001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</a:rPr>
              <a:t>Bµi 5</a:t>
            </a:r>
            <a:r>
              <a:rPr lang="en-US" altLang="en-US" sz="5400" b="1" dirty="0">
                <a:solidFill>
                  <a:srgbClr val="0000FF"/>
                </a:solidFill>
              </a:rPr>
              <a:t>2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pPr eaLnBrk="1" hangingPunct="1"/>
            <a:r>
              <a:rPr lang="vi-VN" altLang="en-US" dirty="0"/>
              <a:t>      </a:t>
            </a:r>
            <a:r>
              <a:rPr lang="en-US" altLang="en-US" dirty="0"/>
              <a:t>   </a:t>
            </a:r>
            <a:r>
              <a:rPr lang="en-US" altLang="en-US" sz="8000" b="1" dirty="0">
                <a:solidFill>
                  <a:srgbClr val="FF0000"/>
                </a:solidFill>
              </a:rPr>
              <a:t>u</a:t>
            </a:r>
            <a:r>
              <a:rPr lang="vi-VN" altLang="en-US" sz="8000" b="1" dirty="0">
                <a:solidFill>
                  <a:srgbClr val="FF0000"/>
                </a:solidFill>
              </a:rPr>
              <a:t>t    </a:t>
            </a:r>
            <a:r>
              <a:rPr lang="en-US" altLang="en-US" sz="8000" b="1" dirty="0">
                <a:solidFill>
                  <a:srgbClr val="FF0000"/>
                </a:solidFill>
              </a:rPr>
              <a:t>ư</a:t>
            </a:r>
            <a:r>
              <a:rPr lang="en-US" altLang="en-US" sz="8000" b="1" dirty="0" smtClean="0">
                <a:solidFill>
                  <a:srgbClr val="FF0000"/>
                </a:solidFill>
              </a:rPr>
              <a:t>­</a:t>
            </a:r>
            <a:r>
              <a:rPr lang="vi-VN" altLang="en-US" sz="8000" b="1" dirty="0">
                <a:solidFill>
                  <a:srgbClr val="FF0000"/>
                </a:solidFill>
              </a:rPr>
              <a:t>t</a:t>
            </a:r>
            <a:endParaRPr lang="en-US" alt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</p:spPr>
        <p:txBody>
          <a:bodyPr/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9600" y="47244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/>
              <a:t>     CÇu thñ sè 7 thu hót kh¸n gi¶ b»ng mét có sót døt ®iÓm</a:t>
            </a:r>
            <a:r>
              <a:rPr lang="vi-VN" altLang="en-US" sz="3200" b="1"/>
              <a:t>.</a:t>
            </a:r>
            <a:endParaRPr lang="en-US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7588" y="5221288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3288" y="47244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u</a:t>
            </a:r>
            <a:r>
              <a:rPr lang="vi-VN" altLang="en-US" sz="3200" b="1">
                <a:solidFill>
                  <a:srgbClr val="FF0000"/>
                </a:solidFill>
              </a:rPr>
              <a:t>t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0" y="5218113"/>
            <a:ext cx="78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</a:rPr>
              <a:t>­ư</a:t>
            </a:r>
            <a:r>
              <a:rPr lang="vi-VN" altLang="en-US" sz="3200" b="1" dirty="0" smtClean="0">
                <a:solidFill>
                  <a:srgbClr val="FF0000"/>
                </a:solidFill>
              </a:rPr>
              <a:t>t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pic>
        <p:nvPicPr>
          <p:cNvPr id="512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533400"/>
            <a:ext cx="81549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90600" y="533400"/>
            <a:ext cx="2590800" cy="533400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b="1" dirty="0">
                <a:latin typeface=".VnAvant" panose="020B7200000000000000" pitchFamily="34" charset="0"/>
              </a:rPr>
              <a:t>NhËn biÕt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533400"/>
            <a:ext cx="457200" cy="533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1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62100" y="533400"/>
            <a:ext cx="16002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dirty="0">
                <a:latin typeface=".VnAvant" panose="020B7200000000000000" pitchFamily="34" charset="0"/>
              </a:rPr>
              <a:t>§äc</a:t>
            </a:r>
            <a:endParaRPr lang="en-US" sz="4000" dirty="0"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533400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2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12192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</a:rPr>
              <a:t>u</a:t>
            </a:r>
            <a:r>
              <a:rPr lang="vi-VN" altLang="en-US" sz="5400" b="1" dirty="0">
                <a:solidFill>
                  <a:srgbClr val="FF0000"/>
                </a:solidFill>
              </a:rPr>
              <a:t>t             </a:t>
            </a:r>
            <a:r>
              <a:rPr lang="vi-VN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­ư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03475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691188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0000FF"/>
                </a:solidFill>
              </a:rPr>
              <a:t>t</a:t>
            </a:r>
            <a:endParaRPr lang="en-US" altLang="en-US" sz="5400" b="1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98713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>
                <a:solidFill>
                  <a:srgbClr val="FF0000"/>
                </a:solidFill>
              </a:rPr>
              <a:t>t</a:t>
            </a:r>
            <a:endParaRPr lang="en-US" altLang="en-US" sz="5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89600" y="1219200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5400" b="1" dirty="0" smtClean="0">
                <a:solidFill>
                  <a:srgbClr val="FF0000"/>
                </a:solidFill>
              </a:rPr>
              <a:t>t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0850" y="2286000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tx1"/>
                </a:solidFill>
              </a:rPr>
              <a:t>s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00500" y="2286000"/>
            <a:ext cx="12192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vi-VN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2895600"/>
            <a:ext cx="2247900" cy="609600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só</a:t>
            </a: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3733800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     bôt         hôt        lôt     sôt </a:t>
            </a:r>
          </a:p>
          <a:p>
            <a:pPr eaLnBrk="1" hangingPunct="1"/>
            <a:endParaRPr lang="en-US" altLang="en-US" sz="4400" b="1"/>
          </a:p>
          <a:p>
            <a:pPr eaLnBrk="1" hangingPunct="1"/>
            <a:r>
              <a:rPr lang="en-US" altLang="en-US" sz="4400" b="1"/>
              <a:t>     døt         møt      nøt     søt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676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62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867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76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1148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9436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91400" y="4495800"/>
            <a:ext cx="571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91400" y="5791200"/>
            <a:ext cx="5715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60800" y="2787650"/>
            <a:ext cx="73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</a:rPr>
              <a:t>u</a:t>
            </a:r>
            <a:r>
              <a:rPr lang="vi-VN" altLang="en-US" sz="4800" b="1">
                <a:solidFill>
                  <a:srgbClr val="FF0000"/>
                </a:solidFill>
              </a:rPr>
              <a:t>t</a:t>
            </a:r>
            <a:endParaRPr lang="en-US" alt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4" grpId="0"/>
      <p:bldP spid="19" grpId="0"/>
      <p:bldP spid="7" grpId="0" animBg="1"/>
      <p:bldP spid="10" grpId="0" animBg="1"/>
      <p:bldP spid="25" grpId="0" animBg="1"/>
      <p:bldP spid="2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N64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685800"/>
            <a:ext cx="4806950" cy="5038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304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6000" b="1"/>
          </a:p>
          <a:p>
            <a:pPr eaLnBrk="1" hangingPunct="1">
              <a:spcBef>
                <a:spcPct val="20000"/>
              </a:spcBef>
            </a:pPr>
            <a:endParaRPr lang="en-US" altLang="en-US" sz="6000" b="1"/>
          </a:p>
        </p:txBody>
      </p:sp>
      <p:sp>
        <p:nvSpPr>
          <p:cNvPr id="8195" name="Text Box 19"/>
          <p:cNvSpPr txBox="1">
            <a:spLocks noChangeArrowheads="1"/>
          </p:cNvSpPr>
          <p:nvPr/>
        </p:nvSpPr>
        <p:spPr bwMode="auto">
          <a:xfrm>
            <a:off x="7239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" name="Rounded Rectangle 5"/>
          <p:cNvSpPr/>
          <p:nvPr/>
        </p:nvSpPr>
        <p:spPr>
          <a:xfrm>
            <a:off x="990600" y="801688"/>
            <a:ext cx="2743200" cy="685800"/>
          </a:xfrm>
          <a:prstGeom prst="roundRect">
            <a:avLst/>
          </a:prstGeom>
          <a:solidFill>
            <a:srgbClr val="D6A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§äc tõ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/>
              <a:t>bót ch×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05200" y="44196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m</a:t>
            </a:r>
            <a:r>
              <a:rPr lang="en-US" altLang="en-US" sz="4400" b="1" dirty="0" err="1">
                <a:solidFill>
                  <a:srgbClr val="FF0000"/>
                </a:solidFill>
              </a:rPr>
              <a:t>ø</a:t>
            </a:r>
            <a:r>
              <a:rPr lang="en-US" altLang="en-US" sz="4400" b="1" dirty="0" err="1"/>
              <a:t>t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dõa</a:t>
            </a:r>
            <a:endParaRPr lang="en-US" altLang="en-US" sz="4400" b="1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24600" y="4343400"/>
            <a:ext cx="2514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n</a:t>
            </a:r>
            <a:r>
              <a:rPr lang="en-US" altLang="en-US" sz="4400" b="1" dirty="0" err="1">
                <a:solidFill>
                  <a:srgbClr val="FF0000"/>
                </a:solidFill>
              </a:rPr>
              <a:t>ø</a:t>
            </a:r>
            <a:r>
              <a:rPr lang="en-US" altLang="en-US" sz="4400" b="1" dirty="0" err="1"/>
              <a:t>t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nÎ</a:t>
            </a:r>
            <a:endParaRPr lang="en-US" altLang="en-US" sz="44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54100" y="4419600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u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49292" y="441802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­</a:t>
            </a:r>
            <a:r>
              <a:rPr lang="vi-VN" altLang="en-US" sz="4400" b="1" dirty="0">
                <a:solidFill>
                  <a:srgbClr val="FF0000"/>
                </a:solidFill>
              </a:rPr>
              <a:t>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010400" y="433546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</a:rPr>
              <a:t>­</a:t>
            </a:r>
            <a:r>
              <a:rPr lang="vi-VN" altLang="en-US" sz="4400" b="1">
                <a:solidFill>
                  <a:srgbClr val="FF0000"/>
                </a:solidFill>
              </a:rPr>
              <a:t>t</a:t>
            </a:r>
            <a:endParaRPr lang="en-US" altLang="en-US" sz="4400" b="1">
              <a:solidFill>
                <a:srgbClr val="FF0000"/>
              </a:solidFill>
            </a:endParaRPr>
          </a:p>
        </p:txBody>
      </p:sp>
      <p:pic>
        <p:nvPicPr>
          <p:cNvPr id="820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057400"/>
            <a:ext cx="79994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</TotalTime>
  <Words>391</Words>
  <Application>Microsoft Office PowerPoint</Application>
  <PresentationFormat>On-screen Show (4:3)</PresentationFormat>
  <Paragraphs>82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Default Design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118</cp:revision>
  <dcterms:created xsi:type="dcterms:W3CDTF">2002-08-27T21:28:00Z</dcterms:created>
  <dcterms:modified xsi:type="dcterms:W3CDTF">2022-11-22T03:17:24Z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