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689" r:id="rId3"/>
    <p:sldMasterId id="2147483701" r:id="rId4"/>
    <p:sldMasterId id="2147483703" r:id="rId5"/>
    <p:sldMasterId id="2147483716" r:id="rId6"/>
  </p:sldMasterIdLst>
  <p:notesMasterIdLst>
    <p:notesMasterId r:id="rId30"/>
  </p:notesMasterIdLst>
  <p:sldIdLst>
    <p:sldId id="327" r:id="rId7"/>
    <p:sldId id="319" r:id="rId8"/>
    <p:sldId id="284" r:id="rId9"/>
    <p:sldId id="256" r:id="rId10"/>
    <p:sldId id="315" r:id="rId11"/>
    <p:sldId id="320" r:id="rId12"/>
    <p:sldId id="321" r:id="rId13"/>
    <p:sldId id="264" r:id="rId14"/>
    <p:sldId id="304" r:id="rId15"/>
    <p:sldId id="322" r:id="rId16"/>
    <p:sldId id="323" r:id="rId17"/>
    <p:sldId id="324" r:id="rId18"/>
    <p:sldId id="288" r:id="rId19"/>
    <p:sldId id="434" r:id="rId20"/>
    <p:sldId id="435" r:id="rId21"/>
    <p:sldId id="436" r:id="rId22"/>
    <p:sldId id="440" r:id="rId23"/>
    <p:sldId id="308" r:id="rId24"/>
    <p:sldId id="317" r:id="rId25"/>
    <p:sldId id="442" r:id="rId26"/>
    <p:sldId id="260" r:id="rId27"/>
    <p:sldId id="306" r:id="rId28"/>
    <p:sldId id="299" r:id="rId29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931" y="62"/>
      </p:cViewPr>
      <p:guideLst>
        <p:guide orient="horz" pos="2160"/>
        <p:guide pos="360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5/12/2024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022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73368" y="-614320"/>
            <a:ext cx="665924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857250" y="2111133"/>
            <a:ext cx="5547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857250" y="3786735"/>
            <a:ext cx="5547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6579211" y="5055866"/>
            <a:ext cx="1189645" cy="82849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525515" y="5286073"/>
            <a:ext cx="622720" cy="52910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0526109" y="871191"/>
            <a:ext cx="1230440" cy="9471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311318" y="5106890"/>
            <a:ext cx="1242240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0511984" y="3167616"/>
            <a:ext cx="103153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0593024" y="3644047"/>
            <a:ext cx="52461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1" name="Google Shape;61;p3"/>
          <p:cNvSpPr/>
          <p:nvPr/>
        </p:nvSpPr>
        <p:spPr>
          <a:xfrm rot="10491037">
            <a:off x="7988772" y="3162088"/>
            <a:ext cx="1214041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2" name="Google Shape;62;p3"/>
          <p:cNvSpPr/>
          <p:nvPr/>
        </p:nvSpPr>
        <p:spPr>
          <a:xfrm rot="-7367623">
            <a:off x="8541345" y="4095858"/>
            <a:ext cx="729807" cy="70045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0345022" y="3267535"/>
            <a:ext cx="1162913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4" name="Google Shape;64;p3"/>
          <p:cNvSpPr/>
          <p:nvPr/>
        </p:nvSpPr>
        <p:spPr>
          <a:xfrm rot="1200934">
            <a:off x="8252242" y="2995678"/>
            <a:ext cx="1179959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0406538" y="572931"/>
            <a:ext cx="990460" cy="145768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0355614" y="4766678"/>
            <a:ext cx="1090755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336670" y="5209440"/>
            <a:ext cx="1381909" cy="75421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228305" y="5615026"/>
            <a:ext cx="1214062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9" name="Google Shape;69;p3"/>
          <p:cNvSpPr/>
          <p:nvPr/>
        </p:nvSpPr>
        <p:spPr>
          <a:xfrm>
            <a:off x="8391414" y="5987446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0" name="Google Shape;70;p3"/>
          <p:cNvSpPr/>
          <p:nvPr/>
        </p:nvSpPr>
        <p:spPr>
          <a:xfrm>
            <a:off x="8018108" y="5577669"/>
            <a:ext cx="1271185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1" name="Google Shape;71;p3"/>
          <p:cNvSpPr/>
          <p:nvPr/>
        </p:nvSpPr>
        <p:spPr>
          <a:xfrm>
            <a:off x="9221373" y="1562035"/>
            <a:ext cx="583834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2" name="Google Shape;72;p3"/>
          <p:cNvSpPr/>
          <p:nvPr/>
        </p:nvSpPr>
        <p:spPr>
          <a:xfrm>
            <a:off x="9047392" y="1632990"/>
            <a:ext cx="695425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3" name="Google Shape;73;p3"/>
          <p:cNvSpPr/>
          <p:nvPr/>
        </p:nvSpPr>
        <p:spPr>
          <a:xfrm rot="-7924870">
            <a:off x="8936483" y="-162989"/>
            <a:ext cx="1121632" cy="7811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4" name="Google Shape;74;p3"/>
          <p:cNvSpPr/>
          <p:nvPr/>
        </p:nvSpPr>
        <p:spPr>
          <a:xfrm rot="-1232320">
            <a:off x="9681701" y="-349957"/>
            <a:ext cx="426708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5" name="Google Shape;75;p3"/>
          <p:cNvSpPr/>
          <p:nvPr/>
        </p:nvSpPr>
        <p:spPr>
          <a:xfrm rot="-1232584">
            <a:off x="9741820" y="-129512"/>
            <a:ext cx="334545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170812" y="-456001"/>
            <a:ext cx="435912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7" name="Google Shape;77;p3"/>
          <p:cNvSpPr/>
          <p:nvPr/>
        </p:nvSpPr>
        <p:spPr>
          <a:xfrm>
            <a:off x="7085137" y="527117"/>
            <a:ext cx="1414578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8" name="Google Shape;78;p3"/>
          <p:cNvSpPr/>
          <p:nvPr/>
        </p:nvSpPr>
        <p:spPr>
          <a:xfrm>
            <a:off x="7833993" y="1441362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9" name="Google Shape;79;p3"/>
          <p:cNvSpPr/>
          <p:nvPr/>
        </p:nvSpPr>
        <p:spPr>
          <a:xfrm rot="1319022">
            <a:off x="7275994" y="564145"/>
            <a:ext cx="93459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05/12/2024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êu đề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05/12/2024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273052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435102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12103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25066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70264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13335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0186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63445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22266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92940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04457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55186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96355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500" y="274639"/>
            <a:ext cx="102870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05250" y="6245225"/>
            <a:ext cx="36195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91500" y="6245225"/>
            <a:ext cx="26670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21566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97155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CCEF-648E-4AD7-BAE4-F5E8CA49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300A-48E0-4585-BB5D-7EACBAE08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CBE36-BD12-4419-BF98-DEDF1C91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A3D9-5AC4-4CA2-A518-71CBB966EE7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027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722A-5190-41EF-83B3-746075B9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78172-6690-42CD-BA3B-935111F6E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0312A-5B8D-4524-99F0-F99F9A27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01FA-65E7-4CD3-992B-7C9B64CB93B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3547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43"/>
            <a:ext cx="9858375" cy="2852737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8"/>
            <a:ext cx="9858375" cy="1500187"/>
          </a:xfrm>
        </p:spPr>
        <p:txBody>
          <a:bodyPr/>
          <a:lstStyle>
            <a:lvl1pPr marL="0" indent="0">
              <a:buNone/>
              <a:defRPr sz="2250">
                <a:solidFill>
                  <a:schemeClr val="tx1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42D7E-7AD7-4916-B2A5-29C9453E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EC036-F431-4E16-AE58-E2EF3A86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5C3B8-EF7F-43BF-A535-259C9A4B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E4E56-5E02-4194-AD02-99E80568B49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1529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D22B0E-BCCC-41F0-9624-F4C6DFF6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459B23-04E9-4B76-9032-6C70BAC0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665EFE-BC9C-4698-9A83-9C3903CE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B4C05-8640-4BA2-9CFC-D9D2A7C5F7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2006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9"/>
            <a:ext cx="9858375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3" y="1681163"/>
            <a:ext cx="4835425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3" y="2505075"/>
            <a:ext cx="4835425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9" y="1681163"/>
            <a:ext cx="4859239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9" y="2505075"/>
            <a:ext cx="4859239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315638-28CB-410C-970F-489FC3E1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5F2B52-74CB-462B-B920-E7B65981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EF2F92-07DE-4714-A033-09A221ED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6BCD6-49EF-45B8-B98B-C2854492417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9263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7EEDA9-409F-4926-B230-772CD148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82C8C7-A801-4670-85F6-FA996B6EC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E12C92-34AB-4E69-803D-62C35837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1C7EE-A7D2-4C71-96C1-F9D752692D0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09226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B7D7D8-707C-4ECA-B8DD-E5BDB187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3095700-1F73-4423-A594-F523436C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0AA159-197C-4AB0-8A07-8E5BBB5F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5E34F-6821-400C-8C65-5E9168AD6A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2622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8" y="987430"/>
            <a:ext cx="5786438" cy="4873625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AF9695-06A6-46F4-A8BA-DB283FA5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12854F-676A-4FA4-93C5-5B2BEAD7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12D43-F5A1-4F27-B3C2-91B3C90C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4DBE-1E19-4B46-A5B3-71C20BCEDF9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40282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8" y="987430"/>
            <a:ext cx="5786438" cy="4873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BC4BE5-619F-4080-A75E-3EE1E4B3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42725D-F06F-4494-8273-9C401A71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B3AB6A-2C76-4F2F-81DE-0DEE7A6E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21A55-179F-4C55-B8C8-0ED2283F8D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27255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8A128-448B-4A51-9B60-A374743A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AB883-2986-499E-B6D8-60F6F052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701F8-82D4-482E-9C31-0649F63B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30196-0D52-418F-8F84-4A1F9221F99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83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6" y="365125"/>
            <a:ext cx="2464594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5" y="365125"/>
            <a:ext cx="7250906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5CEBF-DCCD-4B5B-95B5-A5FBD69F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72C0D-B43B-4BD8-A2C4-1E3D722A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D8675-3D78-4C75-A0F0-899DD219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31B5A-06F9-4E02-AE01-E9248A83DB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04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05/12/2024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571500" y="1600200"/>
            <a:ext cx="102870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ransition spd="slow" advClick="0" advTm="0">
    <p:random/>
  </p:transition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028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1"/>
            <a:ext cx="10287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0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1C822AF6-6712-4A5B-9DB7-4E467A8DF2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85813" y="365129"/>
            <a:ext cx="98583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55BB279A-B5B7-40A8-BC15-BFB088E694A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85813" y="1825625"/>
            <a:ext cx="985837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9EF66-A8C8-4234-8922-4DA2FB29F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5813" y="6356354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50CB-2782-4576-BD71-C7332F533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86188" y="6356354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1BC9D-4F47-4CBC-93EB-11ABCDACD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2438" y="6356354"/>
            <a:ext cx="2571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25">
                <a:solidFill>
                  <a:srgbClr val="898989"/>
                </a:solidFill>
                <a:ea typeface="SimSun" panose="02010600030101010101" pitchFamily="2" charset="-122"/>
              </a:defRPr>
            </a:lvl1pPr>
          </a:lstStyle>
          <a:p>
            <a:fld id="{D2D64A6C-0A78-4954-9DFB-BED811D59F4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93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 Light" panose="020F0302020204030204" pitchFamily="34" charset="0"/>
        </a:defRPr>
      </a:lvl5pPr>
      <a:lvl6pPr marL="428625" algn="l" rtl="0" fontAlgn="base">
        <a:lnSpc>
          <a:spcPct val="90000"/>
        </a:lnSpc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 Light" panose="020F0302020204030204" pitchFamily="34" charset="0"/>
        </a:defRPr>
      </a:lvl6pPr>
      <a:lvl7pPr marL="857250" algn="l" rtl="0" fontAlgn="base">
        <a:lnSpc>
          <a:spcPct val="90000"/>
        </a:lnSpc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 Light" panose="020F0302020204030204" pitchFamily="34" charset="0"/>
        </a:defRPr>
      </a:lvl7pPr>
      <a:lvl8pPr marL="1285875" algn="l" rtl="0" fontAlgn="base">
        <a:lnSpc>
          <a:spcPct val="90000"/>
        </a:lnSpc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 Light" panose="020F0302020204030204" pitchFamily="34" charset="0"/>
        </a:defRPr>
      </a:lvl8pPr>
      <a:lvl9pPr marL="1714500" algn="l" rtl="0" fontAlgn="base">
        <a:lnSpc>
          <a:spcPct val="90000"/>
        </a:lnSpc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14313" indent="-214313" algn="l" rtl="0" fontAlgn="base">
        <a:lnSpc>
          <a:spcPct val="90000"/>
        </a:lnSpc>
        <a:spcBef>
          <a:spcPts val="938"/>
        </a:spcBef>
        <a:spcAft>
          <a:spcPct val="0"/>
        </a:spcAft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rtl="0" fontAlgn="base">
        <a:lnSpc>
          <a:spcPct val="90000"/>
        </a:lnSpc>
        <a:spcBef>
          <a:spcPts val="469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rtl="0" fontAlgn="base">
        <a:lnSpc>
          <a:spcPct val="90000"/>
        </a:lnSpc>
        <a:spcBef>
          <a:spcPts val="469"/>
        </a:spcBef>
        <a:spcAft>
          <a:spcPct val="0"/>
        </a:spcAft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rtl="0" fontAlgn="base">
        <a:lnSpc>
          <a:spcPct val="90000"/>
        </a:lnSpc>
        <a:spcBef>
          <a:spcPts val="469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rtl="0" fontAlgn="base">
        <a:lnSpc>
          <a:spcPct val="90000"/>
        </a:lnSpc>
        <a:spcBef>
          <a:spcPts val="469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phong-nen-powerpoint-de-thuong-28">
            <a:extLst>
              <a:ext uri="{FF2B5EF4-FFF2-40B4-BE49-F238E27FC236}">
                <a16:creationId xmlns:a16="http://schemas.microsoft.com/office/drawing/2014/main" id="{0FDF1360-4896-426A-B4F0-10D5648E5C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1570"/>
            <a:ext cx="11430000" cy="6411516"/>
          </a:xfrm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8F59D266-E5D6-4A12-B82E-491039B3D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9547" y="1248669"/>
            <a:ext cx="7393781" cy="1242714"/>
          </a:xfrm>
        </p:spPr>
        <p:txBody>
          <a:bodyPr/>
          <a:lstStyle/>
          <a:p>
            <a:pPr algn="ctr"/>
            <a:r>
              <a:rPr lang="en-US" altLang="zh-CN" sz="6188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altLang="zh-CN" sz="6188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188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altLang="zh-CN" sz="6188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04558"/>
            <a:ext cx="263366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3404558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2993" y="25589"/>
            <a:ext cx="8302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Ai đoán nhanh? 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1" y="1236716"/>
            <a:ext cx="762000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750" y="1702676"/>
            <a:ext cx="11400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-</a:t>
            </a:r>
            <a:endParaRPr lang="en-US" sz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0139" y="1681655"/>
            <a:ext cx="55976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1395" y="5029200"/>
            <a:ext cx="19223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- c </a:t>
            </a:r>
            <a:endParaRPr lang="en-US" sz="1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1707931"/>
            <a:ext cx="171874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- c</a:t>
            </a:r>
            <a:endParaRPr lang="en-US" sz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96400" y="5048383"/>
            <a:ext cx="171874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- c</a:t>
            </a:r>
            <a:endParaRPr lang="en-US" sz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10" y="819047"/>
            <a:ext cx="353819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75982" y="4125053"/>
            <a:ext cx="10134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4434" y="2604984"/>
            <a:ext cx="10134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ôc</a:t>
            </a:r>
            <a:endParaRPr lang="vi-VN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72200" y="4390922"/>
            <a:ext cx="13182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endParaRPr lang="vi-VN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21189" y="2342447"/>
            <a:ext cx="10134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ưc</a:t>
            </a:r>
            <a:endParaRPr lang="vi-VN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52400"/>
            <a:ext cx="83089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2225"/>
            <a:ext cx="288925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644650"/>
            <a:ext cx="3468688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292225"/>
            <a:ext cx="29448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9"/>
          <a:stretch/>
        </p:blipFill>
        <p:spPr bwMode="auto">
          <a:xfrm>
            <a:off x="265113" y="5049672"/>
            <a:ext cx="2590800" cy="180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2983" y="2966541"/>
            <a:ext cx="25458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Hoa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cúc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7478" y="3276600"/>
            <a:ext cx="273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Nước</a:t>
            </a:r>
            <a:r>
              <a:rPr lang="en-US" sz="5400" b="1" kern="0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lọc</a:t>
            </a:r>
            <a:endParaRPr lang="vi-VN" sz="2400" b="1" kern="0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10" y="5333999"/>
            <a:ext cx="2619375" cy="149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11869"/>
          <a:stretch/>
        </p:blipFill>
        <p:spPr bwMode="auto">
          <a:xfrm>
            <a:off x="8229600" y="5049672"/>
            <a:ext cx="2143125" cy="16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29867" y="2966541"/>
            <a:ext cx="22669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Cúc</a:t>
            </a:r>
            <a:r>
              <a:rPr lang="en-US" sz="5400" b="1" kern="0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áo</a:t>
            </a:r>
            <a:endParaRPr lang="vi-VN" sz="24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600200"/>
            <a:ext cx="6324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008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3" name="o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600200"/>
            <a:ext cx="8305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3" name="u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447800"/>
            <a:ext cx="6096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22904"/>
            <a:ext cx="2332704" cy="838200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VNI-Avo" pitchFamily="2" charset="0"/>
                </a:rPr>
                <a:t>Vieá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t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uw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371600"/>
            <a:ext cx="6096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7052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447800" y="167640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6688" y="1696064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2438400"/>
            <a:ext cx="9525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4352" y="2260815"/>
            <a:ext cx="6672098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60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oc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</a:t>
            </a:r>
            <a:r>
              <a:rPr kumimoji="0" lang="en-SG" sz="6000" b="1" i="0" u="none" strike="noStrike" kern="1200" cap="none" spc="30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ôc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</a:t>
            </a:r>
            <a:r>
              <a:rPr kumimoji="0" lang="en-SG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uc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</a:t>
            </a:r>
            <a:r>
              <a:rPr kumimoji="0" lang="en-SG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ưc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4352" y="3377510"/>
            <a:ext cx="7338848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6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s</a:t>
            </a:r>
            <a:r>
              <a:rPr lang="en-SG" sz="60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óc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</a:t>
            </a:r>
            <a:r>
              <a:rPr kumimoji="0" lang="en-SG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</a:t>
            </a:r>
            <a:r>
              <a:rPr kumimoji="0" lang="en-SG" sz="6000" b="1" i="0" u="none" strike="noStrike" kern="1200" cap="none" spc="30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ốc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</a:t>
            </a:r>
            <a:r>
              <a:rPr kumimoji="0" lang="en-SG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xúc</a:t>
            </a:r>
            <a:r>
              <a:rPr kumimoji="0" lang="en-SG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</a:t>
            </a:r>
            <a:r>
              <a:rPr kumimoji="0" lang="en-SG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mực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363" y="1614488"/>
            <a:ext cx="5564187" cy="362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7"/>
          <p:cNvPicPr>
            <a:picLocks noChangeAspect="1"/>
          </p:cNvPicPr>
          <p:nvPr/>
        </p:nvPicPr>
        <p:blipFill>
          <a:blip r:embed="rId3"/>
          <a:srcRect l="19765" t="5074" r="12177" b="15106"/>
          <a:stretch>
            <a:fillRect/>
          </a:stretch>
        </p:blipFill>
        <p:spPr>
          <a:xfrm flipH="1">
            <a:off x="2116138" y="2420938"/>
            <a:ext cx="2982912" cy="247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849783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fontAlgn="base"/>
            <a:r>
              <a:rPr lang="en-US" sz="6000" b="1" strike="noStrike" cap="none" spc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 2</a:t>
            </a:r>
            <a:endParaRPr lang="en-US" sz="6000" b="1" strike="noStrike" cap="none" spc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521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5484"/>
            <a:ext cx="533400" cy="83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27" y="59603"/>
            <a:ext cx="381000" cy="91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743200"/>
            <a:ext cx="533400" cy="5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003697"/>
            <a:ext cx="533400" cy="68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9" y="2405712"/>
            <a:ext cx="6096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90" y="2850212"/>
            <a:ext cx="533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27" y="1988560"/>
            <a:ext cx="457200" cy="71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381000" cy="75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0139"/>
            <a:ext cx="2807493" cy="82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344" y="-28447"/>
            <a:ext cx="1905000" cy="260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27" y="0"/>
            <a:ext cx="914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996511"/>
            <a:ext cx="190817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985" y="1587390"/>
            <a:ext cx="1048544" cy="184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loud Callout 19">
            <a:extLst>
              <a:ext uri="{FF2B5EF4-FFF2-40B4-BE49-F238E27FC236}">
                <a16:creationId xmlns:a16="http://schemas.microsoft.com/office/drawing/2014/main" id="{F03D52CF-9AFF-4B06-9D21-059368E0B917}"/>
              </a:ext>
            </a:extLst>
          </p:cNvPr>
          <p:cNvSpPr/>
          <p:nvPr/>
        </p:nvSpPr>
        <p:spPr>
          <a:xfrm>
            <a:off x="4447309" y="1988560"/>
            <a:ext cx="6096000" cy="472440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3300"/>
                </a:solidFill>
                <a:cs typeface="Arial"/>
              </a:rPr>
              <a:t>Viết</a:t>
            </a:r>
            <a:r>
              <a:rPr lang="en-US" sz="4800" b="1" dirty="0">
                <a:solidFill>
                  <a:srgbClr val="FF3300"/>
                </a:solidFill>
                <a:cs typeface="Arial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cs typeface="Arial"/>
              </a:rPr>
              <a:t>bảng</a:t>
            </a:r>
            <a:endParaRPr lang="en-US" sz="4800" b="1" dirty="0">
              <a:solidFill>
                <a:srgbClr val="FF3300"/>
              </a:solidFill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3300"/>
                </a:solidFill>
                <a:cs typeface="Arial"/>
              </a:rPr>
              <a:t>ac  </a:t>
            </a:r>
            <a:r>
              <a:rPr lang="en-US" sz="6600" b="1" dirty="0" err="1">
                <a:solidFill>
                  <a:srgbClr val="FF3300"/>
                </a:solidFill>
                <a:cs typeface="Arial"/>
              </a:rPr>
              <a:t>ăc</a:t>
            </a:r>
            <a:r>
              <a:rPr lang="en-US" sz="6600" b="1" dirty="0">
                <a:solidFill>
                  <a:srgbClr val="FF3300"/>
                </a:solidFill>
                <a:cs typeface="Arial"/>
              </a:rPr>
              <a:t>  </a:t>
            </a:r>
            <a:r>
              <a:rPr lang="en-US" sz="6600" b="1" dirty="0" err="1">
                <a:solidFill>
                  <a:srgbClr val="FF3300"/>
                </a:solidFill>
                <a:cs typeface="Arial"/>
              </a:rPr>
              <a:t>âc</a:t>
            </a:r>
            <a:r>
              <a:rPr lang="en-US" sz="6600" b="1" dirty="0">
                <a:solidFill>
                  <a:srgbClr val="FF3300"/>
                </a:solidFill>
                <a:cs typeface="Arial"/>
              </a:rPr>
              <a:t>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09" y="1574223"/>
            <a:ext cx="6132513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85" y="1579358"/>
            <a:ext cx="6132513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5922817"/>
            <a:ext cx="782638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64" y="5904226"/>
            <a:ext cx="801579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93" y="6234428"/>
            <a:ext cx="1002507" cy="5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63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85185E-6 L 0.04333 1.01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7" y="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C 0.01098 0.0243 0.02931 0.02175 0.04556 0.02986 C 0.05514 0.03958 0.06139 0.03958 0.07306 0.04143 C 0.08792 0.04976 0.1082 0.05162 0.12417 0.05532 C 0.18528 0.05462 0.24653 0.05509 0.30764 0.053 C 0.32098 0.05254 0.33445 0.04467 0.34764 0.04143 C 0.37556 0.03449 0.40361 0.02546 0.43167 0.02083 C 0.45986 0.00902 0.4882 0.00254 0.51723 -0.00232 C 0.53806 -0.01065 0.55959 -0.01366 0.5807 -0.01829 C 0.59403 -0.0213 0.60611 -0.03241 0.61931 -0.03681 C 0.6257 -0.0419 0.63181 -0.04306 0.63861 -0.04584 C 0.64764 -0.05602 0.65861 -0.06065 0.66889 -0.06667 C 0.67042 -0.0676 0.67153 -0.06991 0.67306 -0.07107 C 0.68028 -0.07686 0.68723 -0.08033 0.69514 -0.08264 C 0.70181 -0.09005 0.70973 -0.0919 0.71723 -0.09653 C 0.72584 -0.10186 0.73445 -0.10857 0.74209 -0.11713 C 0.74403 -0.122 0.74695 -0.12593 0.74889 -0.13102 C 0.74973 -0.13311 0.74959 -0.13565 0.75028 -0.13774 C 0.75139 -0.14098 0.75306 -0.14399 0.75445 -0.147 C 0.75723 -0.16112 0.76153 -0.17524 0.76556 -0.18843 C 0.76709 -0.19329 0.76695 -0.19931 0.7682 -0.2044 C 0.77153 -0.21783 0.77375 -0.22963 0.77653 -0.24352 C 0.78098 -0.26575 0.78459 -0.2875 0.78764 -0.31019 C 0.78834 -0.31575 0.79 -0.32084 0.79028 -0.32639 C 0.79084 -0.33542 0.79028 -0.34468 0.79028 -0.35394 " pathEditMode="relative" ptsTypes="ffffffffffffffffffffffffA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05764 0.6844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6.2963E-6 C 0.0018 0.00231 0.0036 0.00509 0.00555 0.00694 C 0.0068 0.00809 0.00847 0.00786 0.00958 0.00925 C 0.01791 0.02059 0.00666 0.01342 0.01652 0.01828 C 0.02055 0.02499 0.02347 0.02916 0.02888 0.03217 C 0.03235 0.04073 0.03819 0.04513 0.04416 0.04837 C 0.05666 0.06388 0.07235 0.07615 0.08819 0.08055 C 0.10374 0.09282 0.12222 0.09328 0.1393 0.09652 C 0.24791 0.09536 0.31597 0.10277 0.40819 0.08055 C 0.4161 0.07615 0.4236 0.07245 0.43166 0.06897 C 0.43444 0.06782 0.43708 0.06504 0.43999 0.06434 C 0.44666 0.06272 0.4493 0.06272 0.45513 0.05971 C 0.4661 0.05416 0.47708 0.04837 0.48819 0.04374 C 0.49791 0.03981 0.50749 0.03587 0.51722 0.03217 C 0.52083 0.03078 0.52819 0.02754 0.52819 0.02754 C 0.53624 0.01851 0.53069 0.02337 0.54624 0.01828 C 0.56527 0.01203 0.58485 0.00694 0.60416 0.00231 C 0.60999 -0.00116 0.6161 -0.00163 0.62208 -0.00464 C 0.63069 -0.00904 0.63805 -0.01343 0.64694 -0.01598 C 0.65458 -0.02478 0.66527 -0.02917 0.67444 -0.03218 C 0.69222 -0.05001 0.67124 -0.03079 0.68819 -0.04144 C 0.69513 -0.04584 0.70055 -0.05579 0.70749 -0.05973 C 0.71944 -0.07478 0.73485 -0.08959 0.74333 -0.11042 C 0.7518 -0.13079 0.73985 -0.10116 0.74874 -0.1264 C 0.75055 -0.13126 0.75444 -0.14029 0.75444 -0.14029 C 0.7543 -0.14376 0.75472 -0.19306 0.74624 -0.19306 " pathEditMode="relative" ptsTypes="fffffffffffffffffffffffff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15375 0.614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4" y="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22 -0.02338 C 0.17361 0.01111 0.30083 -0.00579 0.41444 -0.00486 C 0.45083 0.01042 0.4993 0.00069 0.53305 -0.00023 C 0.53486 -0.00093 0.53666 -0.00208 0.53861 -0.00255 C 0.54319 -0.0037 0.54778 -0.00347 0.55236 -0.00486 C 0.55528 -0.00579 0.56069 -0.00949 0.56069 -0.00926 C 0.56625 -0.01597 0.57222 -0.01829 0.57861 -0.02106 C 0.58319 -0.025 0.58778 -0.0287 0.59236 -0.03241 C 0.59778 -0.03681 0.60208 -0.04398 0.6075 -0.04861 C 0.61514 -0.06759 0.60514 -0.04583 0.61444 -0.05787 C 0.6175 -0.06181 0.62264 -0.07153 0.62264 -0.0713 C 0.62653 -0.0912 0.62639 -0.0831 0.63375 -0.09907 C 0.63666 -0.11875 0.63514 -0.10509 0.63514 -0.14051 " pathEditMode="relative" rAng="0" ptsTypes="ffffffffffff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2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125384" y="320040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130300" y="1781042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0277" y="2530742"/>
            <a:ext cx="764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oc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08684" y="3982675"/>
            <a:ext cx="1061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cốc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4253" y="3964064"/>
            <a:ext cx="3688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máy xúc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3397" y="2533199"/>
            <a:ext cx="764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ôc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6645" y="2530470"/>
            <a:ext cx="9669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uc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67838" y="2540572"/>
            <a:ext cx="9669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ưc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57259" y="3964690"/>
            <a:ext cx="1846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0000"/>
                </a:solidFill>
                <a:latin typeface="HP001 4 hàng" panose="020B0603050302020204" pitchFamily="34" charset="0"/>
                <a:ea typeface="HP001" pitchFamily="34" charset="-93"/>
              </a:rPr>
              <a:t>mực</a:t>
            </a:r>
          </a:p>
        </p:txBody>
      </p:sp>
    </p:spTree>
    <p:extLst>
      <p:ext uri="{BB962C8B-B14F-4D97-AF65-F5344CB8AC3E}">
        <p14:creationId xmlns:p14="http://schemas.microsoft.com/office/powerpoint/2010/main" val="6939898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507" t="10990" r="13476" b="21816"/>
          <a:stretch/>
        </p:blipFill>
        <p:spPr>
          <a:xfrm>
            <a:off x="304800" y="0"/>
            <a:ext cx="10668000" cy="426720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342145" y="4800600"/>
            <a:ext cx="571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267200" y="54102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96200" y="5417127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05800" y="48006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5800" y="54102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28600" y="4255303"/>
            <a:ext cx="1120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ọc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úc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ực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rỡ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úc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cắm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ngay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ngắn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tấm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tắc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khen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khéo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1" name="Đi học về 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34000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5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47314" y="148590"/>
            <a:ext cx="990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8083" y="14859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076"/>
          <a:stretch/>
        </p:blipFill>
        <p:spPr>
          <a:xfrm>
            <a:off x="1524635" y="1634836"/>
            <a:ext cx="8973185" cy="5067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440797"/>
            <a:ext cx="2430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Say </a:t>
            </a:r>
            <a:r>
              <a:rPr lang="en-US" sz="48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mê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ldLvl="0" animBg="1"/>
      <p:bldP spid="1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0" y="914400"/>
            <a:ext cx="11430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vần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oc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uc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ưc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219200" y="2028035"/>
            <a:ext cx="969137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54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47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54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19854"/>
            <a:ext cx="29813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24" y="3124200"/>
            <a:ext cx="556577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35854" y="4684468"/>
            <a:ext cx="20719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ture 2" descr="D:\Users\TV1-T1\1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85"/>
          <a:stretch/>
        </p:blipFill>
        <p:spPr bwMode="auto">
          <a:xfrm>
            <a:off x="0" y="0"/>
            <a:ext cx="11430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4267200"/>
            <a:ext cx="96773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Ở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vườn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gốc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cau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cúc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hoa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vàng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rực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7073" y="4228368"/>
            <a:ext cx="876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4382" y="4277312"/>
            <a:ext cx="830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4944309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3759" y="4944309"/>
            <a:ext cx="885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Ở góc vườn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5825" y="5713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/>
          <p:nvPr/>
        </p:nvSpPr>
        <p:spPr>
          <a:xfrm>
            <a:off x="0" y="0"/>
            <a:ext cx="20574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114300" y="126191"/>
            <a:ext cx="18288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.Đọc</a:t>
            </a:r>
            <a:endParaRPr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700" y="832946"/>
            <a:ext cx="918210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    ôc    uc    ưc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34" y="2330798"/>
            <a:ext cx="513873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61844" y="2514600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47880" y="2514600"/>
            <a:ext cx="10134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oc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4430" y="4038600"/>
            <a:ext cx="14847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óc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72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72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72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72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72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7200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7200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chục</a:t>
            </a:r>
            <a:r>
              <a:rPr lang="en-US" sz="72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72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cúc</a:t>
            </a:r>
            <a:r>
              <a:rPr lang="en-US" sz="72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72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72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7200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lang="en-US" sz="7200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20605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19875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1545" y="1632954"/>
            <a:ext cx="10871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9322" y="2705724"/>
            <a:ext cx="10871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9345" y="2680216"/>
            <a:ext cx="10871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0417" y="2680216"/>
            <a:ext cx="10871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ưc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92691" y="2705723"/>
            <a:ext cx="10871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ưc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2912" y="1570603"/>
            <a:ext cx="10871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75645" y="1632954"/>
            <a:ext cx="10871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ôc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37055" y="1608327"/>
            <a:ext cx="10871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ôc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28600"/>
            <a:ext cx="982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  <a:r>
              <a:rPr lang="en-US" sz="8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ôc</a:t>
            </a:r>
            <a:r>
              <a:rPr lang="en-US" sz="8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r>
              <a:rPr lang="en-US" sz="8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ưc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" y="0"/>
            <a:ext cx="131323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4031" y="173721"/>
            <a:ext cx="1285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2.Đọc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59" y="1574761"/>
            <a:ext cx="513873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99924" y="1680405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6214250" y="1747083"/>
            <a:ext cx="10134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oc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0648" y="3027402"/>
            <a:ext cx="14847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óc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159" y="4495800"/>
            <a:ext cx="106338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óc</a:t>
            </a:r>
            <a:r>
              <a:rPr lang="en-US" sz="6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6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6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ộc</a:t>
            </a:r>
            <a:r>
              <a:rPr lang="en-US" sz="6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  <a:p>
            <a:pPr lvl="0"/>
            <a:r>
              <a:rPr lang="en-US" sz="6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ục</a:t>
            </a:r>
            <a:r>
              <a:rPr lang="en-US" sz="6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úc</a:t>
            </a:r>
            <a:r>
              <a:rPr lang="en-US" sz="6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6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ức</a:t>
            </a:r>
            <a:r>
              <a:rPr lang="en-US" sz="6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ực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/>
          <p:cNvSpPr txBox="1"/>
          <p:nvPr/>
        </p:nvSpPr>
        <p:spPr>
          <a:xfrm>
            <a:off x="2895600" y="27432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15010" y="25463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5368" y="169545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372" r="75689" b="31450"/>
          <a:stretch/>
        </p:blipFill>
        <p:spPr>
          <a:xfrm>
            <a:off x="2142978" y="217849"/>
            <a:ext cx="2962422" cy="174471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6" r="5489"/>
          <a:stretch/>
        </p:blipFill>
        <p:spPr bwMode="auto">
          <a:xfrm>
            <a:off x="7328338" y="3244095"/>
            <a:ext cx="2818644" cy="203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t="4323" r="56879" b="7010"/>
          <a:stretch/>
        </p:blipFill>
        <p:spPr bwMode="auto">
          <a:xfrm>
            <a:off x="6629400" y="169545"/>
            <a:ext cx="3886200" cy="179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3" r="28221"/>
          <a:stretch/>
        </p:blipFill>
        <p:spPr bwMode="auto">
          <a:xfrm>
            <a:off x="1392207" y="3535909"/>
            <a:ext cx="258554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993" y="2143035"/>
            <a:ext cx="31133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9735" y="1969374"/>
            <a:ext cx="28280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72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endParaRPr lang="vi-VN" sz="1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9169" y="5386297"/>
            <a:ext cx="34115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72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endParaRPr lang="vi-VN" sz="1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7001" y="5244989"/>
            <a:ext cx="3472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7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lang="vi-VN" sz="1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624189" y="3169703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9040211" y="29718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>
            <a:off x="3165940" y="644373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Straight Connector 15"/>
          <p:cNvCxnSpPr/>
          <p:nvPr/>
        </p:nvCxnSpPr>
        <p:spPr>
          <a:xfrm>
            <a:off x="9372600" y="62484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976" t="58182" r="74359" b="16950"/>
          <a:stretch/>
        </p:blipFill>
        <p:spPr>
          <a:xfrm>
            <a:off x="23648" y="4156727"/>
            <a:ext cx="1702675" cy="139065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t="16692" r="59296"/>
          <a:stretch/>
        </p:blipFill>
        <p:spPr bwMode="auto">
          <a:xfrm>
            <a:off x="3563005" y="4156727"/>
            <a:ext cx="851338" cy="131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4" t="6667" r="28920" b="-1"/>
          <a:stretch/>
        </p:blipFill>
        <p:spPr bwMode="auto">
          <a:xfrm>
            <a:off x="6086509" y="3817208"/>
            <a:ext cx="2112580" cy="14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9" t="21490" r="7924"/>
          <a:stretch/>
        </p:blipFill>
        <p:spPr bwMode="auto">
          <a:xfrm>
            <a:off x="8991600" y="3837764"/>
            <a:ext cx="1608082" cy="123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D:\Users\TV1-T1\1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38361" r="75742" b="57336"/>
          <a:stretch/>
        </p:blipFill>
        <p:spPr bwMode="auto">
          <a:xfrm>
            <a:off x="126125" y="34159"/>
            <a:ext cx="1781503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313" y="236483"/>
            <a:ext cx="7308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ưc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70" y="1380530"/>
            <a:ext cx="2819400" cy="1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41535" y="140045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</a:t>
            </a:r>
          </a:p>
        </p:txBody>
      </p:sp>
      <p:sp>
        <p:nvSpPr>
          <p:cNvPr id="5" name="Rectangle 4"/>
          <p:cNvSpPr/>
          <p:nvPr/>
        </p:nvSpPr>
        <p:spPr>
          <a:xfrm>
            <a:off x="5621113" y="1436132"/>
            <a:ext cx="7873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oc</a:t>
            </a:r>
            <a:endParaRPr lang="en-US" sz="48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0730" y="2251372"/>
            <a:ext cx="11304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</a:t>
            </a:r>
            <a:r>
              <a:rPr lang="en-US" sz="48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óc</a:t>
            </a:r>
            <a:endParaRPr lang="en-US" sz="48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508" y="3044696"/>
            <a:ext cx="1143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ục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ực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48" y="5585720"/>
            <a:ext cx="21403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lang="vi-VN" sz="10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5447" y="5585720"/>
            <a:ext cx="1947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endParaRPr lang="vi-VN" sz="10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03517" y="5585720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4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endParaRPr lang="vi-VN" sz="10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86800" y="5467346"/>
            <a:ext cx="23807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lang="vi-VN" sz="10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70" y="6237224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21" y="6260078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61" y="6258135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932" y="6092489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193</Words>
  <Application>Microsoft Office PowerPoint</Application>
  <PresentationFormat>Custom</PresentationFormat>
  <Paragraphs>96</Paragraphs>
  <Slides>23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SimSun</vt:lpstr>
      <vt:lpstr>.VnAvant</vt:lpstr>
      <vt:lpstr>Arial</vt:lpstr>
      <vt:lpstr>Arial-Rounded</vt:lpstr>
      <vt:lpstr>Calibri</vt:lpstr>
      <vt:lpstr>Calibri Light</vt:lpstr>
      <vt:lpstr>Chivo Light</vt:lpstr>
      <vt:lpstr>等线</vt:lpstr>
      <vt:lpstr>等线 Light</vt:lpstr>
      <vt:lpstr>Euphemia</vt:lpstr>
      <vt:lpstr>HP001</vt:lpstr>
      <vt:lpstr>HP001 4 hàng</vt:lpstr>
      <vt:lpstr>HP001 4H Normal</vt:lpstr>
      <vt:lpstr>Tahoma</vt:lpstr>
      <vt:lpstr>Times New Roman</vt:lpstr>
      <vt:lpstr>UTM Avo</vt:lpstr>
      <vt:lpstr>VNI-Avo</vt:lpstr>
      <vt:lpstr>Wingdings</vt:lpstr>
      <vt:lpstr>Office Theme</vt:lpstr>
      <vt:lpstr>Trẻ em Vui vẻ 16x9</vt:lpstr>
      <vt:lpstr>3_Default Design</vt:lpstr>
      <vt:lpstr>1_Office Theme</vt:lpstr>
      <vt:lpstr>1_Default Design</vt:lpstr>
      <vt:lpstr>2_Office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Tìm những từ ngữ chứa các vần oc, ôc, uc, ưc.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124</cp:revision>
  <dcterms:created xsi:type="dcterms:W3CDTF">2020-07-22T10:07:00Z</dcterms:created>
  <dcterms:modified xsi:type="dcterms:W3CDTF">2024-12-05T01:51:32Z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