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7" r:id="rId3"/>
    <p:sldId id="278" r:id="rId4"/>
    <p:sldId id="264" r:id="rId5"/>
    <p:sldId id="263" r:id="rId6"/>
    <p:sldId id="267" r:id="rId7"/>
    <p:sldId id="281" r:id="rId8"/>
    <p:sldId id="288" r:id="rId9"/>
    <p:sldId id="289" r:id="rId10"/>
    <p:sldId id="290" r:id="rId11"/>
    <p:sldId id="280" r:id="rId1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CCFFFF"/>
    <a:srgbClr val="6D9E60"/>
    <a:srgbClr val="FFCC99"/>
    <a:srgbClr val="FFFF00"/>
    <a:srgbClr val="99FFCC"/>
    <a:srgbClr val="70A264"/>
    <a:srgbClr val="4B965C"/>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autoAdjust="0"/>
    <p:restoredTop sz="94622" autoAdjust="0"/>
  </p:normalViewPr>
  <p:slideViewPr>
    <p:cSldViewPr>
      <p:cViewPr varScale="1">
        <p:scale>
          <a:sx n="35" d="100"/>
          <a:sy n="35" d="100"/>
        </p:scale>
        <p:origin x="730"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ẨM DUYÊNCẨM DUYÊN">
            <a:extLst>
              <a:ext uri="{FF2B5EF4-FFF2-40B4-BE49-F238E27FC236}">
                <a16:creationId xmlns:a16="http://schemas.microsoft.com/office/drawing/2014/main" id="{A86F25FF-D3B6-4876-04F0-0CEFC3D87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8" name="Rectangle: Rounded Corners 7">
            <a:extLst>
              <a:ext uri="{FF2B5EF4-FFF2-40B4-BE49-F238E27FC236}">
                <a16:creationId xmlns:a16="http://schemas.microsoft.com/office/drawing/2014/main" id="{858F0430-FDFD-BF4E-51ED-270D46153509}"/>
              </a:ext>
            </a:extLst>
          </p:cNvPr>
          <p:cNvSpPr/>
          <p:nvPr userDrawn="1"/>
        </p:nvSpPr>
        <p:spPr>
          <a:xfrm>
            <a:off x="400050" y="428701"/>
            <a:ext cx="17487900" cy="944880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3" name="Picture 2">
            <a:extLst>
              <a:ext uri="{FF2B5EF4-FFF2-40B4-BE49-F238E27FC236}">
                <a16:creationId xmlns:a16="http://schemas.microsoft.com/office/drawing/2014/main" id="{1686BA8A-3563-B303-99AE-3710A31982F1}"/>
              </a:ext>
            </a:extLst>
          </p:cNvPr>
          <p:cNvPicPr>
            <a:picLocks noChangeAspect="1"/>
          </p:cNvPicPr>
          <p:nvPr/>
        </p:nvPicPr>
        <p:blipFill>
          <a:blip r:embed="rId6"/>
          <a:stretch>
            <a:fillRect/>
          </a:stretch>
        </p:blipFill>
        <p:spPr>
          <a:xfrm>
            <a:off x="7086600" y="2476500"/>
            <a:ext cx="10321423" cy="3694496"/>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870DE069-3D70-F259-A6A8-742055EE1D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0"/>
            <a:ext cx="2685752" cy="2685752"/>
          </a:xfrm>
          <a:prstGeom prst="rect">
            <a:avLst/>
          </a:prstGeom>
        </p:spPr>
      </p:pic>
    </p:spTree>
    <p:extLst>
      <p:ext uri="{BB962C8B-B14F-4D97-AF65-F5344CB8AC3E}">
        <p14:creationId xmlns:p14="http://schemas.microsoft.com/office/powerpoint/2010/main" val="212278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4" name="TextBox 3">
            <a:extLst>
              <a:ext uri="{FF2B5EF4-FFF2-40B4-BE49-F238E27FC236}">
                <a16:creationId xmlns:a16="http://schemas.microsoft.com/office/drawing/2014/main" id="{011234C5-5070-80B1-831B-E8EE1BF8AAA9}"/>
              </a:ext>
            </a:extLst>
          </p:cNvPr>
          <p:cNvSpPr txBox="1"/>
          <p:nvPr/>
        </p:nvSpPr>
        <p:spPr>
          <a:xfrm>
            <a:off x="6705600" y="2628900"/>
            <a:ext cx="10896600" cy="729430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Được xem là biểu tượng và là niềm tự hào của người dân thành phố Đà Nẵng, cầu Rồng là một trong những cây cầu độc đáo bắc qua sông Hàn, là một địa điểm nổi tiếng thu hút khách du lịch tham quan.</a:t>
            </a:r>
          </a:p>
          <a:p>
            <a:pPr lvl="0" algn="just"/>
            <a:r>
              <a:rPr lang="vi-VN" sz="3600" dirty="0">
                <a:solidFill>
                  <a:srgbClr val="000000"/>
                </a:solidFill>
                <a:latin typeface="Cambria" panose="02040503050406030204" pitchFamily="18" charset="0"/>
                <a:ea typeface="Cambria" panose="02040503050406030204" pitchFamily="18" charset="0"/>
              </a:rPr>
              <a:t>Cầu Rồng dài 666m rộng 37,5m với 6 làn xe chạy với thiết kế hình rồng ấn tượng. Công trình được thông xe ngày 29/3/2013, kinh phí xây cầu gần 1.500 tỷ đồng. Vào tối thứ 7, chủ nhật hàng tuần hoặc những dịp đặc biệt, “Rồng” có thể phun ra nước và lửa. Công trình này từng được vinh danh quốc tế bằng Giải thưởng Kỹ thuật xuất sắc (EEA) của Hội đồng Các công ty kỹ thuật Mỹ (ACEC) 2014. EEA là giải thưởng danh giá thế giới, được ví như “giải Oscar của ngành kỹ thuật”.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2" name="Picture 4" descr="Viết đoạn văn giới thiệu nhân vật trong một bộ phim hoạt hình trang 152 lớp 5 | Kết nối tri thức Giải Tiếng Việt lớp 5">
            <a:extLst>
              <a:ext uri="{FF2B5EF4-FFF2-40B4-BE49-F238E27FC236}">
                <a16:creationId xmlns:a16="http://schemas.microsoft.com/office/drawing/2014/main" id="{2740F988-51F6-7ABF-223E-634A1CAED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848100"/>
            <a:ext cx="55795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96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8DFB40-80A8-0847-5A7C-29B7F758C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086600" y="586871"/>
            <a:ext cx="10327230" cy="7499445"/>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238FE5C-5234-F963-03C0-147D264600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3" name="Picture 2">
            <a:extLst>
              <a:ext uri="{FF2B5EF4-FFF2-40B4-BE49-F238E27FC236}">
                <a16:creationId xmlns:a16="http://schemas.microsoft.com/office/drawing/2014/main" id="{CAD7A960-8136-2082-F989-B9B447FD6709}"/>
              </a:ext>
            </a:extLst>
          </p:cNvPr>
          <p:cNvPicPr>
            <a:picLocks noChangeAspect="1"/>
          </p:cNvPicPr>
          <p:nvPr/>
        </p:nvPicPr>
        <p:blipFill>
          <a:blip r:embed="rId6"/>
          <a:stretch>
            <a:fillRect/>
          </a:stretch>
        </p:blipFill>
        <p:spPr>
          <a:xfrm>
            <a:off x="7746721" y="3310719"/>
            <a:ext cx="9006988" cy="3665562"/>
          </a:xfrm>
          <a:prstGeom prst="rect">
            <a:avLst/>
          </a:prstGeom>
        </p:spPr>
      </p:pic>
    </p:spTree>
    <p:extLst>
      <p:ext uri="{BB962C8B-B14F-4D97-AF65-F5344CB8AC3E}">
        <p14:creationId xmlns:p14="http://schemas.microsoft.com/office/powerpoint/2010/main" val="3493036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buổi sáng VTV7_720pHF">
            <a:hlinkClick r:id="" action="ppaction://media"/>
            <a:extLst>
              <a:ext uri="{FF2B5EF4-FFF2-40B4-BE49-F238E27FC236}">
                <a16:creationId xmlns:a16="http://schemas.microsoft.com/office/drawing/2014/main" id="{F7C33828-1194-C219-0881-815C2C8363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22058"/>
            <a:ext cx="18248786" cy="10264942"/>
          </a:xfrm>
          <a:prstGeom prst="rect">
            <a:avLst/>
          </a:prstGeom>
        </p:spPr>
      </p:pic>
    </p:spTree>
    <p:extLst>
      <p:ext uri="{BB962C8B-B14F-4D97-AF65-F5344CB8AC3E}">
        <p14:creationId xmlns:p14="http://schemas.microsoft.com/office/powerpoint/2010/main" val="1778933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ẨM DUYÊN">
            <a:extLst>
              <a:ext uri="{FF2B5EF4-FFF2-40B4-BE49-F238E27FC236}">
                <a16:creationId xmlns:a16="http://schemas.microsoft.com/office/drawing/2014/main" id="{1CAB6439-3555-8258-2DE5-1754C5536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pic>
        <p:nvPicPr>
          <p:cNvPr id="11" name="Picture 10">
            <a:extLst>
              <a:ext uri="{FF2B5EF4-FFF2-40B4-BE49-F238E27FC236}">
                <a16:creationId xmlns:a16="http://schemas.microsoft.com/office/drawing/2014/main" id="{3DC30968-C227-7FF9-E273-83F18ACB001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2476500"/>
            <a:ext cx="8662395" cy="7810501"/>
          </a:xfrm>
          <a:prstGeom prst="rect">
            <a:avLst/>
          </a:prstGeom>
        </p:spPr>
      </p:pic>
      <p:pic>
        <p:nvPicPr>
          <p:cNvPr id="23" name="Picture 22">
            <a:extLst>
              <a:ext uri="{FF2B5EF4-FFF2-40B4-BE49-F238E27FC236}">
                <a16:creationId xmlns:a16="http://schemas.microsoft.com/office/drawing/2014/main" id="{5613B1F3-24E5-CD8C-53A2-F06E747F6C6D}"/>
              </a:ext>
            </a:extLst>
          </p:cNvPr>
          <p:cNvPicPr>
            <a:picLocks noChangeAspect="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8396699" y="423969"/>
            <a:ext cx="7499607" cy="1275867"/>
          </a:xfrm>
          <a:prstGeom prst="rect">
            <a:avLst/>
          </a:prstGeom>
        </p:spPr>
      </p:pic>
      <p:pic>
        <p:nvPicPr>
          <p:cNvPr id="3" name="Picture 2">
            <a:extLst>
              <a:ext uri="{FF2B5EF4-FFF2-40B4-BE49-F238E27FC236}">
                <a16:creationId xmlns:a16="http://schemas.microsoft.com/office/drawing/2014/main" id="{FD797A8C-2A27-B5CA-0A29-E09C37ED6FC8}"/>
              </a:ext>
            </a:extLst>
          </p:cNvPr>
          <p:cNvPicPr>
            <a:picLocks noChangeAspect="1"/>
          </p:cNvPicPr>
          <p:nvPr/>
        </p:nvPicPr>
        <p:blipFill>
          <a:blip r:embed="rId7"/>
          <a:stretch>
            <a:fillRect/>
          </a:stretch>
        </p:blipFill>
        <p:spPr>
          <a:xfrm>
            <a:off x="9982200" y="1714500"/>
            <a:ext cx="5145470" cy="4389500"/>
          </a:xfrm>
          <a:prstGeom prst="rect">
            <a:avLst/>
          </a:prstGeom>
        </p:spPr>
      </p:pic>
      <p:pic>
        <p:nvPicPr>
          <p:cNvPr id="5" name="Picture 4">
            <a:extLst>
              <a:ext uri="{FF2B5EF4-FFF2-40B4-BE49-F238E27FC236}">
                <a16:creationId xmlns:a16="http://schemas.microsoft.com/office/drawing/2014/main" id="{7E570A42-35D9-649C-1C83-301A19C7C50F}"/>
              </a:ext>
            </a:extLst>
          </p:cNvPr>
          <p:cNvPicPr>
            <a:picLocks noChangeAspect="1"/>
          </p:cNvPicPr>
          <p:nvPr/>
        </p:nvPicPr>
        <p:blipFill>
          <a:blip r:embed="rId8"/>
          <a:stretch>
            <a:fillRect/>
          </a:stretch>
        </p:blipFill>
        <p:spPr>
          <a:xfrm>
            <a:off x="5548341" y="3695700"/>
            <a:ext cx="12735648" cy="5950212"/>
          </a:xfrm>
          <a:prstGeom prst="rect">
            <a:avLst/>
          </a:prstGeom>
        </p:spPr>
      </p:pic>
    </p:spTree>
    <p:extLst>
      <p:ext uri="{BB962C8B-B14F-4D97-AF65-F5344CB8AC3E}">
        <p14:creationId xmlns:p14="http://schemas.microsoft.com/office/powerpoint/2010/main" val="1234216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ity&#10;&#10;Description automatically generated with medium confidence">
            <a:extLst>
              <a:ext uri="{FF2B5EF4-FFF2-40B4-BE49-F238E27FC236}">
                <a16:creationId xmlns:a16="http://schemas.microsoft.com/office/drawing/2014/main" id="{104BF7D7-F176-40C8-EA1E-A8716DD0601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4319" y="-26751"/>
            <a:ext cx="18288000" cy="10287000"/>
          </a:xfrm>
          <a:prstGeom prst="rect">
            <a:avLst/>
          </a:prstGeom>
        </p:spPr>
      </p:pic>
      <p:sp>
        <p:nvSpPr>
          <p:cNvPr id="2" name="Freeform 2">
            <a:extLst>
              <a:ext uri="{FF2B5EF4-FFF2-40B4-BE49-F238E27FC236}">
                <a16:creationId xmlns:a16="http://schemas.microsoft.com/office/drawing/2014/main" id="{560D681A-E744-CAA7-D1D8-1F419A3E3A83}"/>
              </a:ext>
            </a:extLst>
          </p:cNvPr>
          <p:cNvSpPr/>
          <p:nvPr/>
        </p:nvSpPr>
        <p:spPr>
          <a:xfrm>
            <a:off x="1143000" y="800100"/>
            <a:ext cx="16078200" cy="7697567"/>
          </a:xfrm>
          <a:custGeom>
            <a:avLst/>
            <a:gdLst/>
            <a:ahLst/>
            <a:cxnLst/>
            <a:rect l="l" t="t" r="r" b="b"/>
            <a:pathLst>
              <a:path w="3771258" h="2484316">
                <a:moveTo>
                  <a:pt x="0" y="0"/>
                </a:moveTo>
                <a:lnTo>
                  <a:pt x="3771258" y="0"/>
                </a:lnTo>
                <a:lnTo>
                  <a:pt x="3771258" y="2484316"/>
                </a:lnTo>
                <a:lnTo>
                  <a:pt x="0" y="2484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8262331-E556-A32C-12A7-FA6D12D4BC76}"/>
              </a:ext>
            </a:extLst>
          </p:cNvPr>
          <p:cNvPicPr>
            <a:picLocks noChangeAspect="1"/>
          </p:cNvPicPr>
          <p:nvPr/>
        </p:nvPicPr>
        <p:blipFill>
          <a:blip r:embed="rId6"/>
          <a:stretch>
            <a:fillRect/>
          </a:stretch>
        </p:blipFill>
        <p:spPr>
          <a:xfrm>
            <a:off x="3581400" y="2781300"/>
            <a:ext cx="11199323" cy="4170025"/>
          </a:xfrm>
          <a:prstGeom prst="rect">
            <a:avLst/>
          </a:prstGeom>
        </p:spPr>
      </p:pic>
    </p:spTree>
    <p:extLst>
      <p:ext uri="{BB962C8B-B14F-4D97-AF65-F5344CB8AC3E}">
        <p14:creationId xmlns:p14="http://schemas.microsoft.com/office/powerpoint/2010/main" val="3015642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6629228" cy="1630621"/>
            <a:chOff x="782472" y="952500"/>
            <a:chExt cx="16629228"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300" y="952500"/>
              <a:ext cx="16154400"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1</a:t>
              </a:r>
              <a:r>
                <a:rPr lang="en-US" sz="4800" b="1" dirty="0">
                  <a:solidFill>
                    <a:schemeClr val="tx1"/>
                  </a:solidFill>
                </a:rPr>
                <a:t>. </a:t>
              </a:r>
              <a:r>
                <a:rPr lang="vi-VN" sz="4800" b="1" dirty="0">
                  <a:solidFill>
                    <a:schemeClr val="tx1"/>
                  </a:solidFill>
                </a:rPr>
                <a:t>Dựa vào các ý đã tìm được trong hoạt động Viết ở Bài 30, viết đoạn văn theo yêu cầu của đề bài.</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3" name="Rectangle: Rounded Corners 6">
            <a:extLst>
              <a:ext uri="{FF2B5EF4-FFF2-40B4-BE49-F238E27FC236}">
                <a16:creationId xmlns:a16="http://schemas.microsoft.com/office/drawing/2014/main" id="{C6EAADA0-50FB-6AE5-5212-F52C96DDB3F3}"/>
              </a:ext>
            </a:extLst>
          </p:cNvPr>
          <p:cNvSpPr/>
          <p:nvPr/>
        </p:nvSpPr>
        <p:spPr>
          <a:xfrm>
            <a:off x="914400" y="3086100"/>
            <a:ext cx="16589423" cy="6248400"/>
          </a:xfrm>
          <a:custGeom>
            <a:avLst/>
            <a:gdLst>
              <a:gd name="connsiteX0" fmla="*/ 0 w 15811500"/>
              <a:gd name="connsiteY0" fmla="*/ 635013 h 3810000"/>
              <a:gd name="connsiteX1" fmla="*/ 635013 w 15811500"/>
              <a:gd name="connsiteY1" fmla="*/ 0 h 3810000"/>
              <a:gd name="connsiteX2" fmla="*/ 15176487 w 15811500"/>
              <a:gd name="connsiteY2" fmla="*/ 0 h 3810000"/>
              <a:gd name="connsiteX3" fmla="*/ 15811500 w 15811500"/>
              <a:gd name="connsiteY3" fmla="*/ 635013 h 3810000"/>
              <a:gd name="connsiteX4" fmla="*/ 15811500 w 15811500"/>
              <a:gd name="connsiteY4" fmla="*/ 3174987 h 3810000"/>
              <a:gd name="connsiteX5" fmla="*/ 15176487 w 15811500"/>
              <a:gd name="connsiteY5" fmla="*/ 3810000 h 3810000"/>
              <a:gd name="connsiteX6" fmla="*/ 635013 w 15811500"/>
              <a:gd name="connsiteY6" fmla="*/ 3810000 h 3810000"/>
              <a:gd name="connsiteX7" fmla="*/ 0 w 15811500"/>
              <a:gd name="connsiteY7" fmla="*/ 3174987 h 3810000"/>
              <a:gd name="connsiteX8" fmla="*/ 0 w 15811500"/>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300251 w 16111751"/>
              <a:gd name="connsiteY7" fmla="*/ 3174987 h 3810000"/>
              <a:gd name="connsiteX8" fmla="*/ 0 w 16111751"/>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109183 w 16111751"/>
              <a:gd name="connsiteY7" fmla="*/ 3229578 h 3810000"/>
              <a:gd name="connsiteX8" fmla="*/ 0 w 16111751"/>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111751 w 16589423"/>
              <a:gd name="connsiteY4" fmla="*/ 3174987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412001 w 16589423"/>
              <a:gd name="connsiteY4" fmla="*/ 3256873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9423" h="3810000">
                <a:moveTo>
                  <a:pt x="0" y="635013"/>
                </a:moveTo>
                <a:cubicBezTo>
                  <a:pt x="0" y="284305"/>
                  <a:pt x="584556" y="0"/>
                  <a:pt x="935264" y="0"/>
                </a:cubicBezTo>
                <a:lnTo>
                  <a:pt x="15476738" y="0"/>
                </a:lnTo>
                <a:cubicBezTo>
                  <a:pt x="15827446" y="0"/>
                  <a:pt x="16589423" y="161475"/>
                  <a:pt x="16589423" y="512183"/>
                </a:cubicBezTo>
                <a:lnTo>
                  <a:pt x="16412001" y="3256873"/>
                </a:lnTo>
                <a:cubicBezTo>
                  <a:pt x="16412001" y="3607581"/>
                  <a:pt x="15827446" y="3810000"/>
                  <a:pt x="15476738" y="3810000"/>
                </a:cubicBezTo>
                <a:lnTo>
                  <a:pt x="935264" y="3810000"/>
                </a:lnTo>
                <a:cubicBezTo>
                  <a:pt x="584556" y="3810000"/>
                  <a:pt x="109183" y="3580286"/>
                  <a:pt x="109183" y="3229578"/>
                </a:cubicBezTo>
                <a:cubicBezTo>
                  <a:pt x="109183" y="2382920"/>
                  <a:pt x="0" y="1481671"/>
                  <a:pt x="0" y="635013"/>
                </a:cubicBezTo>
                <a:close/>
              </a:path>
            </a:pathLst>
          </a:custGeom>
          <a:solidFill>
            <a:srgbClr val="FF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400" b="1" i="1" dirty="0">
                <a:solidFill>
                  <a:srgbClr val="002060"/>
                </a:solidFill>
                <a:latin typeface="Cambria" panose="02040503050406030204" pitchFamily="18" charset="0"/>
                <a:ea typeface="Cambria" panose="02040503050406030204" pitchFamily="18" charset="0"/>
              </a:rPr>
              <a:t>Lưu ý:</a:t>
            </a:r>
            <a:endParaRPr lang="vi-VN" sz="5400" b="1" dirty="0">
              <a:solidFill>
                <a:srgbClr val="002060"/>
              </a:solidFill>
              <a:latin typeface="Cambria" panose="02040503050406030204" pitchFamily="18" charset="0"/>
              <a:ea typeface="Cambria" panose="02040503050406030204" pitchFamily="18" charset="0"/>
            </a:endParaRPr>
          </a:p>
          <a:p>
            <a:r>
              <a:rPr lang="vi-VN" sz="5400" dirty="0">
                <a:solidFill>
                  <a:srgbClr val="002060"/>
                </a:solidFill>
                <a:latin typeface="Cambria" panose="02040503050406030204" pitchFamily="18" charset="0"/>
                <a:ea typeface="Cambria" panose="02040503050406030204" pitchFamily="18" charset="0"/>
              </a:rPr>
              <a:t>– Viết mở đầu và kết thúc gây được sự chú ý đối với người đọc.</a:t>
            </a:r>
          </a:p>
          <a:p>
            <a:r>
              <a:rPr lang="vi-VN" sz="5400" dirty="0">
                <a:solidFill>
                  <a:srgbClr val="002060"/>
                </a:solidFill>
                <a:latin typeface="Cambria" panose="02040503050406030204" pitchFamily="18" charset="0"/>
                <a:ea typeface="Cambria" panose="02040503050406030204" pitchFamily="18" charset="0"/>
              </a:rPr>
              <a:t>– Tập trung giới thiệu nhân vật đã lựa chọn (đặc điểm về ngoại hình, hoạt động, tính cách,… của nhân vật).</a:t>
            </a:r>
          </a:p>
          <a:p>
            <a:r>
              <a:rPr lang="vi-VN" sz="5400" dirty="0">
                <a:solidFill>
                  <a:srgbClr val="002060"/>
                </a:solidFill>
                <a:latin typeface="Cambria" panose="02040503050406030204" pitchFamily="18" charset="0"/>
                <a:ea typeface="Cambria" panose="02040503050406030204" pitchFamily="18" charset="0"/>
              </a:rPr>
              <a:t>– Sử dụng những dẫn chứng minh hoạ để lời giới thiệu có sức thuyết phục và cuốn hút.</a:t>
            </a:r>
          </a:p>
        </p:txBody>
      </p:sp>
    </p:spTree>
    <p:extLst>
      <p:ext uri="{BB962C8B-B14F-4D97-AF65-F5344CB8AC3E}">
        <p14:creationId xmlns:p14="http://schemas.microsoft.com/office/powerpoint/2010/main" val="512440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550EAFF-0D04-DA22-3C8B-FD88007C8D09}"/>
              </a:ext>
            </a:extLst>
          </p:cNvPr>
          <p:cNvSpPr txBox="1"/>
          <p:nvPr/>
        </p:nvSpPr>
        <p:spPr>
          <a:xfrm>
            <a:off x="838200" y="952500"/>
            <a:ext cx="16459200" cy="8402300"/>
          </a:xfrm>
          <a:prstGeom prst="rect">
            <a:avLst/>
          </a:prstGeom>
          <a:noFill/>
        </p:spPr>
        <p:txBody>
          <a:bodyPr wrap="square">
            <a:spAutoFit/>
          </a:bodyPr>
          <a:lstStyle/>
          <a:p>
            <a:pPr algn="just"/>
            <a:r>
              <a:rPr lang="en-US" sz="3600" dirty="0">
                <a:latin typeface="Cambria" panose="02040503050406030204" pitchFamily="18" charset="0"/>
                <a:ea typeface="Cambria" panose="02040503050406030204" pitchFamily="18" charset="0"/>
                <a:cs typeface="Calibri" panose="020F0502020204030204" pitchFamily="34" charset="0"/>
              </a:rPr>
              <a:t>   </a:t>
            </a:r>
            <a:r>
              <a:rPr lang="vi-VN" sz="3600" dirty="0">
                <a:latin typeface="Cambria" panose="02040503050406030204" pitchFamily="18" charset="0"/>
                <a:ea typeface="Cambria" panose="02040503050406030204" pitchFamily="18" charset="0"/>
                <a:cs typeface="Calibri" panose="020F0502020204030204" pitchFamily="34" charset="0"/>
              </a:rPr>
              <a:t>Một bộ phim hoạt hình mà hầu như ai cũng biết tới, ai cũng đã từng xem một lần ở đâu đó trong đời: bộ phim hoạt hình mèo và chuột Tom and Jerry nổi tiếng. Đây là một bộ phim hoạt hình nhiều tập của nước ngoài. Nổi bật trong phim là hai nhân vật chuột Jerry và mèo Tom, nhưng có lẽ chuột Jerry mới thật là nhân vật được yêu quý, lấy được cảm tình từ người xem hơn cả. Bộ phim dài tập kể về chuỗi các tình huống, câu chuyện giữa mèo và chuột, truy đuổi thú vị, gây cười. Nhân vật chuột Jerry nổi bật với cách tạo hình nhỏ nhắn, màu vàng của lông nhàn nhạt. Cậu ta rất thông minh với những pha chạy trốn được khỏi mèo sự truy đuổi của mèo Tom và đồng bọn. Đặc biệt, với tính cách hiền lành tốt bụng và hay giúp đỡ người khác, chuột Jerry còn không ít lần tự đưa mình vào những tình huống khó khăn, nguy hiểm để cứu người. Một số lần, chuột Jerry thông minh còn gài bẫy, làm cho mèo Tom ngã lộn nhào, bị đồ vật rơi trúng người cán dẹt mỏng hay vỡ vụn cả thân người.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p>
        </p:txBody>
      </p:sp>
    </p:spTree>
    <p:extLst>
      <p:ext uri="{BB962C8B-B14F-4D97-AF65-F5344CB8AC3E}">
        <p14:creationId xmlns:p14="http://schemas.microsoft.com/office/powerpoint/2010/main" val="4059619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69C2E5-009D-7D6C-BC91-4BC5EEF40887}"/>
              </a:ext>
            </a:extLst>
          </p:cNvPr>
          <p:cNvGrpSpPr/>
          <p:nvPr/>
        </p:nvGrpSpPr>
        <p:grpSpPr>
          <a:xfrm>
            <a:off x="942549" y="641766"/>
            <a:ext cx="16448074" cy="1066800"/>
            <a:chOff x="963626" y="900787"/>
            <a:chExt cx="16448074" cy="1066800"/>
          </a:xfrm>
        </p:grpSpPr>
        <p:sp>
          <p:nvSpPr>
            <p:cNvPr id="9" name="Rectangle: Rounded Corners 8">
              <a:extLst>
                <a:ext uri="{FF2B5EF4-FFF2-40B4-BE49-F238E27FC236}">
                  <a16:creationId xmlns:a16="http://schemas.microsoft.com/office/drawing/2014/main" id="{CA950919-F67D-4ECA-ABF3-FB10AEB748B6}"/>
                </a:ext>
              </a:extLst>
            </p:cNvPr>
            <p:cNvSpPr/>
            <p:nvPr/>
          </p:nvSpPr>
          <p:spPr>
            <a:xfrm>
              <a:off x="1257300" y="952500"/>
              <a:ext cx="16154400" cy="897725"/>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2. </a:t>
              </a:r>
              <a:r>
                <a:rPr lang="vi-VN" sz="4800" b="1" dirty="0">
                  <a:solidFill>
                    <a:schemeClr val="tx1"/>
                  </a:solidFill>
                </a:rPr>
                <a:t>Đọc soát và chỉnh sửa.</a:t>
              </a:r>
            </a:p>
          </p:txBody>
        </p:sp>
        <p:pic>
          <p:nvPicPr>
            <p:cNvPr id="10" name="Picture 9">
              <a:extLst>
                <a:ext uri="{FF2B5EF4-FFF2-40B4-BE49-F238E27FC236}">
                  <a16:creationId xmlns:a16="http://schemas.microsoft.com/office/drawing/2014/main" id="{14B84B92-410E-3E50-FF17-5AAAD1A592E8}"/>
                </a:ext>
              </a:extLst>
            </p:cNvPr>
            <p:cNvPicPr>
              <a:picLocks noChangeAspect="1"/>
            </p:cNvPicPr>
            <p:nvPr/>
          </p:nvPicPr>
          <p:blipFill>
            <a:blip r:embed="rId2"/>
            <a:stretch>
              <a:fillRect/>
            </a:stretch>
          </p:blipFill>
          <p:spPr>
            <a:xfrm>
              <a:off x="963626" y="900787"/>
              <a:ext cx="918458" cy="1066800"/>
            </a:xfrm>
            <a:prstGeom prst="rect">
              <a:avLst/>
            </a:prstGeom>
          </p:spPr>
        </p:pic>
      </p:grpSp>
      <p:pic>
        <p:nvPicPr>
          <p:cNvPr id="12" name="Picture 11">
            <a:extLst>
              <a:ext uri="{FF2B5EF4-FFF2-40B4-BE49-F238E27FC236}">
                <a16:creationId xmlns:a16="http://schemas.microsoft.com/office/drawing/2014/main" id="{5823133B-C83A-A4D4-CEA0-F34F8CF2B6BF}"/>
              </a:ext>
            </a:extLst>
          </p:cNvPr>
          <p:cNvPicPr>
            <a:picLocks noChangeAspect="1"/>
          </p:cNvPicPr>
          <p:nvPr/>
        </p:nvPicPr>
        <p:blipFill>
          <a:blip r:embed="rId3"/>
          <a:stretch>
            <a:fillRect/>
          </a:stretch>
        </p:blipFill>
        <p:spPr>
          <a:xfrm>
            <a:off x="1752600" y="2933700"/>
            <a:ext cx="14533927" cy="5029200"/>
          </a:xfrm>
          <a:prstGeom prst="rect">
            <a:avLst/>
          </a:prstGeom>
        </p:spPr>
      </p:pic>
    </p:spTree>
    <p:extLst>
      <p:ext uri="{BB962C8B-B14F-4D97-AF65-F5344CB8AC3E}">
        <p14:creationId xmlns:p14="http://schemas.microsoft.com/office/powerpoint/2010/main" val="287537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125B022A-3160-E328-BB1B-15F525E8C2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2628900"/>
            <a:ext cx="9753600" cy="3238500"/>
          </a:xfrm>
          <a:prstGeom prst="rect">
            <a:avLst/>
          </a:prstGeom>
        </p:spPr>
      </p:pic>
    </p:spTree>
    <p:extLst>
      <p:ext uri="{BB962C8B-B14F-4D97-AF65-F5344CB8AC3E}">
        <p14:creationId xmlns:p14="http://schemas.microsoft.com/office/powerpoint/2010/main" val="4151069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pic>
        <p:nvPicPr>
          <p:cNvPr id="1026" name="Picture 2" descr="Bitexco Financial Tower – Wikipedia tiếng Việt">
            <a:extLst>
              <a:ext uri="{FF2B5EF4-FFF2-40B4-BE49-F238E27FC236}">
                <a16:creationId xmlns:a16="http://schemas.microsoft.com/office/drawing/2014/main" id="{E50C6051-51FC-FDC4-2CCC-81252CDD5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57500"/>
            <a:ext cx="4162425" cy="6256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1234C5-5070-80B1-831B-E8EE1BF8AAA9}"/>
              </a:ext>
            </a:extLst>
          </p:cNvPr>
          <p:cNvSpPr txBox="1"/>
          <p:nvPr/>
        </p:nvSpPr>
        <p:spPr>
          <a:xfrm>
            <a:off x="6705600" y="2705100"/>
            <a:ext cx="10896600" cy="7294305"/>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Cao 262m, 68 tầng – Bitexco Financial Tower tự hào là biểu tượng kiến trúc của Thành phố Hồ Chí Minh, thể hiện sự phát triển nhanh chóng của Việt Nam hiện đại, hội nhập quốc tế và thế hệ trẻ năng động. Tác phẩm nghệ thuật kiến trúc duyên dáng này là điển hình minh chứng cho sự hợp lực hợp tác quốc tế.</a:t>
            </a:r>
          </a:p>
          <a:p>
            <a:pPr algn="just"/>
            <a:r>
              <a:rPr lang="vi-VN" sz="3600" b="0" i="0" dirty="0">
                <a:solidFill>
                  <a:srgbClr val="000000"/>
                </a:solidFill>
                <a:effectLst/>
                <a:latin typeface="Cambria" panose="02040503050406030204" pitchFamily="18" charset="0"/>
                <a:ea typeface="Cambria" panose="02040503050406030204" pitchFamily="18" charset="0"/>
              </a:rPr>
              <a:t>Tòa tháp được thiết kế và trang bị như điểm đến đẳng cấp ấn tượng nhất dành cho các doanh nghiệp và là khởi nguồn của những cảm hứng bất tận. Tòa tháp được lấy cảm hứng thiết kế từ hình ảnh búp sen, thể hiện văn hóa truyền thống của Việt Nam, khát vọng vươn lên của dân tộc.</a:t>
            </a:r>
          </a:p>
          <a:p>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87787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2029</TotalTime>
  <Words>745</Words>
  <Application>Microsoft Office PowerPoint</Application>
  <PresentationFormat>Tùy chỉnh</PresentationFormat>
  <Paragraphs>13</Paragraphs>
  <Slides>11</Slides>
  <Notes>0</Notes>
  <HiddenSlides>0</HiddenSlides>
  <MMClips>1</MMClips>
  <ScaleCrop>false</ScaleCrop>
  <HeadingPairs>
    <vt:vector size="6" baseType="variant">
      <vt:variant>
        <vt:lpstr>Phông được Dùng</vt:lpstr>
      </vt:variant>
      <vt:variant>
        <vt:i4>2</vt:i4>
      </vt:variant>
      <vt:variant>
        <vt:lpstr>Chủ đề</vt:lpstr>
      </vt:variant>
      <vt:variant>
        <vt:i4>1</vt:i4>
      </vt:variant>
      <vt:variant>
        <vt:lpstr>Tiêu đề Bản chiếu</vt:lpstr>
      </vt:variant>
      <vt:variant>
        <vt:i4>11</vt:i4>
      </vt:variant>
    </vt:vector>
  </HeadingPairs>
  <TitlesOfParts>
    <vt:vector size="14" baseType="lpstr">
      <vt:lpstr>Arial</vt:lpstr>
      <vt:lpstr>Cambria</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tranluongxuanyen@gmail.com</cp:lastModifiedBy>
  <cp:revision>24</cp:revision>
  <dcterms:created xsi:type="dcterms:W3CDTF">2006-08-16T00:00:00Z</dcterms:created>
  <dcterms:modified xsi:type="dcterms:W3CDTF">2025-01-02T13:10:42Z</dcterms:modified>
  <dc:identifier>DAGN-RaRZLc</dc:identifier>
</cp:coreProperties>
</file>