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8" r:id="rId4"/>
  </p:sldMasterIdLst>
  <p:sldIdLst>
    <p:sldId id="259" r:id="rId5"/>
    <p:sldId id="257" r:id="rId6"/>
    <p:sldId id="306" r:id="rId7"/>
    <p:sldId id="260" r:id="rId8"/>
    <p:sldId id="262" r:id="rId9"/>
    <p:sldId id="263" r:id="rId10"/>
    <p:sldId id="264" r:id="rId11"/>
    <p:sldId id="265" r:id="rId12"/>
    <p:sldId id="309" r:id="rId13"/>
    <p:sldId id="274" r:id="rId14"/>
    <p:sldId id="266" r:id="rId15"/>
    <p:sldId id="293" r:id="rId16"/>
    <p:sldId id="310" r:id="rId17"/>
    <p:sldId id="311" r:id="rId18"/>
    <p:sldId id="312" r:id="rId19"/>
    <p:sldId id="313" r:id="rId20"/>
    <p:sldId id="314" r:id="rId21"/>
    <p:sldId id="315" r:id="rId22"/>
    <p:sldId id="316" r:id="rId23"/>
    <p:sldId id="317"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EEA0"/>
    <a:srgbClr val="FFE1FD"/>
    <a:srgbClr val="FFCCFF"/>
    <a:srgbClr val="F44A4C"/>
    <a:srgbClr val="FF0066"/>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8286" autoAdjust="0"/>
    <p:restoredTop sz="94660"/>
  </p:normalViewPr>
  <p:slideViewPr>
    <p:cSldViewPr snapToGrid="0">
      <p:cViewPr varScale="1">
        <p:scale>
          <a:sx n="53" d="100"/>
          <a:sy n="53" d="100"/>
        </p:scale>
        <p:origin x="597" y="27"/>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731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7096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620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293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897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7289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81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18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229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250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887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1227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3557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52835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963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696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02/01/2025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02/01/2025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02/01/2025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02/01/2025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02/01/2025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02/01/2025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7932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5832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image" Target="../media/image27.svg"/><Relationship Id="rId21" Type="http://schemas.openxmlformats.org/officeDocument/2006/relationships/image" Target="../media/image45.pn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23"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image" Target="../media/image43.sv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 Id="rId22"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jpeg"/><Relationship Id="rId1" Type="http://schemas.openxmlformats.org/officeDocument/2006/relationships/slideLayout" Target="../slideLayouts/slideLayout18.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34.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slideLayout" Target="../slideLayouts/slideLayout34.xml"/><Relationship Id="rId7" Type="http://schemas.openxmlformats.org/officeDocument/2006/relationships/image" Target="../media/image70.svg"/><Relationship Id="rId12" Type="http://schemas.openxmlformats.org/officeDocument/2006/relationships/image" Target="../media/image75.png"/><Relationship Id="rId2" Type="http://schemas.openxmlformats.org/officeDocument/2006/relationships/video" Target="../media/media5.mp4"/><Relationship Id="rId16" Type="http://schemas.openxmlformats.org/officeDocument/2006/relationships/image" Target="../media/image47.png"/><Relationship Id="rId1" Type="http://schemas.microsoft.com/office/2007/relationships/media" Target="../media/media5.mp4"/><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sv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 Id="rId14" Type="http://schemas.openxmlformats.org/officeDocument/2006/relationships/image" Target="../media/image77.png"/></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18" Type="http://schemas.openxmlformats.org/officeDocument/2006/relationships/image" Target="../media/image95.png"/><Relationship Id="rId26" Type="http://schemas.openxmlformats.org/officeDocument/2006/relationships/image" Target="../media/image99.png"/><Relationship Id="rId3" Type="http://schemas.openxmlformats.org/officeDocument/2006/relationships/image" Target="../media/image80.svg"/><Relationship Id="rId21" Type="http://schemas.openxmlformats.org/officeDocument/2006/relationships/image" Target="../media/image98.svg"/><Relationship Id="rId7" Type="http://schemas.openxmlformats.org/officeDocument/2006/relationships/image" Target="../media/image84.svg"/><Relationship Id="rId12" Type="http://schemas.openxmlformats.org/officeDocument/2006/relationships/image" Target="../media/image89.png"/><Relationship Id="rId17" Type="http://schemas.openxmlformats.org/officeDocument/2006/relationships/image" Target="../media/image94.svg"/><Relationship Id="rId25" Type="http://schemas.openxmlformats.org/officeDocument/2006/relationships/image" Target="../media/image31.svg"/><Relationship Id="rId2" Type="http://schemas.openxmlformats.org/officeDocument/2006/relationships/image" Target="../media/image79.png"/><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102.png"/><Relationship Id="rId1" Type="http://schemas.openxmlformats.org/officeDocument/2006/relationships/slideLayout" Target="../slideLayouts/slideLayout18.xml"/><Relationship Id="rId6" Type="http://schemas.openxmlformats.org/officeDocument/2006/relationships/image" Target="../media/image83.png"/><Relationship Id="rId11" Type="http://schemas.openxmlformats.org/officeDocument/2006/relationships/image" Target="../media/image88.svg"/><Relationship Id="rId24" Type="http://schemas.openxmlformats.org/officeDocument/2006/relationships/image" Target="../media/image30.png"/><Relationship Id="rId5" Type="http://schemas.openxmlformats.org/officeDocument/2006/relationships/image" Target="../media/image82.svg"/><Relationship Id="rId15" Type="http://schemas.openxmlformats.org/officeDocument/2006/relationships/image" Target="../media/image92.svg"/><Relationship Id="rId23" Type="http://schemas.openxmlformats.org/officeDocument/2006/relationships/image" Target="../media/image35.svg"/><Relationship Id="rId28" Type="http://schemas.openxmlformats.org/officeDocument/2006/relationships/image" Target="../media/image101.png"/><Relationship Id="rId10" Type="http://schemas.openxmlformats.org/officeDocument/2006/relationships/image" Target="../media/image87.png"/><Relationship Id="rId19" Type="http://schemas.openxmlformats.org/officeDocument/2006/relationships/image" Target="../media/image96.svg"/><Relationship Id="rId4" Type="http://schemas.openxmlformats.org/officeDocument/2006/relationships/image" Target="../media/image81.png"/><Relationship Id="rId9" Type="http://schemas.openxmlformats.org/officeDocument/2006/relationships/image" Target="../media/image86.svg"/><Relationship Id="rId14" Type="http://schemas.openxmlformats.org/officeDocument/2006/relationships/image" Target="../media/image91.png"/><Relationship Id="rId22" Type="http://schemas.openxmlformats.org/officeDocument/2006/relationships/image" Target="../media/image34.png"/><Relationship Id="rId27" Type="http://schemas.openxmlformats.org/officeDocument/2006/relationships/image" Target="../media/image100.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17.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22.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23.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24.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25.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txBody>
          <a:bodyPr/>
          <a:lstStyle/>
          <a:p>
            <a:endParaRPr lang="en-US"/>
          </a:p>
        </p:txBody>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txBody>
          <a:bodyPr/>
          <a:lstStyle/>
          <a:p>
            <a:endParaRPr lang="en-US"/>
          </a:p>
        </p:txBody>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34460"/>
          <a:stretch/>
        </p:blipFill>
        <p:spPr>
          <a:xfrm>
            <a:off x="8696017" y="2571819"/>
            <a:ext cx="6225018" cy="5342638"/>
          </a:xfrm>
          <a:prstGeom prst="rect">
            <a:avLst/>
          </a:prstGeom>
        </p:spPr>
      </p:pic>
      <p:pic>
        <p:nvPicPr>
          <p:cNvPr id="4" name="Picture 3">
            <a:extLst>
              <a:ext uri="{FF2B5EF4-FFF2-40B4-BE49-F238E27FC236}">
                <a16:creationId xmlns:a16="http://schemas.microsoft.com/office/drawing/2014/main" id="{A338621E-1F70-9106-50B5-982214F51574}"/>
              </a:ext>
            </a:extLst>
          </p:cNvPr>
          <p:cNvPicPr>
            <a:picLocks noChangeAspect="1"/>
          </p:cNvPicPr>
          <p:nvPr/>
        </p:nvPicPr>
        <p:blipFill>
          <a:blip r:embed="rId21"/>
          <a:stretch>
            <a:fillRect/>
          </a:stretch>
        </p:blipFill>
        <p:spPr>
          <a:xfrm>
            <a:off x="94408" y="-91411"/>
            <a:ext cx="11540728" cy="1743607"/>
          </a:xfrm>
          <a:prstGeom prst="rect">
            <a:avLst/>
          </a:prstGeom>
        </p:spPr>
      </p:pic>
      <p:pic>
        <p:nvPicPr>
          <p:cNvPr id="10" name="Picture 9">
            <a:extLst>
              <a:ext uri="{FF2B5EF4-FFF2-40B4-BE49-F238E27FC236}">
                <a16:creationId xmlns:a16="http://schemas.microsoft.com/office/drawing/2014/main" id="{61E4D55E-BF1E-5B50-8C71-139AA2E46A2A}"/>
              </a:ext>
            </a:extLst>
          </p:cNvPr>
          <p:cNvPicPr>
            <a:picLocks noChangeAspect="1"/>
          </p:cNvPicPr>
          <p:nvPr/>
        </p:nvPicPr>
        <p:blipFill>
          <a:blip r:embed="rId22"/>
          <a:stretch>
            <a:fillRect/>
          </a:stretch>
        </p:blipFill>
        <p:spPr>
          <a:xfrm>
            <a:off x="543111" y="1130265"/>
            <a:ext cx="11168840" cy="5249111"/>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52D4630D-B4FF-9E87-1DC9-4395547EFCE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094614" y="0"/>
            <a:ext cx="1874133" cy="1874133"/>
          </a:xfrm>
          <a:prstGeom prst="rect">
            <a:avLst/>
          </a:prstGeom>
        </p:spPr>
      </p:pic>
    </p:spTree>
    <p:extLst>
      <p:ext uri="{BB962C8B-B14F-4D97-AF65-F5344CB8AC3E}">
        <p14:creationId xmlns:p14="http://schemas.microsoft.com/office/powerpoint/2010/main" val="442303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695700" y="2692184"/>
            <a:ext cx="7042150" cy="561757"/>
            <a:chOff x="3695700" y="2692184"/>
            <a:chExt cx="7042150" cy="561757"/>
          </a:xfrm>
        </p:grpSpPr>
        <p:sp>
          <p:nvSpPr>
            <p:cNvPr id="4" name="TextBox 3"/>
            <p:cNvSpPr txBox="1"/>
            <p:nvPr/>
          </p:nvSpPr>
          <p:spPr>
            <a:xfrm>
              <a:off x="3847124" y="2692184"/>
              <a:ext cx="6890726" cy="561757"/>
            </a:xfrm>
            <a:prstGeom prst="rect">
              <a:avLst/>
            </a:prstGeom>
            <a:noFill/>
          </p:spPr>
          <p:txBody>
            <a:bodyPr wrap="square" rtlCol="0">
              <a:spAutoFit/>
            </a:bodyPr>
            <a:lstStyle/>
            <a:p>
              <a:pPr marL="0" marR="0" indent="22860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Ôn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1" name="Group 10"/>
          <p:cNvGrpSpPr/>
          <p:nvPr/>
        </p:nvGrpSpPr>
        <p:grpSpPr>
          <a:xfrm>
            <a:off x="3594100" y="3569970"/>
            <a:ext cx="7150100" cy="1560299"/>
            <a:chOff x="3695700" y="3905250"/>
            <a:chExt cx="7150100" cy="1560299"/>
          </a:xfrm>
        </p:grpSpPr>
        <p:sp>
          <p:nvSpPr>
            <p:cNvPr id="6" name="TextBox 5"/>
            <p:cNvSpPr txBox="1"/>
            <p:nvPr/>
          </p:nvSpPr>
          <p:spPr>
            <a:xfrm>
              <a:off x="4043974" y="3905250"/>
              <a:ext cx="6801826" cy="1560299"/>
            </a:xfrm>
            <a:prstGeom prst="rect">
              <a:avLst/>
            </a:prstGeom>
            <a:noFill/>
          </p:spPr>
          <p:txBody>
            <a:bodyPr wrap="square" rtlCol="0">
              <a:spAutoFit/>
            </a:bodyPr>
            <a:lstStyle/>
            <a:p>
              <a:pPr marL="0" marR="0" algn="just">
                <a:lnSpc>
                  <a:spcPct val="117000"/>
                </a:lnSpc>
                <a:spcBef>
                  <a:spcPts val="0"/>
                </a:spcBef>
                <a:spcAft>
                  <a:spcPts val="200"/>
                </a:spcAft>
                <a:tabLst>
                  <a:tab pos="236855" algn="l"/>
                </a:tabLst>
              </a:pPr>
              <a:r>
                <a:rPr lang="en-US" sz="2800" dirty="0" err="1">
                  <a:effectLst/>
                  <a:latin typeface="Cambria" panose="02040503050406030204" pitchFamily="18" charset="0"/>
                  <a:ea typeface="Cambria" panose="02040503050406030204" pitchFamily="18" charset="0"/>
                </a:rPr>
                <a:t>Luyện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diện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sử</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đúng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những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cụ</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nhau</a:t>
              </a:r>
              <a:r>
                <a:rPr lang="en-US" sz="2800" dirty="0">
                  <a:effectLst/>
                  <a:latin typeface="Cambria" panose="02040503050406030204" pitchFamily="18" charset="0"/>
                  <a:ea typeface="Cambria" panose="02040503050406030204" pitchFamily="18" charset="0"/>
                </a:rPr>
                <a:t>.</a:t>
              </a:r>
            </a:p>
          </p:txBody>
        </p:sp>
        <p:sp>
          <p:nvSpPr>
            <p:cNvPr id="8" name="Freeform 9"/>
            <p:cNvSpPr/>
            <p:nvPr/>
          </p:nvSpPr>
          <p:spPr>
            <a:xfrm rot="2503425">
              <a:off x="3695700" y="3931160"/>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099690"/>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7612B66-A6EC-3D59-CB8A-18F0E6D299E5}"/>
              </a:ext>
            </a:extLst>
          </p:cNvPr>
          <p:cNvGrpSpPr/>
          <p:nvPr/>
        </p:nvGrpSpPr>
        <p:grpSpPr>
          <a:xfrm>
            <a:off x="320249" y="381001"/>
            <a:ext cx="11617751" cy="1225965"/>
            <a:chOff x="963626" y="741622"/>
            <a:chExt cx="11617751"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11049000" cy="1108604"/>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 </a:t>
              </a:r>
              <a:r>
                <a:rPr lang="vi-VN" sz="3200" b="1" dirty="0">
                  <a:solidFill>
                    <a:schemeClr val="tx1"/>
                  </a:solidFill>
                </a:rPr>
                <a:t>Chọn từ ngữ ở cột A phù hợp với từ ngữ ở cột B để tạo câu. Chỉ ra các kết từ trong mỗi câu.</a:t>
              </a: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11" name="Oval 10">
            <a:extLst>
              <a:ext uri="{FF2B5EF4-FFF2-40B4-BE49-F238E27FC236}">
                <a16:creationId xmlns:a16="http://schemas.microsoft.com/office/drawing/2014/main" id="{8756B37A-8F67-57BE-213D-8F02703066B2}"/>
              </a:ext>
            </a:extLst>
          </p:cNvPr>
          <p:cNvSpPr/>
          <p:nvPr/>
        </p:nvSpPr>
        <p:spPr>
          <a:xfrm>
            <a:off x="2368403" y="1627077"/>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A</a:t>
            </a:r>
          </a:p>
        </p:txBody>
      </p:sp>
      <p:sp>
        <p:nvSpPr>
          <p:cNvPr id="13" name="Oval 12">
            <a:extLst>
              <a:ext uri="{FF2B5EF4-FFF2-40B4-BE49-F238E27FC236}">
                <a16:creationId xmlns:a16="http://schemas.microsoft.com/office/drawing/2014/main" id="{9E3A9837-BE93-837D-1135-3CFC9F63F971}"/>
              </a:ext>
            </a:extLst>
          </p:cNvPr>
          <p:cNvSpPr/>
          <p:nvPr/>
        </p:nvSpPr>
        <p:spPr>
          <a:xfrm>
            <a:off x="8809960" y="1629144"/>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B</a:t>
            </a:r>
          </a:p>
        </p:txBody>
      </p:sp>
      <p:sp>
        <p:nvSpPr>
          <p:cNvPr id="16" name="Rectangle: Rounded Corners 15">
            <a:extLst>
              <a:ext uri="{FF2B5EF4-FFF2-40B4-BE49-F238E27FC236}">
                <a16:creationId xmlns:a16="http://schemas.microsoft.com/office/drawing/2014/main" id="{327AE751-AA91-D1AD-E70D-AF0F9B3285B0}"/>
              </a:ext>
            </a:extLst>
          </p:cNvPr>
          <p:cNvSpPr/>
          <p:nvPr/>
        </p:nvSpPr>
        <p:spPr>
          <a:xfrm>
            <a:off x="797442" y="2551814"/>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 Nước Áo được coi là đất nước của âm nhạc</a:t>
            </a:r>
          </a:p>
        </p:txBody>
      </p:sp>
      <p:sp>
        <p:nvSpPr>
          <p:cNvPr id="18" name="Rectangle: Rounded Corners 17">
            <a:extLst>
              <a:ext uri="{FF2B5EF4-FFF2-40B4-BE49-F238E27FC236}">
                <a16:creationId xmlns:a16="http://schemas.microsoft.com/office/drawing/2014/main" id="{D71B3C2B-646B-D434-01A8-736BBC911139}"/>
              </a:ext>
            </a:extLst>
          </p:cNvPr>
          <p:cNvSpPr/>
          <p:nvPr/>
        </p:nvSpPr>
        <p:spPr>
          <a:xfrm>
            <a:off x="797442" y="3625702"/>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b. Nếu không tính toán thật kĩ lưỡng và luyện tập tỉ mỉ trong mỗi cảnh quay</a:t>
            </a:r>
          </a:p>
        </p:txBody>
      </p:sp>
      <p:sp>
        <p:nvSpPr>
          <p:cNvPr id="21" name="Rectangle: Rounded Corners 20">
            <a:extLst>
              <a:ext uri="{FF2B5EF4-FFF2-40B4-BE49-F238E27FC236}">
                <a16:creationId xmlns:a16="http://schemas.microsoft.com/office/drawing/2014/main" id="{0BBE69FC-2601-9512-56C2-9DD664C9E1AB}"/>
              </a:ext>
            </a:extLst>
          </p:cNvPr>
          <p:cNvSpPr/>
          <p:nvPr/>
        </p:nvSpPr>
        <p:spPr>
          <a:xfrm>
            <a:off x="797442" y="4720855"/>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c. </a:t>
            </a:r>
            <a:r>
              <a:rPr lang="en-US" dirty="0">
                <a:solidFill>
                  <a:srgbClr val="002060"/>
                </a:solidFill>
              </a:rPr>
              <a:t>Â</a:t>
            </a:r>
            <a:r>
              <a:rPr lang="vi-VN" dirty="0">
                <a:solidFill>
                  <a:srgbClr val="002060"/>
                </a:solidFill>
              </a:rPr>
              <a:t>m nhạc không những làm tăng sự lạc quan</a:t>
            </a:r>
          </a:p>
        </p:txBody>
      </p:sp>
      <p:sp>
        <p:nvSpPr>
          <p:cNvPr id="23" name="Rectangle: Rounded Corners 22">
            <a:extLst>
              <a:ext uri="{FF2B5EF4-FFF2-40B4-BE49-F238E27FC236}">
                <a16:creationId xmlns:a16="http://schemas.microsoft.com/office/drawing/2014/main" id="{4D1B9D1F-1899-50E5-8B92-E90819C6A8BF}"/>
              </a:ext>
            </a:extLst>
          </p:cNvPr>
          <p:cNvSpPr/>
          <p:nvPr/>
        </p:nvSpPr>
        <p:spPr>
          <a:xfrm>
            <a:off x="797442" y="5709683"/>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d. Mặc dù nhiều bức tranh của Van Gốc có màu vàng chói chang đến nhức mắt</a:t>
            </a:r>
          </a:p>
        </p:txBody>
      </p:sp>
      <p:sp>
        <p:nvSpPr>
          <p:cNvPr id="24" name="Rectangle: Rounded Corners 23">
            <a:extLst>
              <a:ext uri="{FF2B5EF4-FFF2-40B4-BE49-F238E27FC236}">
                <a16:creationId xmlns:a16="http://schemas.microsoft.com/office/drawing/2014/main" id="{C3A61567-CB67-C7EE-D695-4AE07A6C2DB7}"/>
              </a:ext>
            </a:extLst>
          </p:cNvPr>
          <p:cNvSpPr/>
          <p:nvPr/>
        </p:nvSpPr>
        <p:spPr>
          <a:xfrm>
            <a:off x="6666614" y="2402958"/>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t>
            </a:r>
            <a:r>
              <a:rPr lang="en-US" dirty="0">
                <a:solidFill>
                  <a:srgbClr val="002060"/>
                </a:solidFill>
              </a:rPr>
              <a:t>1</a:t>
            </a:r>
            <a:r>
              <a:rPr lang="vi-VN" dirty="0">
                <a:solidFill>
                  <a:srgbClr val="002060"/>
                </a:solidFill>
              </a:rPr>
              <a:t>) nhưng đó vẫn là những bức tranh đắt nhất thế giới.</a:t>
            </a:r>
          </a:p>
        </p:txBody>
      </p:sp>
      <p:sp>
        <p:nvSpPr>
          <p:cNvPr id="25" name="Rectangle: Rounded Corners 24">
            <a:extLst>
              <a:ext uri="{FF2B5EF4-FFF2-40B4-BE49-F238E27FC236}">
                <a16:creationId xmlns:a16="http://schemas.microsoft.com/office/drawing/2014/main" id="{28E43E3C-1F67-176D-91B2-D2711159E817}"/>
              </a:ext>
            </a:extLst>
          </p:cNvPr>
          <p:cNvSpPr/>
          <p:nvPr/>
        </p:nvSpPr>
        <p:spPr>
          <a:xfrm>
            <a:off x="6666614" y="3476846"/>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(2) mà còn giúp ta ngủ sâu và hoàn toàn thư giãn.</a:t>
            </a:r>
          </a:p>
        </p:txBody>
      </p:sp>
      <p:sp>
        <p:nvSpPr>
          <p:cNvPr id="26" name="Rectangle: Rounded Corners 25">
            <a:extLst>
              <a:ext uri="{FF2B5EF4-FFF2-40B4-BE49-F238E27FC236}">
                <a16:creationId xmlns:a16="http://schemas.microsoft.com/office/drawing/2014/main" id="{51833DCF-A141-84D6-B5DC-9345588851FA}"/>
              </a:ext>
            </a:extLst>
          </p:cNvPr>
          <p:cNvSpPr/>
          <p:nvPr/>
        </p:nvSpPr>
        <p:spPr>
          <a:xfrm>
            <a:off x="6666614" y="4571999"/>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(3) thì các diễn viên đóng thế sẽ rất dễ gặp nguy hiểm.</a:t>
            </a:r>
          </a:p>
        </p:txBody>
      </p:sp>
      <p:sp>
        <p:nvSpPr>
          <p:cNvPr id="27" name="Rectangle: Rounded Corners 26">
            <a:extLst>
              <a:ext uri="{FF2B5EF4-FFF2-40B4-BE49-F238E27FC236}">
                <a16:creationId xmlns:a16="http://schemas.microsoft.com/office/drawing/2014/main" id="{8F878D1E-0851-0A91-814C-B9FCF5C9A957}"/>
              </a:ext>
            </a:extLst>
          </p:cNvPr>
          <p:cNvSpPr/>
          <p:nvPr/>
        </p:nvSpPr>
        <p:spPr>
          <a:xfrm>
            <a:off x="6666614" y="5560827"/>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(4) bởi nhiều nhạc sĩ nổi tiếng thế giới đều đã sống ở đây.</a:t>
            </a:r>
          </a:p>
        </p:txBody>
      </p:sp>
      <p:cxnSp>
        <p:nvCxnSpPr>
          <p:cNvPr id="30" name="Straight Connector 29">
            <a:extLst>
              <a:ext uri="{FF2B5EF4-FFF2-40B4-BE49-F238E27FC236}">
                <a16:creationId xmlns:a16="http://schemas.microsoft.com/office/drawing/2014/main" id="{ACEB6CC3-1A50-A75A-0594-ADA7F74E6880}"/>
              </a:ext>
            </a:extLst>
          </p:cNvPr>
          <p:cNvCxnSpPr>
            <a:stCxn id="16" idx="3"/>
          </p:cNvCxnSpPr>
          <p:nvPr/>
        </p:nvCxnSpPr>
        <p:spPr>
          <a:xfrm>
            <a:off x="5603358" y="2918637"/>
            <a:ext cx="1041991" cy="301433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398C14F-F854-EA70-56F0-EE82CDA068AD}"/>
              </a:ext>
            </a:extLst>
          </p:cNvPr>
          <p:cNvCxnSpPr>
            <a:cxnSpLocks/>
            <a:endCxn id="26" idx="1"/>
          </p:cNvCxnSpPr>
          <p:nvPr/>
        </p:nvCxnSpPr>
        <p:spPr>
          <a:xfrm>
            <a:off x="5603358" y="4003158"/>
            <a:ext cx="1063256" cy="9356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5A43860-913F-9B2B-3091-8FFE8D52BF33}"/>
              </a:ext>
            </a:extLst>
          </p:cNvPr>
          <p:cNvCxnSpPr>
            <a:cxnSpLocks/>
            <a:endCxn id="25" idx="1"/>
          </p:cNvCxnSpPr>
          <p:nvPr/>
        </p:nvCxnSpPr>
        <p:spPr>
          <a:xfrm flipV="1">
            <a:off x="5592725" y="3843669"/>
            <a:ext cx="1073889" cy="124401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48BF68-07D7-54AA-0B45-6943F15A2A4E}"/>
              </a:ext>
            </a:extLst>
          </p:cNvPr>
          <p:cNvCxnSpPr>
            <a:cxnSpLocks/>
          </p:cNvCxnSpPr>
          <p:nvPr/>
        </p:nvCxnSpPr>
        <p:spPr>
          <a:xfrm flipV="1">
            <a:off x="5592725" y="2743200"/>
            <a:ext cx="1041991" cy="337583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09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left)">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left)">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3" grpId="0" animBg="1"/>
      <p:bldP spid="16" grpId="0" animBg="1"/>
      <p:bldP spid="18" grpId="0" animBg="1"/>
      <p:bldP spid="21" grpId="0" animBg="1"/>
      <p:bldP spid="23" grpId="0" animBg="1"/>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9812579" cy="1225965"/>
            <a:chOff x="963626" y="741622"/>
            <a:chExt cx="9812579"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9243828"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2.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kết</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từ</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phù</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hợp</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thay</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cho</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2" name="Hexagon 1">
            <a:extLst>
              <a:ext uri="{FF2B5EF4-FFF2-40B4-BE49-F238E27FC236}">
                <a16:creationId xmlns:a16="http://schemas.microsoft.com/office/drawing/2014/main" id="{81AC8E4E-4A05-F501-6FF2-8B888497CADE}"/>
              </a:ext>
            </a:extLst>
          </p:cNvPr>
          <p:cNvSpPr/>
          <p:nvPr/>
        </p:nvSpPr>
        <p:spPr>
          <a:xfrm>
            <a:off x="914399" y="1477925"/>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cho</a:t>
            </a:r>
            <a:endParaRPr lang="en-US" sz="4400" dirty="0">
              <a:solidFill>
                <a:srgbClr val="002060"/>
              </a:solidFill>
            </a:endParaRPr>
          </a:p>
        </p:txBody>
      </p:sp>
      <p:sp>
        <p:nvSpPr>
          <p:cNvPr id="9" name="Hexagon 8">
            <a:extLst>
              <a:ext uri="{FF2B5EF4-FFF2-40B4-BE49-F238E27FC236}">
                <a16:creationId xmlns:a16="http://schemas.microsoft.com/office/drawing/2014/main" id="{19805AEF-02F8-538A-B1EC-A23F46B026B8}"/>
              </a:ext>
            </a:extLst>
          </p:cNvPr>
          <p:cNvSpPr/>
          <p:nvPr/>
        </p:nvSpPr>
        <p:spPr>
          <a:xfrm>
            <a:off x="3763925" y="1467292"/>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của</a:t>
            </a:r>
            <a:endParaRPr lang="en-US" sz="4400" dirty="0">
              <a:solidFill>
                <a:srgbClr val="002060"/>
              </a:solidFill>
            </a:endParaRPr>
          </a:p>
        </p:txBody>
      </p:sp>
      <p:sp>
        <p:nvSpPr>
          <p:cNvPr id="10" name="Hexagon 9">
            <a:extLst>
              <a:ext uri="{FF2B5EF4-FFF2-40B4-BE49-F238E27FC236}">
                <a16:creationId xmlns:a16="http://schemas.microsoft.com/office/drawing/2014/main" id="{9FDDE236-D07E-528B-A351-934741598003}"/>
              </a:ext>
            </a:extLst>
          </p:cNvPr>
          <p:cNvSpPr/>
          <p:nvPr/>
        </p:nvSpPr>
        <p:spPr>
          <a:xfrm>
            <a:off x="6741042" y="1456659"/>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mà</a:t>
            </a:r>
            <a:endParaRPr lang="en-US" sz="4400" dirty="0">
              <a:solidFill>
                <a:srgbClr val="002060"/>
              </a:solidFill>
            </a:endParaRPr>
          </a:p>
        </p:txBody>
      </p:sp>
      <p:sp>
        <p:nvSpPr>
          <p:cNvPr id="12" name="Hexagon 11">
            <a:extLst>
              <a:ext uri="{FF2B5EF4-FFF2-40B4-BE49-F238E27FC236}">
                <a16:creationId xmlns:a16="http://schemas.microsoft.com/office/drawing/2014/main" id="{30D92963-BDE2-4CC7-2D9B-E9694077CF39}"/>
              </a:ext>
            </a:extLst>
          </p:cNvPr>
          <p:cNvSpPr/>
          <p:nvPr/>
        </p:nvSpPr>
        <p:spPr>
          <a:xfrm>
            <a:off x="9548037" y="1414128"/>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và</a:t>
            </a:r>
            <a:endParaRPr lang="en-US" sz="4400" dirty="0">
              <a:solidFill>
                <a:srgbClr val="002060"/>
              </a:solidFill>
            </a:endParaRPr>
          </a:p>
        </p:txBody>
      </p:sp>
      <p:pic>
        <p:nvPicPr>
          <p:cNvPr id="15" name="Picture 14">
            <a:extLst>
              <a:ext uri="{FF2B5EF4-FFF2-40B4-BE49-F238E27FC236}">
                <a16:creationId xmlns:a16="http://schemas.microsoft.com/office/drawing/2014/main" id="{B8938E01-02F6-DE44-07A2-89FA43FF0FF1}"/>
              </a:ext>
            </a:extLst>
          </p:cNvPr>
          <p:cNvPicPr>
            <a:picLocks noChangeAspect="1"/>
          </p:cNvPicPr>
          <p:nvPr/>
        </p:nvPicPr>
        <p:blipFill>
          <a:blip r:embed="rId4"/>
          <a:stretch>
            <a:fillRect/>
          </a:stretch>
        </p:blipFill>
        <p:spPr>
          <a:xfrm>
            <a:off x="1233265" y="2591686"/>
            <a:ext cx="9172575" cy="3886200"/>
          </a:xfrm>
          <a:prstGeom prst="rect">
            <a:avLst/>
          </a:prstGeom>
        </p:spPr>
      </p:pic>
    </p:spTree>
    <p:extLst>
      <p:ext uri="{BB962C8B-B14F-4D97-AF65-F5344CB8AC3E}">
        <p14:creationId xmlns:p14="http://schemas.microsoft.com/office/powerpoint/2010/main" val="413277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277ECB9-B558-D72F-AC1D-B60B1AF03A7E}"/>
              </a:ext>
            </a:extLst>
          </p:cNvPr>
          <p:cNvSpPr txBox="1"/>
          <p:nvPr/>
        </p:nvSpPr>
        <p:spPr>
          <a:xfrm>
            <a:off x="1158950" y="1148316"/>
            <a:ext cx="10090298" cy="4401205"/>
          </a:xfrm>
          <a:prstGeom prst="rect">
            <a:avLst/>
          </a:prstGeom>
          <a:noFill/>
        </p:spPr>
        <p:txBody>
          <a:bodyPr wrap="square" rtlCol="0">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Nghị lực phi thường, sự lãng mạn </a:t>
            </a:r>
            <a:r>
              <a:rPr lang="vi-VN" sz="4000" b="1" i="1" dirty="0">
                <a:solidFill>
                  <a:srgbClr val="000000"/>
                </a:solidFill>
                <a:effectLst/>
                <a:latin typeface="Cambria" panose="02040503050406030204" pitchFamily="18" charset="0"/>
                <a:ea typeface="Cambria" panose="02040503050406030204" pitchFamily="18" charset="0"/>
              </a:rPr>
              <a:t>và</a:t>
            </a:r>
            <a:r>
              <a:rPr lang="vi-VN" sz="4000" b="0" i="0" dirty="0">
                <a:solidFill>
                  <a:srgbClr val="000000"/>
                </a:solidFill>
                <a:effectLst/>
                <a:latin typeface="Cambria" panose="02040503050406030204" pitchFamily="18" charset="0"/>
                <a:ea typeface="Cambria" panose="02040503050406030204" pitchFamily="18" charset="0"/>
              </a:rPr>
              <a:t> lòng nhân ái đã chắp cánh ở tài năng âm nhạc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Mô-da. Di sản </a:t>
            </a:r>
            <a:r>
              <a:rPr lang="vi-VN" sz="4000" b="1" i="1" dirty="0">
                <a:solidFill>
                  <a:srgbClr val="000000"/>
                </a:solidFill>
                <a:effectLst/>
                <a:latin typeface="Cambria" panose="02040503050406030204" pitchFamily="18" charset="0"/>
                <a:ea typeface="Cambria" panose="02040503050406030204" pitchFamily="18" charset="0"/>
              </a:rPr>
              <a:t>mà</a:t>
            </a:r>
            <a:r>
              <a:rPr lang="vi-VN" sz="4000" b="0" i="0" dirty="0">
                <a:solidFill>
                  <a:srgbClr val="000000"/>
                </a:solidFill>
                <a:effectLst/>
                <a:latin typeface="Cambria" panose="02040503050406030204" pitchFamily="18" charset="0"/>
                <a:ea typeface="Cambria" panose="02040503050406030204" pitchFamily="18" charset="0"/>
              </a:rPr>
              <a:t> ông để lại </a:t>
            </a:r>
            <a:r>
              <a:rPr lang="vi-VN" sz="4000" b="1" i="1" dirty="0">
                <a:solidFill>
                  <a:srgbClr val="000000"/>
                </a:solidFill>
                <a:effectLst/>
                <a:latin typeface="Cambria" panose="02040503050406030204" pitchFamily="18" charset="0"/>
                <a:ea typeface="Cambria" panose="02040503050406030204" pitchFamily="18" charset="0"/>
              </a:rPr>
              <a:t>cho</a:t>
            </a:r>
            <a:r>
              <a:rPr lang="vi-VN" sz="4000" b="0" i="0" dirty="0">
                <a:solidFill>
                  <a:srgbClr val="000000"/>
                </a:solidFill>
                <a:effectLst/>
                <a:latin typeface="Cambria" panose="02040503050406030204" pitchFamily="18" charset="0"/>
                <a:ea typeface="Cambria" panose="02040503050406030204" pitchFamily="18" charset="0"/>
              </a:rPr>
              <a:t> nhân loại thật là vĩ đại: hơn 600 tác phẩm lớn nhỏ. Đây là một cống hiến vào mức kỉ lục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một con người chỉ sống trên đời có 35 năm.</a:t>
            </a:r>
            <a:endParaRPr lang="en-US" sz="4000" dirty="0">
              <a:latin typeface="Cambria" panose="02040503050406030204" pitchFamily="18" charset="0"/>
              <a:ea typeface="Cambria" panose="02040503050406030204" pitchFamily="18" charset="0"/>
            </a:endParaRPr>
          </a:p>
        </p:txBody>
      </p:sp>
      <p:pic>
        <p:nvPicPr>
          <p:cNvPr id="1026" name="Picture 2" descr="Hình ảnh Bằng Tay Hoa Trang Trí PNG , Bông Hoa, Năm Bông Hoa ...">
            <a:extLst>
              <a:ext uri="{FF2B5EF4-FFF2-40B4-BE49-F238E27FC236}">
                <a16:creationId xmlns:a16="http://schemas.microsoft.com/office/drawing/2014/main" id="{948EF987-D6F4-24B7-297F-19E1BA6D8DC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61721" y="84883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
            <a:extLst>
              <a:ext uri="{FF2B5EF4-FFF2-40B4-BE49-F238E27FC236}">
                <a16:creationId xmlns:a16="http://schemas.microsoft.com/office/drawing/2014/main" id="{6917D9C5-6347-9270-9EEA-548547CD69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69535" y="209284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
            <a:extLst>
              <a:ext uri="{FF2B5EF4-FFF2-40B4-BE49-F238E27FC236}">
                <a16:creationId xmlns:a16="http://schemas.microsoft.com/office/drawing/2014/main" id="{282BED81-6080-B0BA-443F-2BF3222FBF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96446" y="2114108"/>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
            <a:extLst>
              <a:ext uri="{FF2B5EF4-FFF2-40B4-BE49-F238E27FC236}">
                <a16:creationId xmlns:a16="http://schemas.microsoft.com/office/drawing/2014/main" id="{CA27F1E8-5FDC-1BE6-F6AE-A5E0642674C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29562" y="2709531"/>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ằng Tay Hoa Trang Trí PNG , Bông Hoa, Năm Bông Hoa ...">
            <a:extLst>
              <a:ext uri="{FF2B5EF4-FFF2-40B4-BE49-F238E27FC236}">
                <a16:creationId xmlns:a16="http://schemas.microsoft.com/office/drawing/2014/main" id="{B1989B34-0BD1-99D6-C189-C1E0A8D20CA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35618" y="3953540"/>
            <a:ext cx="1235149" cy="123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nodeType="clickEffect">
                                  <p:stCondLst>
                                    <p:cond delay="0"/>
                                  </p:stCondLst>
                                  <p:childTnLst>
                                    <p:animEffect transition="out" filter="wipe(down)">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10631285" cy="1225965"/>
            <a:chOff x="963626" y="741622"/>
            <a:chExt cx="10631285"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6" y="741622"/>
              <a:ext cx="10062535"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3. </a:t>
              </a:r>
              <a:r>
                <a:rPr kumimoji="0" lang="vi-VN" sz="3600" b="1" i="0" u="none" strike="noStrike" kern="1200" cap="none" spc="0" normalizeH="0" baseline="0" noProof="0" dirty="0">
                  <a:ln>
                    <a:noFill/>
                  </a:ln>
                  <a:solidFill>
                    <a:prstClr val="black"/>
                  </a:solidFill>
                  <a:effectLst/>
                  <a:uLnTx/>
                  <a:uFillTx/>
                  <a:latin typeface="Calibri"/>
                  <a:ea typeface="+mn-ea"/>
                  <a:cs typeface="+mn-cs"/>
                </a:rPr>
                <a:t>Hoàn thiện câu a hoặc b dưới đây với mỗi kết từ cho sẵn.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pic>
        <p:nvPicPr>
          <p:cNvPr id="13" name="Picture 12">
            <a:extLst>
              <a:ext uri="{FF2B5EF4-FFF2-40B4-BE49-F238E27FC236}">
                <a16:creationId xmlns:a16="http://schemas.microsoft.com/office/drawing/2014/main" id="{CF42FD75-0EB4-4DAF-701C-3A1DCFBC8F69}"/>
              </a:ext>
            </a:extLst>
          </p:cNvPr>
          <p:cNvPicPr>
            <a:picLocks noChangeAspect="1"/>
          </p:cNvPicPr>
          <p:nvPr/>
        </p:nvPicPr>
        <p:blipFill>
          <a:blip r:embed="rId4"/>
          <a:stretch>
            <a:fillRect/>
          </a:stretch>
        </p:blipFill>
        <p:spPr>
          <a:xfrm>
            <a:off x="624773" y="1971564"/>
            <a:ext cx="11100015" cy="2813087"/>
          </a:xfrm>
          <a:prstGeom prst="rect">
            <a:avLst/>
          </a:prstGeom>
        </p:spPr>
      </p:pic>
    </p:spTree>
    <p:extLst>
      <p:ext uri="{BB962C8B-B14F-4D97-AF65-F5344CB8AC3E}">
        <p14:creationId xmlns:p14="http://schemas.microsoft.com/office/powerpoint/2010/main" val="2834485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9AC7C2B-331B-0D2A-D2E7-51F262362C8C}"/>
              </a:ext>
            </a:extLst>
          </p:cNvPr>
          <p:cNvPicPr>
            <a:picLocks noChangeAspect="1"/>
          </p:cNvPicPr>
          <p:nvPr/>
        </p:nvPicPr>
        <p:blipFill>
          <a:blip r:embed="rId3"/>
          <a:stretch>
            <a:fillRect/>
          </a:stretch>
        </p:blipFill>
        <p:spPr>
          <a:xfrm>
            <a:off x="503717" y="1355207"/>
            <a:ext cx="7449571" cy="3992970"/>
          </a:xfrm>
          <a:prstGeom prst="rect">
            <a:avLst/>
          </a:prstGeom>
        </p:spPr>
      </p:pic>
      <p:sp>
        <p:nvSpPr>
          <p:cNvPr id="10" name="Rectangle: Rounded Corners 9">
            <a:extLst>
              <a:ext uri="{FF2B5EF4-FFF2-40B4-BE49-F238E27FC236}">
                <a16:creationId xmlns:a16="http://schemas.microsoft.com/office/drawing/2014/main" id="{5BA56B66-7021-455F-4135-5A712F6035FE}"/>
              </a:ext>
            </a:extLst>
          </p:cNvPr>
          <p:cNvSpPr/>
          <p:nvPr/>
        </p:nvSpPr>
        <p:spPr>
          <a:xfrm>
            <a:off x="6847367" y="1446028"/>
            <a:ext cx="307281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học</a:t>
            </a:r>
            <a:r>
              <a:rPr lang="en-US" sz="4000" dirty="0">
                <a:solidFill>
                  <a:srgbClr val="FF0000"/>
                </a:solidFill>
              </a:rPr>
              <a:t> </a:t>
            </a:r>
            <a:r>
              <a:rPr lang="en-US" sz="4000" dirty="0" err="1">
                <a:solidFill>
                  <a:srgbClr val="FF0000"/>
                </a:solidFill>
              </a:rPr>
              <a:t>khiêu</a:t>
            </a:r>
            <a:r>
              <a:rPr lang="en-US" sz="4000" dirty="0">
                <a:solidFill>
                  <a:srgbClr val="FF0000"/>
                </a:solidFill>
              </a:rPr>
              <a:t> </a:t>
            </a:r>
            <a:r>
              <a:rPr lang="en-US" sz="4000" dirty="0" err="1">
                <a:solidFill>
                  <a:srgbClr val="FF0000"/>
                </a:solidFill>
              </a:rPr>
              <a:t>vũ</a:t>
            </a:r>
            <a:r>
              <a:rPr lang="en-US" sz="4000" dirty="0">
                <a:solidFill>
                  <a:srgbClr val="FF0000"/>
                </a:solidFill>
              </a:rPr>
              <a:t>.</a:t>
            </a:r>
          </a:p>
        </p:txBody>
      </p:sp>
      <p:sp>
        <p:nvSpPr>
          <p:cNvPr id="11" name="Rectangle: Rounded Corners 10">
            <a:extLst>
              <a:ext uri="{FF2B5EF4-FFF2-40B4-BE49-F238E27FC236}">
                <a16:creationId xmlns:a16="http://schemas.microsoft.com/office/drawing/2014/main" id="{65F9EC1C-DF16-6EC7-FCA0-45C709A82321}"/>
              </a:ext>
            </a:extLst>
          </p:cNvPr>
          <p:cNvSpPr/>
          <p:nvPr/>
        </p:nvSpPr>
        <p:spPr>
          <a:xfrm>
            <a:off x="6900529" y="2711302"/>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thoả</a:t>
            </a:r>
            <a:r>
              <a:rPr lang="en-US" sz="2800" dirty="0">
                <a:solidFill>
                  <a:srgbClr val="FF0000"/>
                </a:solidFill>
              </a:rPr>
              <a:t> </a:t>
            </a:r>
            <a:r>
              <a:rPr lang="en-US" sz="2800" dirty="0" err="1">
                <a:solidFill>
                  <a:srgbClr val="FF0000"/>
                </a:solidFill>
              </a:rPr>
              <a:t>mãn</a:t>
            </a:r>
            <a:r>
              <a:rPr lang="en-US" sz="2800" dirty="0">
                <a:solidFill>
                  <a:srgbClr val="FF0000"/>
                </a:solidFill>
              </a:rPr>
              <a:t> </a:t>
            </a:r>
            <a:r>
              <a:rPr lang="en-US" sz="2800" dirty="0" err="1">
                <a:solidFill>
                  <a:srgbClr val="FF0000"/>
                </a:solidFill>
              </a:rPr>
              <a:t>niềm</a:t>
            </a:r>
            <a:r>
              <a:rPr lang="en-US" sz="2800" dirty="0">
                <a:solidFill>
                  <a:srgbClr val="FF0000"/>
                </a:solidFill>
              </a:rPr>
              <a:t> </a:t>
            </a:r>
            <a:r>
              <a:rPr lang="en-US" sz="2800" dirty="0" err="1">
                <a:solidFill>
                  <a:srgbClr val="FF0000"/>
                </a:solidFill>
              </a:rPr>
              <a:t>đam</a:t>
            </a:r>
            <a:r>
              <a:rPr lang="en-US" sz="2800" dirty="0">
                <a:solidFill>
                  <a:srgbClr val="FF0000"/>
                </a:solidFill>
              </a:rPr>
              <a:t> </a:t>
            </a:r>
            <a:r>
              <a:rPr lang="en-US" sz="2800" dirty="0" err="1">
                <a:solidFill>
                  <a:srgbClr val="FF0000"/>
                </a:solidFill>
              </a:rPr>
              <a:t>mê</a:t>
            </a:r>
            <a:r>
              <a:rPr lang="en-US" sz="2800" dirty="0">
                <a:solidFill>
                  <a:srgbClr val="FF0000"/>
                </a:solidFill>
              </a:rPr>
              <a:t> </a:t>
            </a:r>
            <a:r>
              <a:rPr lang="en-US" sz="2800" dirty="0" err="1">
                <a:solidFill>
                  <a:srgbClr val="FF0000"/>
                </a:solidFill>
              </a:rPr>
              <a:t>âm</a:t>
            </a:r>
            <a:r>
              <a:rPr lang="en-US" sz="2800" dirty="0">
                <a:solidFill>
                  <a:srgbClr val="FF0000"/>
                </a:solidFill>
              </a:rPr>
              <a:t> </a:t>
            </a:r>
            <a:r>
              <a:rPr lang="en-US" sz="2800" dirty="0" err="1">
                <a:solidFill>
                  <a:srgbClr val="FF0000"/>
                </a:solidFill>
              </a:rPr>
              <a:t>nhạc</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mình</a:t>
            </a:r>
            <a:r>
              <a:rPr lang="en-US" sz="2800" dirty="0">
                <a:solidFill>
                  <a:srgbClr val="FF0000"/>
                </a:solidFill>
              </a:rPr>
              <a:t>.</a:t>
            </a:r>
          </a:p>
        </p:txBody>
      </p:sp>
      <p:sp>
        <p:nvSpPr>
          <p:cNvPr id="12" name="Rectangle: Rounded Corners 11">
            <a:extLst>
              <a:ext uri="{FF2B5EF4-FFF2-40B4-BE49-F238E27FC236}">
                <a16:creationId xmlns:a16="http://schemas.microsoft.com/office/drawing/2014/main" id="{7A7D8819-751B-2B34-05C2-B3BB82E0A112}"/>
              </a:ext>
            </a:extLst>
          </p:cNvPr>
          <p:cNvSpPr/>
          <p:nvPr/>
        </p:nvSpPr>
        <p:spPr>
          <a:xfrm>
            <a:off x="6804836" y="4157330"/>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nó</a:t>
            </a:r>
            <a:r>
              <a:rPr lang="en-US" sz="2800" dirty="0">
                <a:solidFill>
                  <a:srgbClr val="FF0000"/>
                </a:solidFill>
              </a:rPr>
              <a:t> </a:t>
            </a:r>
            <a:r>
              <a:rPr lang="en-US" sz="2800" dirty="0" err="1">
                <a:solidFill>
                  <a:srgbClr val="FF0000"/>
                </a:solidFill>
              </a:rPr>
              <a:t>giúp</a:t>
            </a:r>
            <a:r>
              <a:rPr lang="en-US" sz="2800" dirty="0">
                <a:solidFill>
                  <a:srgbClr val="FF0000"/>
                </a:solidFill>
              </a:rPr>
              <a:t> </a:t>
            </a:r>
            <a:r>
              <a:rPr lang="en-US" sz="2800" dirty="0" err="1">
                <a:solidFill>
                  <a:srgbClr val="FF0000"/>
                </a:solidFill>
              </a:rPr>
              <a:t>tôi</a:t>
            </a:r>
            <a:r>
              <a:rPr lang="en-US" sz="2800" dirty="0">
                <a:solidFill>
                  <a:srgbClr val="FF0000"/>
                </a:solidFill>
              </a:rPr>
              <a:t> </a:t>
            </a:r>
            <a:r>
              <a:rPr lang="en-US" sz="2800" dirty="0" err="1">
                <a:solidFill>
                  <a:srgbClr val="FF0000"/>
                </a:solidFill>
              </a:rPr>
              <a:t>giải</a:t>
            </a:r>
            <a:r>
              <a:rPr lang="en-US" sz="2800" dirty="0">
                <a:solidFill>
                  <a:srgbClr val="FF0000"/>
                </a:solidFill>
              </a:rPr>
              <a:t> </a:t>
            </a:r>
            <a:r>
              <a:rPr lang="en-US" sz="2800" dirty="0" err="1">
                <a:solidFill>
                  <a:srgbClr val="FF0000"/>
                </a:solidFill>
              </a:rPr>
              <a:t>toả</a:t>
            </a:r>
            <a:r>
              <a:rPr lang="en-US" sz="2800" dirty="0">
                <a:solidFill>
                  <a:srgbClr val="FF0000"/>
                </a:solidFill>
              </a:rPr>
              <a:t> </a:t>
            </a:r>
            <a:r>
              <a:rPr lang="en-US" sz="2800" dirty="0" err="1">
                <a:solidFill>
                  <a:srgbClr val="FF0000"/>
                </a:solidFill>
              </a:rPr>
              <a:t>căng</a:t>
            </a:r>
            <a:r>
              <a:rPr lang="en-US" sz="2800" dirty="0">
                <a:solidFill>
                  <a:srgbClr val="FF0000"/>
                </a:solidFill>
              </a:rPr>
              <a:t> </a:t>
            </a:r>
            <a:r>
              <a:rPr lang="en-US" sz="2800" dirty="0" err="1">
                <a:solidFill>
                  <a:srgbClr val="FF0000"/>
                </a:solidFill>
              </a:rPr>
              <a:t>thẳng</a:t>
            </a:r>
            <a:r>
              <a:rPr lang="en-US" sz="2800" dirty="0">
                <a:solidFill>
                  <a:srgbClr val="FF0000"/>
                </a:solidFill>
              </a:rPr>
              <a:t>.</a:t>
            </a:r>
          </a:p>
        </p:txBody>
      </p:sp>
    </p:spTree>
    <p:extLst>
      <p:ext uri="{BB962C8B-B14F-4D97-AF65-F5344CB8AC3E}">
        <p14:creationId xmlns:p14="http://schemas.microsoft.com/office/powerpoint/2010/main" val="338946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ACE21C8-776E-9E35-2066-C22C1FAACCB9}"/>
              </a:ext>
            </a:extLst>
          </p:cNvPr>
          <p:cNvPicPr>
            <a:picLocks noChangeAspect="1"/>
          </p:cNvPicPr>
          <p:nvPr/>
        </p:nvPicPr>
        <p:blipFill>
          <a:blip r:embed="rId3"/>
          <a:stretch>
            <a:fillRect/>
          </a:stretch>
        </p:blipFill>
        <p:spPr>
          <a:xfrm>
            <a:off x="548241" y="1643062"/>
            <a:ext cx="7259717" cy="3737013"/>
          </a:xfrm>
          <a:prstGeom prst="rect">
            <a:avLst/>
          </a:prstGeom>
        </p:spPr>
      </p:pic>
      <p:sp>
        <p:nvSpPr>
          <p:cNvPr id="6" name="Rectangle: Rounded Corners 5">
            <a:extLst>
              <a:ext uri="{FF2B5EF4-FFF2-40B4-BE49-F238E27FC236}">
                <a16:creationId xmlns:a16="http://schemas.microsoft.com/office/drawing/2014/main" id="{51C82845-D44B-9B4B-2593-FB0C5C393752}"/>
              </a:ext>
            </a:extLst>
          </p:cNvPr>
          <p:cNvSpPr/>
          <p:nvPr/>
        </p:nvSpPr>
        <p:spPr>
          <a:xfrm>
            <a:off x="6783572" y="1733107"/>
            <a:ext cx="448694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FF0000"/>
                </a:solidFill>
              </a:rPr>
              <a:t>nó vô cùng bất ngờ.</a:t>
            </a:r>
            <a:endParaRPr lang="en-US" sz="4000" dirty="0">
              <a:solidFill>
                <a:srgbClr val="FF0000"/>
              </a:solidFill>
            </a:endParaRPr>
          </a:p>
        </p:txBody>
      </p:sp>
      <p:sp>
        <p:nvSpPr>
          <p:cNvPr id="7" name="Rectangle: Rounded Corners 6">
            <a:extLst>
              <a:ext uri="{FF2B5EF4-FFF2-40B4-BE49-F238E27FC236}">
                <a16:creationId xmlns:a16="http://schemas.microsoft.com/office/drawing/2014/main" id="{710702FD-BE03-A432-1D9F-81C8208E841A}"/>
              </a:ext>
            </a:extLst>
          </p:cNvPr>
          <p:cNvSpPr/>
          <p:nvPr/>
        </p:nvSpPr>
        <p:spPr>
          <a:xfrm>
            <a:off x="6772938" y="3062176"/>
            <a:ext cx="5029201"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solidFill>
                  <a:srgbClr val="FF0000"/>
                </a:solidFill>
              </a:rPr>
              <a:t>nhiều người thích nó.</a:t>
            </a:r>
            <a:endParaRPr lang="en-US" sz="3600" dirty="0">
              <a:solidFill>
                <a:srgbClr val="FF0000"/>
              </a:solidFill>
            </a:endParaRPr>
          </a:p>
        </p:txBody>
      </p:sp>
      <p:sp>
        <p:nvSpPr>
          <p:cNvPr id="13" name="Rectangle: Rounded Corners 12">
            <a:extLst>
              <a:ext uri="{FF2B5EF4-FFF2-40B4-BE49-F238E27FC236}">
                <a16:creationId xmlns:a16="http://schemas.microsoft.com/office/drawing/2014/main" id="{CAAE9938-8783-173D-2650-CB9995A4A6E5}"/>
              </a:ext>
            </a:extLst>
          </p:cNvPr>
          <p:cNvSpPr/>
          <p:nvPr/>
        </p:nvSpPr>
        <p:spPr>
          <a:xfrm>
            <a:off x="6709143" y="4104168"/>
            <a:ext cx="5029201" cy="114831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rPr>
              <a:t>nhiều cung bậc cảm xúc khác nhau.</a:t>
            </a:r>
            <a:endParaRPr lang="en-US" sz="3600" dirty="0">
              <a:solidFill>
                <a:srgbClr val="FF0000"/>
              </a:solidFill>
            </a:endParaRPr>
          </a:p>
        </p:txBody>
      </p:sp>
    </p:spTree>
    <p:extLst>
      <p:ext uri="{BB962C8B-B14F-4D97-AF65-F5344CB8AC3E}">
        <p14:creationId xmlns:p14="http://schemas.microsoft.com/office/powerpoint/2010/main" val="428434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4785FA60-1BF1-8A77-C18A-7FAE1F364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9021" y="1066298"/>
            <a:ext cx="7193903" cy="5791702"/>
          </a:xfrm>
          <a:prstGeom prst="rect">
            <a:avLst/>
          </a:prstGeom>
        </p:spPr>
      </p:pic>
    </p:spTree>
    <p:extLst>
      <p:ext uri="{BB962C8B-B14F-4D97-AF65-F5344CB8AC3E}">
        <p14:creationId xmlns:p14="http://schemas.microsoft.com/office/powerpoint/2010/main" val="20014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8F2"/>
        </a:solidFill>
        <a:effectLst/>
      </p:bgPr>
    </p:bg>
    <p:spTree>
      <p:nvGrpSpPr>
        <p:cNvPr id="1" name=""/>
        <p:cNvGrpSpPr/>
        <p:nvPr/>
      </p:nvGrpSpPr>
      <p:grpSpPr>
        <a:xfrm>
          <a:off x="0" y="0"/>
          <a:ext cx="0" cy="0"/>
          <a:chOff x="0" y="0"/>
          <a:chExt cx="0" cy="0"/>
        </a:xfrm>
      </p:grpSpPr>
      <p:sp>
        <p:nvSpPr>
          <p:cNvPr id="2" name="Freeform 2"/>
          <p:cNvSpPr/>
          <p:nvPr/>
        </p:nvSpPr>
        <p:spPr>
          <a:xfrm rot="1201963">
            <a:off x="332120" y="-3607240"/>
            <a:ext cx="11824399" cy="12878058"/>
          </a:xfrm>
          <a:custGeom>
            <a:avLst/>
            <a:gdLst/>
            <a:ahLst/>
            <a:cxnLst/>
            <a:rect l="l" t="t" r="r" b="b"/>
            <a:pathLst>
              <a:path w="17736598" h="19317087">
                <a:moveTo>
                  <a:pt x="0" y="0"/>
                </a:moveTo>
                <a:lnTo>
                  <a:pt x="17736599" y="0"/>
                </a:lnTo>
                <a:lnTo>
                  <a:pt x="17736599" y="19317088"/>
                </a:lnTo>
                <a:lnTo>
                  <a:pt x="0" y="19317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7773616" y="5098359"/>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63020" y="851647"/>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5322338" y="182760"/>
            <a:ext cx="6816699" cy="6675240"/>
            <a:chOff x="0" y="0"/>
            <a:chExt cx="13633397" cy="13350480"/>
          </a:xfrm>
        </p:grpSpPr>
        <p:grpSp>
          <p:nvGrpSpPr>
            <p:cNvPr id="6" name="Group 6"/>
            <p:cNvGrpSpPr>
              <a:grpSpLocks noChangeAspect="1"/>
            </p:cNvGrpSpPr>
            <p:nvPr/>
          </p:nvGrpSpPr>
          <p:grpSpPr>
            <a:xfrm>
              <a:off x="0" y="0"/>
              <a:ext cx="13633397" cy="13350480"/>
              <a:chOff x="-72390" y="7620"/>
              <a:chExt cx="6487160" cy="6352540"/>
            </a:xfrm>
          </p:grpSpPr>
          <p:sp>
            <p:nvSpPr>
              <p:cNvPr id="7" name="Freeform 7"/>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8B5CB4"/>
              </a:solidFill>
            </p:spPr>
            <p:txBody>
              <a:bodyPr/>
              <a:lstStyle/>
              <a:p>
                <a:pPr defTabSz="609630"/>
                <a:endParaRPr lang="en-US" sz="1200">
                  <a:solidFill>
                    <a:prstClr val="black"/>
                  </a:solidFill>
                  <a:latin typeface="Calibri"/>
                </a:endParaRPr>
              </a:p>
            </p:txBody>
          </p:sp>
        </p:grpSp>
        <p:grpSp>
          <p:nvGrpSpPr>
            <p:cNvPr id="8" name="Group 8"/>
            <p:cNvGrpSpPr>
              <a:grpSpLocks noChangeAspect="1"/>
            </p:cNvGrpSpPr>
            <p:nvPr/>
          </p:nvGrpSpPr>
          <p:grpSpPr>
            <a:xfrm>
              <a:off x="0" y="343460"/>
              <a:ext cx="12931920" cy="12663560"/>
              <a:chOff x="-72390" y="7620"/>
              <a:chExt cx="6487160" cy="6352540"/>
            </a:xfrm>
          </p:grpSpPr>
          <p:sp>
            <p:nvSpPr>
              <p:cNvPr id="9" name="Freeform 9"/>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1" name="Freeform 11"/>
          <p:cNvSpPr/>
          <p:nvPr/>
        </p:nvSpPr>
        <p:spPr>
          <a:xfrm rot="-2618668" flipH="1">
            <a:off x="634308" y="-149416"/>
            <a:ext cx="1502229" cy="2706720"/>
          </a:xfrm>
          <a:custGeom>
            <a:avLst/>
            <a:gdLst/>
            <a:ahLst/>
            <a:cxnLst/>
            <a:rect l="l" t="t" r="r" b="b"/>
            <a:pathLst>
              <a:path w="2253344" h="4060080">
                <a:moveTo>
                  <a:pt x="2253344" y="0"/>
                </a:moveTo>
                <a:lnTo>
                  <a:pt x="0" y="0"/>
                </a:lnTo>
                <a:lnTo>
                  <a:pt x="0" y="4060080"/>
                </a:lnTo>
                <a:lnTo>
                  <a:pt x="2253344" y="4060080"/>
                </a:lnTo>
                <a:lnTo>
                  <a:pt x="2253344"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447294" y="2105666"/>
            <a:ext cx="7029509" cy="4703913"/>
          </a:xfrm>
          <a:custGeom>
            <a:avLst/>
            <a:gdLst/>
            <a:ahLst/>
            <a:cxnLst/>
            <a:rect l="l" t="t" r="r" b="b"/>
            <a:pathLst>
              <a:path w="10544263" h="7055869">
                <a:moveTo>
                  <a:pt x="0" y="0"/>
                </a:moveTo>
                <a:lnTo>
                  <a:pt x="10544263" y="0"/>
                </a:lnTo>
                <a:lnTo>
                  <a:pt x="10544263" y="7055869"/>
                </a:lnTo>
                <a:lnTo>
                  <a:pt x="0" y="705586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5D582C4A-125F-C09A-6576-7515A4252944}"/>
              </a:ext>
            </a:extLst>
          </p:cNvPr>
          <p:cNvPicPr>
            <a:picLocks noChangeAspect="1"/>
          </p:cNvPicPr>
          <p:nvPr/>
        </p:nvPicPr>
        <p:blipFill>
          <a:blip r:embed="rId8"/>
          <a:stretch>
            <a:fillRect/>
          </a:stretch>
        </p:blipFill>
        <p:spPr>
          <a:xfrm>
            <a:off x="5656522" y="1782792"/>
            <a:ext cx="6535478" cy="337747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6" presetClass="emph" presetSubtype="0" repeatCount="indefinite" fill="hold" nodeType="withEffect">
                                  <p:stCondLst>
                                    <p:cond delay="0"/>
                                  </p:stCondLst>
                                  <p:childTnLst>
                                    <p:animEffect transition="out" filter="fade">
                                      <p:cBhvr>
                                        <p:cTn id="10" dur="1000" tmFilter="0, 0; .2, .5; .8, .5; 1, 0"/>
                                        <p:tgtEl>
                                          <p:spTgt spid="11"/>
                                        </p:tgtEl>
                                      </p:cBhvr>
                                    </p:animEffect>
                                    <p:animScale>
                                      <p:cBhvr>
                                        <p:cTn id="11" dur="500" autoRev="1" fill="hold"/>
                                        <p:tgtEl>
                                          <p:spTgt spid="1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1" name="Group 30">
            <a:extLst>
              <a:ext uri="{FF2B5EF4-FFF2-40B4-BE49-F238E27FC236}">
                <a16:creationId xmlns:a16="http://schemas.microsoft.com/office/drawing/2014/main" id="{8DA9BCC5-B498-2E62-47D4-58122F10E37C}"/>
              </a:ext>
            </a:extLst>
          </p:cNvPr>
          <p:cNvGrpSpPr/>
          <p:nvPr/>
        </p:nvGrpSpPr>
        <p:grpSpPr>
          <a:xfrm>
            <a:off x="2271620" y="656839"/>
            <a:ext cx="2225844" cy="2225844"/>
            <a:chOff x="2271620" y="705032"/>
            <a:chExt cx="2225844" cy="2225844"/>
          </a:xfrm>
        </p:grpSpPr>
        <p:pic>
          <p:nvPicPr>
            <p:cNvPr id="17" name="Picture 16">
              <a:extLst>
                <a:ext uri="{FF2B5EF4-FFF2-40B4-BE49-F238E27FC236}">
                  <a16:creationId xmlns:a16="http://schemas.microsoft.com/office/drawing/2014/main" id="{63B83B32-3CFE-C51F-208F-6886479F87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30" name="Oval 29">
              <a:extLst>
                <a:ext uri="{FF2B5EF4-FFF2-40B4-BE49-F238E27FC236}">
                  <a16:creationId xmlns:a16="http://schemas.microsoft.com/office/drawing/2014/main" id="{D364068E-6008-11A4-CFEA-4D3AD5849E20}"/>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1" name="Group 40">
            <a:extLst>
              <a:ext uri="{FF2B5EF4-FFF2-40B4-BE49-F238E27FC236}">
                <a16:creationId xmlns:a16="http://schemas.microsoft.com/office/drawing/2014/main" id="{CCD6C0FD-283E-7B7E-6908-AE7052D9367E}"/>
              </a:ext>
            </a:extLst>
          </p:cNvPr>
          <p:cNvGrpSpPr/>
          <p:nvPr/>
        </p:nvGrpSpPr>
        <p:grpSpPr>
          <a:xfrm flipH="1">
            <a:off x="7597559" y="517833"/>
            <a:ext cx="2225844" cy="2225844"/>
            <a:chOff x="2271620" y="705032"/>
            <a:chExt cx="2225844" cy="2225844"/>
          </a:xfrm>
        </p:grpSpPr>
        <p:pic>
          <p:nvPicPr>
            <p:cNvPr id="51" name="Picture 50">
              <a:extLst>
                <a:ext uri="{FF2B5EF4-FFF2-40B4-BE49-F238E27FC236}">
                  <a16:creationId xmlns:a16="http://schemas.microsoft.com/office/drawing/2014/main" id="{48C8B42C-8871-EE39-D462-966FB01E1A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52" name="Oval 51">
              <a:extLst>
                <a:ext uri="{FF2B5EF4-FFF2-40B4-BE49-F238E27FC236}">
                  <a16:creationId xmlns:a16="http://schemas.microsoft.com/office/drawing/2014/main" id="{F5D77BB6-A036-8C47-CF86-D3E023C41EC9}"/>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8" name="Picture 7">
            <a:extLst>
              <a:ext uri="{FF2B5EF4-FFF2-40B4-BE49-F238E27FC236}">
                <a16:creationId xmlns:a16="http://schemas.microsoft.com/office/drawing/2014/main" id="{741F3F45-DE73-E330-A7F2-927A18BB48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1411" y="793096"/>
            <a:ext cx="6172200" cy="2061138"/>
          </a:xfrm>
          <a:prstGeom prst="rect">
            <a:avLst/>
          </a:prstGeom>
        </p:spPr>
      </p:pic>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98044D97-F5E4-5B02-ABC3-D777E02D2C93}"/>
              </a:ext>
            </a:extLst>
          </p:cNvPr>
          <p:cNvPicPr>
            <a:picLocks noChangeAspect="1"/>
          </p:cNvPicPr>
          <p:nvPr/>
        </p:nvPicPr>
        <p:blipFill>
          <a:blip r:embed="rId12"/>
          <a:stretch>
            <a:fillRect/>
          </a:stretch>
        </p:blipFill>
        <p:spPr>
          <a:xfrm>
            <a:off x="3295693" y="879321"/>
            <a:ext cx="5663675" cy="1841152"/>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14:bounceEnd="40000">
                                          <p:cBhvr additive="base">
                                            <p:cTn id="13"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14:bounceEnd="40000">
                                          <p:cBhvr additive="base">
                                            <p:cTn id="17"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14:bounceEnd="40000">
                                          <p:cBhvr additive="base">
                                            <p:cTn id="21"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40000">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14:bounceEnd="40000">
                                          <p:cBhvr additive="base">
                                            <p:cTn id="25" dur="750" fill="hold"/>
                                            <p:tgtEl>
                                              <p:spTgt spid="41"/>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14:bounceEnd="40000">
                                          <p:cBhvr additive="base">
                                            <p:cTn id="29"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40000">
                                          <p:cBhvr additive="base">
                                            <p:cTn id="33"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14:presetBounceEnd="40000">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14:bounceEnd="40000">
                                          <p:cBhvr additive="base">
                                            <p:cTn id="37"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7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40000">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14:bounceEnd="40000">
                                          <p:cBhvr additive="base">
                                            <p:cTn id="41"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8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40000">
                                      <p:stCondLst>
                                        <p:cond delay="0"/>
                                      </p:stCondLst>
                                      <p:childTnLst>
                                        <p:set>
                                          <p:cBhvr>
                                            <p:cTn id="44" dur="1" fill="hold">
                                              <p:stCondLst>
                                                <p:cond delay="0"/>
                                              </p:stCondLst>
                                            </p:cTn>
                                            <p:tgtEl>
                                              <p:spTgt spid="456"/>
                                            </p:tgtEl>
                                            <p:attrNameLst>
                                              <p:attrName>style.visibility</p:attrName>
                                            </p:attrNameLst>
                                          </p:cBhvr>
                                          <p:to>
                                            <p:strVal val="visible"/>
                                          </p:to>
                                        </p:set>
                                        <p:anim calcmode="lin" valueType="num" p14:bounceEnd="40000">
                                          <p:cBhvr additive="base">
                                            <p:cTn id="45"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56"/>
                                            </p:tgtEl>
                                            <p:attrNameLst>
                                              <p:attrName>ppt_y</p:attrName>
                                            </p:attrNameLst>
                                          </p:cBhvr>
                                          <p:tavLst>
                                            <p:tav tm="0">
                                              <p:val>
                                                <p:strVal val="1+#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14:bounceEnd="40000">
                                          <p:cBhvr additive="base">
                                            <p:cTn id="49"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33"/>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40000">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14:bounceEnd="40000">
                                          <p:cBhvr additive="base">
                                            <p:cTn id="53"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54" dur="750" fill="hold"/>
                                            <p:tgtEl>
                                              <p:spTgt spid="37"/>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40000">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14:bounceEnd="40000">
                                          <p:cBhvr additive="base">
                                            <p:cTn id="57"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58" dur="750" fill="hold"/>
                                            <p:tgtEl>
                                              <p:spTgt spid="42"/>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40000">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14:bounceEnd="40000">
                                          <p:cBhvr additive="base">
                                            <p:cTn id="61"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62" dur="750" fill="hold"/>
                                            <p:tgtEl>
                                              <p:spTgt spid="43"/>
                                            </p:tgtEl>
                                            <p:attrNameLst>
                                              <p:attrName>ppt_y</p:attrName>
                                            </p:attrNameLst>
                                          </p:cBhvr>
                                          <p:tavLst>
                                            <p:tav tm="0">
                                              <p:val>
                                                <p:strVal val="0-#ppt_h/2"/>
                                              </p:val>
                                            </p:tav>
                                            <p:tav tm="100000">
                                              <p:val>
                                                <p:strVal val="#ppt_y"/>
                                              </p:val>
                                            </p:tav>
                                          </p:tavLst>
                                        </p:anim>
                                      </p:childTnLst>
                                    </p:cTn>
                                  </p:par>
                                  <p:par>
                                    <p:cTn id="63" presetID="8" presetClass="emph" presetSubtype="0" repeatCount="indefinite" autoRev="1" fill="hold" nodeType="withEffect">
                                      <p:stCondLst>
                                        <p:cond delay="750"/>
                                      </p:stCondLst>
                                      <p:childTnLst>
                                        <p:animRot by="-600000">
                                          <p:cBhvr>
                                            <p:cTn id="64" dur="2000" fill="hold"/>
                                            <p:tgtEl>
                                              <p:spTgt spid="29"/>
                                            </p:tgtEl>
                                            <p:attrNameLst>
                                              <p:attrName>r</p:attrName>
                                            </p:attrNameLst>
                                          </p:cBhvr>
                                        </p:animRot>
                                      </p:childTnLst>
                                    </p:cTn>
                                  </p:par>
                                  <p:par>
                                    <p:cTn id="65" presetID="8" presetClass="emph" presetSubtype="0" repeatCount="indefinite" autoRev="1" fill="hold" nodeType="withEffect">
                                      <p:stCondLst>
                                        <p:cond delay="750"/>
                                      </p:stCondLst>
                                      <p:childTnLst>
                                        <p:animRot by="-600000">
                                          <p:cBhvr>
                                            <p:cTn id="66" dur="2000" fill="hold"/>
                                            <p:tgtEl>
                                              <p:spTgt spid="31"/>
                                            </p:tgtEl>
                                            <p:attrNameLst>
                                              <p:attrName>r</p:attrName>
                                            </p:attrNameLst>
                                          </p:cBhvr>
                                        </p:animRot>
                                      </p:childTnLst>
                                    </p:cTn>
                                  </p:par>
                                  <p:par>
                                    <p:cTn id="67" presetID="8" presetClass="emph" presetSubtype="0" repeatCount="indefinite" autoRev="1" fill="hold" nodeType="withEffect">
                                      <p:stCondLst>
                                        <p:cond delay="750"/>
                                      </p:stCondLst>
                                      <p:childTnLst>
                                        <p:animRot by="-600000">
                                          <p:cBhvr>
                                            <p:cTn id="68" dur="2000" fill="hold"/>
                                            <p:tgtEl>
                                              <p:spTgt spid="33"/>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5"/>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7"/>
                                            </p:tgtEl>
                                            <p:attrNameLst>
                                              <p:attrName>r</p:attrName>
                                            </p:attrNameLst>
                                          </p:cBhvr>
                                        </p:animRot>
                                      </p:childTnLst>
                                    </p:cTn>
                                  </p:par>
                                  <p:par>
                                    <p:cTn id="73" presetID="8" presetClass="emph" presetSubtype="0" repeatCount="indefinite" autoRev="1" fill="hold" nodeType="withEffect">
                                      <p:stCondLst>
                                        <p:cond delay="750"/>
                                      </p:stCondLst>
                                      <p:childTnLst>
                                        <p:animRot by="-900000">
                                          <p:cBhvr>
                                            <p:cTn id="74" dur="500" fill="hold"/>
                                            <p:tgtEl>
                                              <p:spTgt spid="75"/>
                                            </p:tgtEl>
                                            <p:attrNameLst>
                                              <p:attrName>r</p:attrName>
                                            </p:attrNameLst>
                                          </p:cBhvr>
                                        </p:animRot>
                                      </p:childTnLst>
                                    </p:cTn>
                                  </p:par>
                                  <p:par>
                                    <p:cTn id="75" presetID="8" presetClass="emph" presetSubtype="0" repeatCount="indefinite" autoRev="1" fill="hold" nodeType="withEffect">
                                      <p:stCondLst>
                                        <p:cond delay="750"/>
                                      </p:stCondLst>
                                      <p:childTnLst>
                                        <p:animRot by="900000">
                                          <p:cBhvr>
                                            <p:cTn id="76" dur="500" fill="hold"/>
                                            <p:tgtEl>
                                              <p:spTgt spid="85"/>
                                            </p:tgtEl>
                                            <p:attrNameLst>
                                              <p:attrName>r</p:attrName>
                                            </p:attrNameLst>
                                          </p:cBhvr>
                                        </p:animRot>
                                      </p:childTnLst>
                                    </p:cTn>
                                  </p:par>
                                  <p:par>
                                    <p:cTn id="77" presetID="32" presetClass="emph" presetSubtype="0" repeatCount="indefinite" fill="hold" nodeType="withEffect">
                                      <p:stCondLst>
                                        <p:cond delay="750"/>
                                      </p:stCondLst>
                                      <p:childTnLst>
                                        <p:animRot by="120000">
                                          <p:cBhvr>
                                            <p:cTn id="78" dur="150" fill="hold">
                                              <p:stCondLst>
                                                <p:cond delay="0"/>
                                              </p:stCondLst>
                                            </p:cTn>
                                            <p:tgtEl>
                                              <p:spTgt spid="456"/>
                                            </p:tgtEl>
                                            <p:attrNameLst>
                                              <p:attrName>r</p:attrName>
                                            </p:attrNameLst>
                                          </p:cBhvr>
                                        </p:animRot>
                                        <p:animRot by="-240000">
                                          <p:cBhvr>
                                            <p:cTn id="79" dur="300" fill="hold">
                                              <p:stCondLst>
                                                <p:cond delay="300"/>
                                              </p:stCondLst>
                                            </p:cTn>
                                            <p:tgtEl>
                                              <p:spTgt spid="456"/>
                                            </p:tgtEl>
                                            <p:attrNameLst>
                                              <p:attrName>r</p:attrName>
                                            </p:attrNameLst>
                                          </p:cBhvr>
                                        </p:animRot>
                                        <p:animRot by="240000">
                                          <p:cBhvr>
                                            <p:cTn id="80" dur="300" fill="hold">
                                              <p:stCondLst>
                                                <p:cond delay="600"/>
                                              </p:stCondLst>
                                            </p:cTn>
                                            <p:tgtEl>
                                              <p:spTgt spid="456"/>
                                            </p:tgtEl>
                                            <p:attrNameLst>
                                              <p:attrName>r</p:attrName>
                                            </p:attrNameLst>
                                          </p:cBhvr>
                                        </p:animRot>
                                        <p:animRot by="-240000">
                                          <p:cBhvr>
                                            <p:cTn id="81" dur="300" fill="hold">
                                              <p:stCondLst>
                                                <p:cond delay="900"/>
                                              </p:stCondLst>
                                            </p:cTn>
                                            <p:tgtEl>
                                              <p:spTgt spid="456"/>
                                            </p:tgtEl>
                                            <p:attrNameLst>
                                              <p:attrName>r</p:attrName>
                                            </p:attrNameLst>
                                          </p:cBhvr>
                                        </p:animRot>
                                        <p:animRot by="120000">
                                          <p:cBhvr>
                                            <p:cTn id="82" dur="300" fill="hold">
                                              <p:stCondLst>
                                                <p:cond delay="1200"/>
                                              </p:stCondLst>
                                            </p:cTn>
                                            <p:tgtEl>
                                              <p:spTgt spid="456"/>
                                            </p:tgtEl>
                                            <p:attrNameLst>
                                              <p:attrName>r</p:attrName>
                                            </p:attrNameLst>
                                          </p:cBhvr>
                                        </p:animRot>
                                      </p:childTnLst>
                                    </p:cTn>
                                  </p:par>
                                  <p:par>
                                    <p:cTn id="83" presetID="8" presetClass="emph" presetSubtype="0" repeatCount="indefinite" autoRev="1" fill="hold" nodeType="withEffect">
                                      <p:stCondLst>
                                        <p:cond delay="750"/>
                                      </p:stCondLst>
                                      <p:childTnLst>
                                        <p:animRot by="-600000">
                                          <p:cBhvr>
                                            <p:cTn id="84" dur="2000" fill="hold"/>
                                            <p:tgtEl>
                                              <p:spTgt spid="40"/>
                                            </p:tgtEl>
                                            <p:attrNameLst>
                                              <p:attrName>r</p:attrName>
                                            </p:attrNameLst>
                                          </p:cBhvr>
                                        </p:animRot>
                                      </p:childTnLst>
                                    </p:cTn>
                                  </p:par>
                                  <p:par>
                                    <p:cTn id="85" presetID="8" presetClass="emph" presetSubtype="0" repeatCount="indefinite" autoRev="1" fill="hold" nodeType="withEffect">
                                      <p:stCondLst>
                                        <p:cond delay="750"/>
                                      </p:stCondLst>
                                      <p:childTnLst>
                                        <p:animRot by="-600000">
                                          <p:cBhvr>
                                            <p:cTn id="86" dur="2000" fill="hold"/>
                                            <p:tgtEl>
                                              <p:spTgt spid="42"/>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1"/>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3"/>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3"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A43D9"/>
        </a:solidFill>
        <a:effectLst/>
      </p:bgPr>
    </p:bg>
    <p:spTree>
      <p:nvGrpSpPr>
        <p:cNvPr id="1" name=""/>
        <p:cNvGrpSpPr/>
        <p:nvPr/>
      </p:nvGrpSpPr>
      <p:grpSpPr>
        <a:xfrm>
          <a:off x="0" y="0"/>
          <a:ext cx="0" cy="0"/>
          <a:chOff x="0" y="0"/>
          <a:chExt cx="0" cy="0"/>
        </a:xfrm>
      </p:grpSpPr>
      <p:grpSp>
        <p:nvGrpSpPr>
          <p:cNvPr id="2" name="Group 2"/>
          <p:cNvGrpSpPr/>
          <p:nvPr/>
        </p:nvGrpSpPr>
        <p:grpSpPr>
          <a:xfrm>
            <a:off x="-1193800" y="-780943"/>
            <a:ext cx="14579600" cy="9105900"/>
            <a:chOff x="0" y="0"/>
            <a:chExt cx="29159200" cy="18211800"/>
          </a:xfrm>
        </p:grpSpPr>
        <p:sp>
          <p:nvSpPr>
            <p:cNvPr id="3" name="Freeform 3"/>
            <p:cNvSpPr/>
            <p:nvPr/>
          </p:nvSpPr>
          <p:spPr>
            <a:xfrm>
              <a:off x="0" y="0"/>
              <a:ext cx="14579600" cy="14528800"/>
            </a:xfrm>
            <a:custGeom>
              <a:avLst/>
              <a:gdLst/>
              <a:ahLst/>
              <a:cxnLst/>
              <a:rect l="l" t="t" r="r" b="b"/>
              <a:pathLst>
                <a:path w="14579600" h="14528800">
                  <a:moveTo>
                    <a:pt x="0" y="0"/>
                  </a:moveTo>
                  <a:lnTo>
                    <a:pt x="14579600" y="0"/>
                  </a:lnTo>
                  <a:lnTo>
                    <a:pt x="14579600" y="14528800"/>
                  </a:lnTo>
                  <a:lnTo>
                    <a:pt x="0" y="14528800"/>
                  </a:lnTo>
                  <a:lnTo>
                    <a:pt x="0" y="0"/>
                  </a:lnTo>
                  <a:close/>
                </a:path>
              </a:pathLst>
            </a:custGeom>
            <a:blipFill>
              <a:blip r:embed="rId4">
                <a:extLst>
                  <a:ext uri="{96DAC541-7B7A-43D3-8B79-37D633B846F1}">
                    <asvg:svgBlip xmlns:asvg="http://schemas.microsoft.com/office/drawing/2016/SVG/main" r:embed="rId5"/>
                  </a:ext>
                </a:extLst>
              </a:blip>
              <a:stretch>
                <a:fillRect r="-348" b="-699"/>
              </a:stretch>
            </a:blipFill>
          </p:spPr>
          <p:txBody>
            <a:bodyPr/>
            <a:lstStyle/>
            <a:p>
              <a:pPr defTabSz="609630"/>
              <a:endParaRPr lang="en-US" sz="1200">
                <a:solidFill>
                  <a:prstClr val="black"/>
                </a:solidFill>
                <a:latin typeface="Calibri"/>
              </a:endParaRPr>
            </a:p>
          </p:txBody>
        </p:sp>
        <p:sp>
          <p:nvSpPr>
            <p:cNvPr id="4" name="Freeform 4"/>
            <p:cNvSpPr/>
            <p:nvPr/>
          </p:nvSpPr>
          <p:spPr>
            <a:xfrm>
              <a:off x="14579600" y="50800"/>
              <a:ext cx="14579600" cy="14528800"/>
            </a:xfrm>
            <a:custGeom>
              <a:avLst/>
              <a:gdLst/>
              <a:ahLst/>
              <a:cxnLst/>
              <a:rect l="l" t="t" r="r" b="b"/>
              <a:pathLst>
                <a:path w="14579600" h="14528800">
                  <a:moveTo>
                    <a:pt x="0" y="0"/>
                  </a:moveTo>
                  <a:lnTo>
                    <a:pt x="14579600" y="0"/>
                  </a:lnTo>
                  <a:lnTo>
                    <a:pt x="14579600" y="14528800"/>
                  </a:lnTo>
                  <a:lnTo>
                    <a:pt x="0" y="14528800"/>
                  </a:lnTo>
                  <a:lnTo>
                    <a:pt x="0" y="0"/>
                  </a:lnTo>
                  <a:close/>
                </a:path>
              </a:pathLst>
            </a:custGeom>
            <a:blipFill>
              <a:blip r:embed="rId4">
                <a:extLst>
                  <a:ext uri="{96DAC541-7B7A-43D3-8B79-37D633B846F1}">
                    <asvg:svgBlip xmlns:asvg="http://schemas.microsoft.com/office/drawing/2016/SVG/main" r:embed="rId5"/>
                  </a:ext>
                </a:extLst>
              </a:blip>
              <a:stretch>
                <a:fillRect r="-348" b="-699"/>
              </a:stretch>
            </a:blipFill>
          </p:spPr>
          <p:txBody>
            <a:bodyPr/>
            <a:lstStyle/>
            <a:p>
              <a:pPr defTabSz="609630"/>
              <a:endParaRPr lang="en-US" sz="1200">
                <a:solidFill>
                  <a:prstClr val="black"/>
                </a:solidFill>
                <a:latin typeface="Calibri"/>
              </a:endParaRPr>
            </a:p>
          </p:txBody>
        </p:sp>
        <p:sp>
          <p:nvSpPr>
            <p:cNvPr id="5" name="Freeform 5"/>
            <p:cNvSpPr/>
            <p:nvPr/>
          </p:nvSpPr>
          <p:spPr>
            <a:xfrm>
              <a:off x="2387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515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8643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sp>
        <p:nvSpPr>
          <p:cNvPr id="8" name="Freeform 8"/>
          <p:cNvSpPr/>
          <p:nvPr/>
        </p:nvSpPr>
        <p:spPr>
          <a:xfrm>
            <a:off x="93853" y="5511744"/>
            <a:ext cx="12900571" cy="4409649"/>
          </a:xfrm>
          <a:custGeom>
            <a:avLst/>
            <a:gdLst/>
            <a:ahLst/>
            <a:cxnLst/>
            <a:rect l="l" t="t" r="r" b="b"/>
            <a:pathLst>
              <a:path w="19350856" h="6614474">
                <a:moveTo>
                  <a:pt x="0" y="0"/>
                </a:moveTo>
                <a:lnTo>
                  <a:pt x="19350856" y="0"/>
                </a:lnTo>
                <a:lnTo>
                  <a:pt x="19350856" y="6614475"/>
                </a:lnTo>
                <a:lnTo>
                  <a:pt x="0" y="6614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044178" y="2768544"/>
            <a:ext cx="4924044" cy="5486400"/>
          </a:xfrm>
          <a:custGeom>
            <a:avLst/>
            <a:gdLst/>
            <a:ahLst/>
            <a:cxnLst/>
            <a:rect l="l" t="t" r="r" b="b"/>
            <a:pathLst>
              <a:path w="7386066" h="8229600">
                <a:moveTo>
                  <a:pt x="0" y="0"/>
                </a:moveTo>
                <a:lnTo>
                  <a:pt x="7386066" y="0"/>
                </a:lnTo>
                <a:lnTo>
                  <a:pt x="7386066" y="8229600"/>
                </a:lnTo>
                <a:lnTo>
                  <a:pt x="0" y="82296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517193" y="4341337"/>
            <a:ext cx="2598726" cy="2948909"/>
          </a:xfrm>
          <a:custGeom>
            <a:avLst/>
            <a:gdLst/>
            <a:ahLst/>
            <a:cxnLst/>
            <a:rect l="l" t="t" r="r" b="b"/>
            <a:pathLst>
              <a:path w="3898089" h="4423363">
                <a:moveTo>
                  <a:pt x="0" y="0"/>
                </a:moveTo>
                <a:lnTo>
                  <a:pt x="3898089" y="0"/>
                </a:lnTo>
                <a:lnTo>
                  <a:pt x="3898089" y="4423364"/>
                </a:lnTo>
                <a:lnTo>
                  <a:pt x="0" y="4423364"/>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7037387" y="-1449224"/>
            <a:ext cx="5957036" cy="3328494"/>
          </a:xfrm>
          <a:custGeom>
            <a:avLst/>
            <a:gdLst/>
            <a:ahLst/>
            <a:cxnLst/>
            <a:rect l="l" t="t" r="r" b="b"/>
            <a:pathLst>
              <a:path w="8935554" h="4992741">
                <a:moveTo>
                  <a:pt x="0" y="0"/>
                </a:moveTo>
                <a:lnTo>
                  <a:pt x="8935555" y="0"/>
                </a:lnTo>
                <a:lnTo>
                  <a:pt x="8935555" y="4992741"/>
                </a:lnTo>
                <a:lnTo>
                  <a:pt x="0" y="4992741"/>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rot="-10800000">
            <a:off x="-1093586" y="999995"/>
            <a:ext cx="10137764" cy="12352324"/>
            <a:chOff x="0" y="0"/>
            <a:chExt cx="20275527" cy="24704647"/>
          </a:xfrm>
        </p:grpSpPr>
        <p:grpSp>
          <p:nvGrpSpPr>
            <p:cNvPr id="13" name="Group 13"/>
            <p:cNvGrpSpPr/>
            <p:nvPr/>
          </p:nvGrpSpPr>
          <p:grpSpPr>
            <a:xfrm>
              <a:off x="0" y="0"/>
              <a:ext cx="20275527" cy="24704647"/>
              <a:chOff x="0" y="0"/>
              <a:chExt cx="2354580" cy="2868930"/>
            </a:xfrm>
          </p:grpSpPr>
          <p:sp>
            <p:nvSpPr>
              <p:cNvPr id="14" name="Freeform 14"/>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D62B7"/>
              </a:solidFill>
            </p:spPr>
            <p:txBody>
              <a:bodyPr/>
              <a:lstStyle/>
              <a:p>
                <a:pPr defTabSz="609630"/>
                <a:endParaRPr lang="en-US" sz="1200">
                  <a:solidFill>
                    <a:prstClr val="black"/>
                  </a:solidFill>
                  <a:latin typeface="Calibri"/>
                </a:endParaRPr>
              </a:p>
            </p:txBody>
          </p:sp>
        </p:grpSp>
        <p:grpSp>
          <p:nvGrpSpPr>
            <p:cNvPr id="15" name="Group 15"/>
            <p:cNvGrpSpPr/>
            <p:nvPr/>
          </p:nvGrpSpPr>
          <p:grpSpPr>
            <a:xfrm>
              <a:off x="493422" y="601208"/>
              <a:ext cx="19288683" cy="23502231"/>
              <a:chOff x="0" y="0"/>
              <a:chExt cx="2354580" cy="2868930"/>
            </a:xfrm>
          </p:grpSpPr>
          <p:sp>
            <p:nvSpPr>
              <p:cNvPr id="16" name="Freeform 16"/>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7" name="Freeform 17"/>
          <p:cNvSpPr/>
          <p:nvPr/>
        </p:nvSpPr>
        <p:spPr>
          <a:xfrm>
            <a:off x="346442" y="364059"/>
            <a:ext cx="7275363" cy="1862448"/>
          </a:xfrm>
          <a:custGeom>
            <a:avLst/>
            <a:gdLst/>
            <a:ahLst/>
            <a:cxnLst/>
            <a:rect l="l" t="t" r="r" b="b"/>
            <a:pathLst>
              <a:path w="10913045" h="2793672">
                <a:moveTo>
                  <a:pt x="0" y="0"/>
                </a:moveTo>
                <a:lnTo>
                  <a:pt x="10913045" y="0"/>
                </a:lnTo>
                <a:lnTo>
                  <a:pt x="10913045" y="2793672"/>
                </a:lnTo>
                <a:lnTo>
                  <a:pt x="0" y="2793672"/>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7524925" y="2226507"/>
            <a:ext cx="4957888" cy="4631493"/>
          </a:xfrm>
          <a:custGeom>
            <a:avLst/>
            <a:gdLst/>
            <a:ahLst/>
            <a:cxnLst/>
            <a:rect l="l" t="t" r="r" b="b"/>
            <a:pathLst>
              <a:path w="7436832" h="6947240">
                <a:moveTo>
                  <a:pt x="0" y="0"/>
                </a:moveTo>
                <a:lnTo>
                  <a:pt x="7436832" y="0"/>
                </a:lnTo>
                <a:lnTo>
                  <a:pt x="7436832" y="6947240"/>
                </a:lnTo>
                <a:lnTo>
                  <a:pt x="0" y="6947240"/>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pic>
        <p:nvPicPr>
          <p:cNvPr id="19" name="Picture 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rcRect/>
          <a:stretch>
            <a:fillRect/>
          </a:stretch>
        </p:blipFill>
        <p:spPr>
          <a:xfrm>
            <a:off x="8143100" y="-51000"/>
            <a:ext cx="4048901" cy="2277507"/>
          </a:xfrm>
          <a:prstGeom prst="rect">
            <a:avLst/>
          </a:prstGeom>
        </p:spPr>
      </p:pic>
      <p:sp>
        <p:nvSpPr>
          <p:cNvPr id="20" name="TextBox 20"/>
          <p:cNvSpPr txBox="1"/>
          <p:nvPr/>
        </p:nvSpPr>
        <p:spPr>
          <a:xfrm>
            <a:off x="532776" y="2620599"/>
            <a:ext cx="6902694" cy="3896772"/>
          </a:xfrm>
          <a:prstGeom prst="rect">
            <a:avLst/>
          </a:prstGeom>
        </p:spPr>
        <p:txBody>
          <a:bodyPr lIns="0" tIns="0" rIns="0" bIns="0" rtlCol="0" anchor="t">
            <a:spAutoFit/>
          </a:bodyPr>
          <a:lstStyle/>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GV chuẩn bị một số mảnh giấy ghi câu có sử dụng kết từ và không sử dụng kết từ để lẫn lộn trong hộp.</a:t>
            </a:r>
          </a:p>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Chia lớp thành 2 nhóm, của một số đại diện tham gia </a:t>
            </a:r>
            <a:endParaRPr lang="en-US" sz="2800" dirty="0">
              <a:solidFill>
                <a:srgbClr val="000000"/>
              </a:solidFill>
              <a:latin typeface="Cambria" panose="02040503050406030204" pitchFamily="18" charset="0"/>
              <a:ea typeface="Cambria" panose="02040503050406030204" pitchFamily="18" charset="0"/>
            </a:endParaRPr>
          </a:p>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Yêu cầu các nhóm cùng nhau tìm những câu nào có chứa kết từ có trong hộp đưa lên dán trên bảng. Đội nào tìm được nhiều hơn sẽ thắng cuộc.</a:t>
            </a:r>
          </a:p>
        </p:txBody>
      </p:sp>
      <p:pic>
        <p:nvPicPr>
          <p:cNvPr id="21" name="Picture 20" descr="A round pink label with white text and a black background&#10;&#10;Description automatically generated">
            <a:extLst>
              <a:ext uri="{FF2B5EF4-FFF2-40B4-BE49-F238E27FC236}">
                <a16:creationId xmlns:a16="http://schemas.microsoft.com/office/drawing/2014/main" id="{E2F93A15-3FB7-740B-02F9-6767207F3BF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4614" y="0"/>
            <a:ext cx="1874133" cy="187413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19"/>
                </p:tgtEl>
              </p:cMediaNode>
            </p:video>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en-US"/>
            </a:p>
          </p:txBody>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txBody>
          <a:bodyPr/>
          <a:lstStyle/>
          <a:p>
            <a:endParaRPr lang="en-US"/>
          </a:p>
        </p:txBody>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txBody>
          <a:bodyPr/>
          <a:lstStyle/>
          <a:p>
            <a:endParaRPr lang="en-US"/>
          </a:p>
        </p:txBody>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asvg="http://schemas.microsoft.com/office/drawing/2016/SVG/main" r:embed="rId11"/>
                </a:ext>
              </a:extLst>
            </a:blip>
            <a:stretch>
              <a:fillRect t="-38654"/>
            </a:stretch>
          </a:blipFill>
        </p:spPr>
        <p:txBody>
          <a:bodyPr/>
          <a:lstStyle/>
          <a:p>
            <a:endParaRPr lang="en-US"/>
          </a:p>
        </p:txBody>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en-US"/>
          </a:p>
        </p:txBody>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en-US"/>
          </a:p>
        </p:txBody>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en-US"/>
          </a:p>
        </p:txBody>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en-US"/>
          </a:p>
        </p:txBody>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pic>
        <p:nvPicPr>
          <p:cNvPr id="29" name="Picture 28"/>
          <p:cNvPicPr>
            <a:picLocks noChangeAspect="1"/>
          </p:cNvPicPr>
          <p:nvPr/>
        </p:nvPicPr>
        <p:blipFill rotWithShape="1">
          <a:blip r:embed="rId28"/>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8"/>
          <a:srcRect l="-48057" t="-5534" r="48057" b="5534"/>
          <a:stretch/>
        </p:blipFill>
        <p:spPr>
          <a:xfrm>
            <a:off x="-1114350" y="3262931"/>
            <a:ext cx="4922927" cy="3409356"/>
          </a:xfrm>
          <a:prstGeom prst="rect">
            <a:avLst/>
          </a:prstGeom>
        </p:spPr>
      </p:pic>
      <p:pic>
        <p:nvPicPr>
          <p:cNvPr id="24" name="Picture 23">
            <a:extLst>
              <a:ext uri="{FF2B5EF4-FFF2-40B4-BE49-F238E27FC236}">
                <a16:creationId xmlns:a16="http://schemas.microsoft.com/office/drawing/2014/main" id="{4BE18E32-70BA-E2AC-8F7E-1FC75977623C}"/>
              </a:ext>
            </a:extLst>
          </p:cNvPr>
          <p:cNvPicPr>
            <a:picLocks noChangeAspect="1"/>
          </p:cNvPicPr>
          <p:nvPr/>
        </p:nvPicPr>
        <p:blipFill>
          <a:blip r:embed="rId29"/>
          <a:stretch>
            <a:fillRect/>
          </a:stretch>
        </p:blipFill>
        <p:spPr>
          <a:xfrm>
            <a:off x="3122527" y="2076298"/>
            <a:ext cx="5883150" cy="2280102"/>
          </a:xfrm>
          <a:prstGeom prst="rect">
            <a:avLst/>
          </a:prstGeom>
        </p:spPr>
      </p:pic>
    </p:spTree>
    <p:extLst>
      <p:ext uri="{BB962C8B-B14F-4D97-AF65-F5344CB8AC3E}">
        <p14:creationId xmlns:p14="http://schemas.microsoft.com/office/powerpoint/2010/main" val="228099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976692" y="910901"/>
                <a:ext cx="4688661" cy="34470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399770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54732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và</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181414"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đang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89928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làm</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206306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đọc</a:t>
              </a:r>
              <a:r>
                <a:rPr lang="en-US" sz="4400" dirty="0">
                  <a:solidFill>
                    <a:srgbClr val="793307"/>
                  </a:solidFill>
                  <a:latin typeface="Cambria" panose="02040503050406030204" pitchFamily="18" charset="0"/>
                  <a:ea typeface="Cambria" panose="02040503050406030204" pitchFamily="18" charset="0"/>
                  <a:cs typeface="Mali" panose="00000500000000000000" pitchFamily="2" charset="-34"/>
                </a:rPr>
                <a:t> </a:t>
              </a: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sách</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943827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1.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Anh ấy đang làm bài tập và cô ấy đang đọc sách.</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707501"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này</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73898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793307"/>
                  </a:solidFill>
                  <a:latin typeface="Cambria" panose="02040503050406030204" pitchFamily="18" charset="0"/>
                  <a:ea typeface="Cambria" panose="02040503050406030204" pitchFamily="18" charset="0"/>
                  <a:cs typeface="Mali" panose="00000500000000000000" pitchFamily="2" charset="-34"/>
                </a:rPr>
                <a:t>đến</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55752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rồi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73417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qua</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8184228" cy="9848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2.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Đoàn tàu này qua rồi đoàn tàu khác đến.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250" fill="hold"/>
                                        <p:tgtEl>
                                          <p:spTgt spid="54"/>
                                        </p:tgtEl>
                                        <p:attrNameLst>
                                          <p:attrName>ppt_w</p:attrName>
                                        </p:attrNameLst>
                                      </p:cBhvr>
                                      <p:tavLst>
                                        <p:tav tm="0">
                                          <p:val>
                                            <p:fltVal val="0"/>
                                          </p:val>
                                        </p:tav>
                                        <p:tav tm="100000">
                                          <p:val>
                                            <p:strVal val="#ppt_w"/>
                                          </p:val>
                                        </p:tav>
                                      </p:tavLst>
                                    </p:anim>
                                    <p:anim calcmode="lin" valueType="num">
                                      <p:cBhvr>
                                        <p:cTn id="51" dur="250" fill="hold"/>
                                        <p:tgtEl>
                                          <p:spTgt spid="5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1009" fill="hold"/>
                                        <p:tgtEl>
                                          <p:spTgt spid="4"/>
                                        </p:tgtEl>
                                      </p:cBhvr>
                                    </p:cmd>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250" fill="hold"/>
                                        <p:tgtEl>
                                          <p:spTgt spid="24"/>
                                        </p:tgtEl>
                                        <p:attrNameLst>
                                          <p:attrName>ppt_w</p:attrName>
                                        </p:attrNameLst>
                                      </p:cBhvr>
                                      <p:tavLst>
                                        <p:tav tm="0">
                                          <p:val>
                                            <p:fltVal val="0"/>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par>
                                <p:cTn id="61" presetID="1" presetClass="mediacall" presetSubtype="0" fill="hold" nodeType="withEffect">
                                  <p:stCondLst>
                                    <p:cond delay="0"/>
                                  </p:stCondLst>
                                  <p:childTnLst>
                                    <p:cmd type="call" cmd="playFrom(0.0)">
                                      <p:cBhvr>
                                        <p:cTn id="62" dur="2808" fill="hold"/>
                                        <p:tgtEl>
                                          <p:spTgt spid="2"/>
                                        </p:tgtEl>
                                      </p:cBhvr>
                                    </p:cmd>
                                  </p:childTnLst>
                                </p:cTn>
                              </p:par>
                              <p:par>
                                <p:cTn id="63" presetID="1" presetClass="exit" presetSubtype="0" fill="hold" nodeType="withEffect">
                                  <p:stCondLst>
                                    <p:cond delay="0"/>
                                  </p:stCondLst>
                                  <p:childTnLst>
                                    <p:set>
                                      <p:cBhvr>
                                        <p:cTn id="64" dur="1" fill="hold">
                                          <p:stCondLst>
                                            <p:cond delay="0"/>
                                          </p:stCondLst>
                                        </p:cTn>
                                        <p:tgtEl>
                                          <p:spTgt spid="5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 presetClass="exit" presetSubtype="0" fill="hold" nodeType="withEffect">
                                  <p:stCondLst>
                                    <p:cond delay="800"/>
                                  </p:stCondLst>
                                  <p:childTnLst>
                                    <p:set>
                                      <p:cBhvr>
                                        <p:cTn id="69" dur="1" fill="hold">
                                          <p:stCondLst>
                                            <p:cond delay="0"/>
                                          </p:stCondLst>
                                        </p:cTn>
                                        <p:tgtEl>
                                          <p:spTgt spid="56"/>
                                        </p:tgtEl>
                                        <p:attrNameLst>
                                          <p:attrName>style.visibility</p:attrName>
                                        </p:attrNameLst>
                                      </p:cBhvr>
                                      <p:to>
                                        <p:strVal val="hidden"/>
                                      </p:to>
                                    </p:set>
                                  </p:childTnLst>
                                </p:cTn>
                              </p:par>
                              <p:par>
                                <p:cTn id="70" presetID="1" presetClass="exit" presetSubtype="0" fill="hold" nodeType="withEffect">
                                  <p:stCondLst>
                                    <p:cond delay="900"/>
                                  </p:stCondLst>
                                  <p:childTnLst>
                                    <p:set>
                                      <p:cBhvr>
                                        <p:cTn id="71" dur="1" fill="hold">
                                          <p:stCondLst>
                                            <p:cond delay="0"/>
                                          </p:stCondLst>
                                        </p:cTn>
                                        <p:tgtEl>
                                          <p:spTgt spid="52"/>
                                        </p:tgtEl>
                                        <p:attrNameLst>
                                          <p:attrName>style.visibility</p:attrName>
                                        </p:attrNameLst>
                                      </p:cBhvr>
                                      <p:to>
                                        <p:strVal val="hidden"/>
                                      </p:to>
                                    </p:set>
                                  </p:childTnLst>
                                </p:cTn>
                              </p:par>
                              <p:par>
                                <p:cTn id="72" presetID="10" presetClass="entr" presetSubtype="0" fill="hold" nodeType="withEffect">
                                  <p:stCondLst>
                                    <p:cond delay="10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63" presetClass="path" presetSubtype="0" fill="hold" nodeType="withEffect">
                                  <p:stCondLst>
                                    <p:cond delay="1400"/>
                                  </p:stCondLst>
                                  <p:childTnLst>
                                    <p:animMotion origin="layout" path="M -0.00312 0.0088 L 0.68633 0.00162 " pathEditMode="relative" rAng="0" ptsTypes="AA">
                                      <p:cBhvr>
                                        <p:cTn id="76"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seq concurrent="1" nextAc="seek">
              <p:cTn id="77" restart="whenNotActive" fill="hold" evtFilter="cancelBubble" nodeType="interactiveSeq">
                <p:stCondLst>
                  <p:cond evt="onClick" delay="0">
                    <p:tgtEl>
                      <p:spTgt spid="49"/>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fltVal val="0"/>
                                          </p:val>
                                        </p:tav>
                                        <p:tav tm="100000">
                                          <p:val>
                                            <p:strVal val="#ppt_w"/>
                                          </p:val>
                                        </p:tav>
                                      </p:tavLst>
                                    </p:anim>
                                    <p:anim calcmode="lin" valueType="num">
                                      <p:cBhvr>
                                        <p:cTn id="83" dur="250" fill="hold"/>
                                        <p:tgtEl>
                                          <p:spTgt spid="2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8"/>
                                        </p:tgtEl>
                                      </p:cBhvr>
                                    </p:cmd>
                                  </p:childTnLst>
                                </p:cTn>
                              </p:par>
                            </p:childTnLst>
                          </p:cTn>
                        </p:par>
                      </p:childTnLst>
                    </p:cTn>
                  </p:par>
                </p:childTnLst>
              </p:cTn>
              <p:nextCondLst>
                <p:cond evt="onClick" delay="0">
                  <p:tgtEl>
                    <p:spTgt spid="49"/>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250" fill="hold"/>
                                        <p:tgtEl>
                                          <p:spTgt spid="55"/>
                                        </p:tgtEl>
                                        <p:attrNameLst>
                                          <p:attrName>ppt_w</p:attrName>
                                        </p:attrNameLst>
                                      </p:cBhvr>
                                      <p:tavLst>
                                        <p:tav tm="0">
                                          <p:val>
                                            <p:fltVal val="0"/>
                                          </p:val>
                                        </p:tav>
                                        <p:tav tm="100000">
                                          <p:val>
                                            <p:strVal val="#ppt_w"/>
                                          </p:val>
                                        </p:tav>
                                      </p:tavLst>
                                    </p:anim>
                                    <p:anim calcmode="lin" valueType="num">
                                      <p:cBhvr>
                                        <p:cTn id="96" dur="250" fill="hold"/>
                                        <p:tgtEl>
                                          <p:spTgt spid="5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500411"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440826"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vì</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2068067"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hôm</a:t>
              </a:r>
              <a:r>
                <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nay</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548420"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về</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706331" cy="1752600"/>
            <a:chOff x="304800" y="152400"/>
            <a:chExt cx="11706331"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10518649" cy="110799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3.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Bố em hôm nay không về nhà vì công tác đột xuất.</a:t>
              </a:r>
              <a:endPar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26402" y="4682951"/>
            <a:ext cx="1988394" cy="19883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6362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227900"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771254"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ngày</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mai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349728"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793307"/>
                  </a:solidFill>
                  <a:latin typeface="Cambria" panose="02040503050406030204" pitchFamily="18" charset="0"/>
                  <a:ea typeface="Cambria" panose="02040503050406030204" pitchFamily="18" charset="0"/>
                  <a:cs typeface="Mali" panose="00000500000000000000" pitchFamily="2" charset="-34"/>
                </a:rPr>
                <a:t>đ</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i</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chơi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679947"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Nếu</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thì</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50133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Nếu trời mưa thì ngày mai chúng ta không đi chơi công viên.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848084" y="5044855"/>
            <a:ext cx="2202900" cy="1404330"/>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4061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2597249"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Tuy</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nhưng</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53540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đã</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07882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chưa</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70880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tận</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tình</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305620" y="222866"/>
              <a:ext cx="994044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Tuy chúng ta đã tận tình giúp đỡ Khôi nhưng bạn ấy vẫn chưa tiến bộ.</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091156" y="4090671"/>
            <a:ext cx="3775456" cy="2876537"/>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24541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277579" y="264025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753350" y="1153825"/>
                <a:ext cx="5146985" cy="2726580"/>
              </a:xfrm>
              <a:prstGeom prst="rect">
                <a:avLst/>
              </a:prstGeom>
              <a:noFill/>
            </p:spPr>
            <p:txBody>
              <a:bodyPr wrap="square" lIns="0" tIns="0" rIns="0" bIns="0" rtlCol="0">
                <a:spAutoFit/>
              </a:bodyP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4000" b="1"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rPr>
                  <a:t>Mình đã đến nơi rồi!</a:t>
                </a: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rPr>
                  <a:t>CẢM ƠN CÁC BẠN RẤT NHIỀU</a:t>
                </a:r>
                <a:endParaRPr kumimoji="0" lang="en-US"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381224" y="270383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067306" y="169555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8" name="Tieng-yeah-tre-con-www_tiengdong_com">
            <a:hlinkClick r:id="" action="ppaction://media"/>
            <a:extLst>
              <a:ext uri="{FF2B5EF4-FFF2-40B4-BE49-F238E27FC236}">
                <a16:creationId xmlns:a16="http://schemas.microsoft.com/office/drawing/2014/main" id="{A44958CD-B586-ACA9-4B48-EE8441E78A56}"/>
              </a:ext>
            </a:extLst>
          </p:cNvPr>
          <p:cNvPicPr>
            <a:picLocks noChangeAspect="1"/>
          </p:cNvPicPr>
          <p:nvPr>
            <a:audioFile r:link="rId1"/>
            <p:extLst>
              <p:ext uri="{DAA4B4D4-6D71-4841-9C94-3DE7FCFB9230}">
                <p14:media xmlns:p14="http://schemas.microsoft.com/office/powerpoint/2010/main" r:embed="rId2">
                  <p14:trim st="271" end="510.6938"/>
                </p14:media>
              </p:ext>
            </p:extLst>
          </p:nvPr>
        </p:nvPicPr>
        <p:blipFill>
          <a:blip r:embed="rId6"/>
          <a:stretch>
            <a:fillRect/>
          </a:stretch>
        </p:blipFill>
        <p:spPr>
          <a:xfrm>
            <a:off x="-3451225" y="134938"/>
            <a:ext cx="406400" cy="406400"/>
          </a:xfrm>
          <a:prstGeom prst="rect">
            <a:avLst/>
          </a:prstGeom>
        </p:spPr>
      </p:pic>
    </p:spTree>
    <p:extLst>
      <p:ext uri="{BB962C8B-B14F-4D97-AF65-F5344CB8AC3E}">
        <p14:creationId xmlns:p14="http://schemas.microsoft.com/office/powerpoint/2010/main" val="3631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100"/>
                                  </p:stCondLst>
                                  <p:childTnLst>
                                    <p:cmd type="call" cmd="playFrom(0.0)">
                                      <p:cBhvr>
                                        <p:cTn id="20" dur="3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7509</TotalTime>
  <Words>626</Words>
  <Application>Microsoft Office PowerPoint</Application>
  <PresentationFormat>Màn hình rộng</PresentationFormat>
  <Paragraphs>82</Paragraphs>
  <Slides>21</Slides>
  <Notes>0</Notes>
  <HiddenSlides>0</HiddenSlides>
  <MMClips>23</MMClips>
  <ScaleCrop>false</ScaleCrop>
  <HeadingPairs>
    <vt:vector size="6" baseType="variant">
      <vt:variant>
        <vt:lpstr>Phông được Dùng</vt:lpstr>
      </vt:variant>
      <vt:variant>
        <vt:i4>5</vt:i4>
      </vt:variant>
      <vt:variant>
        <vt:lpstr>Chủ đề</vt:lpstr>
      </vt:variant>
      <vt:variant>
        <vt:i4>4</vt:i4>
      </vt:variant>
      <vt:variant>
        <vt:lpstr>Tiêu đề Bản chiếu</vt:lpstr>
      </vt:variant>
      <vt:variant>
        <vt:i4>21</vt:i4>
      </vt:variant>
    </vt:vector>
  </HeadingPairs>
  <TitlesOfParts>
    <vt:vector size="30" baseType="lpstr">
      <vt:lpstr>#9Slide02 Noi dung dai</vt:lpstr>
      <vt:lpstr>Arial</vt:lpstr>
      <vt:lpstr>Calibri</vt:lpstr>
      <vt:lpstr>Cambria</vt:lpstr>
      <vt:lpstr>Mali</vt:lpstr>
      <vt:lpstr>Office Theme</vt:lpstr>
      <vt:lpstr>1_Office Theme</vt:lpstr>
      <vt:lpstr>2_Office Theme</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tranluongxuanyen@gmail.com</cp:lastModifiedBy>
  <cp:revision>230</cp:revision>
  <dcterms:created xsi:type="dcterms:W3CDTF">2024-06-19T08:15:46Z</dcterms:created>
  <dcterms:modified xsi:type="dcterms:W3CDTF">2025-01-02T13:10:14Z</dcterms:modified>
</cp:coreProperties>
</file>