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04" r:id="rId4"/>
    <p:sldMasterId id="2147483747" r:id="rId5"/>
  </p:sldMasterIdLst>
  <p:notesMasterIdLst>
    <p:notesMasterId r:id="rId24"/>
  </p:notesMasterIdLst>
  <p:sldIdLst>
    <p:sldId id="256" r:id="rId6"/>
    <p:sldId id="257" r:id="rId7"/>
    <p:sldId id="558" r:id="rId8"/>
    <p:sldId id="261" r:id="rId9"/>
    <p:sldId id="268" r:id="rId10"/>
    <p:sldId id="259" r:id="rId11"/>
    <p:sldId id="269" r:id="rId12"/>
    <p:sldId id="2893" r:id="rId13"/>
    <p:sldId id="2894" r:id="rId14"/>
    <p:sldId id="2895" r:id="rId15"/>
    <p:sldId id="2896" r:id="rId16"/>
    <p:sldId id="279" r:id="rId17"/>
    <p:sldId id="280" r:id="rId18"/>
    <p:sldId id="264" r:id="rId19"/>
    <p:sldId id="281" r:id="rId20"/>
    <p:sldId id="2892" r:id="rId21"/>
    <p:sldId id="2897" r:id="rId22"/>
    <p:sldId id="267"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620" autoAdjust="0"/>
    <p:restoredTop sz="94622" autoAdjust="0"/>
  </p:normalViewPr>
  <p:slideViewPr>
    <p:cSldViewPr>
      <p:cViewPr varScale="1">
        <p:scale>
          <a:sx n="35" d="100"/>
          <a:sy n="35" d="100"/>
        </p:scale>
        <p:origin x="730" y="5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F7E7FD-BFF2-478B-8B34-D49C881A675E}" type="datetimeFigureOut">
              <a:rPr lang="en-US" smtClean="0"/>
              <a:t>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234FA5-0BD4-4D44-81DD-5903EB7FE0F9}" type="slidenum">
              <a:rPr lang="en-US" smtClean="0"/>
              <a:t>‹#›</a:t>
            </a:fld>
            <a:endParaRPr lang="en-US"/>
          </a:p>
        </p:txBody>
      </p:sp>
    </p:spTree>
    <p:extLst>
      <p:ext uri="{BB962C8B-B14F-4D97-AF65-F5344CB8AC3E}">
        <p14:creationId xmlns:p14="http://schemas.microsoft.com/office/powerpoint/2010/main" val="698335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234FA5-0BD4-4D44-81DD-5903EB7FE0F9}" type="slidenum">
              <a:rPr lang="en-US" smtClean="0"/>
              <a:t>4</a:t>
            </a:fld>
            <a:endParaRPr lang="en-US"/>
          </a:p>
        </p:txBody>
      </p:sp>
    </p:spTree>
    <p:extLst>
      <p:ext uri="{BB962C8B-B14F-4D97-AF65-F5344CB8AC3E}">
        <p14:creationId xmlns:p14="http://schemas.microsoft.com/office/powerpoint/2010/main" val="1880348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873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6853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591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2805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7203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6186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89726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2662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3854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6527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34438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1/2/2025</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427590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1/2/2025</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198005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1/2/2025</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90973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1/2/2025</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8900592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1/2/2025</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672242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1/2/2025</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616487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164367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1/2/2025</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588811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1/2/2025</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573345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1/2/2025</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1926668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1/2/2025</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252307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5745131" y="1560910"/>
            <a:ext cx="5831214" cy="5774534"/>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0758944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1297" y="444843"/>
            <a:ext cx="14606703" cy="9842157"/>
          </a:xfrm>
          <a:prstGeom prst="rect">
            <a:avLst/>
          </a:prstGeom>
        </p:spPr>
      </p:pic>
    </p:spTree>
    <p:extLst>
      <p:ext uri="{BB962C8B-B14F-4D97-AF65-F5344CB8AC3E}">
        <p14:creationId xmlns:p14="http://schemas.microsoft.com/office/powerpoint/2010/main" val="175374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2572717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594372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197"/>
            <a:ext cx="15773400" cy="2250281"/>
          </a:xfr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39366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64424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2"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668020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61950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829244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675166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0"/>
            <a:ext cx="9258300" cy="7310438"/>
          </a:xfrm>
        </p:spPr>
        <p:txBody>
          <a:bodyPr anchor="t"/>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139143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79575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7690"/>
            <a:ext cx="3943350" cy="871775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2" y="547690"/>
            <a:ext cx="11601450" cy="87177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5150469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9204309"/>
      </p:ext>
    </p:extLst>
  </p:cSld>
  <p:clrMapOvr>
    <a:masterClrMapping/>
  </p:clrMapOvr>
  <p:transition spd="slow" advClick="0" advTm="2000">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85632259"/>
      </p:ext>
    </p:extLst>
  </p:cSld>
  <p:clrMapOvr>
    <a:masterClrMapping/>
  </p:clrMapOvr>
  <p:transition spd="slow">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DCDEF-1E12-0B11-A094-22BCC9870F4A}"/>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80B131B-094D-6756-94F4-AADC0A2386CD}"/>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D043A425-2AD3-D12A-5404-4D692FAD0073}"/>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1/2/2025</a:t>
            </a:fld>
            <a:endParaRPr lang="en-US"/>
          </a:p>
        </p:txBody>
      </p:sp>
      <p:sp>
        <p:nvSpPr>
          <p:cNvPr id="5" name="Footer Placeholder 4">
            <a:extLst>
              <a:ext uri="{FF2B5EF4-FFF2-40B4-BE49-F238E27FC236}">
                <a16:creationId xmlns:a16="http://schemas.microsoft.com/office/drawing/2014/main" id="{E105AFC7-FEFC-68C2-38A3-5074ABF588A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C1524CC-7F37-6B4A-1D22-5BD6FB2B12FC}"/>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1542577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03FC-D753-A48D-70EB-EAA42CEF614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E892A6E-592D-C683-D5ED-BB4227120032}"/>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C9675F-0DCE-464F-D864-82EC6268B95E}"/>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1/2/2025</a:t>
            </a:fld>
            <a:endParaRPr lang="en-US"/>
          </a:p>
        </p:txBody>
      </p:sp>
      <p:sp>
        <p:nvSpPr>
          <p:cNvPr id="5" name="Footer Placeholder 4">
            <a:extLst>
              <a:ext uri="{FF2B5EF4-FFF2-40B4-BE49-F238E27FC236}">
                <a16:creationId xmlns:a16="http://schemas.microsoft.com/office/drawing/2014/main" id="{DEF90510-3B6D-7218-3F7F-60BBB4979A3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40BCE07-F76B-2A83-52D5-EDE27832E80A}"/>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5891900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2B7BB-BEF2-0D48-F208-E6B05027D699}"/>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53D3C6E-3F89-764A-2EAF-7BBBFE46AA49}"/>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302A42-F000-5E9D-B35C-9D3A5739A3F8}"/>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1/2/2025</a:t>
            </a:fld>
            <a:endParaRPr lang="en-US"/>
          </a:p>
        </p:txBody>
      </p:sp>
      <p:sp>
        <p:nvSpPr>
          <p:cNvPr id="5" name="Footer Placeholder 4">
            <a:extLst>
              <a:ext uri="{FF2B5EF4-FFF2-40B4-BE49-F238E27FC236}">
                <a16:creationId xmlns:a16="http://schemas.microsoft.com/office/drawing/2014/main" id="{EA7D98FB-B76E-89A4-450F-A37E2D168DF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D7B1583-C5F8-AA76-274D-C82344AE109F}"/>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24104916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ABE7B-2A64-235A-DAA2-49794D22C05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B94F5E2-7EF8-0409-49CC-0843AADDA72C}"/>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34CCA6-8990-B95E-DCCC-947C77805416}"/>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629D7B-3237-AC15-FBFB-C1BF32379524}"/>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1/2/2025</a:t>
            </a:fld>
            <a:endParaRPr lang="en-US"/>
          </a:p>
        </p:txBody>
      </p:sp>
      <p:sp>
        <p:nvSpPr>
          <p:cNvPr id="6" name="Footer Placeholder 5">
            <a:extLst>
              <a:ext uri="{FF2B5EF4-FFF2-40B4-BE49-F238E27FC236}">
                <a16:creationId xmlns:a16="http://schemas.microsoft.com/office/drawing/2014/main" id="{447B10E3-486E-9459-D677-C4C3452CE57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096002-8B8B-C6F9-BA84-75E87DCADB52}"/>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87521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D09DE-F8AB-7162-6CA6-37ECBB5DEDEF}"/>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367FCF7-6CB3-57D2-7504-DEB66F1A681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86EEE4C-D047-331C-D3D8-53803149CA96}"/>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72E85A-BD13-12B9-EB2B-323FB4F4D25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3F37130-4849-3B5A-E21A-F56DE2F7B3D4}"/>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8D63AA-61A3-3898-BE26-2243698C9D5D}"/>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1/2/2025</a:t>
            </a:fld>
            <a:endParaRPr lang="en-US"/>
          </a:p>
        </p:txBody>
      </p:sp>
      <p:sp>
        <p:nvSpPr>
          <p:cNvPr id="8" name="Footer Placeholder 7">
            <a:extLst>
              <a:ext uri="{FF2B5EF4-FFF2-40B4-BE49-F238E27FC236}">
                <a16:creationId xmlns:a16="http://schemas.microsoft.com/office/drawing/2014/main" id="{63398356-11E2-D7D2-B1E1-01C232E58B5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ED13F47-8CFF-87F6-369B-F9020ADA5830}"/>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1987459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879AC-CDB6-2C32-5531-AA024CA4A2A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5E3615-67B7-652C-6436-22ACC612B97B}"/>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1/2/2025</a:t>
            </a:fld>
            <a:endParaRPr lang="en-US"/>
          </a:p>
        </p:txBody>
      </p:sp>
      <p:sp>
        <p:nvSpPr>
          <p:cNvPr id="4" name="Footer Placeholder 3">
            <a:extLst>
              <a:ext uri="{FF2B5EF4-FFF2-40B4-BE49-F238E27FC236}">
                <a16:creationId xmlns:a16="http://schemas.microsoft.com/office/drawing/2014/main" id="{5D27013B-EC4F-EF80-B678-466818DA5B4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09E245-E100-6A44-CAEF-0CAAF90B9E8D}"/>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2232215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A9478F-236C-8368-DAE1-78EB229218BC}"/>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1/2/2025</a:t>
            </a:fld>
            <a:endParaRPr lang="en-US"/>
          </a:p>
        </p:txBody>
      </p:sp>
      <p:sp>
        <p:nvSpPr>
          <p:cNvPr id="3" name="Footer Placeholder 2">
            <a:extLst>
              <a:ext uri="{FF2B5EF4-FFF2-40B4-BE49-F238E27FC236}">
                <a16:creationId xmlns:a16="http://schemas.microsoft.com/office/drawing/2014/main" id="{5F0CDD62-DE19-BB8B-7603-3D7E29EB109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185599-F931-72A1-D9E5-08513ACA21D1}"/>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4490848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2A18-6969-D41F-CC08-4B54943306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8A4AB84-002D-AD00-A3D5-5A2F828B3E10}"/>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646D51-2BE9-25B3-5529-B04D89B407D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2D23165-7ED6-0329-EA44-C0A14A66F80B}"/>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1/2/2025</a:t>
            </a:fld>
            <a:endParaRPr lang="en-US"/>
          </a:p>
        </p:txBody>
      </p:sp>
      <p:sp>
        <p:nvSpPr>
          <p:cNvPr id="6" name="Footer Placeholder 5">
            <a:extLst>
              <a:ext uri="{FF2B5EF4-FFF2-40B4-BE49-F238E27FC236}">
                <a16:creationId xmlns:a16="http://schemas.microsoft.com/office/drawing/2014/main" id="{72B47312-4E69-B9EF-EBF5-B8817ECA79E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460B98-2A6B-C375-0A6E-91B89BAC30E5}"/>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387169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DF7B5-D400-15DF-9F38-DF83AADC916E}"/>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86BE34CD-777C-CC58-C5F5-C5D9752B5B97}"/>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CE74A3F-D367-654A-8BB7-F5C8573037D2}"/>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84E437B-16EE-06B7-2CE8-A174A4841D55}"/>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1/2/2025</a:t>
            </a:fld>
            <a:endParaRPr lang="en-US"/>
          </a:p>
        </p:txBody>
      </p:sp>
      <p:sp>
        <p:nvSpPr>
          <p:cNvPr id="6" name="Footer Placeholder 5">
            <a:extLst>
              <a:ext uri="{FF2B5EF4-FFF2-40B4-BE49-F238E27FC236}">
                <a16:creationId xmlns:a16="http://schemas.microsoft.com/office/drawing/2014/main" id="{EFF45D9C-706B-A1DD-B11E-988D221B45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17D6AD1-BA71-3ABF-889F-AA41834DDD6E}"/>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0891601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D326E-ED03-1C7E-4DBB-E9A7E236FE5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EB972D-5DC7-9822-58A2-EDB2336F1B5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01841-CAB8-EAD6-9414-2046185EDBF4}"/>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1/2/2025</a:t>
            </a:fld>
            <a:endParaRPr lang="en-US"/>
          </a:p>
        </p:txBody>
      </p:sp>
      <p:sp>
        <p:nvSpPr>
          <p:cNvPr id="5" name="Footer Placeholder 4">
            <a:extLst>
              <a:ext uri="{FF2B5EF4-FFF2-40B4-BE49-F238E27FC236}">
                <a16:creationId xmlns:a16="http://schemas.microsoft.com/office/drawing/2014/main" id="{387F1F6E-07EC-5B6D-D739-7C961514965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F93639-A708-89E2-F244-151D756DF15B}"/>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16211330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6672AC-4483-0A99-F619-4DBB71DB3412}"/>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21FDEF-0098-A1C3-C1F3-1BCFA57A9A6A}"/>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2A7B02-8A28-EFD7-2E5C-73818AC8DB5E}"/>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1/2/2025</a:t>
            </a:fld>
            <a:endParaRPr lang="en-US"/>
          </a:p>
        </p:txBody>
      </p:sp>
      <p:sp>
        <p:nvSpPr>
          <p:cNvPr id="5" name="Footer Placeholder 4">
            <a:extLst>
              <a:ext uri="{FF2B5EF4-FFF2-40B4-BE49-F238E27FC236}">
                <a16:creationId xmlns:a16="http://schemas.microsoft.com/office/drawing/2014/main" id="{48C2DAAE-B87F-9899-6784-617B48F2CBE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6DCAC8-09BD-4A6D-5EB4-A65C9C058A2D}"/>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98479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4.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14037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2A88630-1E1C-48BF-8D8F-AD0475FF693E}" type="datetimeFigureOut">
              <a:rPr lang="en-US" smtClean="0"/>
              <a:t>1/2/2025</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57D5CC3-7B97-4307-8A41-1BA46705FFF2}"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714BAAF-B3A4-1205-4551-9F659086CA9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870463" y="1"/>
            <a:ext cx="2435498" cy="2435498"/>
          </a:xfrm>
          <a:prstGeom prst="rect">
            <a:avLst/>
          </a:prstGeom>
        </p:spPr>
      </p:pic>
    </p:spTree>
    <p:extLst>
      <p:ext uri="{BB962C8B-B14F-4D97-AF65-F5344CB8AC3E}">
        <p14:creationId xmlns:p14="http://schemas.microsoft.com/office/powerpoint/2010/main" val="2986150581"/>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78" r:id="rId3"/>
    <p:sldLayoutId id="2147483679" r:id="rId4"/>
    <p:sldLayoutId id="2147483680" r:id="rId5"/>
    <p:sldLayoutId id="2147483681" r:id="rId6"/>
    <p:sldLayoutId id="2147483682" r:id="rId7"/>
    <p:sldLayoutId id="2147483698" r:id="rId8"/>
    <p:sldLayoutId id="2147483699" r:id="rId9"/>
    <p:sldLayoutId id="2147483700" r:id="rId10"/>
    <p:sldLayoutId id="2147483701" r:id="rId11"/>
    <p:sldLayoutId id="2147483702" r:id="rId12"/>
    <p:sldLayoutId id="2147483703"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8304AED-DF9B-45BE-A7C1-B5D2FD9E53CB}"/>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5933D16-1A11-400B-A8CC-34FD56FEFD51}" type="datetimeFigureOut">
              <a:rPr lang="zh-CN" altLang="en-US" smtClean="0"/>
              <a:t>2025/1/2</a:t>
            </a:fld>
            <a:endParaRPr lang="zh-CN" altLang="en-US"/>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67952147"/>
      </p:ext>
    </p:extLst>
  </p:cSld>
  <p:clrMap bg1="lt1" tx1="dk1" bg2="lt2" tx2="dk2" accent1="accent1" accent2="accent2" accent3="accent3" accent4="accent4" accent5="accent5" accent6="accent6" hlink="hlink" folHlink="folHlink"/>
  <p:sldLayoutIdLst>
    <p:sldLayoutId id="2147483705"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37" r:id="rId13"/>
  </p:sldLayoutIdLst>
  <p:transition spd="slow">
    <p:comb/>
  </p:transition>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4F12AE8C-4746-1EF9-6F89-3477702E5581}"/>
              </a:ext>
            </a:extLst>
          </p:cNvPr>
          <p:cNvSpPr/>
          <p:nvPr userDrawn="1"/>
        </p:nvSpPr>
        <p:spPr>
          <a:xfrm>
            <a:off x="0" y="0"/>
            <a:ext cx="18288000" cy="10287000"/>
          </a:xfrm>
          <a:custGeom>
            <a:avLst/>
            <a:gdLst/>
            <a:ahLst/>
            <a:cxnLst/>
            <a:rect l="l" t="t" r="r" b="b"/>
            <a:pathLst>
              <a:path w="14828108" h="8229600">
                <a:moveTo>
                  <a:pt x="0" y="0"/>
                </a:moveTo>
                <a:lnTo>
                  <a:pt x="14828108" y="0"/>
                </a:lnTo>
                <a:lnTo>
                  <a:pt x="14828108" y="8229600"/>
                </a:lnTo>
                <a:lnTo>
                  <a:pt x="0" y="8229600"/>
                </a:lnTo>
                <a:lnTo>
                  <a:pt x="0" y="0"/>
                </a:lnTo>
                <a:close/>
              </a:path>
            </a:pathLst>
          </a:custGeom>
          <a:blipFill>
            <a:blip r:embed="rId13"/>
            <a:stretch>
              <a:fillRect/>
            </a:stretch>
          </a:blipFill>
        </p:spPr>
        <p:txBody>
          <a:bodyPr/>
          <a:lstStyle/>
          <a:p>
            <a:endParaRPr lang="en-US" sz="2700"/>
          </a:p>
        </p:txBody>
      </p:sp>
      <p:pic>
        <p:nvPicPr>
          <p:cNvPr id="10" name="Picture 9" descr="A round pink label with white text and a black background&#10;&#10;Description automatically generated">
            <a:extLst>
              <a:ext uri="{FF2B5EF4-FFF2-40B4-BE49-F238E27FC236}">
                <a16:creationId xmlns:a16="http://schemas.microsoft.com/office/drawing/2014/main" id="{E6BB6E35-F7B3-AD00-6C03-799A24B4B5F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802834" y="111019"/>
            <a:ext cx="2473154" cy="2473154"/>
          </a:xfrm>
          <a:prstGeom prst="rect">
            <a:avLst/>
          </a:prstGeom>
        </p:spPr>
      </p:pic>
    </p:spTree>
    <p:extLst>
      <p:ext uri="{BB962C8B-B14F-4D97-AF65-F5344CB8AC3E}">
        <p14:creationId xmlns:p14="http://schemas.microsoft.com/office/powerpoint/2010/main" val="404818375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45.png"/><Relationship Id="rId5" Type="http://schemas.openxmlformats.org/officeDocument/2006/relationships/image" Target="../media/image32.svg"/><Relationship Id="rId10" Type="http://schemas.microsoft.com/office/2007/relationships/hdphoto" Target="../media/hdphoto1.wdp"/><Relationship Id="rId4" Type="http://schemas.openxmlformats.org/officeDocument/2006/relationships/image" Target="../media/image31.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0.svg"/><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image" Target="../media/image47.jpeg"/><Relationship Id="rId1" Type="http://schemas.openxmlformats.org/officeDocument/2006/relationships/slideLayout" Target="../slideLayouts/slideLayout18.xml"/><Relationship Id="rId6" Type="http://schemas.openxmlformats.org/officeDocument/2006/relationships/image" Target="../media/image51.svg"/><Relationship Id="rId11" Type="http://schemas.openxmlformats.org/officeDocument/2006/relationships/image" Target="../media/image56.sv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svg"/><Relationship Id="rId9" Type="http://schemas.openxmlformats.org/officeDocument/2006/relationships/image" Target="../media/image54.svg"/></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9.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37.sv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svg"/><Relationship Id="rId9"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0.svg"/><Relationship Id="rId9"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0.svg"/><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0.svg"/><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0.svg"/><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3D8B9"/>
        </a:solidFill>
        <a:effectLst/>
      </p:bgPr>
    </p:bg>
    <p:spTree>
      <p:nvGrpSpPr>
        <p:cNvPr id="1" name=""/>
        <p:cNvGrpSpPr/>
        <p:nvPr/>
      </p:nvGrpSpPr>
      <p:grpSpPr>
        <a:xfrm>
          <a:off x="0" y="0"/>
          <a:ext cx="0" cy="0"/>
          <a:chOff x="0" y="0"/>
          <a:chExt cx="0" cy="0"/>
        </a:xfrm>
      </p:grpSpPr>
      <p:sp>
        <p:nvSpPr>
          <p:cNvPr id="2" name="Freeform 2"/>
          <p:cNvSpPr/>
          <p:nvPr/>
        </p:nvSpPr>
        <p:spPr>
          <a:xfrm>
            <a:off x="9144000" y="-425215"/>
            <a:ext cx="11137430" cy="11137430"/>
          </a:xfrm>
          <a:custGeom>
            <a:avLst/>
            <a:gdLst/>
            <a:ahLst/>
            <a:cxnLst/>
            <a:rect l="l" t="t" r="r" b="b"/>
            <a:pathLst>
              <a:path w="11137430" h="11137430">
                <a:moveTo>
                  <a:pt x="0" y="0"/>
                </a:moveTo>
                <a:lnTo>
                  <a:pt x="11137430" y="0"/>
                </a:lnTo>
                <a:lnTo>
                  <a:pt x="11137430" y="11137430"/>
                </a:lnTo>
                <a:lnTo>
                  <a:pt x="0" y="111374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184946" y="2002367"/>
            <a:ext cx="7401778" cy="8471277"/>
          </a:xfrm>
          <a:custGeom>
            <a:avLst/>
            <a:gdLst/>
            <a:ahLst/>
            <a:cxnLst/>
            <a:rect l="l" t="t" r="r" b="b"/>
            <a:pathLst>
              <a:path w="7401778" h="8471277">
                <a:moveTo>
                  <a:pt x="0" y="0"/>
                </a:moveTo>
                <a:lnTo>
                  <a:pt x="7401778" y="0"/>
                </a:lnTo>
                <a:lnTo>
                  <a:pt x="7401778" y="8471276"/>
                </a:lnTo>
                <a:lnTo>
                  <a:pt x="0" y="84712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5600028" y="-425215"/>
            <a:ext cx="5857793" cy="13017319"/>
          </a:xfrm>
          <a:custGeom>
            <a:avLst/>
            <a:gdLst/>
            <a:ahLst/>
            <a:cxnLst/>
            <a:rect l="l" t="t" r="r" b="b"/>
            <a:pathLst>
              <a:path w="5857793" h="13017319">
                <a:moveTo>
                  <a:pt x="0" y="0"/>
                </a:moveTo>
                <a:lnTo>
                  <a:pt x="5857793" y="0"/>
                </a:lnTo>
                <a:lnTo>
                  <a:pt x="5857793" y="13017319"/>
                </a:lnTo>
                <a:lnTo>
                  <a:pt x="0" y="130173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169699" y="699262"/>
            <a:ext cx="12246244" cy="8025638"/>
          </a:xfrm>
          <a:custGeom>
            <a:avLst/>
            <a:gdLst/>
            <a:ahLst/>
            <a:cxnLst/>
            <a:rect l="l" t="t" r="r" b="b"/>
            <a:pathLst>
              <a:path w="12246244" h="7546748">
                <a:moveTo>
                  <a:pt x="0" y="0"/>
                </a:moveTo>
                <a:lnTo>
                  <a:pt x="12246245" y="0"/>
                </a:lnTo>
                <a:lnTo>
                  <a:pt x="12246245" y="7546748"/>
                </a:lnTo>
                <a:lnTo>
                  <a:pt x="0" y="75467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9561DF1E-24CE-F5D7-74C3-823632146266}"/>
              </a:ext>
            </a:extLst>
          </p:cNvPr>
          <p:cNvPicPr>
            <a:picLocks noChangeAspect="1"/>
          </p:cNvPicPr>
          <p:nvPr/>
        </p:nvPicPr>
        <p:blipFill>
          <a:blip r:embed="rId10"/>
          <a:stretch>
            <a:fillRect/>
          </a:stretch>
        </p:blipFill>
        <p:spPr>
          <a:xfrm>
            <a:off x="2209800" y="0"/>
            <a:ext cx="5104411" cy="1330494"/>
          </a:xfrm>
          <a:prstGeom prst="rect">
            <a:avLst/>
          </a:prstGeom>
        </p:spPr>
      </p:pic>
      <p:pic>
        <p:nvPicPr>
          <p:cNvPr id="11" name="Picture 10">
            <a:extLst>
              <a:ext uri="{FF2B5EF4-FFF2-40B4-BE49-F238E27FC236}">
                <a16:creationId xmlns:a16="http://schemas.microsoft.com/office/drawing/2014/main" id="{0461379F-D7C7-967D-6FEE-C9C8FF6053E1}"/>
              </a:ext>
            </a:extLst>
          </p:cNvPr>
          <p:cNvPicPr>
            <a:picLocks noChangeAspect="1"/>
          </p:cNvPicPr>
          <p:nvPr/>
        </p:nvPicPr>
        <p:blipFill>
          <a:blip r:embed="rId11"/>
          <a:stretch>
            <a:fillRect/>
          </a:stretch>
        </p:blipFill>
        <p:spPr>
          <a:xfrm>
            <a:off x="990600" y="2628900"/>
            <a:ext cx="7980356" cy="4578493"/>
          </a:xfrm>
          <a:prstGeom prst="rect">
            <a:avLst/>
          </a:prstGeom>
        </p:spPr>
      </p:pic>
      <p:pic>
        <p:nvPicPr>
          <p:cNvPr id="13" name="Picture 12">
            <a:extLst>
              <a:ext uri="{FF2B5EF4-FFF2-40B4-BE49-F238E27FC236}">
                <a16:creationId xmlns:a16="http://schemas.microsoft.com/office/drawing/2014/main" id="{C1A04FC9-7E0E-9AFD-4515-8276481C8B15}"/>
              </a:ext>
            </a:extLst>
          </p:cNvPr>
          <p:cNvPicPr>
            <a:picLocks noChangeAspect="1"/>
          </p:cNvPicPr>
          <p:nvPr/>
        </p:nvPicPr>
        <p:blipFill>
          <a:blip r:embed="rId12"/>
          <a:stretch>
            <a:fillRect/>
          </a:stretch>
        </p:blipFill>
        <p:spPr>
          <a:xfrm>
            <a:off x="228600" y="1943100"/>
            <a:ext cx="3036071" cy="1072989"/>
          </a:xfrm>
          <a:prstGeom prst="rect">
            <a:avLst/>
          </a:prstGeom>
        </p:spPr>
      </p:pic>
      <p:pic>
        <p:nvPicPr>
          <p:cNvPr id="7" name="Picture 6">
            <a:extLst>
              <a:ext uri="{FF2B5EF4-FFF2-40B4-BE49-F238E27FC236}">
                <a16:creationId xmlns:a16="http://schemas.microsoft.com/office/drawing/2014/main" id="{D228A821-C086-2934-5F86-DA3B07610959}"/>
              </a:ext>
            </a:extLst>
          </p:cNvPr>
          <p:cNvPicPr>
            <a:picLocks noChangeAspect="1"/>
          </p:cNvPicPr>
          <p:nvPr/>
        </p:nvPicPr>
        <p:blipFill>
          <a:blip r:embed="rId13"/>
          <a:stretch>
            <a:fillRect/>
          </a:stretch>
        </p:blipFill>
        <p:spPr>
          <a:xfrm>
            <a:off x="3962400" y="6515100"/>
            <a:ext cx="2914141" cy="11766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Vòng đời của chó_v720P">
            <a:hlinkClick r:id="" action="ppaction://media"/>
            <a:extLst>
              <a:ext uri="{FF2B5EF4-FFF2-40B4-BE49-F238E27FC236}">
                <a16:creationId xmlns:a16="http://schemas.microsoft.com/office/drawing/2014/main" id="{8C5821C6-08AC-3FE3-A11D-5446EE2F92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2860"/>
            <a:ext cx="18247360" cy="10264140"/>
          </a:xfrm>
          <a:prstGeom prst="rect">
            <a:avLst/>
          </a:prstGeom>
        </p:spPr>
      </p:pic>
    </p:spTree>
    <p:extLst>
      <p:ext uri="{BB962C8B-B14F-4D97-AF65-F5344CB8AC3E}">
        <p14:creationId xmlns:p14="http://schemas.microsoft.com/office/powerpoint/2010/main" val="2951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9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3D8B9"/>
        </a:solidFill>
        <a:effectLst/>
      </p:bgPr>
    </p:bg>
    <p:spTree>
      <p:nvGrpSpPr>
        <p:cNvPr id="1" name=""/>
        <p:cNvGrpSpPr/>
        <p:nvPr/>
      </p:nvGrpSpPr>
      <p:grpSpPr>
        <a:xfrm>
          <a:off x="0" y="0"/>
          <a:ext cx="0" cy="0"/>
          <a:chOff x="0" y="0"/>
          <a:chExt cx="0" cy="0"/>
        </a:xfrm>
      </p:grpSpPr>
      <p:sp>
        <p:nvSpPr>
          <p:cNvPr id="2" name="Freeform 2"/>
          <p:cNvSpPr/>
          <p:nvPr/>
        </p:nvSpPr>
        <p:spPr>
          <a:xfrm>
            <a:off x="2487994" y="2106198"/>
            <a:ext cx="13312011" cy="6888966"/>
          </a:xfrm>
          <a:custGeom>
            <a:avLst/>
            <a:gdLst/>
            <a:ahLst/>
            <a:cxnLst/>
            <a:rect l="l" t="t" r="r" b="b"/>
            <a:pathLst>
              <a:path w="13312011" h="6888966">
                <a:moveTo>
                  <a:pt x="0" y="0"/>
                </a:moveTo>
                <a:lnTo>
                  <a:pt x="13312012" y="0"/>
                </a:lnTo>
                <a:lnTo>
                  <a:pt x="13312012" y="6888966"/>
                </a:lnTo>
                <a:lnTo>
                  <a:pt x="0" y="68889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5037454"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710568"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4259447"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3005949"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descr="A logo with a black background&#10;&#10;Description automatically generated">
            <a:extLst>
              <a:ext uri="{FF2B5EF4-FFF2-40B4-BE49-F238E27FC236}">
                <a16:creationId xmlns:a16="http://schemas.microsoft.com/office/drawing/2014/main" id="{BEFEABFC-F809-C23B-5FAF-53675D2108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0" y="3086100"/>
            <a:ext cx="8315665" cy="6425741"/>
          </a:xfrm>
          <a:prstGeom prst="rect">
            <a:avLst/>
          </a:prstGeom>
        </p:spPr>
      </p:pic>
    </p:spTree>
    <p:extLst>
      <p:ext uri="{BB962C8B-B14F-4D97-AF65-F5344CB8AC3E}">
        <p14:creationId xmlns:p14="http://schemas.microsoft.com/office/powerpoint/2010/main" val="246555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DF4E1"/>
        </a:solidFill>
        <a:effectLst/>
      </p:bgPr>
    </p:bg>
    <p:spTree>
      <p:nvGrpSpPr>
        <p:cNvPr id="1" name=""/>
        <p:cNvGrpSpPr/>
        <p:nvPr/>
      </p:nvGrpSpPr>
      <p:grpSpPr>
        <a:xfrm>
          <a:off x="0" y="0"/>
          <a:ext cx="0" cy="0"/>
          <a:chOff x="0" y="0"/>
          <a:chExt cx="0" cy="0"/>
        </a:xfrm>
      </p:grpSpPr>
      <p:sp>
        <p:nvSpPr>
          <p:cNvPr id="2" name="Freeform 2"/>
          <p:cNvSpPr/>
          <p:nvPr/>
        </p:nvSpPr>
        <p:spPr>
          <a:xfrm>
            <a:off x="1028700" y="9196261"/>
            <a:ext cx="18626912" cy="2118811"/>
          </a:xfrm>
          <a:custGeom>
            <a:avLst/>
            <a:gdLst/>
            <a:ahLst/>
            <a:cxnLst/>
            <a:rect l="l" t="t" r="r" b="b"/>
            <a:pathLst>
              <a:path w="18626912" h="2118811">
                <a:moveTo>
                  <a:pt x="0" y="0"/>
                </a:moveTo>
                <a:lnTo>
                  <a:pt x="18626912" y="0"/>
                </a:lnTo>
                <a:lnTo>
                  <a:pt x="18626912" y="2118811"/>
                </a:lnTo>
                <a:lnTo>
                  <a:pt x="0" y="21188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447800" y="1928488"/>
            <a:ext cx="7329059" cy="8381372"/>
          </a:xfrm>
          <a:custGeom>
            <a:avLst/>
            <a:gdLst/>
            <a:ahLst/>
            <a:cxnLst/>
            <a:rect l="l" t="t" r="r" b="b"/>
            <a:pathLst>
              <a:path w="11115007" h="13134424">
                <a:moveTo>
                  <a:pt x="0" y="0"/>
                </a:moveTo>
                <a:lnTo>
                  <a:pt x="11115006" y="0"/>
                </a:lnTo>
                <a:lnTo>
                  <a:pt x="11115006" y="13134424"/>
                </a:lnTo>
                <a:lnTo>
                  <a:pt x="0" y="131344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2882351" y="8293218"/>
            <a:ext cx="4634562" cy="2346247"/>
          </a:xfrm>
          <a:custGeom>
            <a:avLst/>
            <a:gdLst/>
            <a:ahLst/>
            <a:cxnLst/>
            <a:rect l="l" t="t" r="r" b="b"/>
            <a:pathLst>
              <a:path w="4634562" h="2346247">
                <a:moveTo>
                  <a:pt x="0" y="0"/>
                </a:moveTo>
                <a:lnTo>
                  <a:pt x="4634562" y="0"/>
                </a:lnTo>
                <a:lnTo>
                  <a:pt x="4634562" y="2346247"/>
                </a:lnTo>
                <a:lnTo>
                  <a:pt x="0" y="23462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5352448" y="3398310"/>
            <a:ext cx="3813704" cy="1992660"/>
          </a:xfrm>
          <a:custGeom>
            <a:avLst/>
            <a:gdLst/>
            <a:ahLst/>
            <a:cxnLst/>
            <a:rect l="l" t="t" r="r" b="b"/>
            <a:pathLst>
              <a:path w="3813704" h="1992660">
                <a:moveTo>
                  <a:pt x="0" y="0"/>
                </a:moveTo>
                <a:lnTo>
                  <a:pt x="3813704" y="0"/>
                </a:lnTo>
                <a:lnTo>
                  <a:pt x="3813704" y="1992660"/>
                </a:lnTo>
                <a:lnTo>
                  <a:pt x="0" y="1992660"/>
                </a:lnTo>
                <a:lnTo>
                  <a:pt x="0" y="0"/>
                </a:lnTo>
                <a:close/>
              </a:path>
            </a:pathLst>
          </a:custGeom>
          <a:blipFill>
            <a:blip r:embed="rId8"/>
            <a:stretch>
              <a:fillRect/>
            </a:stretch>
          </a:blipFill>
        </p:spPr>
        <p:txBody>
          <a:bodyPr/>
          <a:lstStyle/>
          <a:p>
            <a:endParaRPr lang="en-US"/>
          </a:p>
        </p:txBody>
      </p:sp>
      <p:sp>
        <p:nvSpPr>
          <p:cNvPr id="6" name="Freeform 6"/>
          <p:cNvSpPr/>
          <p:nvPr/>
        </p:nvSpPr>
        <p:spPr>
          <a:xfrm>
            <a:off x="6183599" y="8293218"/>
            <a:ext cx="4634562" cy="2346247"/>
          </a:xfrm>
          <a:custGeom>
            <a:avLst/>
            <a:gdLst/>
            <a:ahLst/>
            <a:cxnLst/>
            <a:rect l="l" t="t" r="r" b="b"/>
            <a:pathLst>
              <a:path w="4634562" h="2346247">
                <a:moveTo>
                  <a:pt x="0" y="0"/>
                </a:moveTo>
                <a:lnTo>
                  <a:pt x="4634562" y="0"/>
                </a:lnTo>
                <a:lnTo>
                  <a:pt x="4634562" y="2346247"/>
                </a:lnTo>
                <a:lnTo>
                  <a:pt x="0" y="23462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7237148" y="720420"/>
            <a:ext cx="3813704" cy="1992660"/>
          </a:xfrm>
          <a:custGeom>
            <a:avLst/>
            <a:gdLst/>
            <a:ahLst/>
            <a:cxnLst/>
            <a:rect l="l" t="t" r="r" b="b"/>
            <a:pathLst>
              <a:path w="3813704" h="1992660">
                <a:moveTo>
                  <a:pt x="0" y="0"/>
                </a:moveTo>
                <a:lnTo>
                  <a:pt x="3813704" y="0"/>
                </a:lnTo>
                <a:lnTo>
                  <a:pt x="3813704" y="1992660"/>
                </a:lnTo>
                <a:lnTo>
                  <a:pt x="0" y="1992660"/>
                </a:lnTo>
                <a:lnTo>
                  <a:pt x="0" y="0"/>
                </a:lnTo>
                <a:close/>
              </a:path>
            </a:pathLst>
          </a:custGeom>
          <a:blipFill>
            <a:blip r:embed="rId8"/>
            <a:stretch>
              <a:fillRect/>
            </a:stretch>
          </a:blipFill>
        </p:spPr>
        <p:txBody>
          <a:bodyPr/>
          <a:lstStyle/>
          <a:p>
            <a:endParaRPr lang="en-US"/>
          </a:p>
        </p:txBody>
      </p:sp>
      <p:pic>
        <p:nvPicPr>
          <p:cNvPr id="7" name="Picture 6">
            <a:extLst>
              <a:ext uri="{FF2B5EF4-FFF2-40B4-BE49-F238E27FC236}">
                <a16:creationId xmlns:a16="http://schemas.microsoft.com/office/drawing/2014/main" id="{0C0BB1BD-1C8F-E20E-872F-B59AB2D90EAF}"/>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9627" t="27045" r="11531" b="22372"/>
          <a:stretch/>
        </p:blipFill>
        <p:spPr>
          <a:xfrm>
            <a:off x="228600" y="419100"/>
            <a:ext cx="13106401" cy="9897918"/>
          </a:xfrm>
          <a:prstGeom prst="rect">
            <a:avLst/>
          </a:prstGeom>
        </p:spPr>
      </p:pic>
      <p:pic>
        <p:nvPicPr>
          <p:cNvPr id="10" name="Picture 9">
            <a:extLst>
              <a:ext uri="{FF2B5EF4-FFF2-40B4-BE49-F238E27FC236}">
                <a16:creationId xmlns:a16="http://schemas.microsoft.com/office/drawing/2014/main" id="{412B27A4-C86E-EDCA-A230-BD6A6D97B3A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9751" r="12638"/>
          <a:stretch/>
        </p:blipFill>
        <p:spPr>
          <a:xfrm flipH="1">
            <a:off x="11277600" y="2705100"/>
            <a:ext cx="8080022" cy="8347116"/>
          </a:xfrm>
          <a:prstGeom prst="rect">
            <a:avLst/>
          </a:prstGeom>
        </p:spPr>
      </p:pic>
      <p:sp>
        <p:nvSpPr>
          <p:cNvPr id="11" name="TextBox 10">
            <a:extLst>
              <a:ext uri="{FF2B5EF4-FFF2-40B4-BE49-F238E27FC236}">
                <a16:creationId xmlns:a16="http://schemas.microsoft.com/office/drawing/2014/main" id="{27B56120-C581-5F91-79A1-63C1E6767E2F}"/>
              </a:ext>
            </a:extLst>
          </p:cNvPr>
          <p:cNvSpPr txBox="1"/>
          <p:nvPr/>
        </p:nvSpPr>
        <p:spPr>
          <a:xfrm>
            <a:off x="2209800" y="2628900"/>
            <a:ext cx="9677400" cy="5530296"/>
          </a:xfrm>
          <a:prstGeom prst="rect">
            <a:avLst/>
          </a:prstGeom>
          <a:noFill/>
        </p:spPr>
        <p:txBody>
          <a:bodyPr wrap="square" rtlCol="0">
            <a:spAutoFit/>
          </a:bodyPr>
          <a:lstStyle/>
          <a:p>
            <a:pPr algn="just">
              <a:lnSpc>
                <a:spcPct val="120000"/>
              </a:lnSpc>
            </a:pPr>
            <a:r>
              <a:rPr lang="en-US" sz="6000" b="1" dirty="0" err="1">
                <a:latin typeface="Cambria" panose="02040503050406030204" pitchFamily="18" charset="0"/>
                <a:ea typeface="Cambria" panose="02040503050406030204" pitchFamily="18" charset="0"/>
              </a:rPr>
              <a:t>Tìm</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hiểu</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sự</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phát</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triển</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của</a:t>
            </a:r>
            <a:r>
              <a:rPr lang="en-US" sz="6000" b="1" dirty="0">
                <a:latin typeface="Cambria" panose="02040503050406030204" pitchFamily="18" charset="0"/>
                <a:ea typeface="Cambria" panose="02040503050406030204" pitchFamily="18" charset="0"/>
              </a:rPr>
              <a:t> con </a:t>
            </a:r>
            <a:r>
              <a:rPr lang="en-US" sz="6000" b="1" dirty="0" err="1">
                <a:latin typeface="Cambria" panose="02040503050406030204" pitchFamily="18" charset="0"/>
                <a:ea typeface="Cambria" panose="02040503050406030204" pitchFamily="18" charset="0"/>
              </a:rPr>
              <a:t>vật</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theo</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gợi</a:t>
            </a:r>
            <a:r>
              <a:rPr lang="en-US" sz="6000" b="1" dirty="0">
                <a:latin typeface="Cambria" panose="02040503050406030204" pitchFamily="18" charset="0"/>
                <a:ea typeface="Cambria" panose="02040503050406030204" pitchFamily="18" charset="0"/>
              </a:rPr>
              <a:t> ý:</a:t>
            </a:r>
          </a:p>
          <a:p>
            <a:pPr algn="just">
              <a:lnSpc>
                <a:spcPct val="120000"/>
              </a:lnSpc>
            </a:pP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Tên</a:t>
            </a:r>
            <a:r>
              <a:rPr lang="en-US" sz="6000" dirty="0">
                <a:latin typeface="Cambria" panose="02040503050406030204" pitchFamily="18" charset="0"/>
                <a:ea typeface="Cambria" panose="02040503050406030204" pitchFamily="18" charset="0"/>
              </a:rPr>
              <a:t> con </a:t>
            </a:r>
            <a:r>
              <a:rPr lang="en-US" sz="6000" dirty="0" err="1">
                <a:latin typeface="Cambria" panose="02040503050406030204" pitchFamily="18" charset="0"/>
                <a:ea typeface="Cambria" panose="02040503050406030204" pitchFamily="18" charset="0"/>
              </a:rPr>
              <a:t>vật</a:t>
            </a:r>
            <a:endParaRPr lang="en-US" sz="6000" dirty="0">
              <a:latin typeface="Cambria" panose="02040503050406030204" pitchFamily="18" charset="0"/>
              <a:ea typeface="Cambria" panose="02040503050406030204" pitchFamily="18" charset="0"/>
            </a:endParaRPr>
          </a:p>
          <a:p>
            <a:pPr algn="just">
              <a:lnSpc>
                <a:spcPct val="120000"/>
              </a:lnSpc>
            </a:pP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Các</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giai</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đoạn</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trong</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vòng</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đời</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của</a:t>
            </a:r>
            <a:r>
              <a:rPr lang="en-US" sz="6000" dirty="0">
                <a:latin typeface="Cambria" panose="02040503050406030204" pitchFamily="18" charset="0"/>
                <a:ea typeface="Cambria" panose="02040503050406030204" pitchFamily="18" charset="0"/>
              </a:rPr>
              <a:t> con </a:t>
            </a:r>
            <a:r>
              <a:rPr lang="en-US" sz="6000" dirty="0" err="1">
                <a:latin typeface="Cambria" panose="02040503050406030204" pitchFamily="18" charset="0"/>
                <a:ea typeface="Cambria" panose="02040503050406030204" pitchFamily="18" charset="0"/>
              </a:rPr>
              <a:t>vật</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đó</a:t>
            </a:r>
            <a:r>
              <a:rPr lang="en-US" sz="60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32865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DF4E1"/>
        </a:solidFill>
        <a:effectLst/>
      </p:bgPr>
    </p:bg>
    <p:spTree>
      <p:nvGrpSpPr>
        <p:cNvPr id="1" name=""/>
        <p:cNvGrpSpPr/>
        <p:nvPr/>
      </p:nvGrpSpPr>
      <p:grpSpPr>
        <a:xfrm>
          <a:off x="0" y="0"/>
          <a:ext cx="0" cy="0"/>
          <a:chOff x="0" y="0"/>
          <a:chExt cx="0" cy="0"/>
        </a:xfrm>
      </p:grpSpPr>
      <p:sp>
        <p:nvSpPr>
          <p:cNvPr id="2" name="Freeform 2"/>
          <p:cNvSpPr/>
          <p:nvPr/>
        </p:nvSpPr>
        <p:spPr>
          <a:xfrm>
            <a:off x="1062267" y="-658547"/>
            <a:ext cx="4598197" cy="2365500"/>
          </a:xfrm>
          <a:custGeom>
            <a:avLst/>
            <a:gdLst/>
            <a:ahLst/>
            <a:cxnLst/>
            <a:rect l="l" t="t" r="r" b="b"/>
            <a:pathLst>
              <a:path w="4598197" h="2365500">
                <a:moveTo>
                  <a:pt x="0" y="0"/>
                </a:moveTo>
                <a:lnTo>
                  <a:pt x="4598196" y="0"/>
                </a:lnTo>
                <a:lnTo>
                  <a:pt x="4598196" y="2365500"/>
                </a:lnTo>
                <a:lnTo>
                  <a:pt x="0" y="2365500"/>
                </a:lnTo>
                <a:lnTo>
                  <a:pt x="0" y="0"/>
                </a:lnTo>
                <a:close/>
              </a:path>
            </a:pathLst>
          </a:custGeom>
          <a:blipFill>
            <a:blip r:embed="rId2"/>
            <a:stretch>
              <a:fillRect t="-1566"/>
            </a:stretch>
          </a:blipFill>
        </p:spPr>
        <p:txBody>
          <a:bodyPr/>
          <a:lstStyle/>
          <a:p>
            <a:endParaRPr lang="en-US"/>
          </a:p>
        </p:txBody>
      </p:sp>
      <p:sp>
        <p:nvSpPr>
          <p:cNvPr id="3" name="Freeform 3"/>
          <p:cNvSpPr/>
          <p:nvPr/>
        </p:nvSpPr>
        <p:spPr>
          <a:xfrm>
            <a:off x="14960202" y="505674"/>
            <a:ext cx="4598197" cy="2402558"/>
          </a:xfrm>
          <a:custGeom>
            <a:avLst/>
            <a:gdLst/>
            <a:ahLst/>
            <a:cxnLst/>
            <a:rect l="l" t="t" r="r" b="b"/>
            <a:pathLst>
              <a:path w="4598197" h="2402558">
                <a:moveTo>
                  <a:pt x="0" y="0"/>
                </a:moveTo>
                <a:lnTo>
                  <a:pt x="4598196" y="0"/>
                </a:lnTo>
                <a:lnTo>
                  <a:pt x="4598196" y="2402558"/>
                </a:lnTo>
                <a:lnTo>
                  <a:pt x="0" y="2402558"/>
                </a:lnTo>
                <a:lnTo>
                  <a:pt x="0" y="0"/>
                </a:lnTo>
                <a:close/>
              </a:path>
            </a:pathLst>
          </a:custGeom>
          <a:blipFill>
            <a:blip r:embed="rId2"/>
            <a:stretch>
              <a:fillRect/>
            </a:stretch>
          </a:blipFill>
        </p:spPr>
        <p:txBody>
          <a:bodyPr/>
          <a:lstStyle/>
          <a:p>
            <a:endParaRPr lang="en-US"/>
          </a:p>
        </p:txBody>
      </p:sp>
      <p:sp>
        <p:nvSpPr>
          <p:cNvPr id="7" name="Freeform 7"/>
          <p:cNvSpPr/>
          <p:nvPr/>
        </p:nvSpPr>
        <p:spPr>
          <a:xfrm>
            <a:off x="1062267" y="9117437"/>
            <a:ext cx="15494125" cy="1762457"/>
          </a:xfrm>
          <a:custGeom>
            <a:avLst/>
            <a:gdLst/>
            <a:ahLst/>
            <a:cxnLst/>
            <a:rect l="l" t="t" r="r" b="b"/>
            <a:pathLst>
              <a:path w="15494125" h="1762457">
                <a:moveTo>
                  <a:pt x="0" y="0"/>
                </a:moveTo>
                <a:lnTo>
                  <a:pt x="15494125" y="0"/>
                </a:lnTo>
                <a:lnTo>
                  <a:pt x="15494125" y="1762456"/>
                </a:lnTo>
                <a:lnTo>
                  <a:pt x="0" y="17624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781119" y="6401576"/>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10783395" y="8096021"/>
            <a:ext cx="5499008" cy="2783873"/>
          </a:xfrm>
          <a:custGeom>
            <a:avLst/>
            <a:gdLst/>
            <a:ahLst/>
            <a:cxnLst/>
            <a:rect l="l" t="t" r="r" b="b"/>
            <a:pathLst>
              <a:path w="5499008" h="2783873">
                <a:moveTo>
                  <a:pt x="0" y="0"/>
                </a:moveTo>
                <a:lnTo>
                  <a:pt x="5499008" y="0"/>
                </a:lnTo>
                <a:lnTo>
                  <a:pt x="5499008" y="2783872"/>
                </a:lnTo>
                <a:lnTo>
                  <a:pt x="0" y="27838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15425290" y="6164933"/>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Rectangle: Rounded Corners 12">
            <a:extLst>
              <a:ext uri="{FF2B5EF4-FFF2-40B4-BE49-F238E27FC236}">
                <a16:creationId xmlns:a16="http://schemas.microsoft.com/office/drawing/2014/main" id="{08921B54-9581-CED4-E224-219B252C830E}"/>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FB7531EC-03B2-1F83-D332-AF84C445B9F1}"/>
              </a:ext>
            </a:extLst>
          </p:cNvPr>
          <p:cNvPicPr>
            <a:picLocks noChangeAspect="1"/>
          </p:cNvPicPr>
          <p:nvPr/>
        </p:nvPicPr>
        <p:blipFill>
          <a:blip r:embed="rId9"/>
          <a:stretch>
            <a:fillRect/>
          </a:stretch>
        </p:blipFill>
        <p:spPr>
          <a:xfrm>
            <a:off x="2819400" y="1028700"/>
            <a:ext cx="14281751" cy="8763000"/>
          </a:xfrm>
          <a:prstGeom prst="rect">
            <a:avLst/>
          </a:prstGeom>
        </p:spPr>
      </p:pic>
    </p:spTree>
    <p:extLst>
      <p:ext uri="{BB962C8B-B14F-4D97-AF65-F5344CB8AC3E}">
        <p14:creationId xmlns:p14="http://schemas.microsoft.com/office/powerpoint/2010/main" val="155707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0293" y="7668339"/>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761007" y="2471708"/>
            <a:ext cx="12765986" cy="6329391"/>
            <a:chOff x="0" y="0"/>
            <a:chExt cx="2921900" cy="1115303"/>
          </a:xfrm>
        </p:grpSpPr>
        <p:sp>
          <p:nvSpPr>
            <p:cNvPr id="5" name="Freeform 5"/>
            <p:cNvSpPr/>
            <p:nvPr/>
          </p:nvSpPr>
          <p:spPr>
            <a:xfrm>
              <a:off x="0" y="0"/>
              <a:ext cx="2921900" cy="1115303"/>
            </a:xfrm>
            <a:custGeom>
              <a:avLst/>
              <a:gdLst/>
              <a:ahLst/>
              <a:cxnLst/>
              <a:rect l="l" t="t" r="r" b="b"/>
              <a:pathLst>
                <a:path w="2921900" h="1115303">
                  <a:moveTo>
                    <a:pt x="16374" y="0"/>
                  </a:moveTo>
                  <a:lnTo>
                    <a:pt x="2905526" y="0"/>
                  </a:lnTo>
                  <a:cubicBezTo>
                    <a:pt x="2909869" y="0"/>
                    <a:pt x="2914034" y="1725"/>
                    <a:pt x="2917104" y="4796"/>
                  </a:cubicBezTo>
                  <a:cubicBezTo>
                    <a:pt x="2920175" y="7867"/>
                    <a:pt x="2921900" y="12031"/>
                    <a:pt x="2921900" y="16374"/>
                  </a:cubicBezTo>
                  <a:lnTo>
                    <a:pt x="2921900" y="1098929"/>
                  </a:lnTo>
                  <a:cubicBezTo>
                    <a:pt x="2921900" y="1107972"/>
                    <a:pt x="2914569" y="1115303"/>
                    <a:pt x="2905526" y="1115303"/>
                  </a:cubicBezTo>
                  <a:lnTo>
                    <a:pt x="16374" y="1115303"/>
                  </a:lnTo>
                  <a:cubicBezTo>
                    <a:pt x="12031" y="1115303"/>
                    <a:pt x="7867" y="1113578"/>
                    <a:pt x="4796" y="1110507"/>
                  </a:cubicBezTo>
                  <a:cubicBezTo>
                    <a:pt x="1725" y="1107436"/>
                    <a:pt x="0" y="1103271"/>
                    <a:pt x="0" y="1098929"/>
                  </a:cubicBezTo>
                  <a:lnTo>
                    <a:pt x="0" y="16374"/>
                  </a:lnTo>
                  <a:cubicBezTo>
                    <a:pt x="0" y="12031"/>
                    <a:pt x="1725" y="7867"/>
                    <a:pt x="4796" y="4796"/>
                  </a:cubicBezTo>
                  <a:cubicBezTo>
                    <a:pt x="7867" y="1725"/>
                    <a:pt x="12031" y="0"/>
                    <a:pt x="16374"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2921900" cy="115340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441640" y="7124700"/>
            <a:ext cx="4054160" cy="3480144"/>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3217138" y="3044151"/>
            <a:ext cx="11853724" cy="5416868"/>
          </a:xfrm>
          <a:prstGeom prst="rect">
            <a:avLst/>
          </a:prstGeom>
        </p:spPr>
        <p:txBody>
          <a:bodyPr lIns="0" tIns="0" rIns="0" bIns="0" rtlCol="0" anchor="t">
            <a:spAutoFit/>
          </a:bodyPr>
          <a:lstStyle/>
          <a:p>
            <a:pPr lvl="0" algn="just"/>
            <a:r>
              <a:rPr lang="vi-VN" sz="4400" dirty="0">
                <a:solidFill>
                  <a:srgbClr val="000000"/>
                </a:solidFill>
                <a:latin typeface="Cambria" panose="02040503050406030204" pitchFamily="18" charset="0"/>
                <a:ea typeface="Cambria" panose="02040503050406030204" pitchFamily="18" charset="0"/>
                <a:cs typeface="More Sugar"/>
                <a:sym typeface="More Sugar"/>
              </a:rPr>
              <a:t>- Ở động vật đẻ trứng, con non nở ra từ trứng phát triển thành con trưởng thành hoặc ấu trùng nở ra từ trứng phát triển thành nhộng, nhộng  phát triển thành con trưởng thành.</a:t>
            </a:r>
          </a:p>
          <a:p>
            <a:pPr lvl="0" algn="just"/>
            <a:r>
              <a:rPr lang="vi-VN" sz="4400" dirty="0">
                <a:solidFill>
                  <a:srgbClr val="000000"/>
                </a:solidFill>
                <a:latin typeface="Cambria" panose="02040503050406030204" pitchFamily="18" charset="0"/>
                <a:ea typeface="Cambria" panose="02040503050406030204" pitchFamily="18" charset="0"/>
                <a:cs typeface="More Sugar"/>
                <a:sym typeface="More Sugar"/>
              </a:rPr>
              <a:t>- Ở động vật đẻ con, con non mới được sinh ra thường được nuôi bằng sữa mẹ cho đến khi có thể tự kiếm ăn và phát triển thành con trưởng thành.</a:t>
            </a:r>
          </a:p>
        </p:txBody>
      </p:sp>
      <p:sp>
        <p:nvSpPr>
          <p:cNvPr id="10" name="Freeform 10"/>
          <p:cNvSpPr/>
          <p:nvPr/>
        </p:nvSpPr>
        <p:spPr>
          <a:xfrm flipH="1">
            <a:off x="14935199" y="6896100"/>
            <a:ext cx="2902028" cy="3390900"/>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flipH="1">
            <a:off x="-664489" y="-488204"/>
            <a:ext cx="4610838" cy="4040771"/>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4234529" y="-488204"/>
            <a:ext cx="4610838" cy="4040771"/>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5966885" y="480250"/>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9361672" y="240125"/>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Picture 15" descr="A close up of a logo&#10;&#10;Description automatically generated">
            <a:extLst>
              <a:ext uri="{FF2B5EF4-FFF2-40B4-BE49-F238E27FC236}">
                <a16:creationId xmlns:a16="http://schemas.microsoft.com/office/drawing/2014/main" id="{4D1E47AF-BA64-6166-B0AE-BC83C629C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91200" y="342900"/>
            <a:ext cx="6895174" cy="1987468"/>
          </a:xfrm>
          <a:prstGeom prst="rect">
            <a:avLst/>
          </a:prstGeom>
        </p:spPr>
      </p:pic>
      <p:pic>
        <p:nvPicPr>
          <p:cNvPr id="17" name="Picture 16" descr="A round pink label with white text and a black background&#10;&#10;Description automatically generated">
            <a:extLst>
              <a:ext uri="{FF2B5EF4-FFF2-40B4-BE49-F238E27FC236}">
                <a16:creationId xmlns:a16="http://schemas.microsoft.com/office/drawing/2014/main" id="{BAD69918-95F4-BE70-49BC-0FF34E8CE12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CCD3E114-6FE2-264A-8B86-46E0CD80C94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468600" y="8439448"/>
            <a:ext cx="1847552" cy="18475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3D8B9"/>
        </a:solidFill>
        <a:effectLst/>
      </p:bgPr>
    </p:bg>
    <p:spTree>
      <p:nvGrpSpPr>
        <p:cNvPr id="1" name=""/>
        <p:cNvGrpSpPr/>
        <p:nvPr/>
      </p:nvGrpSpPr>
      <p:grpSpPr>
        <a:xfrm>
          <a:off x="0" y="0"/>
          <a:ext cx="0" cy="0"/>
          <a:chOff x="0" y="0"/>
          <a:chExt cx="0" cy="0"/>
        </a:xfrm>
      </p:grpSpPr>
      <p:sp>
        <p:nvSpPr>
          <p:cNvPr id="2" name="Freeform 2"/>
          <p:cNvSpPr/>
          <p:nvPr/>
        </p:nvSpPr>
        <p:spPr>
          <a:xfrm>
            <a:off x="2487994" y="2106198"/>
            <a:ext cx="13312011" cy="6888966"/>
          </a:xfrm>
          <a:custGeom>
            <a:avLst/>
            <a:gdLst/>
            <a:ahLst/>
            <a:cxnLst/>
            <a:rect l="l" t="t" r="r" b="b"/>
            <a:pathLst>
              <a:path w="13312011" h="6888966">
                <a:moveTo>
                  <a:pt x="0" y="0"/>
                </a:moveTo>
                <a:lnTo>
                  <a:pt x="13312012" y="0"/>
                </a:lnTo>
                <a:lnTo>
                  <a:pt x="13312012" y="6888966"/>
                </a:lnTo>
                <a:lnTo>
                  <a:pt x="0" y="68889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5037454"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710568"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4259447"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3005949"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432463E7-E8CE-C7C1-B46F-709A6706F4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43400" y="3695700"/>
            <a:ext cx="9753600" cy="3238500"/>
          </a:xfrm>
          <a:prstGeom prst="rect">
            <a:avLst/>
          </a:prstGeom>
        </p:spPr>
      </p:pic>
    </p:spTree>
    <p:extLst>
      <p:ext uri="{BB962C8B-B14F-4D97-AF65-F5344CB8AC3E}">
        <p14:creationId xmlns:p14="http://schemas.microsoft.com/office/powerpoint/2010/main" val="243632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1828800" y="1638300"/>
            <a:ext cx="14935200" cy="2554545"/>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en-US" sz="8000" dirty="0">
                <a:solidFill>
                  <a:prstClr val="black"/>
                </a:solidFill>
                <a:latin typeface="Cambria" panose="02040503050406030204" pitchFamily="18" charset="0"/>
                <a:ea typeface="Cambria" panose="02040503050406030204" pitchFamily="18" charset="0"/>
              </a:rPr>
              <a:t>V</a:t>
            </a:r>
            <a:r>
              <a:rPr lang="vi-VN" sz="8000" dirty="0">
                <a:solidFill>
                  <a:prstClr val="black"/>
                </a:solidFill>
                <a:latin typeface="Cambria" panose="02040503050406030204" pitchFamily="18" charset="0"/>
                <a:ea typeface="Cambria" panose="02040503050406030204" pitchFamily="18" charset="0"/>
              </a:rPr>
              <a:t>ẽ và trình bày được vòng đời của một số động vật.</a:t>
            </a:r>
            <a:endParaRPr kumimoji="0" lang="en-US" sz="8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Tree>
    <p:extLst>
      <p:ext uri="{BB962C8B-B14F-4D97-AF65-F5344CB8AC3E}">
        <p14:creationId xmlns:p14="http://schemas.microsoft.com/office/powerpoint/2010/main" val="166620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6">
            <a:extLst>
              <a:ext uri="{FF2B5EF4-FFF2-40B4-BE49-F238E27FC236}">
                <a16:creationId xmlns:a16="http://schemas.microsoft.com/office/drawing/2014/main" id="{EC592671-DF98-9DBA-0976-5D4C56270FBC}"/>
              </a:ext>
            </a:extLst>
          </p:cNvPr>
          <p:cNvSpPr/>
          <p:nvPr/>
        </p:nvSpPr>
        <p:spPr>
          <a:xfrm>
            <a:off x="801385" y="417461"/>
            <a:ext cx="16719503" cy="9399497"/>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3" name="object 19">
            <a:extLst>
              <a:ext uri="{FF2B5EF4-FFF2-40B4-BE49-F238E27FC236}">
                <a16:creationId xmlns:a16="http://schemas.microsoft.com/office/drawing/2014/main" id="{C0C0F36F-B1CB-90A1-6880-D3D9D9ED50E5}"/>
              </a:ext>
            </a:extLst>
          </p:cNvPr>
          <p:cNvGrpSpPr/>
          <p:nvPr/>
        </p:nvGrpSpPr>
        <p:grpSpPr>
          <a:xfrm rot="19320368">
            <a:off x="16105158" y="9207073"/>
            <a:ext cx="2420616" cy="1102607"/>
            <a:chOff x="15937514" y="5582838"/>
            <a:chExt cx="1668559" cy="723125"/>
          </a:xfrm>
        </p:grpSpPr>
        <p:sp>
          <p:nvSpPr>
            <p:cNvPr id="4" name="object 20">
              <a:extLst>
                <a:ext uri="{FF2B5EF4-FFF2-40B4-BE49-F238E27FC236}">
                  <a16:creationId xmlns:a16="http://schemas.microsoft.com/office/drawing/2014/main" id="{088B704F-F5C3-5FDC-5669-1E9E3A954D08}"/>
                </a:ext>
              </a:extLst>
            </p:cNvPr>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1">
              <a:extLst>
                <a:ext uri="{FF2B5EF4-FFF2-40B4-BE49-F238E27FC236}">
                  <a16:creationId xmlns:a16="http://schemas.microsoft.com/office/drawing/2014/main" id="{CDAE1DCD-C1D7-0378-37B0-E185E54A0BFF}"/>
                </a:ext>
              </a:extLst>
            </p:cNvPr>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AD3A8AAE-A233-1281-EC62-68D47F4FED18}"/>
              </a:ext>
            </a:extLst>
          </p:cNvPr>
          <p:cNvGrpSpPr/>
          <p:nvPr/>
        </p:nvGrpSpPr>
        <p:grpSpPr>
          <a:xfrm>
            <a:off x="1503830" y="3652139"/>
            <a:ext cx="5566442" cy="4316205"/>
            <a:chOff x="8875987" y="2273361"/>
            <a:chExt cx="2915391" cy="2075566"/>
          </a:xfrm>
        </p:grpSpPr>
        <p:pic>
          <p:nvPicPr>
            <p:cNvPr id="8" name="Picture 7" descr="Text&#10;&#10;Description automatically generated">
              <a:extLst>
                <a:ext uri="{FF2B5EF4-FFF2-40B4-BE49-F238E27FC236}">
                  <a16:creationId xmlns:a16="http://schemas.microsoft.com/office/drawing/2014/main" id="{62EE4AC9-703E-DCC7-1C7C-64B1607901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068" b="63769"/>
            <a:stretch/>
          </p:blipFill>
          <p:spPr>
            <a:xfrm>
              <a:off x="8875987" y="2273361"/>
              <a:ext cx="2915391" cy="2075566"/>
            </a:xfrm>
            <a:prstGeom prst="rect">
              <a:avLst/>
            </a:prstGeom>
          </p:spPr>
        </p:pic>
        <p:sp>
          <p:nvSpPr>
            <p:cNvPr id="10" name="文本框 31">
              <a:extLst>
                <a:ext uri="{FF2B5EF4-FFF2-40B4-BE49-F238E27FC236}">
                  <a16:creationId xmlns:a16="http://schemas.microsoft.com/office/drawing/2014/main" id="{649BE7F6-1AFC-190A-0D49-5C3F23782E24}"/>
                </a:ext>
              </a:extLst>
            </p:cNvPr>
            <p:cNvSpPr txBox="1">
              <a:spLocks noChangeArrowheads="1"/>
            </p:cNvSpPr>
            <p:nvPr/>
          </p:nvSpPr>
          <p:spPr bwMode="auto">
            <a:xfrm>
              <a:off x="9225164" y="2653964"/>
              <a:ext cx="2397391" cy="54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13716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67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Em </a:t>
              </a:r>
              <a:r>
                <a:rPr kumimoji="0" lang="en-US" altLang="zh-CN" sz="675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đã</a:t>
              </a:r>
              <a:r>
                <a:rPr kumimoji="0" lang="en-US" altLang="zh-CN" sz="67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675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học</a:t>
              </a:r>
              <a:endParaRPr kumimoji="0" lang="zh-CN" altLang="en-US" sz="67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cxnSp>
        <p:nvCxnSpPr>
          <p:cNvPr id="11" name="Straight Connector 10">
            <a:extLst>
              <a:ext uri="{FF2B5EF4-FFF2-40B4-BE49-F238E27FC236}">
                <a16:creationId xmlns:a16="http://schemas.microsoft.com/office/drawing/2014/main" id="{531922A8-0573-DD8B-36DD-082A9B972773}"/>
              </a:ext>
            </a:extLst>
          </p:cNvPr>
          <p:cNvCxnSpPr/>
          <p:nvPr/>
        </p:nvCxnSpPr>
        <p:spPr>
          <a:xfrm flipV="1">
            <a:off x="6874329" y="3233057"/>
            <a:ext cx="1110342" cy="155121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635B778C-2F2D-5084-A6FC-8C1B9378A5EE}"/>
              </a:ext>
            </a:extLst>
          </p:cNvPr>
          <p:cNvSpPr/>
          <p:nvPr/>
        </p:nvSpPr>
        <p:spPr>
          <a:xfrm>
            <a:off x="7984672" y="647701"/>
            <a:ext cx="9541328" cy="3712028"/>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1371600"/>
            <a:r>
              <a:rPr lang="vi-VN" sz="4400" dirty="0">
                <a:solidFill>
                  <a:srgbClr val="FF0000"/>
                </a:solidFill>
                <a:latin typeface="Cambria" panose="02040503050406030204" pitchFamily="18" charset="0"/>
                <a:ea typeface="Cambria" panose="02040503050406030204" pitchFamily="18" charset="0"/>
              </a:rPr>
              <a:t>Ở động vật đẻ trứng, con non nở ra từ trứng phát triển thành con trưởng thành hoặc ấu trùng nở ra từ trứng phát triển thành nhộng, nhộng phát triển thành con trưởng thành.</a:t>
            </a:r>
          </a:p>
        </p:txBody>
      </p:sp>
      <p:cxnSp>
        <p:nvCxnSpPr>
          <p:cNvPr id="13" name="Straight Connector 12">
            <a:extLst>
              <a:ext uri="{FF2B5EF4-FFF2-40B4-BE49-F238E27FC236}">
                <a16:creationId xmlns:a16="http://schemas.microsoft.com/office/drawing/2014/main" id="{5550966A-44F1-7583-720B-AEDDC44843B7}"/>
              </a:ext>
            </a:extLst>
          </p:cNvPr>
          <p:cNvCxnSpPr>
            <a:cxnSpLocks/>
          </p:cNvCxnSpPr>
          <p:nvPr/>
        </p:nvCxnSpPr>
        <p:spPr>
          <a:xfrm>
            <a:off x="6776357" y="6237515"/>
            <a:ext cx="1355271" cy="8817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9FCF20F7-B829-8BBA-1BDB-2D3CEE84D062}"/>
              </a:ext>
            </a:extLst>
          </p:cNvPr>
          <p:cNvSpPr/>
          <p:nvPr/>
        </p:nvSpPr>
        <p:spPr>
          <a:xfrm>
            <a:off x="8131628" y="5519056"/>
            <a:ext cx="9013373" cy="3967844"/>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1371600"/>
            <a:r>
              <a:rPr lang="vi-VN" sz="4400" dirty="0">
                <a:solidFill>
                  <a:srgbClr val="FF0000"/>
                </a:solidFill>
                <a:latin typeface="Cambria" panose="02040503050406030204" pitchFamily="18" charset="0"/>
                <a:ea typeface="Cambria" panose="02040503050406030204" pitchFamily="18" charset="0"/>
              </a:rPr>
              <a:t>Ở động vật đẻ con, con non mới được sinh ra thường được nuôi bằng sữa mẹ cho đến khi có thể tự kiếm ăn và phát triển thành con trưởng thành.</a:t>
            </a:r>
          </a:p>
        </p:txBody>
      </p:sp>
    </p:spTree>
    <p:extLst>
      <p:ext uri="{BB962C8B-B14F-4D97-AF65-F5344CB8AC3E}">
        <p14:creationId xmlns:p14="http://schemas.microsoft.com/office/powerpoint/2010/main" val="66777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3D8B9"/>
        </a:solidFill>
        <a:effectLst/>
      </p:bgPr>
    </p:bg>
    <p:spTree>
      <p:nvGrpSpPr>
        <p:cNvPr id="1" name=""/>
        <p:cNvGrpSpPr/>
        <p:nvPr/>
      </p:nvGrpSpPr>
      <p:grpSpPr>
        <a:xfrm>
          <a:off x="0" y="0"/>
          <a:ext cx="0" cy="0"/>
          <a:chOff x="0" y="0"/>
          <a:chExt cx="0" cy="0"/>
        </a:xfrm>
      </p:grpSpPr>
      <p:sp>
        <p:nvSpPr>
          <p:cNvPr id="2" name="Freeform 2"/>
          <p:cNvSpPr/>
          <p:nvPr/>
        </p:nvSpPr>
        <p:spPr>
          <a:xfrm rot="-10800000">
            <a:off x="-469833" y="6647251"/>
            <a:ext cx="19832644" cy="5659135"/>
          </a:xfrm>
          <a:custGeom>
            <a:avLst/>
            <a:gdLst/>
            <a:ahLst/>
            <a:cxnLst/>
            <a:rect l="l" t="t" r="r" b="b"/>
            <a:pathLst>
              <a:path w="19832644" h="5659135">
                <a:moveTo>
                  <a:pt x="0" y="0"/>
                </a:moveTo>
                <a:lnTo>
                  <a:pt x="19832644" y="0"/>
                </a:lnTo>
                <a:lnTo>
                  <a:pt x="19832644" y="5659135"/>
                </a:lnTo>
                <a:lnTo>
                  <a:pt x="0" y="5659135"/>
                </a:lnTo>
                <a:lnTo>
                  <a:pt x="0" y="0"/>
                </a:lnTo>
                <a:close/>
              </a:path>
            </a:pathLst>
          </a:custGeom>
          <a:blipFill>
            <a:blip r:embed="rId2">
              <a:extLst>
                <a:ext uri="{96DAC541-7B7A-43D3-8B79-37D633B846F1}">
                  <asvg:svgBlip xmlns:asvg="http://schemas.microsoft.com/office/drawing/2016/SVG/main" r:embed="rId3"/>
                </a:ext>
              </a:extLst>
            </a:blip>
            <a:stretch>
              <a:fillRect t="-148822"/>
            </a:stretch>
          </a:blipFill>
        </p:spPr>
        <p:txBody>
          <a:bodyPr/>
          <a:lstStyle/>
          <a:p>
            <a:endParaRPr lang="en-US"/>
          </a:p>
        </p:txBody>
      </p:sp>
      <p:sp>
        <p:nvSpPr>
          <p:cNvPr id="5" name="Freeform 5"/>
          <p:cNvSpPr/>
          <p:nvPr/>
        </p:nvSpPr>
        <p:spPr>
          <a:xfrm>
            <a:off x="-469833" y="6647251"/>
            <a:ext cx="5091545" cy="5222098"/>
          </a:xfrm>
          <a:custGeom>
            <a:avLst/>
            <a:gdLst/>
            <a:ahLst/>
            <a:cxnLst/>
            <a:rect l="l" t="t" r="r" b="b"/>
            <a:pathLst>
              <a:path w="5091545" h="5222098">
                <a:moveTo>
                  <a:pt x="0" y="0"/>
                </a:moveTo>
                <a:lnTo>
                  <a:pt x="5091545" y="0"/>
                </a:lnTo>
                <a:lnTo>
                  <a:pt x="5091545" y="5222098"/>
                </a:lnTo>
                <a:lnTo>
                  <a:pt x="0" y="52220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4713527" y="6647251"/>
            <a:ext cx="5091545" cy="5222098"/>
          </a:xfrm>
          <a:custGeom>
            <a:avLst/>
            <a:gdLst/>
            <a:ahLst/>
            <a:cxnLst/>
            <a:rect l="l" t="t" r="r" b="b"/>
            <a:pathLst>
              <a:path w="5091545" h="5222098">
                <a:moveTo>
                  <a:pt x="0" y="0"/>
                </a:moveTo>
                <a:lnTo>
                  <a:pt x="5091546" y="0"/>
                </a:lnTo>
                <a:lnTo>
                  <a:pt x="5091546" y="5222098"/>
                </a:lnTo>
                <a:lnTo>
                  <a:pt x="0" y="52220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6EEE65D3-6102-439B-1FE9-37BDE2D12E59}"/>
              </a:ext>
            </a:extLst>
          </p:cNvPr>
          <p:cNvPicPr>
            <a:picLocks noChangeAspect="1"/>
          </p:cNvPicPr>
          <p:nvPr/>
        </p:nvPicPr>
        <p:blipFill>
          <a:blip r:embed="rId6"/>
          <a:stretch>
            <a:fillRect/>
          </a:stretch>
        </p:blipFill>
        <p:spPr>
          <a:xfrm>
            <a:off x="990599" y="1416516"/>
            <a:ext cx="15655027" cy="62511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3D8B9"/>
        </a:solidFill>
        <a:effectLst/>
      </p:bgPr>
    </p:bg>
    <p:spTree>
      <p:nvGrpSpPr>
        <p:cNvPr id="1" name=""/>
        <p:cNvGrpSpPr/>
        <p:nvPr/>
      </p:nvGrpSpPr>
      <p:grpSpPr>
        <a:xfrm>
          <a:off x="0" y="0"/>
          <a:ext cx="0" cy="0"/>
          <a:chOff x="0" y="0"/>
          <a:chExt cx="0" cy="0"/>
        </a:xfrm>
      </p:grpSpPr>
      <p:sp>
        <p:nvSpPr>
          <p:cNvPr id="2" name="Freeform 2"/>
          <p:cNvSpPr/>
          <p:nvPr/>
        </p:nvSpPr>
        <p:spPr>
          <a:xfrm>
            <a:off x="2487994" y="2106198"/>
            <a:ext cx="13312011" cy="6888966"/>
          </a:xfrm>
          <a:custGeom>
            <a:avLst/>
            <a:gdLst/>
            <a:ahLst/>
            <a:cxnLst/>
            <a:rect l="l" t="t" r="r" b="b"/>
            <a:pathLst>
              <a:path w="13312011" h="6888966">
                <a:moveTo>
                  <a:pt x="0" y="0"/>
                </a:moveTo>
                <a:lnTo>
                  <a:pt x="13312012" y="0"/>
                </a:lnTo>
                <a:lnTo>
                  <a:pt x="13312012" y="6888966"/>
                </a:lnTo>
                <a:lnTo>
                  <a:pt x="0" y="68889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5037454"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710568"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4259447"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3005949"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0" name="Picture 9">
            <a:extLst>
              <a:ext uri="{FF2B5EF4-FFF2-40B4-BE49-F238E27FC236}">
                <a16:creationId xmlns:a16="http://schemas.microsoft.com/office/drawing/2014/main" id="{6F2DA599-D65A-9638-04F1-71B35001F3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4600" y="3009900"/>
            <a:ext cx="6355485" cy="53617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8893" y="375864"/>
            <a:ext cx="18289271" cy="1110996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2832101" y="1497332"/>
            <a:ext cx="13395960" cy="878967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zh-CN" altLang="en-US" sz="36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zh-CN" altLang="en-US" sz="36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14599916" y="0"/>
            <a:ext cx="3680460" cy="3680460"/>
          </a:xfrm>
          <a:prstGeom prst="rect">
            <a:avLst/>
          </a:prstGeom>
        </p:spPr>
      </p:pic>
      <p:pic>
        <p:nvPicPr>
          <p:cNvPr id="2" name="图片 1"/>
          <p:cNvPicPr>
            <a:picLocks noChangeAspect="1"/>
          </p:cNvPicPr>
          <p:nvPr/>
        </p:nvPicPr>
        <p:blipFill>
          <a:blip r:embed="rId5" cstate="screen"/>
          <a:stretch>
            <a:fillRect/>
          </a:stretch>
        </p:blipFill>
        <p:spPr>
          <a:xfrm>
            <a:off x="7625" y="0"/>
            <a:ext cx="3680460" cy="3680460"/>
          </a:xfrm>
          <a:prstGeom prst="rect">
            <a:avLst/>
          </a:prstGeom>
        </p:spPr>
      </p:pic>
      <p:pic>
        <p:nvPicPr>
          <p:cNvPr id="18" name="Picture 17">
            <a:extLst>
              <a:ext uri="{FF2B5EF4-FFF2-40B4-BE49-F238E27FC236}">
                <a16:creationId xmlns:a16="http://schemas.microsoft.com/office/drawing/2014/main"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5119105" y="3947284"/>
            <a:ext cx="8468777" cy="1806398"/>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00951" y="5563745"/>
            <a:ext cx="11929902" cy="5567753"/>
          </a:xfrm>
          <a:prstGeom prst="rect">
            <a:avLst/>
          </a:prstGeom>
        </p:spPr>
      </p:pic>
    </p:spTree>
    <p:extLst>
      <p:ext uri="{BB962C8B-B14F-4D97-AF65-F5344CB8AC3E}">
        <p14:creationId xmlns:p14="http://schemas.microsoft.com/office/powerpoint/2010/main" val="2537511148"/>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5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strVal val="#ppt_w*0.70"/>
                                          </p:val>
                                        </p:tav>
                                        <p:tav tm="100000">
                                          <p:val>
                                            <p:strVal val="#ppt_w"/>
                                          </p:val>
                                        </p:tav>
                                      </p:tavLst>
                                    </p:anim>
                                    <p:anim calcmode="lin" valueType="num">
                                      <p:cBhvr>
                                        <p:cTn id="11" dur="500" fill="hold"/>
                                        <p:tgtEl>
                                          <p:spTgt spid="18"/>
                                        </p:tgtEl>
                                        <p:attrNameLst>
                                          <p:attrName>ppt_h</p:attrName>
                                        </p:attrNameLst>
                                      </p:cBhvr>
                                      <p:tavLst>
                                        <p:tav tm="0">
                                          <p:val>
                                            <p:strVal val="#ppt_h"/>
                                          </p:val>
                                        </p:tav>
                                        <p:tav tm="100000">
                                          <p:val>
                                            <p:strVal val="#ppt_h"/>
                                          </p:val>
                                        </p:tav>
                                      </p:tavLst>
                                    </p:anim>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DF4E1"/>
        </a:solidFill>
        <a:effectLst/>
      </p:bgPr>
    </p:bg>
    <p:spTree>
      <p:nvGrpSpPr>
        <p:cNvPr id="1" name=""/>
        <p:cNvGrpSpPr/>
        <p:nvPr/>
      </p:nvGrpSpPr>
      <p:grpSpPr>
        <a:xfrm>
          <a:off x="0" y="0"/>
          <a:ext cx="0" cy="0"/>
          <a:chOff x="0" y="0"/>
          <a:chExt cx="0" cy="0"/>
        </a:xfrm>
      </p:grpSpPr>
      <p:sp>
        <p:nvSpPr>
          <p:cNvPr id="2" name="Freeform 2"/>
          <p:cNvSpPr/>
          <p:nvPr/>
        </p:nvSpPr>
        <p:spPr>
          <a:xfrm>
            <a:off x="1028700" y="9196261"/>
            <a:ext cx="18626912" cy="2118811"/>
          </a:xfrm>
          <a:custGeom>
            <a:avLst/>
            <a:gdLst/>
            <a:ahLst/>
            <a:cxnLst/>
            <a:rect l="l" t="t" r="r" b="b"/>
            <a:pathLst>
              <a:path w="18626912" h="2118811">
                <a:moveTo>
                  <a:pt x="0" y="0"/>
                </a:moveTo>
                <a:lnTo>
                  <a:pt x="18626912" y="0"/>
                </a:lnTo>
                <a:lnTo>
                  <a:pt x="18626912" y="2118811"/>
                </a:lnTo>
                <a:lnTo>
                  <a:pt x="0" y="21188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447800" y="1928488"/>
            <a:ext cx="7329059" cy="8381372"/>
          </a:xfrm>
          <a:custGeom>
            <a:avLst/>
            <a:gdLst/>
            <a:ahLst/>
            <a:cxnLst/>
            <a:rect l="l" t="t" r="r" b="b"/>
            <a:pathLst>
              <a:path w="11115007" h="13134424">
                <a:moveTo>
                  <a:pt x="0" y="0"/>
                </a:moveTo>
                <a:lnTo>
                  <a:pt x="11115006" y="0"/>
                </a:lnTo>
                <a:lnTo>
                  <a:pt x="11115006" y="13134424"/>
                </a:lnTo>
                <a:lnTo>
                  <a:pt x="0" y="131344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12882351" y="8293218"/>
            <a:ext cx="4634562" cy="2346247"/>
          </a:xfrm>
          <a:custGeom>
            <a:avLst/>
            <a:gdLst/>
            <a:ahLst/>
            <a:cxnLst/>
            <a:rect l="l" t="t" r="r" b="b"/>
            <a:pathLst>
              <a:path w="4634562" h="2346247">
                <a:moveTo>
                  <a:pt x="0" y="0"/>
                </a:moveTo>
                <a:lnTo>
                  <a:pt x="4634562" y="0"/>
                </a:lnTo>
                <a:lnTo>
                  <a:pt x="4634562" y="2346247"/>
                </a:lnTo>
                <a:lnTo>
                  <a:pt x="0" y="23462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a:off x="15352448" y="3398310"/>
            <a:ext cx="3813704" cy="1992660"/>
          </a:xfrm>
          <a:custGeom>
            <a:avLst/>
            <a:gdLst/>
            <a:ahLst/>
            <a:cxnLst/>
            <a:rect l="l" t="t" r="r" b="b"/>
            <a:pathLst>
              <a:path w="3813704" h="1992660">
                <a:moveTo>
                  <a:pt x="0" y="0"/>
                </a:moveTo>
                <a:lnTo>
                  <a:pt x="3813704" y="0"/>
                </a:lnTo>
                <a:lnTo>
                  <a:pt x="3813704" y="1992660"/>
                </a:lnTo>
                <a:lnTo>
                  <a:pt x="0" y="1992660"/>
                </a:lnTo>
                <a:lnTo>
                  <a:pt x="0" y="0"/>
                </a:lnTo>
                <a:close/>
              </a:path>
            </a:pathLst>
          </a:custGeom>
          <a:blipFill>
            <a:blip r:embed="rId9"/>
            <a:stretch>
              <a:fillRect/>
            </a:stretch>
          </a:blipFill>
        </p:spPr>
        <p:txBody>
          <a:bodyPr/>
          <a:lstStyle/>
          <a:p>
            <a:endParaRPr lang="en-US"/>
          </a:p>
        </p:txBody>
      </p:sp>
      <p:sp>
        <p:nvSpPr>
          <p:cNvPr id="6" name="Freeform 6"/>
          <p:cNvSpPr/>
          <p:nvPr/>
        </p:nvSpPr>
        <p:spPr>
          <a:xfrm>
            <a:off x="6183599" y="8293218"/>
            <a:ext cx="4634562" cy="2346247"/>
          </a:xfrm>
          <a:custGeom>
            <a:avLst/>
            <a:gdLst/>
            <a:ahLst/>
            <a:cxnLst/>
            <a:rect l="l" t="t" r="r" b="b"/>
            <a:pathLst>
              <a:path w="4634562" h="2346247">
                <a:moveTo>
                  <a:pt x="0" y="0"/>
                </a:moveTo>
                <a:lnTo>
                  <a:pt x="4634562" y="0"/>
                </a:lnTo>
                <a:lnTo>
                  <a:pt x="4634562" y="2346247"/>
                </a:lnTo>
                <a:lnTo>
                  <a:pt x="0" y="23462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2877800" y="723900"/>
            <a:ext cx="4715680" cy="9919046"/>
          </a:xfrm>
          <a:custGeom>
            <a:avLst/>
            <a:gdLst/>
            <a:ahLst/>
            <a:cxnLst/>
            <a:rect l="l" t="t" r="r" b="b"/>
            <a:pathLst>
              <a:path w="4715680" h="9919046">
                <a:moveTo>
                  <a:pt x="0" y="0"/>
                </a:moveTo>
                <a:lnTo>
                  <a:pt x="4715679" y="0"/>
                </a:lnTo>
                <a:lnTo>
                  <a:pt x="4715679" y="9919046"/>
                </a:lnTo>
                <a:lnTo>
                  <a:pt x="0" y="99190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7237148" y="720420"/>
            <a:ext cx="3813704" cy="1992660"/>
          </a:xfrm>
          <a:custGeom>
            <a:avLst/>
            <a:gdLst/>
            <a:ahLst/>
            <a:cxnLst/>
            <a:rect l="l" t="t" r="r" b="b"/>
            <a:pathLst>
              <a:path w="3813704" h="1992660">
                <a:moveTo>
                  <a:pt x="0" y="0"/>
                </a:moveTo>
                <a:lnTo>
                  <a:pt x="3813704" y="0"/>
                </a:lnTo>
                <a:lnTo>
                  <a:pt x="3813704" y="1992660"/>
                </a:lnTo>
                <a:lnTo>
                  <a:pt x="0" y="1992660"/>
                </a:lnTo>
                <a:lnTo>
                  <a:pt x="0" y="0"/>
                </a:lnTo>
                <a:close/>
              </a:path>
            </a:pathLst>
          </a:custGeom>
          <a:blipFill>
            <a:blip r:embed="rId9"/>
            <a:stretch>
              <a:fillRect/>
            </a:stretch>
          </a:blipFill>
        </p:spPr>
        <p:txBody>
          <a:bodyPr/>
          <a:lstStyle/>
          <a:p>
            <a:endParaRPr lang="en-US"/>
          </a:p>
        </p:txBody>
      </p:sp>
      <p:sp>
        <p:nvSpPr>
          <p:cNvPr id="10" name="TextBox 9">
            <a:extLst>
              <a:ext uri="{FF2B5EF4-FFF2-40B4-BE49-F238E27FC236}">
                <a16:creationId xmlns:a16="http://schemas.microsoft.com/office/drawing/2014/main" id="{10E3BE2F-E4DB-B252-6F5C-AC0A4104C12E}"/>
              </a:ext>
            </a:extLst>
          </p:cNvPr>
          <p:cNvSpPr txBox="1"/>
          <p:nvPr/>
        </p:nvSpPr>
        <p:spPr>
          <a:xfrm>
            <a:off x="3810000" y="1132828"/>
            <a:ext cx="11201400" cy="7478970"/>
          </a:xfrm>
          <a:prstGeom prst="rect">
            <a:avLst/>
          </a:prstGeom>
          <a:solidFill>
            <a:schemeClr val="accent6">
              <a:lumMod val="20000"/>
              <a:lumOff val="80000"/>
            </a:schemeClr>
          </a:solidFill>
          <a:ln w="38100">
            <a:solidFill>
              <a:srgbClr val="0070C0"/>
            </a:solidFill>
            <a:prstDash val="dash"/>
          </a:ln>
        </p:spPr>
        <p:txBody>
          <a:bodyPr wrap="square" rtlCol="0">
            <a:spAutoFit/>
          </a:bodyPr>
          <a:lstStyle/>
          <a:p>
            <a:pPr lvl="0" algn="just" defTabSz="1371600"/>
            <a:r>
              <a:rPr lang="vi-VN" sz="4800" dirty="0">
                <a:solidFill>
                  <a:prstClr val="black"/>
                </a:solidFill>
                <a:latin typeface="Cambria" panose="02040503050406030204" pitchFamily="18" charset="0"/>
                <a:ea typeface="Cambria" panose="02040503050406030204" pitchFamily="18" charset="0"/>
              </a:rPr>
              <a:t>+ GV cho 2 đội chơi, mỗi đội 4 – 5 em.</a:t>
            </a:r>
            <a:endParaRPr lang="en-US" sz="4800" dirty="0">
              <a:solidFill>
                <a:prstClr val="black"/>
              </a:solidFill>
              <a:latin typeface="Cambria" panose="02040503050406030204" pitchFamily="18" charset="0"/>
              <a:ea typeface="Cambria" panose="02040503050406030204" pitchFamily="18" charset="0"/>
            </a:endParaRPr>
          </a:p>
          <a:p>
            <a:pPr lvl="0" algn="just" defTabSz="1371600"/>
            <a:r>
              <a:rPr lang="vi-VN" sz="4800" dirty="0">
                <a:solidFill>
                  <a:prstClr val="black"/>
                </a:solidFill>
                <a:latin typeface="Cambria" panose="02040503050406030204" pitchFamily="18" charset="0"/>
                <a:ea typeface="Cambria" panose="02040503050406030204" pitchFamily="18" charset="0"/>
              </a:rPr>
              <a:t>+ GV sẽ nêu tên một con vật rồi chạm tay vào vai 1 HS trong nhóm, HS trong nhóm ngay lập tức sẽ nêu tên một giai đoạn trong vòng đời của động vật đó rồi chạm vào HS tiếp theo trong nhóm, HS tiếp</a:t>
            </a:r>
            <a:r>
              <a:rPr lang="en-US" sz="4800" dirty="0">
                <a:solidFill>
                  <a:prstClr val="black"/>
                </a:solidFill>
                <a:latin typeface="Cambria" panose="02040503050406030204" pitchFamily="18" charset="0"/>
                <a:ea typeface="Cambria" panose="02040503050406030204" pitchFamily="18" charset="0"/>
              </a:rPr>
              <a:t> </a:t>
            </a:r>
            <a:r>
              <a:rPr lang="vi-VN" sz="4800" dirty="0">
                <a:solidFill>
                  <a:prstClr val="black"/>
                </a:solidFill>
                <a:latin typeface="Cambria" panose="02040503050406030204" pitchFamily="18" charset="0"/>
                <a:ea typeface="Cambria" panose="02040503050406030204" pitchFamily="18" charset="0"/>
              </a:rPr>
              <a:t>theo sẽ nêu tên giai đoạn phát triển kế tiếp trong vòng đời của động vật đó trong thời gian không quá 5 giây, cứ như thế đến giai đoạn ban đầu thì dừng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3D8B9"/>
        </a:solidFill>
        <a:effectLst/>
      </p:bgPr>
    </p:bg>
    <p:spTree>
      <p:nvGrpSpPr>
        <p:cNvPr id="1" name=""/>
        <p:cNvGrpSpPr/>
        <p:nvPr/>
      </p:nvGrpSpPr>
      <p:grpSpPr>
        <a:xfrm>
          <a:off x="0" y="0"/>
          <a:ext cx="0" cy="0"/>
          <a:chOff x="0" y="0"/>
          <a:chExt cx="0" cy="0"/>
        </a:xfrm>
      </p:grpSpPr>
      <p:sp>
        <p:nvSpPr>
          <p:cNvPr id="2" name="Freeform 2"/>
          <p:cNvSpPr/>
          <p:nvPr/>
        </p:nvSpPr>
        <p:spPr>
          <a:xfrm>
            <a:off x="2487994" y="2106198"/>
            <a:ext cx="13312011" cy="6888966"/>
          </a:xfrm>
          <a:custGeom>
            <a:avLst/>
            <a:gdLst/>
            <a:ahLst/>
            <a:cxnLst/>
            <a:rect l="l" t="t" r="r" b="b"/>
            <a:pathLst>
              <a:path w="13312011" h="6888966">
                <a:moveTo>
                  <a:pt x="0" y="0"/>
                </a:moveTo>
                <a:lnTo>
                  <a:pt x="13312012" y="0"/>
                </a:lnTo>
                <a:lnTo>
                  <a:pt x="13312012" y="6888966"/>
                </a:lnTo>
                <a:lnTo>
                  <a:pt x="0" y="68889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5037454"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710568"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4259447"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3005949"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27814387-DC11-9502-9D6E-53EF5D0057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43400" y="4152900"/>
            <a:ext cx="9732718" cy="3308445"/>
          </a:xfrm>
          <a:prstGeom prst="rect">
            <a:avLst/>
          </a:prstGeom>
        </p:spPr>
      </p:pic>
    </p:spTree>
    <p:extLst>
      <p:ext uri="{BB962C8B-B14F-4D97-AF65-F5344CB8AC3E}">
        <p14:creationId xmlns:p14="http://schemas.microsoft.com/office/powerpoint/2010/main" val="336492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DF4E1"/>
        </a:solidFill>
        <a:effectLst/>
      </p:bgPr>
    </p:bg>
    <p:spTree>
      <p:nvGrpSpPr>
        <p:cNvPr id="1" name=""/>
        <p:cNvGrpSpPr/>
        <p:nvPr/>
      </p:nvGrpSpPr>
      <p:grpSpPr>
        <a:xfrm>
          <a:off x="0" y="0"/>
          <a:ext cx="0" cy="0"/>
          <a:chOff x="0" y="0"/>
          <a:chExt cx="0" cy="0"/>
        </a:xfrm>
      </p:grpSpPr>
      <p:sp>
        <p:nvSpPr>
          <p:cNvPr id="2" name="Freeform 2"/>
          <p:cNvSpPr/>
          <p:nvPr/>
        </p:nvSpPr>
        <p:spPr>
          <a:xfrm>
            <a:off x="1062267" y="-658547"/>
            <a:ext cx="4598197" cy="2365500"/>
          </a:xfrm>
          <a:custGeom>
            <a:avLst/>
            <a:gdLst/>
            <a:ahLst/>
            <a:cxnLst/>
            <a:rect l="l" t="t" r="r" b="b"/>
            <a:pathLst>
              <a:path w="4598197" h="2365500">
                <a:moveTo>
                  <a:pt x="0" y="0"/>
                </a:moveTo>
                <a:lnTo>
                  <a:pt x="4598196" y="0"/>
                </a:lnTo>
                <a:lnTo>
                  <a:pt x="4598196" y="2365500"/>
                </a:lnTo>
                <a:lnTo>
                  <a:pt x="0" y="2365500"/>
                </a:lnTo>
                <a:lnTo>
                  <a:pt x="0" y="0"/>
                </a:lnTo>
                <a:close/>
              </a:path>
            </a:pathLst>
          </a:custGeom>
          <a:blipFill>
            <a:blip r:embed="rId2"/>
            <a:stretch>
              <a:fillRect t="-1566"/>
            </a:stretch>
          </a:blipFill>
        </p:spPr>
        <p:txBody>
          <a:bodyPr/>
          <a:lstStyle/>
          <a:p>
            <a:endParaRPr lang="en-US"/>
          </a:p>
        </p:txBody>
      </p:sp>
      <p:sp>
        <p:nvSpPr>
          <p:cNvPr id="3" name="Freeform 3"/>
          <p:cNvSpPr/>
          <p:nvPr/>
        </p:nvSpPr>
        <p:spPr>
          <a:xfrm>
            <a:off x="14960202" y="505674"/>
            <a:ext cx="4598197" cy="2402558"/>
          </a:xfrm>
          <a:custGeom>
            <a:avLst/>
            <a:gdLst/>
            <a:ahLst/>
            <a:cxnLst/>
            <a:rect l="l" t="t" r="r" b="b"/>
            <a:pathLst>
              <a:path w="4598197" h="2402558">
                <a:moveTo>
                  <a:pt x="0" y="0"/>
                </a:moveTo>
                <a:lnTo>
                  <a:pt x="4598196" y="0"/>
                </a:lnTo>
                <a:lnTo>
                  <a:pt x="4598196" y="2402558"/>
                </a:lnTo>
                <a:lnTo>
                  <a:pt x="0" y="2402558"/>
                </a:lnTo>
                <a:lnTo>
                  <a:pt x="0" y="0"/>
                </a:lnTo>
                <a:close/>
              </a:path>
            </a:pathLst>
          </a:custGeom>
          <a:blipFill>
            <a:blip r:embed="rId2"/>
            <a:stretch>
              <a:fillRect/>
            </a:stretch>
          </a:blipFill>
        </p:spPr>
        <p:txBody>
          <a:bodyPr/>
          <a:lstStyle/>
          <a:p>
            <a:endParaRPr lang="en-US"/>
          </a:p>
        </p:txBody>
      </p:sp>
      <p:sp>
        <p:nvSpPr>
          <p:cNvPr id="7" name="Freeform 7"/>
          <p:cNvSpPr/>
          <p:nvPr/>
        </p:nvSpPr>
        <p:spPr>
          <a:xfrm>
            <a:off x="1062267" y="9117437"/>
            <a:ext cx="15494125" cy="1762457"/>
          </a:xfrm>
          <a:custGeom>
            <a:avLst/>
            <a:gdLst/>
            <a:ahLst/>
            <a:cxnLst/>
            <a:rect l="l" t="t" r="r" b="b"/>
            <a:pathLst>
              <a:path w="15494125" h="1762457">
                <a:moveTo>
                  <a:pt x="0" y="0"/>
                </a:moveTo>
                <a:lnTo>
                  <a:pt x="15494125" y="0"/>
                </a:lnTo>
                <a:lnTo>
                  <a:pt x="15494125" y="1762456"/>
                </a:lnTo>
                <a:lnTo>
                  <a:pt x="0" y="17624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781119" y="6401576"/>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10783395" y="8096021"/>
            <a:ext cx="5499008" cy="2783873"/>
          </a:xfrm>
          <a:custGeom>
            <a:avLst/>
            <a:gdLst/>
            <a:ahLst/>
            <a:cxnLst/>
            <a:rect l="l" t="t" r="r" b="b"/>
            <a:pathLst>
              <a:path w="5499008" h="2783873">
                <a:moveTo>
                  <a:pt x="0" y="0"/>
                </a:moveTo>
                <a:lnTo>
                  <a:pt x="5499008" y="0"/>
                </a:lnTo>
                <a:lnTo>
                  <a:pt x="5499008" y="2783872"/>
                </a:lnTo>
                <a:lnTo>
                  <a:pt x="0" y="27838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15425290" y="6164933"/>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Rectangle: Rounded Corners 12">
            <a:extLst>
              <a:ext uri="{FF2B5EF4-FFF2-40B4-BE49-F238E27FC236}">
                <a16:creationId xmlns:a16="http://schemas.microsoft.com/office/drawing/2014/main" id="{08921B54-9581-CED4-E224-219B252C830E}"/>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D70F8322-CBDC-FBFE-ECF0-45623488D60C}"/>
              </a:ext>
            </a:extLst>
          </p:cNvPr>
          <p:cNvSpPr txBox="1"/>
          <p:nvPr/>
        </p:nvSpPr>
        <p:spPr>
          <a:xfrm>
            <a:off x="762000" y="495300"/>
            <a:ext cx="16992600" cy="2554545"/>
          </a:xfrm>
          <a:prstGeom prst="rect">
            <a:avLst/>
          </a:prstGeom>
          <a:solidFill>
            <a:srgbClr val="FFC000"/>
          </a:solidFill>
          <a:ln w="38100">
            <a:solidFill>
              <a:srgbClr val="0070C0"/>
            </a:solidFill>
            <a:prstDash val="dash"/>
          </a:ln>
        </p:spPr>
        <p:txBody>
          <a:bodyPr wrap="square" rtlCol="0">
            <a:spAutoFit/>
          </a:bodyPr>
          <a:lstStyle/>
          <a:p>
            <a:pPr lvl="0" algn="ctr"/>
            <a:r>
              <a:rPr lang="vi-VN" sz="4000" b="1" dirty="0">
                <a:solidFill>
                  <a:prstClr val="black"/>
                </a:solidFill>
                <a:latin typeface="Cambria" panose="02040503050406030204" pitchFamily="18" charset="0"/>
                <a:ea typeface="Cambria" panose="02040503050406030204" pitchFamily="18" charset="0"/>
              </a:rPr>
              <a:t>Quan sát hình 4, đọc thông tin và thực hiện:</a:t>
            </a:r>
          </a:p>
          <a:p>
            <a:pPr lvl="0" algn="just"/>
            <a:r>
              <a:rPr lang="vi-VN" sz="4000" dirty="0">
                <a:solidFill>
                  <a:prstClr val="black"/>
                </a:solidFill>
                <a:latin typeface="Cambria" panose="02040503050406030204" pitchFamily="18" charset="0"/>
                <a:ea typeface="Cambria" panose="02040503050406030204" pitchFamily="18" charset="0"/>
              </a:rPr>
              <a:t>- Nêu tên các giai đoạn phát triển chính trong vòng đời của chó.</a:t>
            </a:r>
          </a:p>
          <a:p>
            <a:pPr lvl="0" algn="just"/>
            <a:r>
              <a:rPr lang="vi-VN" sz="4000" dirty="0">
                <a:solidFill>
                  <a:prstClr val="black"/>
                </a:solidFill>
                <a:latin typeface="Cambria" panose="02040503050406030204" pitchFamily="18" charset="0"/>
                <a:ea typeface="Cambria" panose="02040503050406030204" pitchFamily="18" charset="0"/>
              </a:rPr>
              <a:t>- Nhận xét về hình dạng của chó con so với chó trưởng thành.</a:t>
            </a:r>
          </a:p>
          <a:p>
            <a:pPr lvl="0" algn="just"/>
            <a:r>
              <a:rPr lang="vi-VN" sz="4000" dirty="0">
                <a:solidFill>
                  <a:prstClr val="black"/>
                </a:solidFill>
                <a:latin typeface="Cambria" panose="02040503050406030204" pitchFamily="18" charset="0"/>
                <a:ea typeface="Cambria" panose="02040503050406030204" pitchFamily="18" charset="0"/>
              </a:rPr>
              <a:t>- Trình bày sự phát triển của chó con mới sinh đến khi trưởng thành.</a:t>
            </a:r>
          </a:p>
        </p:txBody>
      </p:sp>
      <p:pic>
        <p:nvPicPr>
          <p:cNvPr id="5" name="Picture 4">
            <a:extLst>
              <a:ext uri="{FF2B5EF4-FFF2-40B4-BE49-F238E27FC236}">
                <a16:creationId xmlns:a16="http://schemas.microsoft.com/office/drawing/2014/main" id="{AA61E8F9-4E8B-3B70-F18E-F3A41C96AD30}"/>
              </a:ext>
            </a:extLst>
          </p:cNvPr>
          <p:cNvPicPr>
            <a:picLocks noChangeAspect="1"/>
          </p:cNvPicPr>
          <p:nvPr/>
        </p:nvPicPr>
        <p:blipFill>
          <a:blip r:embed="rId9"/>
          <a:stretch>
            <a:fillRect/>
          </a:stretch>
        </p:blipFill>
        <p:spPr>
          <a:xfrm>
            <a:off x="5562600" y="3238499"/>
            <a:ext cx="8610600" cy="66596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DF4E1"/>
        </a:solidFill>
        <a:effectLst/>
      </p:bgPr>
    </p:bg>
    <p:spTree>
      <p:nvGrpSpPr>
        <p:cNvPr id="1" name=""/>
        <p:cNvGrpSpPr/>
        <p:nvPr/>
      </p:nvGrpSpPr>
      <p:grpSpPr>
        <a:xfrm>
          <a:off x="0" y="0"/>
          <a:ext cx="0" cy="0"/>
          <a:chOff x="0" y="0"/>
          <a:chExt cx="0" cy="0"/>
        </a:xfrm>
      </p:grpSpPr>
      <p:sp>
        <p:nvSpPr>
          <p:cNvPr id="2" name="Freeform 2"/>
          <p:cNvSpPr/>
          <p:nvPr/>
        </p:nvSpPr>
        <p:spPr>
          <a:xfrm>
            <a:off x="1062267" y="-658547"/>
            <a:ext cx="4598197" cy="2365500"/>
          </a:xfrm>
          <a:custGeom>
            <a:avLst/>
            <a:gdLst/>
            <a:ahLst/>
            <a:cxnLst/>
            <a:rect l="l" t="t" r="r" b="b"/>
            <a:pathLst>
              <a:path w="4598197" h="2365500">
                <a:moveTo>
                  <a:pt x="0" y="0"/>
                </a:moveTo>
                <a:lnTo>
                  <a:pt x="4598196" y="0"/>
                </a:lnTo>
                <a:lnTo>
                  <a:pt x="4598196" y="2365500"/>
                </a:lnTo>
                <a:lnTo>
                  <a:pt x="0" y="2365500"/>
                </a:lnTo>
                <a:lnTo>
                  <a:pt x="0" y="0"/>
                </a:lnTo>
                <a:close/>
              </a:path>
            </a:pathLst>
          </a:custGeom>
          <a:blipFill>
            <a:blip r:embed="rId2"/>
            <a:stretch>
              <a:fillRect t="-1566"/>
            </a:stretch>
          </a:blipFill>
        </p:spPr>
        <p:txBody>
          <a:bodyPr/>
          <a:lstStyle/>
          <a:p>
            <a:endParaRPr lang="en-US"/>
          </a:p>
        </p:txBody>
      </p:sp>
      <p:sp>
        <p:nvSpPr>
          <p:cNvPr id="3" name="Freeform 3"/>
          <p:cNvSpPr/>
          <p:nvPr/>
        </p:nvSpPr>
        <p:spPr>
          <a:xfrm>
            <a:off x="14960202" y="505674"/>
            <a:ext cx="4598197" cy="2402558"/>
          </a:xfrm>
          <a:custGeom>
            <a:avLst/>
            <a:gdLst/>
            <a:ahLst/>
            <a:cxnLst/>
            <a:rect l="l" t="t" r="r" b="b"/>
            <a:pathLst>
              <a:path w="4598197" h="2402558">
                <a:moveTo>
                  <a:pt x="0" y="0"/>
                </a:moveTo>
                <a:lnTo>
                  <a:pt x="4598196" y="0"/>
                </a:lnTo>
                <a:lnTo>
                  <a:pt x="4598196" y="2402558"/>
                </a:lnTo>
                <a:lnTo>
                  <a:pt x="0" y="2402558"/>
                </a:lnTo>
                <a:lnTo>
                  <a:pt x="0" y="0"/>
                </a:lnTo>
                <a:close/>
              </a:path>
            </a:pathLst>
          </a:custGeom>
          <a:blipFill>
            <a:blip r:embed="rId2"/>
            <a:stretch>
              <a:fillRect/>
            </a:stretch>
          </a:blipFill>
        </p:spPr>
        <p:txBody>
          <a:bodyPr/>
          <a:lstStyle/>
          <a:p>
            <a:endParaRPr lang="en-US"/>
          </a:p>
        </p:txBody>
      </p:sp>
      <p:sp>
        <p:nvSpPr>
          <p:cNvPr id="7" name="Freeform 7"/>
          <p:cNvSpPr/>
          <p:nvPr/>
        </p:nvSpPr>
        <p:spPr>
          <a:xfrm>
            <a:off x="1062267" y="9117437"/>
            <a:ext cx="15494125" cy="1762457"/>
          </a:xfrm>
          <a:custGeom>
            <a:avLst/>
            <a:gdLst/>
            <a:ahLst/>
            <a:cxnLst/>
            <a:rect l="l" t="t" r="r" b="b"/>
            <a:pathLst>
              <a:path w="15494125" h="1762457">
                <a:moveTo>
                  <a:pt x="0" y="0"/>
                </a:moveTo>
                <a:lnTo>
                  <a:pt x="15494125" y="0"/>
                </a:lnTo>
                <a:lnTo>
                  <a:pt x="15494125" y="1762456"/>
                </a:lnTo>
                <a:lnTo>
                  <a:pt x="0" y="17624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781119" y="6401576"/>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10783395" y="8096021"/>
            <a:ext cx="5499008" cy="2783873"/>
          </a:xfrm>
          <a:custGeom>
            <a:avLst/>
            <a:gdLst/>
            <a:ahLst/>
            <a:cxnLst/>
            <a:rect l="l" t="t" r="r" b="b"/>
            <a:pathLst>
              <a:path w="5499008" h="2783873">
                <a:moveTo>
                  <a:pt x="0" y="0"/>
                </a:moveTo>
                <a:lnTo>
                  <a:pt x="5499008" y="0"/>
                </a:lnTo>
                <a:lnTo>
                  <a:pt x="5499008" y="2783872"/>
                </a:lnTo>
                <a:lnTo>
                  <a:pt x="0" y="27838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15425290" y="6164933"/>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Rectangle: Rounded Corners 12">
            <a:extLst>
              <a:ext uri="{FF2B5EF4-FFF2-40B4-BE49-F238E27FC236}">
                <a16:creationId xmlns:a16="http://schemas.microsoft.com/office/drawing/2014/main" id="{08921B54-9581-CED4-E224-219B252C830E}"/>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6F42502D-27BE-9930-F295-28844E05CCB1}"/>
              </a:ext>
            </a:extLst>
          </p:cNvPr>
          <p:cNvSpPr/>
          <p:nvPr/>
        </p:nvSpPr>
        <p:spPr>
          <a:xfrm>
            <a:off x="8915400" y="2628900"/>
            <a:ext cx="8534400" cy="5562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1371600"/>
            <a:r>
              <a:rPr lang="vi-VN" sz="4800" b="1" dirty="0">
                <a:solidFill>
                  <a:srgbClr val="FF0000"/>
                </a:solidFill>
                <a:latin typeface="Cambria" panose="02040503050406030204" pitchFamily="18" charset="0"/>
                <a:ea typeface="Cambria" panose="02040503050406030204" pitchFamily="18" charset="0"/>
              </a:rPr>
              <a:t>- Các giai đoạn phát triển chính trong vòng đời của chó.</a:t>
            </a:r>
          </a:p>
          <a:p>
            <a:pPr lvl="0" algn="just" defTabSz="1371600"/>
            <a:r>
              <a:rPr lang="vi-VN" sz="4800" dirty="0">
                <a:solidFill>
                  <a:srgbClr val="FF0000"/>
                </a:solidFill>
                <a:latin typeface="Cambria" panose="02040503050406030204" pitchFamily="18" charset="0"/>
                <a:ea typeface="Cambria" panose="02040503050406030204" pitchFamily="18" charset="0"/>
              </a:rPr>
              <a:t>+ Thai.</a:t>
            </a:r>
          </a:p>
          <a:p>
            <a:pPr lvl="0" algn="just" defTabSz="1371600"/>
            <a:r>
              <a:rPr lang="vi-VN" sz="4800" dirty="0">
                <a:solidFill>
                  <a:srgbClr val="FF0000"/>
                </a:solidFill>
                <a:latin typeface="Cambria" panose="02040503050406030204" pitchFamily="18" charset="0"/>
                <a:ea typeface="Cambria" panose="02040503050406030204" pitchFamily="18" charset="0"/>
              </a:rPr>
              <a:t>+ Chó con mới được sinh ra.</a:t>
            </a:r>
          </a:p>
          <a:p>
            <a:pPr lvl="0" algn="just" defTabSz="1371600"/>
            <a:r>
              <a:rPr lang="vi-VN" sz="4800" dirty="0">
                <a:solidFill>
                  <a:srgbClr val="FF0000"/>
                </a:solidFill>
                <a:latin typeface="Cambria" panose="02040503050406030204" pitchFamily="18" charset="0"/>
                <a:ea typeface="Cambria" panose="02040503050406030204" pitchFamily="18" charset="0"/>
              </a:rPr>
              <a:t>+ Chó con.</a:t>
            </a:r>
          </a:p>
          <a:p>
            <a:pPr lvl="0" algn="just" defTabSz="1371600"/>
            <a:r>
              <a:rPr lang="vi-VN" sz="4800" dirty="0">
                <a:solidFill>
                  <a:srgbClr val="FF0000"/>
                </a:solidFill>
                <a:latin typeface="Cambria" panose="02040503050406030204" pitchFamily="18" charset="0"/>
                <a:ea typeface="Cambria" panose="02040503050406030204" pitchFamily="18" charset="0"/>
              </a:rPr>
              <a:t>+ Chó trưởng thành.</a:t>
            </a:r>
          </a:p>
        </p:txBody>
      </p:sp>
      <p:pic>
        <p:nvPicPr>
          <p:cNvPr id="5" name="Picture 4">
            <a:extLst>
              <a:ext uri="{FF2B5EF4-FFF2-40B4-BE49-F238E27FC236}">
                <a16:creationId xmlns:a16="http://schemas.microsoft.com/office/drawing/2014/main" id="{4BCDB658-10DD-1192-4847-0B013C3454C6}"/>
              </a:ext>
            </a:extLst>
          </p:cNvPr>
          <p:cNvPicPr>
            <a:picLocks noChangeAspect="1"/>
          </p:cNvPicPr>
          <p:nvPr/>
        </p:nvPicPr>
        <p:blipFill>
          <a:blip r:embed="rId9"/>
          <a:stretch>
            <a:fillRect/>
          </a:stretch>
        </p:blipFill>
        <p:spPr>
          <a:xfrm>
            <a:off x="914400" y="2476500"/>
            <a:ext cx="7783309" cy="6019800"/>
          </a:xfrm>
          <a:prstGeom prst="rect">
            <a:avLst/>
          </a:prstGeom>
        </p:spPr>
      </p:pic>
    </p:spTree>
    <p:extLst>
      <p:ext uri="{BB962C8B-B14F-4D97-AF65-F5344CB8AC3E}">
        <p14:creationId xmlns:p14="http://schemas.microsoft.com/office/powerpoint/2010/main" val="204428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DF4E1"/>
        </a:solidFill>
        <a:effectLst/>
      </p:bgPr>
    </p:bg>
    <p:spTree>
      <p:nvGrpSpPr>
        <p:cNvPr id="1" name=""/>
        <p:cNvGrpSpPr/>
        <p:nvPr/>
      </p:nvGrpSpPr>
      <p:grpSpPr>
        <a:xfrm>
          <a:off x="0" y="0"/>
          <a:ext cx="0" cy="0"/>
          <a:chOff x="0" y="0"/>
          <a:chExt cx="0" cy="0"/>
        </a:xfrm>
      </p:grpSpPr>
      <p:sp>
        <p:nvSpPr>
          <p:cNvPr id="2" name="Freeform 2"/>
          <p:cNvSpPr/>
          <p:nvPr/>
        </p:nvSpPr>
        <p:spPr>
          <a:xfrm>
            <a:off x="1062267" y="-658547"/>
            <a:ext cx="4598197" cy="2365500"/>
          </a:xfrm>
          <a:custGeom>
            <a:avLst/>
            <a:gdLst/>
            <a:ahLst/>
            <a:cxnLst/>
            <a:rect l="l" t="t" r="r" b="b"/>
            <a:pathLst>
              <a:path w="4598197" h="2365500">
                <a:moveTo>
                  <a:pt x="0" y="0"/>
                </a:moveTo>
                <a:lnTo>
                  <a:pt x="4598196" y="0"/>
                </a:lnTo>
                <a:lnTo>
                  <a:pt x="4598196" y="2365500"/>
                </a:lnTo>
                <a:lnTo>
                  <a:pt x="0" y="2365500"/>
                </a:lnTo>
                <a:lnTo>
                  <a:pt x="0" y="0"/>
                </a:lnTo>
                <a:close/>
              </a:path>
            </a:pathLst>
          </a:custGeom>
          <a:blipFill>
            <a:blip r:embed="rId2"/>
            <a:stretch>
              <a:fillRect t="-15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4960202" y="505674"/>
            <a:ext cx="4598197" cy="2402558"/>
          </a:xfrm>
          <a:custGeom>
            <a:avLst/>
            <a:gdLst/>
            <a:ahLst/>
            <a:cxnLst/>
            <a:rect l="l" t="t" r="r" b="b"/>
            <a:pathLst>
              <a:path w="4598197" h="2402558">
                <a:moveTo>
                  <a:pt x="0" y="0"/>
                </a:moveTo>
                <a:lnTo>
                  <a:pt x="4598196" y="0"/>
                </a:lnTo>
                <a:lnTo>
                  <a:pt x="4598196" y="2402558"/>
                </a:lnTo>
                <a:lnTo>
                  <a:pt x="0" y="240255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62267" y="9117437"/>
            <a:ext cx="15494125" cy="1762457"/>
          </a:xfrm>
          <a:custGeom>
            <a:avLst/>
            <a:gdLst/>
            <a:ahLst/>
            <a:cxnLst/>
            <a:rect l="l" t="t" r="r" b="b"/>
            <a:pathLst>
              <a:path w="15494125" h="1762457">
                <a:moveTo>
                  <a:pt x="0" y="0"/>
                </a:moveTo>
                <a:lnTo>
                  <a:pt x="15494125" y="0"/>
                </a:lnTo>
                <a:lnTo>
                  <a:pt x="15494125" y="1762456"/>
                </a:lnTo>
                <a:lnTo>
                  <a:pt x="0" y="17624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781119" y="6401576"/>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0783395" y="8096021"/>
            <a:ext cx="5499008" cy="2783873"/>
          </a:xfrm>
          <a:custGeom>
            <a:avLst/>
            <a:gdLst/>
            <a:ahLst/>
            <a:cxnLst/>
            <a:rect l="l" t="t" r="r" b="b"/>
            <a:pathLst>
              <a:path w="5499008" h="2783873">
                <a:moveTo>
                  <a:pt x="0" y="0"/>
                </a:moveTo>
                <a:lnTo>
                  <a:pt x="5499008" y="0"/>
                </a:lnTo>
                <a:lnTo>
                  <a:pt x="5499008" y="2783872"/>
                </a:lnTo>
                <a:lnTo>
                  <a:pt x="0" y="27838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5425290" y="6164933"/>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Rectangle: Rounded Corners 12">
            <a:extLst>
              <a:ext uri="{FF2B5EF4-FFF2-40B4-BE49-F238E27FC236}">
                <a16:creationId xmlns:a16="http://schemas.microsoft.com/office/drawing/2014/main" id="{08921B54-9581-CED4-E224-219B252C830E}"/>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6F42502D-27BE-9930-F295-28844E05CCB1}"/>
              </a:ext>
            </a:extLst>
          </p:cNvPr>
          <p:cNvSpPr/>
          <p:nvPr/>
        </p:nvSpPr>
        <p:spPr>
          <a:xfrm>
            <a:off x="8915400" y="4000500"/>
            <a:ext cx="8534400" cy="2590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1371600"/>
            <a:r>
              <a:rPr lang="vi-VN" sz="5400" b="1" dirty="0">
                <a:solidFill>
                  <a:srgbClr val="FF0000"/>
                </a:solidFill>
                <a:latin typeface="Cambria" panose="02040503050406030204" pitchFamily="18" charset="0"/>
                <a:ea typeface="Cambria" panose="02040503050406030204" pitchFamily="18" charset="0"/>
              </a:rPr>
              <a:t>- Hình dạng của chó con so với chó trưởng thành tương tự nhau.</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4BCDB658-10DD-1192-4847-0B013C3454C6}"/>
              </a:ext>
            </a:extLst>
          </p:cNvPr>
          <p:cNvPicPr>
            <a:picLocks noChangeAspect="1"/>
          </p:cNvPicPr>
          <p:nvPr/>
        </p:nvPicPr>
        <p:blipFill>
          <a:blip r:embed="rId9"/>
          <a:stretch>
            <a:fillRect/>
          </a:stretch>
        </p:blipFill>
        <p:spPr>
          <a:xfrm>
            <a:off x="914400" y="2476500"/>
            <a:ext cx="7783309" cy="6019800"/>
          </a:xfrm>
          <a:prstGeom prst="rect">
            <a:avLst/>
          </a:prstGeom>
        </p:spPr>
      </p:pic>
    </p:spTree>
    <p:extLst>
      <p:ext uri="{BB962C8B-B14F-4D97-AF65-F5344CB8AC3E}">
        <p14:creationId xmlns:p14="http://schemas.microsoft.com/office/powerpoint/2010/main" val="242439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DF4E1"/>
        </a:solidFill>
        <a:effectLst/>
      </p:bgPr>
    </p:bg>
    <p:spTree>
      <p:nvGrpSpPr>
        <p:cNvPr id="1" name=""/>
        <p:cNvGrpSpPr/>
        <p:nvPr/>
      </p:nvGrpSpPr>
      <p:grpSpPr>
        <a:xfrm>
          <a:off x="0" y="0"/>
          <a:ext cx="0" cy="0"/>
          <a:chOff x="0" y="0"/>
          <a:chExt cx="0" cy="0"/>
        </a:xfrm>
      </p:grpSpPr>
      <p:sp>
        <p:nvSpPr>
          <p:cNvPr id="2" name="Freeform 2"/>
          <p:cNvSpPr/>
          <p:nvPr/>
        </p:nvSpPr>
        <p:spPr>
          <a:xfrm>
            <a:off x="1062267" y="-658547"/>
            <a:ext cx="4598197" cy="2365500"/>
          </a:xfrm>
          <a:custGeom>
            <a:avLst/>
            <a:gdLst/>
            <a:ahLst/>
            <a:cxnLst/>
            <a:rect l="l" t="t" r="r" b="b"/>
            <a:pathLst>
              <a:path w="4598197" h="2365500">
                <a:moveTo>
                  <a:pt x="0" y="0"/>
                </a:moveTo>
                <a:lnTo>
                  <a:pt x="4598196" y="0"/>
                </a:lnTo>
                <a:lnTo>
                  <a:pt x="4598196" y="2365500"/>
                </a:lnTo>
                <a:lnTo>
                  <a:pt x="0" y="2365500"/>
                </a:lnTo>
                <a:lnTo>
                  <a:pt x="0" y="0"/>
                </a:lnTo>
                <a:close/>
              </a:path>
            </a:pathLst>
          </a:custGeom>
          <a:blipFill>
            <a:blip r:embed="rId2"/>
            <a:stretch>
              <a:fillRect t="-15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4960202" y="505674"/>
            <a:ext cx="4598197" cy="2402558"/>
          </a:xfrm>
          <a:custGeom>
            <a:avLst/>
            <a:gdLst/>
            <a:ahLst/>
            <a:cxnLst/>
            <a:rect l="l" t="t" r="r" b="b"/>
            <a:pathLst>
              <a:path w="4598197" h="2402558">
                <a:moveTo>
                  <a:pt x="0" y="0"/>
                </a:moveTo>
                <a:lnTo>
                  <a:pt x="4598196" y="0"/>
                </a:lnTo>
                <a:lnTo>
                  <a:pt x="4598196" y="2402558"/>
                </a:lnTo>
                <a:lnTo>
                  <a:pt x="0" y="240255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62267" y="9117437"/>
            <a:ext cx="15494125" cy="1762457"/>
          </a:xfrm>
          <a:custGeom>
            <a:avLst/>
            <a:gdLst/>
            <a:ahLst/>
            <a:cxnLst/>
            <a:rect l="l" t="t" r="r" b="b"/>
            <a:pathLst>
              <a:path w="15494125" h="1762457">
                <a:moveTo>
                  <a:pt x="0" y="0"/>
                </a:moveTo>
                <a:lnTo>
                  <a:pt x="15494125" y="0"/>
                </a:lnTo>
                <a:lnTo>
                  <a:pt x="15494125" y="1762456"/>
                </a:lnTo>
                <a:lnTo>
                  <a:pt x="0" y="17624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781119" y="6401576"/>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0783395" y="8096021"/>
            <a:ext cx="5499008" cy="2783873"/>
          </a:xfrm>
          <a:custGeom>
            <a:avLst/>
            <a:gdLst/>
            <a:ahLst/>
            <a:cxnLst/>
            <a:rect l="l" t="t" r="r" b="b"/>
            <a:pathLst>
              <a:path w="5499008" h="2783873">
                <a:moveTo>
                  <a:pt x="0" y="0"/>
                </a:moveTo>
                <a:lnTo>
                  <a:pt x="5499008" y="0"/>
                </a:lnTo>
                <a:lnTo>
                  <a:pt x="5499008" y="2783872"/>
                </a:lnTo>
                <a:lnTo>
                  <a:pt x="0" y="27838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5425290" y="6164933"/>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Rectangle: Rounded Corners 12">
            <a:extLst>
              <a:ext uri="{FF2B5EF4-FFF2-40B4-BE49-F238E27FC236}">
                <a16:creationId xmlns:a16="http://schemas.microsoft.com/office/drawing/2014/main" id="{08921B54-9581-CED4-E224-219B252C830E}"/>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6F42502D-27BE-9930-F295-28844E05CCB1}"/>
              </a:ext>
            </a:extLst>
          </p:cNvPr>
          <p:cNvSpPr/>
          <p:nvPr/>
        </p:nvSpPr>
        <p:spPr>
          <a:xfrm>
            <a:off x="8915400" y="1638300"/>
            <a:ext cx="8534400" cy="6858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1371600"/>
            <a:r>
              <a:rPr lang="vi-VN" sz="4800" b="1" dirty="0">
                <a:solidFill>
                  <a:srgbClr val="FF0000"/>
                </a:solidFill>
                <a:latin typeface="Cambria" panose="02040503050406030204" pitchFamily="18" charset="0"/>
                <a:ea typeface="Cambria" panose="02040503050406030204" pitchFamily="18" charset="0"/>
              </a:rPr>
              <a:t>Sự phát triển của chó con mới sinh đến khi trưởng thành: </a:t>
            </a:r>
            <a:r>
              <a:rPr lang="vi-VN" sz="4800" dirty="0">
                <a:solidFill>
                  <a:srgbClr val="FF0000"/>
                </a:solidFill>
                <a:latin typeface="Cambria" panose="02040503050406030204" pitchFamily="18" charset="0"/>
                <a:ea typeface="Cambria" panose="02040503050406030204" pitchFamily="18" charset="0"/>
              </a:rPr>
              <a:t>Chó con mới sinh ra được chó mẹ nuôi bằng sữa mẹ, rồi phát triển, tự kiếm ăn thành chó con và tăng dần về kích thước là chó trưởng thành.</a:t>
            </a:r>
            <a:endParaRPr kumimoji="0" lang="vi-VN" sz="4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4BCDB658-10DD-1192-4847-0B013C3454C6}"/>
              </a:ext>
            </a:extLst>
          </p:cNvPr>
          <p:cNvPicPr>
            <a:picLocks noChangeAspect="1"/>
          </p:cNvPicPr>
          <p:nvPr/>
        </p:nvPicPr>
        <p:blipFill>
          <a:blip r:embed="rId9"/>
          <a:stretch>
            <a:fillRect/>
          </a:stretch>
        </p:blipFill>
        <p:spPr>
          <a:xfrm>
            <a:off x="914400" y="2476500"/>
            <a:ext cx="7783309" cy="6019800"/>
          </a:xfrm>
          <a:prstGeom prst="rect">
            <a:avLst/>
          </a:prstGeom>
        </p:spPr>
      </p:pic>
    </p:spTree>
    <p:extLst>
      <p:ext uri="{BB962C8B-B14F-4D97-AF65-F5344CB8AC3E}">
        <p14:creationId xmlns:p14="http://schemas.microsoft.com/office/powerpoint/2010/main" val="200152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TotalTime>
  <Words>459</Words>
  <Application>Microsoft Office PowerPoint</Application>
  <PresentationFormat>Tùy chỉnh</PresentationFormat>
  <Paragraphs>25</Paragraphs>
  <Slides>18</Slides>
  <Notes>2</Notes>
  <HiddenSlides>0</HiddenSlides>
  <MMClips>1</MMClips>
  <ScaleCrop>false</ScaleCrop>
  <HeadingPairs>
    <vt:vector size="6" baseType="variant">
      <vt:variant>
        <vt:lpstr>Phông được Dùng</vt:lpstr>
      </vt:variant>
      <vt:variant>
        <vt:i4>7</vt:i4>
      </vt:variant>
      <vt:variant>
        <vt:lpstr>Chủ đề</vt:lpstr>
      </vt:variant>
      <vt:variant>
        <vt:i4>5</vt:i4>
      </vt:variant>
      <vt:variant>
        <vt:lpstr>Tiêu đề Bản chiếu</vt:lpstr>
      </vt:variant>
      <vt:variant>
        <vt:i4>18</vt:i4>
      </vt:variant>
    </vt:vector>
  </HeadingPairs>
  <TitlesOfParts>
    <vt:vector size="30" baseType="lpstr">
      <vt:lpstr>Aptos</vt:lpstr>
      <vt:lpstr>Arial</vt:lpstr>
      <vt:lpstr>Calibri</vt:lpstr>
      <vt:lpstr>Calibri Light</vt:lpstr>
      <vt:lpstr>Cambria</vt:lpstr>
      <vt:lpstr>Times New Roman</vt:lpstr>
      <vt:lpstr>字魂59号-创粗黑</vt:lpstr>
      <vt:lpstr>Office Theme</vt:lpstr>
      <vt:lpstr>1_Office Theme</vt:lpstr>
      <vt:lpstr>3_Office Theme</vt:lpstr>
      <vt:lpstr>office</vt:lpstr>
      <vt:lpstr>Custom Design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Fight Bullying Presentation</dc:title>
  <dc:creator>thao</dc:creator>
  <cp:lastModifiedBy>tranluongxuanyen@gmail.com</cp:lastModifiedBy>
  <cp:revision>36</cp:revision>
  <dcterms:created xsi:type="dcterms:W3CDTF">2006-08-16T00:00:00Z</dcterms:created>
  <dcterms:modified xsi:type="dcterms:W3CDTF">2025-01-02T08:44:18Z</dcterms:modified>
  <dc:identifier>DAGR2Yeb-4Y</dc:identifier>
</cp:coreProperties>
</file>