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8" r:id="rId3"/>
    <p:sldMasterId id="2147483730" r:id="rId4"/>
    <p:sldMasterId id="2147483742" r:id="rId5"/>
    <p:sldMasterId id="2147483754" r:id="rId6"/>
    <p:sldMasterId id="2147483766" r:id="rId7"/>
  </p:sldMasterIdLst>
  <p:notesMasterIdLst>
    <p:notesMasterId r:id="rId28"/>
  </p:notesMasterIdLst>
  <p:sldIdLst>
    <p:sldId id="257" r:id="rId8"/>
    <p:sldId id="705" r:id="rId9"/>
    <p:sldId id="706" r:id="rId10"/>
    <p:sldId id="707" r:id="rId11"/>
    <p:sldId id="708" r:id="rId12"/>
    <p:sldId id="372" r:id="rId13"/>
    <p:sldId id="392" r:id="rId14"/>
    <p:sldId id="371" r:id="rId15"/>
    <p:sldId id="373" r:id="rId16"/>
    <p:sldId id="709" r:id="rId17"/>
    <p:sldId id="284" r:id="rId18"/>
    <p:sldId id="264" r:id="rId19"/>
    <p:sldId id="710" r:id="rId20"/>
    <p:sldId id="304" r:id="rId21"/>
    <p:sldId id="281" r:id="rId22"/>
    <p:sldId id="365" r:id="rId23"/>
    <p:sldId id="383" r:id="rId24"/>
    <p:sldId id="711" r:id="rId25"/>
    <p:sldId id="712" r:id="rId26"/>
    <p:sldId id="70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16F7B-5D71-4A45-BEDE-C1EBC448FB9F}" type="datetimeFigureOut">
              <a:rPr lang="en-US" smtClean="0"/>
              <a:t>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43B1-93E0-4D81-9BBA-B6A83331100F}" type="slidenum">
              <a:rPr lang="en-US" smtClean="0"/>
              <a:t>‹#›</a:t>
            </a:fld>
            <a:endParaRPr lang="en-US"/>
          </a:p>
        </p:txBody>
      </p:sp>
    </p:spTree>
    <p:extLst>
      <p:ext uri="{BB962C8B-B14F-4D97-AF65-F5344CB8AC3E}">
        <p14:creationId xmlns:p14="http://schemas.microsoft.com/office/powerpoint/2010/main" val="25208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99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2/1/2025</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81591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2/1/2025</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52646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2/1/2025</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8604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7613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87170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60607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751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795836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7576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56418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230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2/1/2025</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603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3635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391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486624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592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4013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366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9858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76386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96153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040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2/1/2025</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625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84207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7019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0917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8971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740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5437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6016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333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3971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473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2/1/2025</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20403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73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1844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6947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811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8411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217793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2/1/2025</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507435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2/1/2025</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12005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2/1/2025</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808121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2/1/2025</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26843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2/1/2025</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363668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2/1/2025</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944080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2/1/2025</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841115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2/1/2025</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95322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2/1/2025</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542241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2/1/2025</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333878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2/1/2025</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4544687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t>‹#›</a:t>
            </a:fld>
            <a:endParaRPr lang="en-US"/>
          </a:p>
        </p:txBody>
      </p:sp>
    </p:spTree>
    <p:extLst>
      <p:ext uri="{BB962C8B-B14F-4D97-AF65-F5344CB8AC3E}">
        <p14:creationId xmlns:p14="http://schemas.microsoft.com/office/powerpoint/2010/main" val="85875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t>‹#›</a:t>
            </a:fld>
            <a:endParaRPr lang="en-US"/>
          </a:p>
        </p:txBody>
      </p:sp>
    </p:spTree>
    <p:extLst>
      <p:ext uri="{BB962C8B-B14F-4D97-AF65-F5344CB8AC3E}">
        <p14:creationId xmlns:p14="http://schemas.microsoft.com/office/powerpoint/2010/main" val="3643227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t>‹#›</a:t>
            </a:fld>
            <a:endParaRPr lang="en-US"/>
          </a:p>
        </p:txBody>
      </p:sp>
    </p:spTree>
    <p:extLst>
      <p:ext uri="{BB962C8B-B14F-4D97-AF65-F5344CB8AC3E}">
        <p14:creationId xmlns:p14="http://schemas.microsoft.com/office/powerpoint/2010/main" val="1909136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t>‹#›</a:t>
            </a:fld>
            <a:endParaRPr lang="en-US"/>
          </a:p>
        </p:txBody>
      </p:sp>
    </p:spTree>
    <p:extLst>
      <p:ext uri="{BB962C8B-B14F-4D97-AF65-F5344CB8AC3E}">
        <p14:creationId xmlns:p14="http://schemas.microsoft.com/office/powerpoint/2010/main" val="257845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2/1/2025</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42206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t>‹#›</a:t>
            </a:fld>
            <a:endParaRPr lang="en-US"/>
          </a:p>
        </p:txBody>
      </p:sp>
    </p:spTree>
    <p:extLst>
      <p:ext uri="{BB962C8B-B14F-4D97-AF65-F5344CB8AC3E}">
        <p14:creationId xmlns:p14="http://schemas.microsoft.com/office/powerpoint/2010/main" val="4074217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t>‹#›</a:t>
            </a:fld>
            <a:endParaRPr lang="en-US"/>
          </a:p>
        </p:txBody>
      </p:sp>
    </p:spTree>
    <p:extLst>
      <p:ext uri="{BB962C8B-B14F-4D97-AF65-F5344CB8AC3E}">
        <p14:creationId xmlns:p14="http://schemas.microsoft.com/office/powerpoint/2010/main" val="4276675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t>‹#›</a:t>
            </a:fld>
            <a:endParaRPr lang="en-US"/>
          </a:p>
        </p:txBody>
      </p:sp>
    </p:spTree>
    <p:extLst>
      <p:ext uri="{BB962C8B-B14F-4D97-AF65-F5344CB8AC3E}">
        <p14:creationId xmlns:p14="http://schemas.microsoft.com/office/powerpoint/2010/main" val="2266044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t>‹#›</a:t>
            </a:fld>
            <a:endParaRPr lang="en-US"/>
          </a:p>
        </p:txBody>
      </p:sp>
    </p:spTree>
    <p:extLst>
      <p:ext uri="{BB962C8B-B14F-4D97-AF65-F5344CB8AC3E}">
        <p14:creationId xmlns:p14="http://schemas.microsoft.com/office/powerpoint/2010/main" val="1987118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t>‹#›</a:t>
            </a:fld>
            <a:endParaRPr lang="en-US"/>
          </a:p>
        </p:txBody>
      </p:sp>
    </p:spTree>
    <p:extLst>
      <p:ext uri="{BB962C8B-B14F-4D97-AF65-F5344CB8AC3E}">
        <p14:creationId xmlns:p14="http://schemas.microsoft.com/office/powerpoint/2010/main" val="2663331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t>‹#›</a:t>
            </a:fld>
            <a:endParaRPr lang="en-US"/>
          </a:p>
        </p:txBody>
      </p:sp>
    </p:spTree>
    <p:extLst>
      <p:ext uri="{BB962C8B-B14F-4D97-AF65-F5344CB8AC3E}">
        <p14:creationId xmlns:p14="http://schemas.microsoft.com/office/powerpoint/2010/main" val="3795572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t>‹#›</a:t>
            </a:fld>
            <a:endParaRPr lang="en-US"/>
          </a:p>
        </p:txBody>
      </p:sp>
    </p:spTree>
    <p:extLst>
      <p:ext uri="{BB962C8B-B14F-4D97-AF65-F5344CB8AC3E}">
        <p14:creationId xmlns:p14="http://schemas.microsoft.com/office/powerpoint/2010/main" val="3128622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6678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05162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6842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2/1/2025</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383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0690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653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01634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01807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3365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50416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4844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3435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90517521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09515415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2/1/2025</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37922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71253858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2025/1/2</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2856864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2025/1/2</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7437294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2025/1/2</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87992818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2025/1/2</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6837074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2025/1/2</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1413952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2025/1/2</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90624426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0793409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0225694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80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2/1/2025</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1104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930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0164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549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083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948756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3273045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3904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8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3439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45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382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0303450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84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t>‹#›</a:t>
            </a:fld>
            <a:endParaRPr lang="en-US"/>
          </a:p>
        </p:txBody>
      </p:sp>
    </p:spTree>
    <p:extLst>
      <p:ext uri="{BB962C8B-B14F-4D97-AF65-F5344CB8AC3E}">
        <p14:creationId xmlns:p14="http://schemas.microsoft.com/office/powerpoint/2010/main" val="2654497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3797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7955798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0537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4.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3.wmf"/><Relationship Id="rId17" Type="http://schemas.openxmlformats.org/officeDocument/2006/relationships/image" Target="../media/image21.png"/><Relationship Id="rId2" Type="http://schemas.microsoft.com/office/2007/relationships/media" Target="../media/media3.mp3"/><Relationship Id="rId16" Type="http://schemas.openxmlformats.org/officeDocument/2006/relationships/image" Target="../media/image27.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4.xml"/><Relationship Id="rId15" Type="http://schemas.openxmlformats.org/officeDocument/2006/relationships/image" Target="../media/image26.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9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9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Layout" Target="../slideLayouts/slideLayout73.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73.xml"/><Relationship Id="rId5" Type="http://schemas.openxmlformats.org/officeDocument/2006/relationships/image" Target="../media/image36.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8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23.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4.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3.wmf"/><Relationship Id="rId17" Type="http://schemas.openxmlformats.org/officeDocument/2006/relationships/image" Target="../media/image21.png"/><Relationship Id="rId2" Type="http://schemas.microsoft.com/office/2007/relationships/media" Target="../media/media3.mp3"/><Relationship Id="rId16" Type="http://schemas.openxmlformats.org/officeDocument/2006/relationships/image" Target="../media/image27.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1.xml"/><Relationship Id="rId15" Type="http://schemas.openxmlformats.org/officeDocument/2006/relationships/image" Target="../media/image26.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25.GIF"/></Relationships>
</file>

<file path=ppt/slides/_rels/slide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4.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3.wmf"/><Relationship Id="rId17" Type="http://schemas.openxmlformats.org/officeDocument/2006/relationships/image" Target="../media/image27.png"/><Relationship Id="rId2" Type="http://schemas.microsoft.com/office/2007/relationships/media" Target="../media/media3.mp3"/><Relationship Id="rId16" Type="http://schemas.openxmlformats.org/officeDocument/2006/relationships/image" Target="../media/image21.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2.xml"/><Relationship Id="rId15" Type="http://schemas.openxmlformats.org/officeDocument/2006/relationships/image" Target="../media/image26.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25.GIF"/></Relationships>
</file>

<file path=ppt/slides/_rels/slide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4.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3.wmf"/><Relationship Id="rId17" Type="http://schemas.openxmlformats.org/officeDocument/2006/relationships/image" Target="../media/image21.png"/><Relationship Id="rId2" Type="http://schemas.microsoft.com/office/2007/relationships/media" Target="../media/media3.mp3"/><Relationship Id="rId16" Type="http://schemas.openxmlformats.org/officeDocument/2006/relationships/image" Target="../media/image27.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3.xml"/><Relationship Id="rId15" Type="http://schemas.openxmlformats.org/officeDocument/2006/relationships/image" Target="../media/image26.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sp>
        <p:nvSpPr>
          <p:cNvPr id="2" name="TextBox 1">
            <a:extLst>
              <a:ext uri="{FF2B5EF4-FFF2-40B4-BE49-F238E27FC236}">
                <a16:creationId xmlns:a16="http://schemas.microsoft.com/office/drawing/2014/main" id="{7C5AB3DE-6D6B-5CC5-D308-DE6E05619B9B}"/>
              </a:ext>
            </a:extLst>
          </p:cNvPr>
          <p:cNvSpPr txBox="1"/>
          <p:nvPr/>
        </p:nvSpPr>
        <p:spPr>
          <a:xfrm>
            <a:off x="3609296" y="964177"/>
            <a:ext cx="530670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8" name="Picture 7">
            <a:extLst>
              <a:ext uri="{FF2B5EF4-FFF2-40B4-BE49-F238E27FC236}">
                <a16:creationId xmlns:a16="http://schemas.microsoft.com/office/drawing/2014/main" id="{34669327-3E76-3290-99AE-A37330D3B689}"/>
              </a:ext>
            </a:extLst>
          </p:cNvPr>
          <p:cNvPicPr>
            <a:picLocks noChangeAspect="1"/>
          </p:cNvPicPr>
          <p:nvPr/>
        </p:nvPicPr>
        <p:blipFill>
          <a:blip r:embed="rId4"/>
          <a:stretch>
            <a:fillRect/>
          </a:stretch>
        </p:blipFill>
        <p:spPr>
          <a:xfrm>
            <a:off x="4705565" y="1562168"/>
            <a:ext cx="3115763" cy="1121674"/>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5"/>
          <a:srcRect/>
          <a:stretch>
            <a:fillRect/>
          </a:stretch>
        </p:blipFill>
        <p:spPr>
          <a:xfrm>
            <a:off x="790127" y="5494352"/>
            <a:ext cx="1114463" cy="1363648"/>
          </a:xfrm>
          <a:prstGeom prst="rect">
            <a:avLst/>
          </a:prstGeom>
        </p:spPr>
      </p:pic>
      <p:pic>
        <p:nvPicPr>
          <p:cNvPr id="6" name="Picture 5">
            <a:extLst>
              <a:ext uri="{FF2B5EF4-FFF2-40B4-BE49-F238E27FC236}">
                <a16:creationId xmlns:a16="http://schemas.microsoft.com/office/drawing/2014/main" id="{48E090FE-4A67-1085-7557-B1FEDD9FC40A}"/>
              </a:ext>
            </a:extLst>
          </p:cNvPr>
          <p:cNvPicPr>
            <a:picLocks noChangeAspect="1"/>
          </p:cNvPicPr>
          <p:nvPr/>
        </p:nvPicPr>
        <p:blipFill>
          <a:blip r:embed="rId6"/>
          <a:stretch>
            <a:fillRect/>
          </a:stretch>
        </p:blipFill>
        <p:spPr>
          <a:xfrm>
            <a:off x="2913225" y="2753399"/>
            <a:ext cx="6498899" cy="2017951"/>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4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099"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Đối với những người đang gặp khó khăn, sự cảm thông, giúp đỡ sẽ giúp họ vượt qua những nghịch cảnh của cuộc sống, góp phần làm vơi đi những mất mát hay tổn thương. </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dirty="0">
                <a:solidFill>
                  <a:prstClr val="white"/>
                </a:solidFill>
                <a:latin typeface="Calibri" panose="020F0502020204030204" pitchFamily="34" charset="0"/>
                <a:cs typeface="Calibri" panose="020F0502020204030204" pitchFamily="34" charset="0"/>
              </a:rPr>
              <a:t>Vì sao cần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7398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0BA14A7-6E46-AB49-436B-499877368293}"/>
              </a:ext>
            </a:extLst>
          </p:cNvPr>
          <p:cNvPicPr>
            <a:picLocks noChangeAspect="1"/>
          </p:cNvPicPr>
          <p:nvPr/>
        </p:nvPicPr>
        <p:blipFill>
          <a:blip r:embed="rId3"/>
          <a:stretch>
            <a:fillRect/>
          </a:stretch>
        </p:blipFill>
        <p:spPr>
          <a:xfrm>
            <a:off x="1214188" y="1005008"/>
            <a:ext cx="10144623" cy="1609483"/>
          </a:xfrm>
          <a:prstGeom prst="rect">
            <a:avLst/>
          </a:prstGeom>
        </p:spPr>
      </p:pic>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247317"/>
          </a:xfrm>
          <a:prstGeom prst="rect">
            <a:avLst/>
          </a:prstGeom>
          <a:noFill/>
        </p:spPr>
        <p:txBody>
          <a:bodyPr wrap="square" rtlCol="0">
            <a:spAutoFit/>
          </a:bodyPr>
          <a:lstStyle/>
          <a:p>
            <a:pPr lvl="0" algn="just"/>
            <a:r>
              <a:rPr lang="en-US" sz="5400" dirty="0" err="1">
                <a:solidFill>
                  <a:prstClr val="white"/>
                </a:solidFill>
                <a:effectLst>
                  <a:glow rad="63500">
                    <a:srgbClr val="C0504D">
                      <a:lumMod val="20000"/>
                      <a:lumOff val="80000"/>
                      <a:alpha val="40000"/>
                    </a:srgbClr>
                  </a:glow>
                </a:effectLst>
                <a:latin typeface="Calibri"/>
              </a:rPr>
              <a:t>Tình</a:t>
            </a:r>
            <a:r>
              <a:rPr lang="en-US" sz="5400" dirty="0">
                <a:solidFill>
                  <a:prstClr val="white"/>
                </a:solidFill>
                <a:effectLst>
                  <a:glow rad="63500">
                    <a:srgbClr val="C0504D">
                      <a:lumMod val="20000"/>
                      <a:lumOff val="80000"/>
                      <a:alpha val="40000"/>
                    </a:srgbClr>
                  </a:glow>
                </a:effectLst>
                <a:latin typeface="Calibri"/>
              </a:rPr>
              <a:t> </a:t>
            </a:r>
            <a:r>
              <a:rPr lang="en-US" sz="5400" dirty="0" err="1">
                <a:solidFill>
                  <a:prstClr val="white"/>
                </a:solidFill>
                <a:effectLst>
                  <a:glow rad="63500">
                    <a:srgbClr val="C0504D">
                      <a:lumMod val="20000"/>
                      <a:lumOff val="80000"/>
                      <a:alpha val="40000"/>
                    </a:srgbClr>
                  </a:glow>
                </a:effectLst>
                <a:latin typeface="Calibri"/>
              </a:rPr>
              <a:t>huống</a:t>
            </a:r>
            <a:r>
              <a:rPr lang="en-US" sz="5400" dirty="0">
                <a:solidFill>
                  <a:prstClr val="white"/>
                </a:solidFill>
                <a:effectLst>
                  <a:glow rad="63500">
                    <a:srgbClr val="C0504D">
                      <a:lumMod val="20000"/>
                      <a:lumOff val="80000"/>
                      <a:alpha val="40000"/>
                    </a:srgbClr>
                  </a:glow>
                </a:effectLst>
                <a:latin typeface="Calibri"/>
              </a:rPr>
              <a:t> 1: </a:t>
            </a:r>
            <a:r>
              <a:rPr lang="vi-VN" sz="5400" dirty="0">
                <a:solidFill>
                  <a:prstClr val="white"/>
                </a:solidFill>
                <a:effectLst>
                  <a:glow rad="63500">
                    <a:srgbClr val="C0504D">
                      <a:lumMod val="20000"/>
                      <a:lumOff val="80000"/>
                      <a:alpha val="40000"/>
                    </a:srgbClr>
                  </a:glow>
                </a:effectLst>
                <a:latin typeface="Calibri"/>
              </a:rPr>
              <a:t>Bố mẹ cho em tiền ủng hộ những người có hoàn cảnh khó khăn nhưng bạn rủ em dùng tiền chơi điện tử.</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154984"/>
          </a:xfrm>
          <a:prstGeom prst="rect">
            <a:avLst/>
          </a:prstGeom>
          <a:noFill/>
        </p:spPr>
        <p:txBody>
          <a:bodyPr wrap="square" rtlCol="0">
            <a:spAutoFit/>
          </a:bodyPr>
          <a:lstStyle/>
          <a:p>
            <a:pPr lvl="0" algn="just"/>
            <a:r>
              <a:rPr lang="en-US" sz="4400" dirty="0" err="1">
                <a:solidFill>
                  <a:prstClr val="white"/>
                </a:solidFill>
                <a:effectLst>
                  <a:glow rad="63500">
                    <a:srgbClr val="C0504D">
                      <a:lumMod val="20000"/>
                      <a:lumOff val="80000"/>
                      <a:alpha val="40000"/>
                    </a:srgbClr>
                  </a:glow>
                </a:effectLst>
                <a:latin typeface="Calibri"/>
              </a:rPr>
              <a:t>Tình</a:t>
            </a:r>
            <a:r>
              <a:rPr lang="en-US" sz="4400" dirty="0">
                <a:solidFill>
                  <a:prstClr val="white"/>
                </a:solidFill>
                <a:effectLst>
                  <a:glow rad="63500">
                    <a:srgbClr val="C0504D">
                      <a:lumMod val="20000"/>
                      <a:lumOff val="80000"/>
                      <a:alpha val="40000"/>
                    </a:srgbClr>
                  </a:glow>
                </a:effectLst>
                <a:latin typeface="Calibri"/>
              </a:rPr>
              <a:t> </a:t>
            </a:r>
            <a:r>
              <a:rPr lang="en-US" sz="4400" dirty="0" err="1">
                <a:solidFill>
                  <a:prstClr val="white"/>
                </a:solidFill>
                <a:effectLst>
                  <a:glow rad="63500">
                    <a:srgbClr val="C0504D">
                      <a:lumMod val="20000"/>
                      <a:lumOff val="80000"/>
                      <a:alpha val="40000"/>
                    </a:srgbClr>
                  </a:glow>
                </a:effectLst>
                <a:latin typeface="Calibri"/>
              </a:rPr>
              <a:t>huống</a:t>
            </a:r>
            <a:r>
              <a:rPr lang="en-US" sz="4400" dirty="0">
                <a:solidFill>
                  <a:prstClr val="white"/>
                </a:solidFill>
                <a:effectLst>
                  <a:glow rad="63500">
                    <a:srgbClr val="C0504D">
                      <a:lumMod val="20000"/>
                      <a:lumOff val="80000"/>
                      <a:alpha val="40000"/>
                    </a:srgbClr>
                  </a:glow>
                </a:effectLst>
                <a:latin typeface="Calibri"/>
              </a:rPr>
              <a:t> 2:</a:t>
            </a:r>
            <a:r>
              <a:rPr lang="vi-VN" sz="4400" dirty="0">
                <a:solidFill>
                  <a:prstClr val="white"/>
                </a:solidFill>
                <a:effectLst>
                  <a:glow rad="63500">
                    <a:srgbClr val="C0504D">
                      <a:lumMod val="20000"/>
                      <a:lumOff val="80000"/>
                      <a:alpha val="40000"/>
                    </a:srgbClr>
                  </a:glow>
                </a:effectLst>
                <a:latin typeface="Calibri"/>
              </a:rPr>
              <a:t> Gia đình Hoa rất khó khăn, me bạn bị bệnh hiểm nghèo. </a:t>
            </a:r>
            <a:r>
              <a:rPr lang="en-US" sz="4400" dirty="0">
                <a:solidFill>
                  <a:prstClr val="white"/>
                </a:solidFill>
                <a:effectLst>
                  <a:glow rad="63500">
                    <a:srgbClr val="C0504D">
                      <a:lumMod val="20000"/>
                      <a:lumOff val="80000"/>
                      <a:alpha val="40000"/>
                    </a:srgbClr>
                  </a:glow>
                </a:effectLst>
                <a:latin typeface="Calibri"/>
              </a:rPr>
              <a:t>L</a:t>
            </a:r>
            <a:r>
              <a:rPr lang="vi-VN" sz="4400" dirty="0">
                <a:solidFill>
                  <a:prstClr val="white"/>
                </a:solidFill>
                <a:effectLst>
                  <a:glow rad="63500">
                    <a:srgbClr val="C0504D">
                      <a:lumMod val="20000"/>
                      <a:lumOff val="80000"/>
                      <a:alpha val="40000"/>
                    </a:srgbClr>
                  </a:glow>
                </a:effectLst>
                <a:latin typeface="Calibri"/>
              </a:rPr>
              <a:t>ớp em tổ chức đi thăm, tặng quà, động viện Hoa nhưng một số bạn trong lớp không muốn tham gia.</a:t>
            </a:r>
            <a:endParaRPr kumimoji="0" lang="en-US" sz="4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ndParaRPr>
          </a:p>
        </p:txBody>
      </p:sp>
    </p:spTree>
    <p:extLst>
      <p:ext uri="{BB962C8B-B14F-4D97-AF65-F5344CB8AC3E}">
        <p14:creationId xmlns:p14="http://schemas.microsoft.com/office/powerpoint/2010/main" val="2722210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Tiêu</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chí</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714500" y="1009650"/>
            <a:ext cx="745807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0021110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1569660"/>
          </a:xfrm>
          <a:prstGeom prst="rect">
            <a:avLst/>
          </a:prstGeom>
          <a:noFill/>
        </p:spPr>
        <p:txBody>
          <a:bodyPr wrap="square" rtlCol="0">
            <a:spAutoFit/>
          </a:bodyPr>
          <a:lstStyle/>
          <a:p>
            <a:pPr lvl="0" algn="ctr">
              <a:defRPr/>
            </a:pPr>
            <a:r>
              <a:rPr lang="en-US" sz="4800" b="1" dirty="0" err="1">
                <a:solidFill>
                  <a:prstClr val="white"/>
                </a:solidFill>
                <a:latin typeface="Calibri" panose="020F0502020204030204"/>
              </a:rPr>
              <a:t>Em</a:t>
            </a:r>
            <a:r>
              <a:rPr lang="vi-VN" sz="4800" b="1" dirty="0">
                <a:solidFill>
                  <a:prstClr val="white"/>
                </a:solidFill>
                <a:latin typeface="Calibri" panose="020F0502020204030204"/>
              </a:rPr>
              <a:t> đã làm gì để thể hiện lòng biết ơn đối với người lao động?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51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a:rPr>
              <a:t>Có khi nào </a:t>
            </a:r>
            <a:r>
              <a:rPr lang="en-US" sz="4400" b="1" dirty="0" err="1">
                <a:solidFill>
                  <a:prstClr val="white"/>
                </a:solidFill>
                <a:latin typeface="Calibri" panose="020F0502020204030204"/>
              </a:rPr>
              <a:t>em</a:t>
            </a:r>
            <a:r>
              <a:rPr lang="vi-VN" sz="4400" b="1" dirty="0">
                <a:solidFill>
                  <a:prstClr val="white"/>
                </a:solidFill>
                <a:latin typeface="Calibri" panose="020F0502020204030204"/>
              </a:rPr>
              <a:t> chứng kiến những lời nói, việc làm chưa biết ơn người lao động?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536777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4534" y="813815"/>
            <a:ext cx="7846593" cy="2472309"/>
          </a:xfrm>
          <a:prstGeom prst="rect">
            <a:avLst/>
          </a:prstGeom>
        </p:spPr>
      </p:pic>
      <p:pic>
        <p:nvPicPr>
          <p:cNvPr id="4" name="Picture 3">
            <a:extLst>
              <a:ext uri="{FF2B5EF4-FFF2-40B4-BE49-F238E27FC236}">
                <a16:creationId xmlns:a16="http://schemas.microsoft.com/office/drawing/2014/main" id="{591F8075-0BFF-7FC2-0F5E-89ED2CE6C581}"/>
              </a:ext>
            </a:extLst>
          </p:cNvPr>
          <p:cNvPicPr>
            <a:picLocks noChangeAspect="1"/>
          </p:cNvPicPr>
          <p:nvPr/>
        </p:nvPicPr>
        <p:blipFill>
          <a:blip r:embed="rId6"/>
          <a:stretch>
            <a:fillRect/>
          </a:stretch>
        </p:blipFill>
        <p:spPr>
          <a:xfrm>
            <a:off x="4604146" y="835059"/>
            <a:ext cx="5517358" cy="2139881"/>
          </a:xfrm>
          <a:prstGeom prst="rect">
            <a:avLst/>
          </a:prstGeom>
        </p:spPr>
      </p:pic>
    </p:spTree>
    <p:extLst>
      <p:ext uri="{BB962C8B-B14F-4D97-AF65-F5344CB8AC3E}">
        <p14:creationId xmlns:p14="http://schemas.microsoft.com/office/powerpoint/2010/main" val="1384897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id="{10FCEA90-6BDE-DE2B-A860-17826E94B844}"/>
              </a:ext>
            </a:extLst>
          </p:cNvPr>
          <p:cNvPicPr>
            <a:picLocks noChangeAspect="1"/>
          </p:cNvPicPr>
          <p:nvPr/>
        </p:nvPicPr>
        <p:blipFill>
          <a:blip r:embed="rId5"/>
          <a:stretch>
            <a:fillRect/>
          </a:stretch>
        </p:blipFill>
        <p:spPr>
          <a:xfrm>
            <a:off x="2602689" y="1581752"/>
            <a:ext cx="6986622" cy="3694496"/>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_360p">
            <a:hlinkClick r:id="" action="ppaction://media"/>
            <a:extLst>
              <a:ext uri="{FF2B5EF4-FFF2-40B4-BE49-F238E27FC236}">
                <a16:creationId xmlns:a16="http://schemas.microsoft.com/office/drawing/2014/main" id="{5E7FB9E4-27FF-AD45-0613-C2CA17BA4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258050"/>
          </a:xfrm>
          <a:prstGeom prst="rect">
            <a:avLst/>
          </a:prstGeom>
        </p:spPr>
      </p:pic>
    </p:spTree>
    <p:extLst>
      <p:ext uri="{BB962C8B-B14F-4D97-AF65-F5344CB8AC3E}">
        <p14:creationId xmlns:p14="http://schemas.microsoft.com/office/powerpoint/2010/main" val="22401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619125"/>
            <a:ext cx="9575111" cy="1569660"/>
          </a:xfrm>
          <a:prstGeom prst="rect">
            <a:avLst/>
          </a:prstGeom>
          <a:noFill/>
        </p:spPr>
        <p:txBody>
          <a:bodyPr wrap="square" rtlCol="0">
            <a:spAutoFit/>
          </a:bodyPr>
          <a:lstStyle/>
          <a:p>
            <a:pPr lvl="0" algn="ctr">
              <a:defRPr/>
            </a:pPr>
            <a:r>
              <a:rPr lang="en-US" sz="4800" b="1" dirty="0" err="1">
                <a:solidFill>
                  <a:prstClr val="white"/>
                </a:solidFill>
              </a:rPr>
              <a:t>Bạn</a:t>
            </a:r>
            <a:r>
              <a:rPr lang="en-US" sz="4800" b="1" dirty="0">
                <a:solidFill>
                  <a:prstClr val="white"/>
                </a:solidFill>
              </a:rPr>
              <a:t> </a:t>
            </a:r>
            <a:r>
              <a:rPr lang="en-US" sz="4800" b="1" dirty="0" err="1">
                <a:solidFill>
                  <a:prstClr val="white"/>
                </a:solidFill>
              </a:rPr>
              <a:t>nhỏ</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cảm</a:t>
            </a:r>
            <a:r>
              <a:rPr lang="en-US" sz="4800" b="1" dirty="0">
                <a:solidFill>
                  <a:prstClr val="white"/>
                </a:solidFill>
              </a:rPr>
              <a:t> </a:t>
            </a:r>
            <a:r>
              <a:rPr lang="en-US" sz="4800" b="1" dirty="0" err="1">
                <a:solidFill>
                  <a:prstClr val="white"/>
                </a:solidFill>
              </a:rPr>
              <a:t>thế</a:t>
            </a:r>
            <a:r>
              <a:rPr lang="en-US" sz="4800" b="1" dirty="0">
                <a:solidFill>
                  <a:prstClr val="white"/>
                </a:solidFill>
              </a:rPr>
              <a:t> </a:t>
            </a:r>
            <a:r>
              <a:rPr lang="en-US" sz="4800" b="1" dirty="0" err="1">
                <a:solidFill>
                  <a:prstClr val="white"/>
                </a:solidFill>
              </a:rPr>
              <a:t>nào</a:t>
            </a:r>
            <a:r>
              <a:rPr lang="en-US" sz="4800" b="1" dirty="0">
                <a:solidFill>
                  <a:prstClr val="white"/>
                </a:solidFill>
              </a:rPr>
              <a:t> </a:t>
            </a:r>
            <a:r>
              <a:rPr lang="en-US" sz="4800" b="1" dirty="0" err="1">
                <a:solidFill>
                  <a:prstClr val="white"/>
                </a:solidFill>
              </a:rPr>
              <a:t>với</a:t>
            </a:r>
            <a:r>
              <a:rPr lang="en-US" sz="4800" b="1" dirty="0">
                <a:solidFill>
                  <a:prstClr val="white"/>
                </a:solidFill>
              </a:rPr>
              <a:t> </a:t>
            </a:r>
            <a:r>
              <a:rPr lang="en-US" sz="4800" b="1" dirty="0" err="1">
                <a:solidFill>
                  <a:prstClr val="white"/>
                </a:solidFill>
              </a:rPr>
              <a:t>cô</a:t>
            </a:r>
            <a:r>
              <a:rPr lang="en-US" sz="4800" b="1" dirty="0">
                <a:solidFill>
                  <a:prstClr val="white"/>
                </a:solidFill>
              </a:rPr>
              <a:t> </a:t>
            </a:r>
            <a:r>
              <a:rPr lang="en-US" sz="4800" b="1" dirty="0" err="1">
                <a:solidFill>
                  <a:prstClr val="white"/>
                </a:solidFill>
              </a:rPr>
              <a:t>chú</a:t>
            </a:r>
            <a:r>
              <a:rPr lang="en-US" sz="4800" b="1" dirty="0">
                <a:solidFill>
                  <a:prstClr val="white"/>
                </a:solidFill>
              </a:rPr>
              <a:t> </a:t>
            </a:r>
            <a:r>
              <a:rPr lang="en-US" sz="4800" b="1" dirty="0" err="1">
                <a:solidFill>
                  <a:prstClr val="white"/>
                </a:solidFill>
              </a:rPr>
              <a:t>công</a:t>
            </a:r>
            <a:r>
              <a:rPr lang="en-US" sz="4800" b="1" dirty="0">
                <a:solidFill>
                  <a:prstClr val="white"/>
                </a:solidFill>
              </a:rPr>
              <a:t> </a:t>
            </a:r>
            <a:r>
              <a:rPr lang="en-US" sz="4800" b="1" dirty="0" err="1">
                <a:solidFill>
                  <a:prstClr val="white"/>
                </a:solidFill>
              </a:rPr>
              <a:t>nhân</a:t>
            </a:r>
            <a:r>
              <a:rPr lang="en-US" sz="4800" b="1" dirty="0">
                <a:solidFill>
                  <a:prstClr val="white"/>
                </a:solidFill>
              </a:rPr>
              <a:t>?</a:t>
            </a:r>
            <a:endParaRPr kumimoji="0" lang="en-US" sz="4800" b="1" i="0" u="none" strike="noStrike" kern="1200" cap="none" spc="0" normalizeH="0" baseline="0" noProof="0" dirty="0">
              <a:ln>
                <a:noFill/>
              </a:ln>
              <a:solidFill>
                <a:prstClr val="white"/>
              </a:solidFill>
              <a:effectLst/>
              <a:uLnTx/>
              <a:uFillTx/>
            </a:endParaRPr>
          </a:p>
        </p:txBody>
      </p:sp>
      <p:sp>
        <p:nvSpPr>
          <p:cNvPr id="2" name="TextBox 1">
            <a:extLst>
              <a:ext uri="{FF2B5EF4-FFF2-40B4-BE49-F238E27FC236}">
                <a16:creationId xmlns:a16="http://schemas.microsoft.com/office/drawing/2014/main" id="{19983FE7-58CE-5FD0-5EFF-D267C778BAA1}"/>
              </a:ext>
            </a:extLst>
          </p:cNvPr>
          <p:cNvSpPr txBox="1"/>
          <p:nvPr/>
        </p:nvSpPr>
        <p:spPr>
          <a:xfrm>
            <a:off x="1435789" y="2228850"/>
            <a:ext cx="9575111" cy="830997"/>
          </a:xfrm>
          <a:prstGeom prst="rect">
            <a:avLst/>
          </a:prstGeom>
          <a:noFill/>
        </p:spPr>
        <p:txBody>
          <a:bodyPr wrap="square" rtlCol="0">
            <a:spAutoFit/>
          </a:bodyPr>
          <a:lstStyle/>
          <a:p>
            <a:pPr lvl="0" algn="ctr">
              <a:defRPr/>
            </a:pPr>
            <a:r>
              <a:rPr lang="en-US" sz="4800" b="1">
                <a:solidFill>
                  <a:prstClr val="white"/>
                </a:solidFill>
              </a:rPr>
              <a:t>Lớn lên em sẽ làm gì?</a:t>
            </a:r>
            <a:endParaRPr kumimoji="0" lang="en-US" sz="48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4534" y="813815"/>
            <a:ext cx="7846593" cy="2472309"/>
          </a:xfrm>
          <a:prstGeom prst="rect">
            <a:avLst/>
          </a:prstGeom>
        </p:spPr>
      </p:pic>
      <p:pic>
        <p:nvPicPr>
          <p:cNvPr id="3" name="Picture 2">
            <a:extLst>
              <a:ext uri="{FF2B5EF4-FFF2-40B4-BE49-F238E27FC236}">
                <a16:creationId xmlns:a16="http://schemas.microsoft.com/office/drawing/2014/main" id="{2D4F123D-C619-F238-700B-4BA637D9F140}"/>
              </a:ext>
            </a:extLst>
          </p:cNvPr>
          <p:cNvPicPr>
            <a:picLocks noChangeAspect="1"/>
          </p:cNvPicPr>
          <p:nvPr/>
        </p:nvPicPr>
        <p:blipFill>
          <a:blip r:embed="rId6"/>
          <a:stretch>
            <a:fillRect/>
          </a:stretch>
        </p:blipFill>
        <p:spPr>
          <a:xfrm>
            <a:off x="3470598" y="985545"/>
            <a:ext cx="7193903" cy="2353260"/>
          </a:xfrm>
          <a:prstGeom prst="rect">
            <a:avLst/>
          </a:prstGeom>
        </p:spPr>
      </p:pic>
    </p:spTree>
    <p:extLst>
      <p:ext uri="{BB962C8B-B14F-4D97-AF65-F5344CB8AC3E}">
        <p14:creationId xmlns:p14="http://schemas.microsoft.com/office/powerpoint/2010/main" val="304960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1027"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Người lao động đã tạo ra những sản phẩm cần thiết để phục vụ cho cuộc sống của con người. </a:t>
            </a:r>
          </a:p>
        </p:txBody>
      </p:sp>
      <p:sp>
        <p:nvSpPr>
          <p:cNvPr id="36" name="TextBox 35"/>
          <p:cNvSpPr txBox="1"/>
          <p:nvPr/>
        </p:nvSpPr>
        <p:spPr>
          <a:xfrm>
            <a:off x="642424" y="1692575"/>
            <a:ext cx="10489402" cy="1200329"/>
          </a:xfrm>
          <a:prstGeom prst="rect">
            <a:avLst/>
          </a:prstGeom>
          <a:solidFill>
            <a:schemeClr val="tx1">
              <a:alpha val="47000"/>
            </a:schemeClr>
          </a:solidFill>
        </p:spPr>
        <p:txBody>
          <a:bodyPr wrap="square" rtlCol="0">
            <a:spAutoFit/>
          </a:bodyPr>
          <a:lstStyle/>
          <a:p>
            <a:pPr lvl="0">
              <a:defRPr/>
            </a:pPr>
            <a:r>
              <a:rPr lang="vi-VN" sz="3600" dirty="0">
                <a:solidFill>
                  <a:prstClr val="white"/>
                </a:solidFill>
                <a:latin typeface="Calibri"/>
              </a:rPr>
              <a:t>1. Người lao động có những đóng góp gì cho cuộc sống của chúng ta?</a:t>
            </a: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2051"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70559" y="4264878"/>
            <a:ext cx="10319793" cy="1938992"/>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Kính</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trọng</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chào</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trân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trọng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những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sản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phẩm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làm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ra</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quan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tâm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bày</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tỏ</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lòng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yêu</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mến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đối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với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a:rPr>
              <a:t>Nêu những việc cần làm để thể hiện lòng biết ơn người lao động.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495300" y="3220044"/>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46595" y="6019800"/>
            <a:ext cx="609600" cy="6096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3075"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246769"/>
          </a:xfrm>
          <a:prstGeom prst="rect">
            <a:avLst/>
          </a:prstGeom>
          <a:solidFill>
            <a:schemeClr val="tx1">
              <a:alpha val="47000"/>
            </a:schemeClr>
          </a:solidFill>
        </p:spPr>
        <p:txBody>
          <a:bodyPr wrap="square" rtlCol="0">
            <a:spAutoFit/>
          </a:bodyPr>
          <a:lstStyle/>
          <a:p>
            <a:pPr lvl="0" algn="just"/>
            <a:r>
              <a:rPr lang="en-US" sz="2800" dirty="0">
                <a:solidFill>
                  <a:prstClr val="white"/>
                </a:solidFill>
                <a:latin typeface="Calibri" panose="020F0502020204030204" pitchFamily="34" charset="0"/>
                <a:cs typeface="Calibri" panose="020F0502020204030204" pitchFamily="34" charset="0"/>
              </a:rPr>
              <a:t>Đ</a:t>
            </a:r>
            <a:r>
              <a:rPr lang="vi-VN" sz="2800" dirty="0">
                <a:solidFill>
                  <a:prstClr val="white"/>
                </a:solidFill>
                <a:latin typeface="Calibri" panose="020F0502020204030204" pitchFamily="34" charset="0"/>
                <a:cs typeface="Calibri" panose="020F0502020204030204" pitchFamily="34" charset="0"/>
              </a:rPr>
              <a:t>ưa ra lời khuyên cho những người đang gặp khó khăn; an ủi họ và bảo vệ những người đang sợ hãi; trò chuyện gửi thư động viên người gặp hoàn cảnh khó khăn; làm các công việc tình nguyện tại trại trẻ mồ côi hay nhà tình thương; dạy học cho trẻ vô gia cư; tặng đồ chơi cho trẻ em nghèo</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panose="020F0502020204030204" pitchFamily="34" charset="0"/>
                <a:cs typeface="Calibri" panose="020F0502020204030204" pitchFamily="34" charset="0"/>
              </a:rPr>
              <a:t>Kể tên những biểu hiện của sự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3111" y="0"/>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545</Words>
  <Application>Microsoft Office PowerPoint</Application>
  <PresentationFormat>Widescreen</PresentationFormat>
  <Paragraphs>87</Paragraphs>
  <Slides>20</Slides>
  <Notes>5</Notes>
  <HiddenSlides>0</HiddenSlides>
  <MMClips>6</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20</vt:i4>
      </vt:variant>
    </vt:vector>
  </HeadingPairs>
  <TitlesOfParts>
    <vt:vector size="39" baseType="lpstr">
      <vt:lpstr>Arial</vt:lpstr>
      <vt:lpstr>Bellota Text</vt:lpstr>
      <vt:lpstr>Calibri</vt:lpstr>
      <vt:lpstr>Calibri Light</vt:lpstr>
      <vt:lpstr>Chau Philomene One</vt:lpstr>
      <vt:lpstr>等线</vt:lpstr>
      <vt:lpstr>等线 Light</vt:lpstr>
      <vt:lpstr>LNTH-LuoLuoNotangYuanTi 1</vt:lpstr>
      <vt:lpstr>Poller One</vt:lpstr>
      <vt:lpstr>Tahoma</vt:lpstr>
      <vt:lpstr>Wingdings 2</vt:lpstr>
      <vt:lpstr>1_Office Theme</vt:lpstr>
      <vt:lpstr>Cooperative Learning Activities for Pre-K by Slidesgo</vt:lpstr>
      <vt:lpstr>3_Office Theme</vt:lpstr>
      <vt:lpstr>4_Office Theme</vt:lpstr>
      <vt:lpstr>2_Office Theme</vt:lpstr>
      <vt:lpstr>1_Office 主题​​</vt:lpstr>
      <vt:lpstr>5_Office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2023-08-08T14:21:33Z</dcterms:created>
  <dcterms:modified xsi:type="dcterms:W3CDTF">2025-01-02T08:01:13Z</dcterms:modified>
</cp:coreProperties>
</file>