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7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35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untitled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2209800" y="76200"/>
            <a:ext cx="85496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         </a:t>
            </a:r>
            <a:r>
              <a:rPr lang="en-US" sz="3200" b="1" i="1" dirty="0" smtClean="0">
                <a:solidFill>
                  <a:srgbClr val="FF0000"/>
                </a:solidFill>
              </a:rPr>
              <a:t>TRƯỜNG </a:t>
            </a:r>
            <a:r>
              <a:rPr lang="en-US" sz="3200" b="1" i="1" dirty="0" smtClean="0">
                <a:solidFill>
                  <a:srgbClr val="FF0000"/>
                </a:solidFill>
              </a:rPr>
              <a:t>TIỂU HỌC XUÂN YÊN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3911600" y="1091327"/>
            <a:ext cx="5380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.VnTifani Heavy" pitchFamily="34" charset="0"/>
              </a:rPr>
              <a:t>    </a:t>
            </a:r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24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.VnTifani Heavy" pitchFamily="34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.VnTifani Heavy" pitchFamily="34" charset="0"/>
              </a:rPr>
              <a:t>     </a:t>
            </a:r>
            <a:r>
              <a:rPr lang="en-US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Mĩ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 </a:t>
            </a:r>
            <a:r>
              <a:rPr lang="en-US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thuật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5585" y="2200910"/>
            <a:ext cx="8846185" cy="1363980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6250"/>
                <a:gd name="adj2" fmla="val 98"/>
              </a:avLst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</a:rPr>
              <a:t>Chủ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đề</a:t>
            </a:r>
            <a:r>
              <a:rPr lang="en-US" sz="6000" b="1" dirty="0">
                <a:solidFill>
                  <a:srgbClr val="FF0000"/>
                </a:solidFill>
              </a:rPr>
              <a:t> 3: NÉT VẼ CỦA EM</a:t>
            </a:r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012690" y="3851275"/>
            <a:ext cx="13716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053" name="WordArt 5"/>
          <p:cNvSpPr>
            <a:spLocks noTextEdit="1"/>
          </p:cNvSpPr>
          <p:nvPr/>
        </p:nvSpPr>
        <p:spPr>
          <a:xfrm>
            <a:off x="3221990" y="6023610"/>
            <a:ext cx="4953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2500" lnSpcReduction="20000"/>
          </a:bodyPr>
          <a:lstStyle/>
          <a:p>
            <a:pPr algn="ctr" eaLnBrk="0" hangingPunct="0"/>
            <a:r>
              <a:rPr lang="en-US" sz="3600" b="1" dirty="0" err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dirty="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dirty="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 smtClean="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Đặng</a:t>
            </a:r>
            <a:r>
              <a:rPr lang="en-US" sz="3600" b="1" dirty="0" smtClean="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600" b="1" dirty="0" smtClean="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3600" b="1" dirty="0" smtClean="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endParaRPr lang="en-US" sz="3600" b="1" dirty="0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KIỂM TRA BÀI CỦ</a:t>
            </a:r>
            <a:r>
              <a:rPr lang="en-US"/>
              <a:t/>
            </a:r>
            <a:br>
              <a:rPr lang="en-US"/>
            </a:br>
            <a:r>
              <a:rPr lang="en-US"/>
              <a:t>- Kể tên các nét đã học ở tiết 1 ?</a:t>
            </a:r>
          </a:p>
        </p:txBody>
      </p:sp>
      <p:sp>
        <p:nvSpPr>
          <p:cNvPr id="49" name="Title 1"/>
          <p:cNvSpPr>
            <a:spLocks noGrp="1"/>
          </p:cNvSpPr>
          <p:nvPr/>
        </p:nvSpPr>
        <p:spPr>
          <a:xfrm>
            <a:off x="1243965" y="1804035"/>
            <a:ext cx="439483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>
                <a:latin typeface="VNIAvo"/>
              </a:rPr>
              <a:t>Nhắc lại các nét đã học: </a:t>
            </a:r>
            <a:endParaRPr lang="en-US" sz="2400" dirty="0">
              <a:solidFill>
                <a:srgbClr val="FF0000"/>
              </a:solidFill>
              <a:latin typeface="VNIAvo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880870" y="2872576"/>
            <a:ext cx="0" cy="9468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/>
          <p:cNvSpPr>
            <a:spLocks noGrp="1"/>
          </p:cNvSpPr>
          <p:nvPr/>
        </p:nvSpPr>
        <p:spPr>
          <a:xfrm>
            <a:off x="1046480" y="4023605"/>
            <a:ext cx="166909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thẳng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dọc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3379732"/>
            <a:ext cx="114659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>
            <a:spLocks noGrp="1"/>
          </p:cNvSpPr>
          <p:nvPr/>
        </p:nvSpPr>
        <p:spPr>
          <a:xfrm>
            <a:off x="3200400" y="3875014"/>
            <a:ext cx="1531851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ngang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638800" y="2872576"/>
            <a:ext cx="383810" cy="100243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29200" y="2983475"/>
            <a:ext cx="487687" cy="8675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itle 1"/>
          <p:cNvSpPr>
            <a:spLocks noGrp="1"/>
          </p:cNvSpPr>
          <p:nvPr/>
        </p:nvSpPr>
        <p:spPr>
          <a:xfrm>
            <a:off x="4823460" y="3874770"/>
            <a:ext cx="153162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xiên</a:t>
            </a:r>
            <a:r>
              <a:rPr lang="en-US" sz="1800" dirty="0" smtClean="0">
                <a:latin typeface="VNIAvo"/>
              </a:rPr>
              <a:t>.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189839" y="2771869"/>
            <a:ext cx="1611603" cy="527874"/>
            <a:chOff x="3739772" y="3351469"/>
            <a:chExt cx="5077368" cy="1047136"/>
          </a:xfrm>
        </p:grpSpPr>
        <p:grpSp>
          <p:nvGrpSpPr>
            <p:cNvPr id="100" name="Group 99"/>
            <p:cNvGrpSpPr/>
            <p:nvPr/>
          </p:nvGrpSpPr>
          <p:grpSpPr>
            <a:xfrm>
              <a:off x="5446849" y="3414843"/>
              <a:ext cx="1706687" cy="969605"/>
              <a:chOff x="5303713" y="3707761"/>
              <a:chExt cx="1706687" cy="96960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7110453" y="3429000"/>
              <a:ext cx="1706687" cy="969605"/>
              <a:chOff x="5303713" y="3707761"/>
              <a:chExt cx="1706687" cy="969605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3739772" y="3351469"/>
              <a:ext cx="1706687" cy="969605"/>
              <a:chOff x="5303713" y="3707761"/>
              <a:chExt cx="1706687" cy="969605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itle 1"/>
          <p:cNvSpPr>
            <a:spLocks noGrp="1"/>
          </p:cNvSpPr>
          <p:nvPr/>
        </p:nvSpPr>
        <p:spPr>
          <a:xfrm>
            <a:off x="7085067" y="3538219"/>
            <a:ext cx="1755560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gấp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khúc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9426532" y="2982991"/>
            <a:ext cx="1504950" cy="569804"/>
          </a:xfrm>
          <a:custGeom>
            <a:avLst/>
            <a:gdLst>
              <a:gd name="connsiteX0" fmla="*/ 0 w 2883744"/>
              <a:gd name="connsiteY0" fmla="*/ 152400 h 443383"/>
              <a:gd name="connsiteX1" fmla="*/ 41564 w 2883744"/>
              <a:gd name="connsiteY1" fmla="*/ 83128 h 443383"/>
              <a:gd name="connsiteX2" fmla="*/ 166254 w 2883744"/>
              <a:gd name="connsiteY2" fmla="*/ 27710 h 443383"/>
              <a:gd name="connsiteX3" fmla="*/ 207818 w 2883744"/>
              <a:gd name="connsiteY3" fmla="*/ 13855 h 443383"/>
              <a:gd name="connsiteX4" fmla="*/ 249382 w 2883744"/>
              <a:gd name="connsiteY4" fmla="*/ 0 h 443383"/>
              <a:gd name="connsiteX5" fmla="*/ 387927 w 2883744"/>
              <a:gd name="connsiteY5" fmla="*/ 27710 h 443383"/>
              <a:gd name="connsiteX6" fmla="*/ 429491 w 2883744"/>
              <a:gd name="connsiteY6" fmla="*/ 55419 h 443383"/>
              <a:gd name="connsiteX7" fmla="*/ 457200 w 2883744"/>
              <a:gd name="connsiteY7" fmla="*/ 96982 h 443383"/>
              <a:gd name="connsiteX8" fmla="*/ 484909 w 2883744"/>
              <a:gd name="connsiteY8" fmla="*/ 152400 h 443383"/>
              <a:gd name="connsiteX9" fmla="*/ 512618 w 2883744"/>
              <a:gd name="connsiteY9" fmla="*/ 180110 h 443383"/>
              <a:gd name="connsiteX10" fmla="*/ 526473 w 2883744"/>
              <a:gd name="connsiteY10" fmla="*/ 221673 h 443383"/>
              <a:gd name="connsiteX11" fmla="*/ 568036 w 2883744"/>
              <a:gd name="connsiteY11" fmla="*/ 249382 h 443383"/>
              <a:gd name="connsiteX12" fmla="*/ 665018 w 2883744"/>
              <a:gd name="connsiteY12" fmla="*/ 277091 h 443383"/>
              <a:gd name="connsiteX13" fmla="*/ 817418 w 2883744"/>
              <a:gd name="connsiteY13" fmla="*/ 263237 h 443383"/>
              <a:gd name="connsiteX14" fmla="*/ 900545 w 2883744"/>
              <a:gd name="connsiteY14" fmla="*/ 235528 h 443383"/>
              <a:gd name="connsiteX15" fmla="*/ 983673 w 2883744"/>
              <a:gd name="connsiteY15" fmla="*/ 180110 h 443383"/>
              <a:gd name="connsiteX16" fmla="*/ 1011382 w 2883744"/>
              <a:gd name="connsiteY16" fmla="*/ 152400 h 443383"/>
              <a:gd name="connsiteX17" fmla="*/ 1052945 w 2883744"/>
              <a:gd name="connsiteY17" fmla="*/ 138546 h 443383"/>
              <a:gd name="connsiteX18" fmla="*/ 1094509 w 2883744"/>
              <a:gd name="connsiteY18" fmla="*/ 96982 h 443383"/>
              <a:gd name="connsiteX19" fmla="*/ 1246909 w 2883744"/>
              <a:gd name="connsiteY19" fmla="*/ 55419 h 443383"/>
              <a:gd name="connsiteX20" fmla="*/ 1385454 w 2883744"/>
              <a:gd name="connsiteY20" fmla="*/ 69273 h 443383"/>
              <a:gd name="connsiteX21" fmla="*/ 1427018 w 2883744"/>
              <a:gd name="connsiteY21" fmla="*/ 83128 h 443383"/>
              <a:gd name="connsiteX22" fmla="*/ 1524000 w 2883744"/>
              <a:gd name="connsiteY22" fmla="*/ 207819 h 443383"/>
              <a:gd name="connsiteX23" fmla="*/ 1565564 w 2883744"/>
              <a:gd name="connsiteY23" fmla="*/ 249382 h 443383"/>
              <a:gd name="connsiteX24" fmla="*/ 1690254 w 2883744"/>
              <a:gd name="connsiteY24" fmla="*/ 304800 h 443383"/>
              <a:gd name="connsiteX25" fmla="*/ 1731818 w 2883744"/>
              <a:gd name="connsiteY25" fmla="*/ 318655 h 443383"/>
              <a:gd name="connsiteX26" fmla="*/ 1773382 w 2883744"/>
              <a:gd name="connsiteY26" fmla="*/ 332510 h 443383"/>
              <a:gd name="connsiteX27" fmla="*/ 1967345 w 2883744"/>
              <a:gd name="connsiteY27" fmla="*/ 318655 h 443383"/>
              <a:gd name="connsiteX28" fmla="*/ 2050473 w 2883744"/>
              <a:gd name="connsiteY28" fmla="*/ 277091 h 443383"/>
              <a:gd name="connsiteX29" fmla="*/ 2092036 w 2883744"/>
              <a:gd name="connsiteY29" fmla="*/ 263237 h 443383"/>
              <a:gd name="connsiteX30" fmla="*/ 2147454 w 2883744"/>
              <a:gd name="connsiteY30" fmla="*/ 193964 h 443383"/>
              <a:gd name="connsiteX31" fmla="*/ 2161309 w 2883744"/>
              <a:gd name="connsiteY31" fmla="*/ 152400 h 443383"/>
              <a:gd name="connsiteX32" fmla="*/ 2202873 w 2883744"/>
              <a:gd name="connsiteY32" fmla="*/ 124691 h 443383"/>
              <a:gd name="connsiteX33" fmla="*/ 2355273 w 2883744"/>
              <a:gd name="connsiteY33" fmla="*/ 96982 h 443383"/>
              <a:gd name="connsiteX34" fmla="*/ 2535382 w 2883744"/>
              <a:gd name="connsiteY34" fmla="*/ 110837 h 443383"/>
              <a:gd name="connsiteX35" fmla="*/ 2618509 w 2883744"/>
              <a:gd name="connsiteY35" fmla="*/ 166255 h 443383"/>
              <a:gd name="connsiteX36" fmla="*/ 2660073 w 2883744"/>
              <a:gd name="connsiteY36" fmla="*/ 180110 h 443383"/>
              <a:gd name="connsiteX37" fmla="*/ 2743200 w 2883744"/>
              <a:gd name="connsiteY37" fmla="*/ 235528 h 443383"/>
              <a:gd name="connsiteX38" fmla="*/ 2784764 w 2883744"/>
              <a:gd name="connsiteY38" fmla="*/ 263237 h 443383"/>
              <a:gd name="connsiteX39" fmla="*/ 2826327 w 2883744"/>
              <a:gd name="connsiteY39" fmla="*/ 387928 h 443383"/>
              <a:gd name="connsiteX40" fmla="*/ 2840182 w 2883744"/>
              <a:gd name="connsiteY40" fmla="*/ 429491 h 443383"/>
              <a:gd name="connsiteX41" fmla="*/ 2867891 w 2883744"/>
              <a:gd name="connsiteY41" fmla="*/ 443346 h 44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83744" h="443383">
                <a:moveTo>
                  <a:pt x="0" y="152400"/>
                </a:moveTo>
                <a:cubicBezTo>
                  <a:pt x="13855" y="129309"/>
                  <a:pt x="24039" y="103573"/>
                  <a:pt x="41564" y="83128"/>
                </a:cubicBezTo>
                <a:cubicBezTo>
                  <a:pt x="67911" y="52390"/>
                  <a:pt x="136651" y="37578"/>
                  <a:pt x="166254" y="27710"/>
                </a:cubicBezTo>
                <a:lnTo>
                  <a:pt x="207818" y="13855"/>
                </a:lnTo>
                <a:lnTo>
                  <a:pt x="249382" y="0"/>
                </a:lnTo>
                <a:cubicBezTo>
                  <a:pt x="285127" y="5107"/>
                  <a:pt x="349235" y="8364"/>
                  <a:pt x="387927" y="27710"/>
                </a:cubicBezTo>
                <a:cubicBezTo>
                  <a:pt x="402820" y="35157"/>
                  <a:pt x="415636" y="46183"/>
                  <a:pt x="429491" y="55419"/>
                </a:cubicBezTo>
                <a:cubicBezTo>
                  <a:pt x="438727" y="69273"/>
                  <a:pt x="448939" y="82525"/>
                  <a:pt x="457200" y="96982"/>
                </a:cubicBezTo>
                <a:cubicBezTo>
                  <a:pt x="467447" y="114914"/>
                  <a:pt x="473453" y="135216"/>
                  <a:pt x="484909" y="152400"/>
                </a:cubicBezTo>
                <a:cubicBezTo>
                  <a:pt x="492155" y="163269"/>
                  <a:pt x="503382" y="170873"/>
                  <a:pt x="512618" y="180110"/>
                </a:cubicBezTo>
                <a:cubicBezTo>
                  <a:pt x="517236" y="193964"/>
                  <a:pt x="517350" y="210269"/>
                  <a:pt x="526473" y="221673"/>
                </a:cubicBezTo>
                <a:cubicBezTo>
                  <a:pt x="536875" y="234675"/>
                  <a:pt x="553143" y="241935"/>
                  <a:pt x="568036" y="249382"/>
                </a:cubicBezTo>
                <a:cubicBezTo>
                  <a:pt x="587915" y="259322"/>
                  <a:pt x="647258" y="272651"/>
                  <a:pt x="665018" y="277091"/>
                </a:cubicBezTo>
                <a:cubicBezTo>
                  <a:pt x="715818" y="272473"/>
                  <a:pt x="767185" y="272102"/>
                  <a:pt x="817418" y="263237"/>
                </a:cubicBezTo>
                <a:cubicBezTo>
                  <a:pt x="846181" y="258161"/>
                  <a:pt x="900545" y="235528"/>
                  <a:pt x="900545" y="235528"/>
                </a:cubicBezTo>
                <a:cubicBezTo>
                  <a:pt x="928254" y="217055"/>
                  <a:pt x="960125" y="203659"/>
                  <a:pt x="983673" y="180110"/>
                </a:cubicBezTo>
                <a:cubicBezTo>
                  <a:pt x="992909" y="170873"/>
                  <a:pt x="1000181" y="159121"/>
                  <a:pt x="1011382" y="152400"/>
                </a:cubicBezTo>
                <a:cubicBezTo>
                  <a:pt x="1023905" y="144886"/>
                  <a:pt x="1039091" y="143164"/>
                  <a:pt x="1052945" y="138546"/>
                </a:cubicBezTo>
                <a:cubicBezTo>
                  <a:pt x="1066800" y="124691"/>
                  <a:pt x="1077381" y="106497"/>
                  <a:pt x="1094509" y="96982"/>
                </a:cubicBezTo>
                <a:cubicBezTo>
                  <a:pt x="1134060" y="75009"/>
                  <a:pt x="1202138" y="64373"/>
                  <a:pt x="1246909" y="55419"/>
                </a:cubicBezTo>
                <a:cubicBezTo>
                  <a:pt x="1293091" y="60037"/>
                  <a:pt x="1339582" y="62216"/>
                  <a:pt x="1385454" y="69273"/>
                </a:cubicBezTo>
                <a:cubicBezTo>
                  <a:pt x="1399888" y="71494"/>
                  <a:pt x="1414867" y="75027"/>
                  <a:pt x="1427018" y="83128"/>
                </a:cubicBezTo>
                <a:cubicBezTo>
                  <a:pt x="1485524" y="122132"/>
                  <a:pt x="1468942" y="152763"/>
                  <a:pt x="1524000" y="207819"/>
                </a:cubicBezTo>
                <a:cubicBezTo>
                  <a:pt x="1537855" y="221673"/>
                  <a:pt x="1550512" y="236839"/>
                  <a:pt x="1565564" y="249382"/>
                </a:cubicBezTo>
                <a:cubicBezTo>
                  <a:pt x="1609476" y="285975"/>
                  <a:pt x="1629840" y="284662"/>
                  <a:pt x="1690254" y="304800"/>
                </a:cubicBezTo>
                <a:lnTo>
                  <a:pt x="1731818" y="318655"/>
                </a:lnTo>
                <a:lnTo>
                  <a:pt x="1773382" y="332510"/>
                </a:lnTo>
                <a:cubicBezTo>
                  <a:pt x="1838036" y="327892"/>
                  <a:pt x="1902970" y="326229"/>
                  <a:pt x="1967345" y="318655"/>
                </a:cubicBezTo>
                <a:cubicBezTo>
                  <a:pt x="2012883" y="313297"/>
                  <a:pt x="2010237" y="297209"/>
                  <a:pt x="2050473" y="277091"/>
                </a:cubicBezTo>
                <a:cubicBezTo>
                  <a:pt x="2063535" y="270560"/>
                  <a:pt x="2078182" y="267855"/>
                  <a:pt x="2092036" y="263237"/>
                </a:cubicBezTo>
                <a:cubicBezTo>
                  <a:pt x="2126861" y="158764"/>
                  <a:pt x="2075834" y="283490"/>
                  <a:pt x="2147454" y="193964"/>
                </a:cubicBezTo>
                <a:cubicBezTo>
                  <a:pt x="2156577" y="182560"/>
                  <a:pt x="2152186" y="163804"/>
                  <a:pt x="2161309" y="152400"/>
                </a:cubicBezTo>
                <a:cubicBezTo>
                  <a:pt x="2171711" y="139398"/>
                  <a:pt x="2187980" y="132138"/>
                  <a:pt x="2202873" y="124691"/>
                </a:cubicBezTo>
                <a:cubicBezTo>
                  <a:pt x="2245586" y="103335"/>
                  <a:pt x="2317071" y="101757"/>
                  <a:pt x="2355273" y="96982"/>
                </a:cubicBezTo>
                <a:cubicBezTo>
                  <a:pt x="2415309" y="101600"/>
                  <a:pt x="2477151" y="95513"/>
                  <a:pt x="2535382" y="110837"/>
                </a:cubicBezTo>
                <a:cubicBezTo>
                  <a:pt x="2567588" y="119312"/>
                  <a:pt x="2586916" y="155724"/>
                  <a:pt x="2618509" y="166255"/>
                </a:cubicBezTo>
                <a:cubicBezTo>
                  <a:pt x="2632364" y="170873"/>
                  <a:pt x="2647307" y="173018"/>
                  <a:pt x="2660073" y="180110"/>
                </a:cubicBezTo>
                <a:cubicBezTo>
                  <a:pt x="2689184" y="196283"/>
                  <a:pt x="2715491" y="217055"/>
                  <a:pt x="2743200" y="235528"/>
                </a:cubicBezTo>
                <a:lnTo>
                  <a:pt x="2784764" y="263237"/>
                </a:lnTo>
                <a:lnTo>
                  <a:pt x="2826327" y="387928"/>
                </a:lnTo>
                <a:cubicBezTo>
                  <a:pt x="2830945" y="401782"/>
                  <a:pt x="2826328" y="424873"/>
                  <a:pt x="2840182" y="429491"/>
                </a:cubicBezTo>
                <a:cubicBezTo>
                  <a:pt x="2886126" y="444806"/>
                  <a:pt x="2896349" y="443346"/>
                  <a:pt x="2867891" y="443346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itle 1"/>
          <p:cNvSpPr>
            <a:spLocks noGrp="1"/>
          </p:cNvSpPr>
          <p:nvPr/>
        </p:nvSpPr>
        <p:spPr>
          <a:xfrm>
            <a:off x="9227343" y="3639900"/>
            <a:ext cx="170451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lượn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sóng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55774" y="4701754"/>
            <a:ext cx="841652" cy="82105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Arc 115"/>
          <p:cNvSpPr/>
          <p:nvPr/>
        </p:nvSpPr>
        <p:spPr>
          <a:xfrm rot="19003662">
            <a:off x="4334287" y="4924789"/>
            <a:ext cx="1551083" cy="1433285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8" name="Arc 117"/>
          <p:cNvSpPr/>
          <p:nvPr/>
        </p:nvSpPr>
        <p:spPr>
          <a:xfrm rot="19003662" flipH="1" flipV="1">
            <a:off x="4448706" y="4189499"/>
            <a:ext cx="1648675" cy="1640328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0213059" flipH="1">
            <a:off x="5935458" y="4736152"/>
            <a:ext cx="673463" cy="797550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Freeform 113"/>
          <p:cNvSpPr/>
          <p:nvPr/>
        </p:nvSpPr>
        <p:spPr>
          <a:xfrm rot="10257314">
            <a:off x="6642735" y="4929505"/>
            <a:ext cx="734060" cy="807085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48" r="98995">
                        <a14:foregroundMark x1="22111" y1="26946" x2="22111" y2="26946"/>
                        <a14:foregroundMark x1="17085" y1="58683" x2="17085" y2="58683"/>
                        <a14:foregroundMark x1="28643" y1="81437" x2="28643" y2="81437"/>
                        <a14:foregroundMark x1="34171" y1="82036" x2="34171" y2="82036"/>
                        <a14:foregroundMark x1="56281" y1="89820" x2="58291" y2="89820"/>
                        <a14:foregroundMark x1="78392" y1="79641" x2="78392" y2="79641"/>
                        <a14:foregroundMark x1="89950" y1="55689" x2="89950" y2="55689"/>
                        <a14:foregroundMark x1="81910" y1="25749" x2="81910" y2="25749"/>
                        <a14:foregroundMark x1="61307" y1="14970" x2="61307" y2="14970"/>
                        <a14:foregroundMark x1="37186" y1="14371" x2="37186" y2="14371"/>
                      </a14:backgroundRemoval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6672" r="7256" b="7272"/>
          <a:stretch>
            <a:fillRect/>
          </a:stretch>
        </p:blipFill>
        <p:spPr bwMode="auto">
          <a:xfrm>
            <a:off x="8717280" y="4286250"/>
            <a:ext cx="1895475" cy="1590675"/>
          </a:xfrm>
          <a:prstGeom prst="rect">
            <a:avLst/>
          </a:prstGeom>
          <a:noFill/>
          <a:ln w="12700">
            <a:noFill/>
          </a:ln>
          <a:effectLst/>
        </p:spPr>
      </p:pic>
      <p:sp>
        <p:nvSpPr>
          <p:cNvPr id="112" name="Title 1"/>
          <p:cNvSpPr>
            <a:spLocks noGrp="1"/>
          </p:cNvSpPr>
          <p:nvPr/>
        </p:nvSpPr>
        <p:spPr>
          <a:xfrm>
            <a:off x="2551232" y="5562600"/>
            <a:ext cx="15594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cong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kín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111" name="Title 1"/>
          <p:cNvSpPr>
            <a:spLocks noGrp="1"/>
          </p:cNvSpPr>
          <p:nvPr/>
        </p:nvSpPr>
        <p:spPr>
          <a:xfrm>
            <a:off x="5425645" y="5791200"/>
            <a:ext cx="16272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cong</a:t>
            </a:r>
            <a:endParaRPr lang="en-US" sz="1800" dirty="0" smtClean="0">
              <a:latin typeface="VNIAvo"/>
            </a:endParaRPr>
          </a:p>
        </p:txBody>
      </p:sp>
      <p:sp>
        <p:nvSpPr>
          <p:cNvPr id="113" name="Title 1"/>
          <p:cNvSpPr>
            <a:spLocks noGrp="1"/>
          </p:cNvSpPr>
          <p:nvPr/>
        </p:nvSpPr>
        <p:spPr>
          <a:xfrm>
            <a:off x="9112250" y="5989955"/>
            <a:ext cx="1500505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xoắn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ốc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49" grpId="0"/>
      <p:bldP spid="49" grpId="1"/>
      <p:bldP spid="74" grpId="0"/>
      <p:bldP spid="74" grpId="1"/>
      <p:bldP spid="75" grpId="0"/>
      <p:bldP spid="75" grpId="1"/>
      <p:bldP spid="108" grpId="0"/>
      <p:bldP spid="108" grpId="1"/>
      <p:bldP spid="109" grpId="0"/>
      <p:bldP spid="109" grpId="1"/>
      <p:bldP spid="38" grpId="0" animBg="1"/>
      <p:bldP spid="38" grpId="1" animBg="1"/>
      <p:bldP spid="110" grpId="0"/>
      <p:bldP spid="110" grpId="1"/>
      <p:bldP spid="30" grpId="0" animBg="1"/>
      <p:bldP spid="30" grpId="1" animBg="1"/>
      <p:bldP spid="116" grpId="0" animBg="1"/>
      <p:bldP spid="116" grpId="1" animBg="1"/>
      <p:bldP spid="118" grpId="0" animBg="1"/>
      <p:bldP spid="118" grpId="1" animBg="1"/>
      <p:bldP spid="37" grpId="0" animBg="1"/>
      <p:bldP spid="37" grpId="1" animBg="1"/>
      <p:bldP spid="114" grpId="0" animBg="1"/>
      <p:bldP spid="114" grpId="1" animBg="1"/>
      <p:bldP spid="112" grpId="0"/>
      <p:bldP spid="112" grpId="1"/>
      <p:bldP spid="111" grpId="0"/>
      <p:bldP spid="111" grpId="1"/>
      <p:bldP spid="113" grpId="0"/>
      <p:bldP spid="1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Cách thực hiện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4325" y="2294255"/>
            <a:ext cx="3688080" cy="3413760"/>
          </a:xfrm>
          <a:prstGeom prst="rect">
            <a:avLst/>
          </a:prstGeom>
        </p:spPr>
      </p:pic>
      <p:pic>
        <p:nvPicPr>
          <p:cNvPr id="5" name="Content Placeholder 4" descr="anh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68795" y="2275205"/>
            <a:ext cx="3787140" cy="3451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02970" y="5727065"/>
            <a:ext cx="4250055" cy="643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BƯỚC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>
                <a:solidFill>
                  <a:srgbClr val="7030A0"/>
                </a:solidFill>
              </a:rPr>
              <a:t>Dùng nét vẽ hình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702935" y="5726430"/>
            <a:ext cx="6303010" cy="66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>
                <a:solidFill>
                  <a:schemeClr val="tx1"/>
                </a:solidFill>
              </a:rPr>
              <a:t>Bước 2</a:t>
            </a:r>
            <a:r>
              <a:rPr lang="en-US" sz="2800" b="1">
                <a:solidFill>
                  <a:srgbClr val="7030A0"/>
                </a:solidFill>
              </a:rPr>
              <a:t> : Vẽ nét đã học ở tiết 1 vào hình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/>
              <a:t/>
            </a:r>
            <a:br>
              <a:rPr lang="en-US" u="sng"/>
            </a:br>
            <a:r>
              <a:rPr lang="en-US" u="sng"/>
              <a:t>Hình ảnh vẽ nét trang trí của các bạn lớp 1</a:t>
            </a:r>
            <a:br>
              <a:rPr lang="en-US" u="sng"/>
            </a:br>
            <a:endParaRPr lang="en-US" sz="3555"/>
          </a:p>
        </p:txBody>
      </p:sp>
      <p:pic>
        <p:nvPicPr>
          <p:cNvPr id="1073742863" name="Content Placeholder 1073742862"/>
          <p:cNvPicPr>
            <a:picLocks noGrp="1" noRot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3335" y="1825625"/>
            <a:ext cx="3070860" cy="4351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2" descr="IMG-916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0785" y="1825625"/>
            <a:ext cx="2873375" cy="4351655"/>
          </a:xfrm>
          <a:prstGeom prst="rect">
            <a:avLst/>
          </a:prstGeom>
        </p:spPr>
      </p:pic>
      <p:pic>
        <p:nvPicPr>
          <p:cNvPr id="5" name="Picture 4" descr="IMG-9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1824990"/>
            <a:ext cx="2717800" cy="4352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, đồ chơi, búp bê&#10;&#10;Mô tả được tạo tự độ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141220" y="728980"/>
            <a:ext cx="7807960" cy="3018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</a:t>
            </a:r>
            <a:endParaRPr lang="en-US" u="sng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44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 HÌNH VÀ TRANG TRÍ NÉT MÀ EM THÍCH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n>
                  <a:solidFill>
                    <a:srgbClr val="002060"/>
                  </a:solidFill>
                </a:ln>
              </a:rPr>
              <a:t>THẢO LUẬN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Tranh vẽ hình gì ?</a:t>
            </a:r>
          </a:p>
          <a:p>
            <a:r>
              <a:rPr lang="en-US"/>
              <a:t>Trong tranh thể hiện những nét nào ?</a:t>
            </a:r>
          </a:p>
          <a:p>
            <a:r>
              <a:rPr lang="en-US"/>
              <a:t>Em thích bức tranh nào ? vì sao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CỦNG CỐ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Nêu tên các nét cơ bản ?</a:t>
            </a:r>
          </a:p>
          <a:p>
            <a:r>
              <a:rPr lang="en-US"/>
              <a:t>nêu cách thực hiện bài vẽ nết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.VnTifani Heavy</vt:lpstr>
      <vt:lpstr>Arial</vt:lpstr>
      <vt:lpstr>Calibri</vt:lpstr>
      <vt:lpstr>Calibri Light</vt:lpstr>
      <vt:lpstr>Times New Roman</vt:lpstr>
      <vt:lpstr>VNIAvo</vt:lpstr>
      <vt:lpstr>Office Theme</vt:lpstr>
      <vt:lpstr>PowerPoint Presentation</vt:lpstr>
      <vt:lpstr>KIỂM TRA BÀI CỦ - Kể tên các nét đã học ở tiết 1 ?</vt:lpstr>
      <vt:lpstr>Cách thực hiện</vt:lpstr>
      <vt:lpstr> Hình ảnh vẽ nét trang trí của các bạn lớp 1 </vt:lpstr>
      <vt:lpstr>PowerPoint Presentation</vt:lpstr>
      <vt:lpstr>THẢO LUẬN</vt:lpstr>
      <vt:lpstr>CỦNG CỐ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W10.TQC</cp:lastModifiedBy>
  <cp:revision>7</cp:revision>
  <dcterms:created xsi:type="dcterms:W3CDTF">2023-10-11T03:40:00Z</dcterms:created>
  <dcterms:modified xsi:type="dcterms:W3CDTF">2024-10-21T08:08:20Z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C9AEF155E4974688946157BC5E58DBFC_13</vt:lpwstr>
  </property>
  <property fmtid="{D5CDD505-2E9C-101B-9397-08002B2CF9AE}" pid="3" name="KSOProductBuildVer">
    <vt:lpwstr>1033-12.2.0.13266</vt:lpwstr>
  </property>
</Properties>
</file>