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75" r:id="rId2"/>
    <p:sldId id="258" r:id="rId3"/>
    <p:sldId id="278" r:id="rId4"/>
    <p:sldId id="277" r:id="rId5"/>
    <p:sldId id="276" r:id="rId6"/>
    <p:sldId id="268" r:id="rId7"/>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FF"/>
    <a:srgbClr val="FFDB6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55" d="100"/>
          <a:sy n="55" d="100"/>
        </p:scale>
        <p:origin x="618" y="4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11/21/2024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6</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11/21/2024</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Box 14"/>
          <p:cNvSpPr txBox="1">
            <a:spLocks noChangeArrowheads="1"/>
          </p:cNvSpPr>
          <p:nvPr/>
        </p:nvSpPr>
        <p:spPr bwMode="auto">
          <a:xfrm>
            <a:off x="1661319" y="3124200"/>
            <a:ext cx="13500099" cy="253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defRPr/>
            </a:pPr>
            <a:r>
              <a:rPr lang="en-US" sz="6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Sử</a:t>
            </a:r>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dụng</a:t>
            </a:r>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máy</a:t>
            </a:r>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thu</a:t>
            </a:r>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53548" y="469070"/>
            <a:ext cx="2090637" cy="461665"/>
            <a:chOff x="6718466" y="641502"/>
            <a:chExt cx="2055362" cy="461665"/>
          </a:xfrm>
        </p:grpSpPr>
        <p:sp>
          <p:nvSpPr>
            <p:cNvPr id="6" name="TextBox 5"/>
            <p:cNvSpPr txBox="1"/>
            <p:nvPr/>
          </p:nvSpPr>
          <p:spPr>
            <a:xfrm>
              <a:off x="6718466" y="641502"/>
              <a:ext cx="2055362"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CÔNG NGHỆ</a:t>
              </a:r>
            </a:p>
          </p:txBody>
        </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5: SỬ DỤNG MÁY THU HÌNH (T1)</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a:t>
            </a:r>
            <a:r>
              <a:rPr lang="nl-NL" sz="3600" b="1" u="sng">
                <a:solidFill>
                  <a:srgbClr val="FF0000"/>
                </a:solidFill>
                <a:latin typeface="Times New Roman" pitchFamily="18" charset="0"/>
                <a:cs typeface="Times New Roman" pitchFamily="18" charset="0"/>
              </a:rPr>
              <a:t>Tìm hiểu về máy thu hình.</a:t>
            </a:r>
            <a:endParaRPr lang="en-US" sz="3600" b="1" u="sng">
              <a:solidFill>
                <a:srgbClr val="FF0000"/>
              </a:solidFill>
              <a:latin typeface="Times New Roman" pitchFamily="18" charset="0"/>
              <a:cs typeface="Times New Roman" pitchFamily="18" charset="0"/>
            </a:endParaRPr>
          </a:p>
        </p:txBody>
      </p:sp>
      <p:pic>
        <p:nvPicPr>
          <p:cNvPr id="26" name="Xem ti v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04318" y="2223088"/>
            <a:ext cx="11576863" cy="6311311"/>
          </a:xfrm>
          <a:prstGeom prst="rect">
            <a:avLst/>
          </a:prstGeom>
        </p:spPr>
      </p:pic>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6"/>
                </p:tgtEl>
              </p:cMediaNode>
            </p:video>
          </p:childTnLst>
        </p:cTn>
      </p:par>
    </p:tnLst>
    <p:bldLst>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53548" y="469070"/>
            <a:ext cx="2090637" cy="461665"/>
            <a:chOff x="6718466" y="641502"/>
            <a:chExt cx="2055362" cy="461665"/>
          </a:xfrm>
        </p:grpSpPr>
        <p:sp>
          <p:nvSpPr>
            <p:cNvPr id="6" name="TextBox 5"/>
            <p:cNvSpPr txBox="1"/>
            <p:nvPr/>
          </p:nvSpPr>
          <p:spPr>
            <a:xfrm>
              <a:off x="6718466" y="641502"/>
              <a:ext cx="2055362"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CÔNG NGHỆ</a:t>
              </a:r>
            </a:p>
          </p:txBody>
        </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5: SỬ DỤNG MÁY THU HÌNH (T1)</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a:t>
            </a:r>
            <a:r>
              <a:rPr lang="nl-NL" sz="3600" b="1" u="sng">
                <a:solidFill>
                  <a:srgbClr val="FF0000"/>
                </a:solidFill>
                <a:latin typeface="Times New Roman" pitchFamily="18" charset="0"/>
                <a:cs typeface="Times New Roman" pitchFamily="18" charset="0"/>
              </a:rPr>
              <a:t>Tác dụng của máy thu hình.</a:t>
            </a:r>
            <a:endParaRPr lang="en-US" sz="3600" b="1" u="sng">
              <a:solidFill>
                <a:srgbClr val="FF0000"/>
              </a:solidFill>
              <a:latin typeface="Times New Roman" pitchFamily="18" charset="0"/>
              <a:cs typeface="Times New Roman" pitchFamily="18" charset="0"/>
            </a:endParaRPr>
          </a:p>
        </p:txBody>
      </p:sp>
      <p:sp>
        <p:nvSpPr>
          <p:cNvPr id="47" name="TextBox 46"/>
          <p:cNvSpPr txBox="1"/>
          <p:nvPr/>
        </p:nvSpPr>
        <p:spPr>
          <a:xfrm>
            <a:off x="1356519" y="2223089"/>
            <a:ext cx="13826872" cy="646331"/>
          </a:xfrm>
          <a:prstGeom prst="rect">
            <a:avLst/>
          </a:prstGeom>
          <a:noFill/>
        </p:spPr>
        <p:txBody>
          <a:bodyPr wrap="square" rtlCol="0">
            <a:spAutoFit/>
          </a:bodyPr>
          <a:lstStyle/>
          <a:p>
            <a:pPr indent="457200" algn="just"/>
            <a:r>
              <a:rPr lang="en-US" sz="3600" i="1">
                <a:solidFill>
                  <a:srgbClr val="0000FF"/>
                </a:solidFill>
                <a:latin typeface="Times New Roman" panose="02020603050405020304" pitchFamily="18" charset="0"/>
                <a:cs typeface="Times New Roman" panose="02020603050405020304" pitchFamily="18" charset="0"/>
              </a:rPr>
              <a:t>- Em hãy quan sát các hình dưới đây và nói tác dụng của máy thu hình.</a:t>
            </a:r>
          </a:p>
        </p:txBody>
      </p:sp>
      <p:sp>
        <p:nvSpPr>
          <p:cNvPr id="24" name="TextBox 23"/>
          <p:cNvSpPr txBox="1"/>
          <p:nvPr/>
        </p:nvSpPr>
        <p:spPr>
          <a:xfrm>
            <a:off x="451101" y="6781800"/>
            <a:ext cx="15163800" cy="1754326"/>
          </a:xfrm>
          <a:prstGeom prst="rect">
            <a:avLst/>
          </a:prstGeom>
          <a:solidFill>
            <a:schemeClr val="bg1"/>
          </a:solidFill>
        </p:spPr>
        <p:txBody>
          <a:bodyPr wrap="square" rtlCol="0">
            <a:spAutoFit/>
          </a:bodyPr>
          <a:lstStyle/>
          <a:p>
            <a:pPr indent="457200" algn="just"/>
            <a:r>
              <a:rPr lang="en-US" sz="3600" b="1">
                <a:solidFill>
                  <a:srgbClr val="FF3399"/>
                </a:solidFill>
                <a:latin typeface="Times New Roman" panose="02020603050405020304" pitchFamily="18" charset="0"/>
                <a:cs typeface="Times New Roman" panose="02020603050405020304" pitchFamily="18" charset="0"/>
              </a:rPr>
              <a:t>    Máy thu hình (còn gọi là tivi) dùng để xem các chương trình truyền hình. Nội dung chương trình truyền hình thường là tin tức, thông tin giải trí và một số chương trình giáo dục.</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571" t="38246" r="48914" b="35770"/>
          <a:stretch/>
        </p:blipFill>
        <p:spPr bwMode="auto">
          <a:xfrm>
            <a:off x="2727275" y="3048000"/>
            <a:ext cx="11085359" cy="348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8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53548" y="469070"/>
            <a:ext cx="2090637" cy="461665"/>
            <a:chOff x="6718466" y="641502"/>
            <a:chExt cx="2055362" cy="461665"/>
          </a:xfrm>
        </p:grpSpPr>
        <p:sp>
          <p:nvSpPr>
            <p:cNvPr id="6" name="TextBox 5"/>
            <p:cNvSpPr txBox="1"/>
            <p:nvPr/>
          </p:nvSpPr>
          <p:spPr>
            <a:xfrm>
              <a:off x="6718466" y="641502"/>
              <a:ext cx="2055362"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CÔNG NGHỆ</a:t>
              </a:r>
            </a:p>
          </p:txBody>
        </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38200"/>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5: SỬ DỤNG MÁY THU HÌNH (T1)</a:t>
            </a:r>
          </a:p>
        </p:txBody>
      </p:sp>
      <p:sp>
        <p:nvSpPr>
          <p:cNvPr id="47" name="TextBox 46"/>
          <p:cNvSpPr txBox="1"/>
          <p:nvPr/>
        </p:nvSpPr>
        <p:spPr>
          <a:xfrm>
            <a:off x="5236910" y="1524000"/>
            <a:ext cx="7162800" cy="646331"/>
          </a:xfrm>
          <a:prstGeom prst="rect">
            <a:avLst/>
          </a:prstGeom>
          <a:noFill/>
        </p:spPr>
        <p:txBody>
          <a:bodyPr wrap="square" rtlCol="0">
            <a:spAutoFit/>
          </a:bodyPr>
          <a:lstStyle/>
          <a:p>
            <a:pPr indent="457200" algn="just"/>
            <a:r>
              <a:rPr lang="en-US" sz="3600" b="1">
                <a:solidFill>
                  <a:srgbClr val="FF0000"/>
                </a:solidFill>
                <a:latin typeface="Times New Roman" panose="02020603050405020304" pitchFamily="18" charset="0"/>
                <a:cs typeface="Times New Roman" panose="02020603050405020304" pitchFamily="18" charset="0"/>
              </a:rPr>
              <a:t>Trò chơi “Ai nhanh ai đúng”</a:t>
            </a:r>
          </a:p>
        </p:txBody>
      </p:sp>
      <p:pic>
        <p:nvPicPr>
          <p:cNvPr id="7" name="Lịch phát sóng vtv3 hôm n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7119" y="2850978"/>
            <a:ext cx="9679670" cy="5405548"/>
          </a:xfrm>
          <a:prstGeom prst="rect">
            <a:avLst/>
          </a:prstGeom>
        </p:spPr>
      </p:pic>
      <p:sp>
        <p:nvSpPr>
          <p:cNvPr id="24" name="TextBox 23"/>
          <p:cNvSpPr txBox="1"/>
          <p:nvPr/>
        </p:nvSpPr>
        <p:spPr>
          <a:xfrm>
            <a:off x="365919" y="2057400"/>
            <a:ext cx="15470870" cy="646331"/>
          </a:xfrm>
          <a:prstGeom prst="rect">
            <a:avLst/>
          </a:prstGeom>
          <a:noFill/>
        </p:spPr>
        <p:txBody>
          <a:bodyPr wrap="square" rtlCol="0">
            <a:spAutoFit/>
          </a:bodyPr>
          <a:lstStyle/>
          <a:p>
            <a:pPr indent="457200" algn="just"/>
            <a:r>
              <a:rPr lang="en-US" sz="3600" b="1" dirty="0" err="1">
                <a:solidFill>
                  <a:srgbClr val="0000FF"/>
                </a:solidFill>
                <a:latin typeface="Times New Roman" panose="02020603050405020304" pitchFamily="18" charset="0"/>
                <a:cs typeface="Times New Roman" panose="02020603050405020304" pitchFamily="18" charset="0"/>
              </a:rPr>
              <a:t>Quan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các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chương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trình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tivi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cho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viết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có</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những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chương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trình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nào</a:t>
            </a:r>
            <a:r>
              <a:rPr lang="en-US" sz="3600" b="1" dirty="0">
                <a:solidFill>
                  <a:srgbClr val="0000FF"/>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365919" y="3347621"/>
            <a:ext cx="5638800" cy="5262979"/>
          </a:xfrm>
          <a:prstGeom prst="rect">
            <a:avLst/>
          </a:prstGeom>
          <a:noFill/>
        </p:spPr>
        <p:txBody>
          <a:bodyPr wrap="square" rtlCol="0">
            <a:spAutoFit/>
          </a:bodyPr>
          <a:lstStyle/>
          <a:p>
            <a:pPr algn="just"/>
            <a:r>
              <a:rPr lang="en-US" sz="2800" b="1">
                <a:solidFill>
                  <a:srgbClr val="FF3399"/>
                </a:solidFill>
                <a:latin typeface="Times New Roman" panose="02020603050405020304" pitchFamily="18" charset="0"/>
                <a:cs typeface="Times New Roman" panose="02020603050405020304" pitchFamily="18" charset="0"/>
              </a:rPr>
              <a:t>- Chương trình thời sự.</a:t>
            </a:r>
          </a:p>
          <a:p>
            <a:pPr algn="just"/>
            <a:r>
              <a:rPr lang="en-US" sz="2800" b="1">
                <a:solidFill>
                  <a:srgbClr val="FF3399"/>
                </a:solidFill>
                <a:latin typeface="Times New Roman" panose="02020603050405020304" pitchFamily="18" charset="0"/>
                <a:cs typeface="Times New Roman" panose="02020603050405020304" pitchFamily="18" charset="0"/>
              </a:rPr>
              <a:t>- Chương trình đường lên đỉnh Olympia.</a:t>
            </a:r>
          </a:p>
          <a:p>
            <a:pPr algn="just"/>
            <a:r>
              <a:rPr lang="en-US" sz="2800" b="1">
                <a:solidFill>
                  <a:srgbClr val="FF3399"/>
                </a:solidFill>
                <a:latin typeface="Times New Roman" panose="02020603050405020304" pitchFamily="18" charset="0"/>
                <a:cs typeface="Times New Roman" panose="02020603050405020304" pitchFamily="18" charset="0"/>
              </a:rPr>
              <a:t>- Chương trình chuyển động 24h.</a:t>
            </a:r>
          </a:p>
          <a:p>
            <a:pPr algn="just"/>
            <a:r>
              <a:rPr lang="en-US" sz="2800" b="1">
                <a:solidFill>
                  <a:srgbClr val="FF3399"/>
                </a:solidFill>
                <a:latin typeface="Times New Roman" panose="02020603050405020304" pitchFamily="18" charset="0"/>
                <a:cs typeface="Times New Roman" panose="02020603050405020304" pitchFamily="18" charset="0"/>
              </a:rPr>
              <a:t>- Trời sinh một cặp.</a:t>
            </a:r>
          </a:p>
          <a:p>
            <a:pPr algn="just"/>
            <a:r>
              <a:rPr lang="en-US" sz="2800" b="1">
                <a:solidFill>
                  <a:srgbClr val="FF3399"/>
                </a:solidFill>
                <a:latin typeface="Times New Roman" panose="02020603050405020304" pitchFamily="18" charset="0"/>
                <a:cs typeface="Times New Roman" panose="02020603050405020304" pitchFamily="18" charset="0"/>
              </a:rPr>
              <a:t>- Ai là triệu phú.</a:t>
            </a:r>
          </a:p>
          <a:p>
            <a:pPr algn="just"/>
            <a:r>
              <a:rPr lang="en-US" sz="2800" b="1">
                <a:solidFill>
                  <a:srgbClr val="FF3399"/>
                </a:solidFill>
                <a:latin typeface="Times New Roman" panose="02020603050405020304" pitchFamily="18" charset="0"/>
                <a:cs typeface="Times New Roman" panose="02020603050405020304" pitchFamily="18" charset="0"/>
              </a:rPr>
              <a:t>- Biệt tài tí hon.</a:t>
            </a:r>
          </a:p>
          <a:p>
            <a:pPr algn="just"/>
            <a:r>
              <a:rPr lang="en-US" sz="2800" b="1">
                <a:solidFill>
                  <a:srgbClr val="FF3399"/>
                </a:solidFill>
                <a:latin typeface="Times New Roman" panose="02020603050405020304" pitchFamily="18" charset="0"/>
                <a:cs typeface="Times New Roman" panose="02020603050405020304" pitchFamily="18" charset="0"/>
              </a:rPr>
              <a:t>- Điều ước thứ 7.</a:t>
            </a:r>
          </a:p>
          <a:p>
            <a:pPr algn="just"/>
            <a:r>
              <a:rPr lang="en-US" sz="2800" b="1">
                <a:solidFill>
                  <a:srgbClr val="FF3399"/>
                </a:solidFill>
                <a:latin typeface="Times New Roman" panose="02020603050405020304" pitchFamily="18" charset="0"/>
                <a:cs typeface="Times New Roman" panose="02020603050405020304" pitchFamily="18" charset="0"/>
              </a:rPr>
              <a:t>- Cà phê sáng với VTV3.</a:t>
            </a:r>
          </a:p>
          <a:p>
            <a:pPr algn="just"/>
            <a:r>
              <a:rPr lang="en-US" sz="2800" b="1">
                <a:solidFill>
                  <a:srgbClr val="FF3399"/>
                </a:solidFill>
                <a:latin typeface="Times New Roman" panose="02020603050405020304" pitchFamily="18" charset="0"/>
                <a:cs typeface="Times New Roman" panose="02020603050405020304" pitchFamily="18" charset="0"/>
              </a:rPr>
              <a:t>- Champions League.</a:t>
            </a:r>
          </a:p>
          <a:p>
            <a:pPr algn="just"/>
            <a:r>
              <a:rPr lang="en-US" sz="2800" b="1">
                <a:solidFill>
                  <a:srgbClr val="FF3399"/>
                </a:solidFill>
                <a:latin typeface="Times New Roman" panose="02020603050405020304" pitchFamily="18" charset="0"/>
                <a:cs typeface="Times New Roman" panose="02020603050405020304" pitchFamily="18" charset="0"/>
              </a:rPr>
              <a:t>- Hoán đổi.</a:t>
            </a:r>
          </a:p>
          <a:p>
            <a:pPr algn="just"/>
            <a:r>
              <a:rPr lang="en-US" sz="2800" b="1">
                <a:solidFill>
                  <a:srgbClr val="FF3399"/>
                </a:solidFill>
                <a:latin typeface="Times New Roman" panose="02020603050405020304" pitchFamily="18" charset="0"/>
                <a:cs typeface="Times New Roman" panose="02020603050405020304" pitchFamily="18" charset="0"/>
              </a:rPr>
              <a:t>- Con biết tuốt.</a:t>
            </a:r>
          </a:p>
        </p:txBody>
      </p:sp>
    </p:spTree>
    <p:extLst>
      <p:ext uri="{BB962C8B-B14F-4D97-AF65-F5344CB8AC3E}">
        <p14:creationId xmlns:p14="http://schemas.microsoft.com/office/powerpoint/2010/main" val="199413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fade">
                                      <p:cBhvr>
                                        <p:cTn id="30" dur="500"/>
                                        <p:tgtEl>
                                          <p:spTgt spid="1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500"/>
                                        <p:tgtEl>
                                          <p:spTgt spid="1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fade">
                                      <p:cBhvr>
                                        <p:cTn id="40" dur="500"/>
                                        <p:tgtEl>
                                          <p:spTgt spid="1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5" end="5"/>
                                            </p:txEl>
                                          </p:spTgt>
                                        </p:tgtEl>
                                        <p:attrNameLst>
                                          <p:attrName>style.visibility</p:attrName>
                                        </p:attrNameLst>
                                      </p:cBhvr>
                                      <p:to>
                                        <p:strVal val="visible"/>
                                      </p:to>
                                    </p:set>
                                    <p:animEffect transition="in" filter="fade">
                                      <p:cBhvr>
                                        <p:cTn id="45" dur="500"/>
                                        <p:tgtEl>
                                          <p:spTgt spid="1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xEl>
                                              <p:pRg st="6" end="6"/>
                                            </p:txEl>
                                          </p:spTgt>
                                        </p:tgtEl>
                                        <p:attrNameLst>
                                          <p:attrName>style.visibility</p:attrName>
                                        </p:attrNameLst>
                                      </p:cBhvr>
                                      <p:to>
                                        <p:strVal val="visible"/>
                                      </p:to>
                                    </p:set>
                                    <p:animEffect transition="in" filter="fade">
                                      <p:cBhvr>
                                        <p:cTn id="50" dur="500"/>
                                        <p:tgtEl>
                                          <p:spTgt spid="12">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2">
                                            <p:txEl>
                                              <p:pRg st="7" end="7"/>
                                            </p:txEl>
                                          </p:spTgt>
                                        </p:tgtEl>
                                        <p:attrNameLst>
                                          <p:attrName>style.visibility</p:attrName>
                                        </p:attrNameLst>
                                      </p:cBhvr>
                                      <p:to>
                                        <p:strVal val="visible"/>
                                      </p:to>
                                    </p:set>
                                    <p:animEffect transition="in" filter="fade">
                                      <p:cBhvr>
                                        <p:cTn id="53" dur="500"/>
                                        <p:tgtEl>
                                          <p:spTgt spid="1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xEl>
                                              <p:pRg st="8" end="8"/>
                                            </p:txEl>
                                          </p:spTgt>
                                        </p:tgtEl>
                                        <p:attrNameLst>
                                          <p:attrName>style.visibility</p:attrName>
                                        </p:attrNameLst>
                                      </p:cBhvr>
                                      <p:to>
                                        <p:strVal val="visible"/>
                                      </p:to>
                                    </p:set>
                                    <p:animEffect transition="in" filter="fade">
                                      <p:cBhvr>
                                        <p:cTn id="58" dur="500"/>
                                        <p:tgtEl>
                                          <p:spTgt spid="1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
                                            <p:txEl>
                                              <p:pRg st="9" end="9"/>
                                            </p:txEl>
                                          </p:spTgt>
                                        </p:tgtEl>
                                        <p:attrNameLst>
                                          <p:attrName>style.visibility</p:attrName>
                                        </p:attrNameLst>
                                      </p:cBhvr>
                                      <p:to>
                                        <p:strVal val="visible"/>
                                      </p:to>
                                    </p:set>
                                    <p:animEffect transition="in" filter="fade">
                                      <p:cBhvr>
                                        <p:cTn id="63" dur="500"/>
                                        <p:tgtEl>
                                          <p:spTgt spid="1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xEl>
                                              <p:pRg st="10" end="10"/>
                                            </p:txEl>
                                          </p:spTgt>
                                        </p:tgtEl>
                                        <p:attrNameLst>
                                          <p:attrName>style.visibility</p:attrName>
                                        </p:attrNameLst>
                                      </p:cBhvr>
                                      <p:to>
                                        <p:strVal val="visible"/>
                                      </p:to>
                                    </p:set>
                                    <p:animEffect transition="in" filter="fade">
                                      <p:cBhvr>
                                        <p:cTn id="68"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7"/>
                </p:tgtEl>
              </p:cMediaNode>
            </p:video>
          </p:childTnLst>
        </p:cTn>
      </p:par>
    </p:tnLst>
    <p:bldLst>
      <p:bldP spid="24"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53548" y="469070"/>
            <a:ext cx="2090637" cy="461665"/>
            <a:chOff x="6718466" y="641502"/>
            <a:chExt cx="2055362" cy="461665"/>
          </a:xfrm>
        </p:grpSpPr>
        <p:sp>
          <p:nvSpPr>
            <p:cNvPr id="6" name="TextBox 5"/>
            <p:cNvSpPr txBox="1"/>
            <p:nvPr/>
          </p:nvSpPr>
          <p:spPr>
            <a:xfrm>
              <a:off x="6718466" y="641502"/>
              <a:ext cx="2055362"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CÔNG NGHỆ</a:t>
              </a:r>
            </a:p>
          </p:txBody>
        </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5: SỬ DỤNG MÁY THU HÌNH (T1)</a:t>
            </a:r>
          </a:p>
        </p:txBody>
      </p:sp>
      <p:sp>
        <p:nvSpPr>
          <p:cNvPr id="46" name="Text Box 14"/>
          <p:cNvSpPr txBox="1">
            <a:spLocks noChangeArrowheads="1"/>
          </p:cNvSpPr>
          <p:nvPr/>
        </p:nvSpPr>
        <p:spPr bwMode="auto">
          <a:xfrm>
            <a:off x="1491583" y="1524000"/>
            <a:ext cx="13691808"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a:t>
            </a:r>
            <a:r>
              <a:rPr lang="nl-NL" sz="3600" b="1" u="sng">
                <a:solidFill>
                  <a:srgbClr val="FF0000"/>
                </a:solidFill>
                <a:latin typeface="Times New Roman" pitchFamily="18" charset="0"/>
                <a:cs typeface="Times New Roman" pitchFamily="18" charset="0"/>
              </a:rPr>
              <a:t>Tìm hiểu thêm về các thiết bị cung cấp thông tin giải trí khác.</a:t>
            </a:r>
            <a:endParaRPr lang="en-US" sz="3600" b="1" u="sng">
              <a:solidFill>
                <a:srgbClr val="FF0000"/>
              </a:solidFill>
              <a:latin typeface="Times New Roman" pitchFamily="18" charset="0"/>
              <a:cs typeface="Times New Roman" pitchFamily="18" charset="0"/>
            </a:endParaRPr>
          </a:p>
        </p:txBody>
      </p:sp>
      <p:sp>
        <p:nvSpPr>
          <p:cNvPr id="47" name="TextBox 46"/>
          <p:cNvSpPr txBox="1"/>
          <p:nvPr/>
        </p:nvSpPr>
        <p:spPr>
          <a:xfrm>
            <a:off x="1356519" y="2223089"/>
            <a:ext cx="13826872" cy="1200329"/>
          </a:xfrm>
          <a:prstGeom prst="rect">
            <a:avLst/>
          </a:prstGeom>
          <a:noFill/>
        </p:spPr>
        <p:txBody>
          <a:bodyPr wrap="square" rtlCol="0">
            <a:spAutoFit/>
          </a:bodyPr>
          <a:lstStyle/>
          <a:p>
            <a:pPr indent="457200" algn="just"/>
            <a:r>
              <a:rPr lang="en-US" sz="3600" b="1">
                <a:solidFill>
                  <a:srgbClr val="FF0000"/>
                </a:solidFill>
                <a:latin typeface="Times New Roman" panose="02020603050405020304" pitchFamily="18" charset="0"/>
                <a:cs typeface="Times New Roman" panose="02020603050405020304" pitchFamily="18" charset="0"/>
              </a:rPr>
              <a:t>- Em hãy thảo luận nhóm và tìm thêm một số thiết bị cung cấp tin tức, giải trí khác với máy thi hình. </a:t>
            </a:r>
          </a:p>
        </p:txBody>
      </p:sp>
      <p:sp>
        <p:nvSpPr>
          <p:cNvPr id="24" name="TextBox 23"/>
          <p:cNvSpPr txBox="1"/>
          <p:nvPr/>
        </p:nvSpPr>
        <p:spPr>
          <a:xfrm>
            <a:off x="3413919" y="3962400"/>
            <a:ext cx="5410200" cy="2308324"/>
          </a:xfrm>
          <a:prstGeom prst="rect">
            <a:avLst/>
          </a:prstGeom>
          <a:noFill/>
        </p:spPr>
        <p:txBody>
          <a:bodyPr wrap="square" rtlCol="0">
            <a:spAutoFit/>
          </a:bodyPr>
          <a:lstStyle/>
          <a:p>
            <a:pPr indent="457200" algn="just"/>
            <a:r>
              <a:rPr lang="en-US" sz="3600" b="1">
                <a:solidFill>
                  <a:srgbClr val="0000FF"/>
                </a:solidFill>
                <a:latin typeface="Times New Roman" panose="02020603050405020304" pitchFamily="18" charset="0"/>
                <a:cs typeface="Times New Roman" panose="02020603050405020304" pitchFamily="18" charset="0"/>
              </a:rPr>
              <a:t>- Ra đi ô.</a:t>
            </a:r>
          </a:p>
          <a:p>
            <a:pPr indent="457200" algn="just"/>
            <a:r>
              <a:rPr lang="en-US" sz="3600" b="1">
                <a:solidFill>
                  <a:srgbClr val="0000FF"/>
                </a:solidFill>
                <a:latin typeface="Times New Roman" panose="02020603050405020304" pitchFamily="18" charset="0"/>
                <a:cs typeface="Times New Roman" panose="02020603050405020304" pitchFamily="18" charset="0"/>
              </a:rPr>
              <a:t>- Youtube</a:t>
            </a:r>
          </a:p>
          <a:p>
            <a:pPr indent="457200" algn="just"/>
            <a:r>
              <a:rPr lang="en-US" sz="3600" b="1">
                <a:solidFill>
                  <a:srgbClr val="0000FF"/>
                </a:solidFill>
                <a:latin typeface="Times New Roman" panose="02020603050405020304" pitchFamily="18" charset="0"/>
                <a:cs typeface="Times New Roman" panose="02020603050405020304" pitchFamily="18" charset="0"/>
              </a:rPr>
              <a:t>- Các trang mạng xã hội</a:t>
            </a:r>
          </a:p>
          <a:p>
            <a:pPr indent="457200" algn="just"/>
            <a:r>
              <a:rPr lang="en-US" sz="3600" b="1">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4854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1196</TotalTime>
  <Words>302</Words>
  <Application>Microsoft Office PowerPoint</Application>
  <PresentationFormat>Custom</PresentationFormat>
  <Paragraphs>37</Paragraphs>
  <Slides>6</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263</cp:revision>
  <dcterms:created xsi:type="dcterms:W3CDTF">2022-07-10T01:37:20Z</dcterms:created>
  <dcterms:modified xsi:type="dcterms:W3CDTF">2024-11-21T11:42:40Z</dcterms:modified>
</cp:coreProperties>
</file>