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10" r:id="rId6"/>
  </p:sldMasterIdLst>
  <p:notesMasterIdLst>
    <p:notesMasterId r:id="rId35"/>
  </p:notesMasterIdLst>
  <p:sldIdLst>
    <p:sldId id="257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95" r:id="rId16"/>
    <p:sldId id="288" r:id="rId17"/>
    <p:sldId id="289" r:id="rId18"/>
    <p:sldId id="290" r:id="rId19"/>
    <p:sldId id="29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02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557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097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 smtClean="0"/>
              <a:t>Content</a:t>
            </a:r>
            <a:endParaRPr lang="zh-CN" altLang="en-US"/>
          </a:p>
          <a:p>
            <a:pPr lvl="1"/>
            <a:r>
              <a:rPr lang="en-US" altLang="zh-CN" smtClean="0"/>
              <a:t>Branch 1</a:t>
            </a:r>
            <a:endParaRPr lang="zh-CN" altLang="en-US"/>
          </a:p>
          <a:p>
            <a:pPr lvl="2"/>
            <a:r>
              <a:rPr lang="en-US" altLang="zh-CN" smtClean="0"/>
              <a:t>Branch 2</a:t>
            </a:r>
            <a:endParaRPr lang="zh-CN" altLang="en-US" smtClean="0"/>
          </a:p>
          <a:p>
            <a:pPr lvl="3"/>
            <a:r>
              <a:rPr lang="en-US" altLang="zh-CN" smtClean="0"/>
              <a:t>Branch 3</a:t>
            </a:r>
            <a:endParaRPr lang="zh-CN" altLang="en-US"/>
          </a:p>
          <a:p>
            <a:pPr lvl="4"/>
            <a:r>
              <a:rPr lang="en-US" altLang="zh-CN" smtClean="0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8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8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1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1">
                    <a:lumMod val="20000"/>
                    <a:lumOff val="80000"/>
                  </a:schemeClr>
                </a:solidFill>
              </a:rPr>
              <a:t>34 - 8 =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1">
                    <a:lumMod val="20000"/>
                    <a:lumOff val="80000"/>
                  </a:schemeClr>
                </a:solidFill>
              </a:rPr>
              <a:t>A. 26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1">
                    <a:lumMod val="20000"/>
                    <a:lumOff val="80000"/>
                  </a:schemeClr>
                </a:solidFill>
              </a:rPr>
              <a:t>B. 27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>
                    <a:lumMod val="50000"/>
                  </a:schemeClr>
                </a:solidFill>
              </a:rPr>
              <a:t>Ngày hôm sau . The next day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4" grpId="0" bldLvl="0" animBg="1"/>
      <p:bldP spid="15" grpId="0" bldLvl="0" animBg="1"/>
      <p:bldP spid="15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 + 50 =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94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95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4" grpId="0" bldLvl="0" animBg="1"/>
      <p:bldP spid="15" grpId="0" bldLvl="0" animBg="1"/>
      <p:bldP spid="15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 + 65 - 40 =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40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50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4" grpId="0" bldLvl="0" animBg="1"/>
      <p:bldP spid="15" grpId="0" bldLvl="0" animBg="1"/>
      <p:bldP spid="15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100 - 30 =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70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60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4" grpId="0" bldLvl="0" animBg="1"/>
      <p:bldP spid="15" grpId="0" bldLvl="0" animBg="1"/>
      <p:bldP spid="15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2" y="0"/>
            <a:ext cx="3724472" cy="39269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58592" cy="51915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2" y="3148685"/>
            <a:ext cx="4766949" cy="3661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3196983"/>
            <a:ext cx="2996843" cy="3612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695" y="0"/>
            <a:ext cx="844661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73997 -0.6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92" y="-30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947420" y="2195195"/>
            <a:ext cx="832929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Bài 25: Điểm, đoạn thẳng, đường thẳng, đường cong, ba điểm thẳng hàng</a:t>
            </a:r>
            <a:endParaRPr lang="zh-CN" altLang="en-US" sz="4800" b="1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 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26360" y="2230120"/>
            <a:ext cx="407924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255" y="254635"/>
            <a:ext cx="2598420" cy="1143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445" y="1509395"/>
            <a:ext cx="8663940" cy="5039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315" y="273050"/>
            <a:ext cx="2674620" cy="11963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625" y="1468755"/>
            <a:ext cx="8253730" cy="362394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134235" y="5234940"/>
            <a:ext cx="7384415" cy="1146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a. Trên hình vẽ có 6 điểm: A, B, C, D, G, H</a:t>
            </a:r>
          </a:p>
          <a:p>
            <a:pPr algn="ctr"/>
            <a:r>
              <a:rPr lang="en-US" sz="2800"/>
              <a:t>b. Có các đoạn thẳng là: AB, CD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5" y="407035"/>
            <a:ext cx="9934575" cy="418719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520825" y="4900295"/>
            <a:ext cx="8398510" cy="1247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a.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đoạn</a:t>
            </a:r>
            <a:r>
              <a:rPr lang="en-US" sz="3200" dirty="0"/>
              <a:t> </a:t>
            </a:r>
            <a:r>
              <a:rPr lang="en-US" sz="3200" dirty="0" err="1"/>
              <a:t>thẳng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a </a:t>
            </a:r>
            <a:r>
              <a:rPr lang="en-US" sz="3200" dirty="0" err="1"/>
              <a:t>là</a:t>
            </a:r>
            <a:r>
              <a:rPr lang="en-US" sz="3200" dirty="0"/>
              <a:t>: MN, </a:t>
            </a:r>
            <a:r>
              <a:rPr lang="en-US" sz="3200" dirty="0" smtClean="0"/>
              <a:t>MP,PN</a:t>
            </a:r>
            <a:endParaRPr lang="en-US" sz="3200" dirty="0"/>
          </a:p>
          <a:p>
            <a:pPr algn="ctr"/>
            <a:r>
              <a:rPr lang="en-US" sz="3200" dirty="0"/>
              <a:t>b. </a:t>
            </a:r>
            <a:r>
              <a:rPr lang="en-US" sz="3200" dirty="0" err="1">
                <a:sym typeface="+mn-ea"/>
              </a:rPr>
              <a:t>Các</a:t>
            </a:r>
            <a:r>
              <a:rPr lang="en-US" sz="3200" dirty="0">
                <a:sym typeface="+mn-ea"/>
              </a:rPr>
              <a:t> </a:t>
            </a:r>
            <a:r>
              <a:rPr lang="en-US" sz="3200" dirty="0" err="1">
                <a:sym typeface="+mn-ea"/>
              </a:rPr>
              <a:t>đoạn</a:t>
            </a:r>
            <a:r>
              <a:rPr lang="en-US" sz="3200" dirty="0">
                <a:sym typeface="+mn-ea"/>
              </a:rPr>
              <a:t> </a:t>
            </a:r>
            <a:r>
              <a:rPr lang="en-US" sz="3200" dirty="0" err="1">
                <a:sym typeface="+mn-ea"/>
              </a:rPr>
              <a:t>thẳng</a:t>
            </a:r>
            <a:r>
              <a:rPr lang="en-US" sz="3200" dirty="0">
                <a:sym typeface="+mn-ea"/>
              </a:rPr>
              <a:t> </a:t>
            </a:r>
            <a:r>
              <a:rPr lang="en-US" sz="3200" dirty="0" err="1">
                <a:sym typeface="+mn-ea"/>
              </a:rPr>
              <a:t>trong</a:t>
            </a:r>
            <a:r>
              <a:rPr lang="en-US" sz="3200" dirty="0">
                <a:sym typeface="+mn-ea"/>
              </a:rPr>
              <a:t> </a:t>
            </a:r>
            <a:r>
              <a:rPr lang="en-US" sz="3200" dirty="0" err="1">
                <a:sym typeface="+mn-ea"/>
              </a:rPr>
              <a:t>hình</a:t>
            </a:r>
            <a:r>
              <a:rPr lang="en-US" sz="3200" dirty="0">
                <a:sym typeface="+mn-ea"/>
              </a:rPr>
              <a:t> b </a:t>
            </a:r>
            <a:r>
              <a:rPr lang="en-US" sz="3200" dirty="0" err="1">
                <a:sym typeface="+mn-ea"/>
              </a:rPr>
              <a:t>là</a:t>
            </a:r>
            <a:r>
              <a:rPr lang="en-US" sz="3200" dirty="0">
                <a:sym typeface="+mn-ea"/>
              </a:rPr>
              <a:t>: AB, BC </a:t>
            </a:r>
            <a:r>
              <a:rPr lang="en-US" sz="3200" dirty="0" err="1">
                <a:sym typeface="+mn-ea"/>
              </a:rPr>
              <a:t>và</a:t>
            </a:r>
            <a:r>
              <a:rPr lang="en-US" sz="3200" dirty="0">
                <a:sym typeface="+mn-ea"/>
              </a:rPr>
              <a:t> CD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angin_with_the_Worm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9755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370" y="576580"/>
            <a:ext cx="9707245" cy="5406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6605" y="1052830"/>
            <a:ext cx="10085070" cy="5085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6040"/>
            <a:ext cx="2461260" cy="1021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865" y="1264920"/>
            <a:ext cx="10408920" cy="552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5" y="0"/>
            <a:ext cx="1644650" cy="882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4845" y="0"/>
            <a:ext cx="9018270" cy="501840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924175" y="5184140"/>
            <a:ext cx="7039610" cy="149161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a.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 BC, DE</a:t>
            </a:r>
          </a:p>
          <a:p>
            <a:pPr algn="ctr"/>
            <a:r>
              <a:rPr lang="en-US" sz="2800" dirty="0"/>
              <a:t>b.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cong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 </a:t>
            </a:r>
            <a:r>
              <a:rPr lang="en-US" sz="2800" dirty="0" err="1" smtClean="0"/>
              <a:t>x,Y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7235" y="1162050"/>
            <a:ext cx="10290175" cy="472503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760720" y="4910455"/>
            <a:ext cx="456565" cy="415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Đ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750560" y="5471160"/>
            <a:ext cx="456565" cy="415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630" y="818515"/>
            <a:ext cx="9108440" cy="373761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366645" y="4616450"/>
            <a:ext cx="7607300" cy="149161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Ba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thằng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 A, H, </a:t>
            </a:r>
            <a:r>
              <a:rPr lang="en-US" sz="2800" dirty="0" smtClean="0"/>
              <a:t>M </a:t>
            </a:r>
            <a:r>
              <a:rPr lang="en-US" sz="2800" dirty="0" err="1" smtClean="0"/>
              <a:t>và</a:t>
            </a:r>
            <a:r>
              <a:rPr lang="en-US" sz="2800" dirty="0" smtClean="0"/>
              <a:t> B,M,C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2825" y="709930"/>
            <a:ext cx="9687560" cy="531558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7170420" y="2222500"/>
            <a:ext cx="2880995" cy="1045210"/>
          </a:xfrm>
          <a:prstGeom prst="line">
            <a:avLst/>
          </a:prstGeom>
          <a:ln w="412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Freeform 5"/>
          <p:cNvSpPr/>
          <p:nvPr/>
        </p:nvSpPr>
        <p:spPr>
          <a:xfrm>
            <a:off x="2748280" y="4199890"/>
            <a:ext cx="2152015" cy="805180"/>
          </a:xfrm>
          <a:custGeom>
            <a:avLst/>
            <a:gdLst>
              <a:gd name="connisteX0" fmla="*/ 0 w 2151936"/>
              <a:gd name="connsiteY0" fmla="*/ 608737 h 804991"/>
              <a:gd name="connisteX1" fmla="*/ 1034415 w 2151936"/>
              <a:gd name="connsiteY1" fmla="*/ 407 h 804991"/>
              <a:gd name="connisteX2" fmla="*/ 2028190 w 2151936"/>
              <a:gd name="connsiteY2" fmla="*/ 690017 h 804991"/>
              <a:gd name="connisteX3" fmla="*/ 2109470 w 2151936"/>
              <a:gd name="connsiteY3" fmla="*/ 801777 h 80499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2151936" h="804992">
                <a:moveTo>
                  <a:pt x="0" y="608738"/>
                </a:moveTo>
                <a:cubicBezTo>
                  <a:pt x="186690" y="473483"/>
                  <a:pt x="628650" y="-16102"/>
                  <a:pt x="1034415" y="408"/>
                </a:cubicBezTo>
                <a:cubicBezTo>
                  <a:pt x="1440180" y="16918"/>
                  <a:pt x="1812925" y="529998"/>
                  <a:pt x="2028190" y="690018"/>
                </a:cubicBezTo>
                <a:cubicBezTo>
                  <a:pt x="2243455" y="850038"/>
                  <a:pt x="2113280" y="793523"/>
                  <a:pt x="2109470" y="801778"/>
                </a:cubicBezTo>
              </a:path>
            </a:pathLst>
          </a:cu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841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flash/>
      </p:transition>
    </mc:Choice>
    <mc:Fallback xmlns="">
      <p:transition spd="slow" advClick="0" advTm="1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1" y="2913344"/>
            <a:ext cx="472440" cy="526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C -0.01381 0.022 -0.03632 0.0176 -0.05221 0.05301 C -0.06159 0.09352 -0.06745 0.11899 -0.06967 0.15787 " pathEditMode="relative" rAng="0" ptsTypes="A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4129" y="1272423"/>
            <a:ext cx="3467060" cy="4185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55480" r="48767" b="9397"/>
          <a:stretch>
            <a:fillRect/>
          </a:stretch>
        </p:blipFill>
        <p:spPr>
          <a:xfrm>
            <a:off x="4192171" y="3756074"/>
            <a:ext cx="2138291" cy="1955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4460" y="906663"/>
            <a:ext cx="6773065" cy="8177238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377440" y="956603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Bạch Tuyết </a:t>
            </a:r>
          </a:p>
          <a:p>
            <a:pPr algn="ctr"/>
            <a:r>
              <a:rPr lang="en-US" sz="3600"/>
              <a:t>Ngươi sẽ chết chắc</a:t>
            </a:r>
          </a:p>
          <a:p>
            <a:pPr algn="ctr"/>
            <a:r>
              <a:rPr lang="en-US" sz="3600"/>
              <a:t>Snow White</a:t>
            </a:r>
          </a:p>
          <a:p>
            <a:pPr algn="ctr"/>
            <a:r>
              <a:rPr lang="en-US" sz="3600"/>
              <a:t>You will die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flash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" y="274395"/>
            <a:ext cx="5048865" cy="658360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 flipH="1">
            <a:off x="5521919" y="274395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Gọi Bạch Tuyết vào đây cho ta</a:t>
            </a:r>
          </a:p>
          <a:p>
            <a:pPr algn="ctr"/>
            <a:r>
              <a:rPr lang="en-US" sz="3600"/>
              <a:t>Call her on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16" y="3787877"/>
            <a:ext cx="6676103" cy="3338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454" y="3687098"/>
            <a:ext cx="1035174" cy="1401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47" y="3687098"/>
            <a:ext cx="1025545" cy="1401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6" y="2281448"/>
            <a:ext cx="3509687" cy="4576552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 flipH="1">
            <a:off x="1983464" y="0"/>
            <a:ext cx="4670086" cy="2068825"/>
          </a:xfrm>
          <a:prstGeom prst="wedgeRoundRectCallout">
            <a:avLst>
              <a:gd name="adj1" fmla="val 33909"/>
              <a:gd name="adj2" fmla="val 99846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Chỉ có một trái không có độc. Ngươi hãy chọn đi</a:t>
            </a:r>
          </a:p>
          <a:p>
            <a:pPr algn="ctr"/>
            <a:r>
              <a:rPr lang="en-US" sz="3600"/>
              <a:t>Choose ! Now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b="33118"/>
          <a:stretch>
            <a:fillRect/>
          </a:stretch>
        </p:blipFill>
        <p:spPr>
          <a:xfrm flipH="1">
            <a:off x="7496829" y="2256502"/>
            <a:ext cx="4655842" cy="4586750"/>
          </a:xfrm>
          <a:prstGeom prst="rect">
            <a:avLst/>
          </a:prstGeom>
        </p:spPr>
      </p:pic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4072191" y="5338915"/>
            <a:ext cx="3723152" cy="1061884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bg1">
                    <a:lumMod val="50000"/>
                  </a:schemeClr>
                </a:solidFill>
              </a:rPr>
              <a:t>Play</a:t>
            </a:r>
          </a:p>
        </p:txBody>
      </p:sp>
      <p:pic>
        <p:nvPicPr>
          <p:cNvPr id="16" name="zo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15292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 bldLvl="0" animBg="1"/>
      <p:bldP spid="12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254</Words>
  <Application>Microsoft Office PowerPoint</Application>
  <PresentationFormat>Widescreen</PresentationFormat>
  <Paragraphs>44</Paragraphs>
  <Slides>28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49" baseType="lpstr">
      <vt:lpstr>Microsoft YaHei</vt:lpstr>
      <vt:lpstr>SimSun</vt:lpstr>
      <vt:lpstr>SimSun</vt:lpstr>
      <vt:lpstr>Arial</vt:lpstr>
      <vt:lpstr>Calibri</vt:lpstr>
      <vt:lpstr>Calibri Light</vt:lpstr>
      <vt:lpstr>Franklin Gothic Book</vt:lpstr>
      <vt:lpstr>Franklin Gothic Medium</vt:lpstr>
      <vt:lpstr>ITC Avant Garde Std Bk</vt:lpstr>
      <vt:lpstr>黑体</vt:lpstr>
      <vt:lpstr>华文楷体</vt:lpstr>
      <vt:lpstr>Verdana</vt:lpstr>
      <vt:lpstr>Wingdings 2</vt:lpstr>
      <vt:lpstr>字魂17号-萌趣果冻体</vt:lpstr>
      <vt:lpstr>方正卡通简体</vt:lpstr>
      <vt:lpstr>Office Theme</vt:lpstr>
      <vt:lpstr>Office 主题​​</vt:lpstr>
      <vt:lpstr>Trek</vt:lpstr>
      <vt:lpstr>1_Office 主题​​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Administrator</cp:lastModifiedBy>
  <cp:revision>3</cp:revision>
  <dcterms:created xsi:type="dcterms:W3CDTF">2021-05-19T13:00:00Z</dcterms:created>
  <dcterms:modified xsi:type="dcterms:W3CDTF">2023-12-07T03:45:20Z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