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8" r:id="rId2"/>
    <p:sldId id="304" r:id="rId3"/>
    <p:sldId id="320" r:id="rId4"/>
    <p:sldId id="295" r:id="rId5"/>
    <p:sldId id="321" r:id="rId6"/>
    <p:sldId id="322" r:id="rId7"/>
    <p:sldId id="327" r:id="rId8"/>
    <p:sldId id="330" r:id="rId9"/>
    <p:sldId id="329" r:id="rId10"/>
    <p:sldId id="331" r:id="rId11"/>
    <p:sldId id="332" r:id="rId12"/>
    <p:sldId id="333" r:id="rId13"/>
    <p:sldId id="28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AADA8-39EB-415D-B572-B802614607F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F5B28-3E16-47FA-8655-DD49134A0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58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030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83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83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9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49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70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10829925" y="0"/>
            <a:ext cx="1362075" cy="11001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50164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2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69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0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2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73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7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2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7AA85-54C9-43CF-B1EF-9874431A0DE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75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6.wmf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6.wmf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4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gif"/><Relationship Id="rId5" Type="http://schemas.openxmlformats.org/officeDocument/2006/relationships/image" Target="../media/image5.gi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6.wmf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6.wmf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Chart&#10;&#10;Description automatically generated">
            <a:extLst>
              <a:ext uri="{FF2B5EF4-FFF2-40B4-BE49-F238E27FC236}">
                <a16:creationId xmlns:a16="http://schemas.microsoft.com/office/drawing/2014/main" id="{11FD2300-BEBC-D0D9-732D-E4792C489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1" y="1"/>
            <a:ext cx="12192000" cy="71775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0516" y="654637"/>
            <a:ext cx="10369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US" sz="320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endParaRPr lang="en-US" sz="48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9972" y="1560852"/>
            <a:ext cx="1543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9456" y="2347870"/>
            <a:ext cx="10259376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4800" dirty="0">
                <a:solidFill>
                  <a:srgbClr val="FFFF00"/>
                </a:solidFill>
              </a:rPr>
              <a:t>Bài 2</a:t>
            </a:r>
            <a:r>
              <a:rPr lang="en-US" sz="4800" dirty="0">
                <a:solidFill>
                  <a:srgbClr val="FFFF00"/>
                </a:solidFill>
              </a:rPr>
              <a:t>6</a:t>
            </a:r>
            <a:r>
              <a:rPr lang="vi-VN" sz="4800" dirty="0">
                <a:solidFill>
                  <a:srgbClr val="FFFF00"/>
                </a:solidFill>
              </a:rPr>
              <a:t>: </a:t>
            </a:r>
            <a:r>
              <a:rPr lang="en-US" sz="4800" dirty="0">
                <a:solidFill>
                  <a:srgbClr val="FFFF00"/>
                </a:solidFill>
              </a:rPr>
              <a:t>Chia</a:t>
            </a:r>
            <a:r>
              <a:rPr lang="vi-VN" sz="4800" dirty="0">
                <a:solidFill>
                  <a:srgbClr val="FFFF00"/>
                </a:solidFill>
              </a:rPr>
              <a:t> số có hai chữ số </a:t>
            </a:r>
            <a:r>
              <a:rPr lang="en-US" sz="4800" dirty="0" err="1">
                <a:solidFill>
                  <a:srgbClr val="FFFF00"/>
                </a:solidFill>
              </a:rPr>
              <a:t>cho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vi-VN" sz="4800" dirty="0">
                <a:solidFill>
                  <a:srgbClr val="FFFF00"/>
                </a:solidFill>
              </a:rPr>
              <a:t>số có một chữ số</a:t>
            </a:r>
            <a:endParaRPr lang="en-US" sz="4800" dirty="0">
              <a:solidFill>
                <a:srgbClr val="FFFF0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sz="4800" dirty="0">
                <a:solidFill>
                  <a:srgbClr val="FFFF00"/>
                </a:solidFill>
              </a:rPr>
              <a:t>(</a:t>
            </a:r>
            <a:r>
              <a:rPr lang="en-US" sz="4800" dirty="0" err="1">
                <a:solidFill>
                  <a:srgbClr val="FFFF00"/>
                </a:solidFill>
              </a:rPr>
              <a:t>Tiết</a:t>
            </a:r>
            <a:r>
              <a:rPr lang="en-US" sz="4800" dirty="0">
                <a:solidFill>
                  <a:srgbClr val="FFFF00"/>
                </a:solidFill>
              </a:rPr>
              <a:t> 1)</a:t>
            </a:r>
            <a:r>
              <a:rPr lang="vi-VN" sz="4800" dirty="0">
                <a:solidFill>
                  <a:srgbClr val="FFFF00"/>
                </a:solidFill>
              </a:rPr>
              <a:t> </a:t>
            </a:r>
            <a:endParaRPr lang="en-US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82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59674985-13ED-4809-B07E-85A00396DD1B}"/>
              </a:ext>
            </a:extLst>
          </p:cNvPr>
          <p:cNvSpPr/>
          <p:nvPr/>
        </p:nvSpPr>
        <p:spPr>
          <a:xfrm>
            <a:off x="0" y="0"/>
            <a:ext cx="12206514" cy="457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4" name="Picture 11" descr="APPL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033" y="920352"/>
            <a:ext cx="1886314" cy="171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Flowchart: Document 41">
            <a:extLst>
              <a:ext uri="{FF2B5EF4-FFF2-40B4-BE49-F238E27FC236}">
                <a16:creationId xmlns:a16="http://schemas.microsoft.com/office/drawing/2014/main" id="{91025EF1-E3F7-4113-953F-136410441A55}"/>
              </a:ext>
            </a:extLst>
          </p:cNvPr>
          <p:cNvSpPr/>
          <p:nvPr/>
        </p:nvSpPr>
        <p:spPr>
          <a:xfrm flipH="1" flipV="1">
            <a:off x="-70338" y="3909480"/>
            <a:ext cx="12262338" cy="181641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Flowchart: Document 40">
            <a:extLst>
              <a:ext uri="{FF2B5EF4-FFF2-40B4-BE49-F238E27FC236}">
                <a16:creationId xmlns:a16="http://schemas.microsoft.com/office/drawing/2014/main" id="{EC192068-C44F-4E13-A62C-FD2B048B25CE}"/>
              </a:ext>
            </a:extLst>
          </p:cNvPr>
          <p:cNvSpPr/>
          <p:nvPr/>
        </p:nvSpPr>
        <p:spPr>
          <a:xfrm flipV="1">
            <a:off x="-70338" y="4276577"/>
            <a:ext cx="12262338" cy="260655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26" y="201883"/>
            <a:ext cx="7291145" cy="6550185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00" y="66199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99" y="4529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35" y="14365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47" y="226421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40" y="30743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619" y="191686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98" y="135625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89" y="103272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00" y="242653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43" y="168177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74" y="299193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47" y="240967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61" y="2357236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1" y="117625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75" y="302527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31" y="6357258"/>
            <a:ext cx="89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785" y="238124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896" y="3167132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4010" y="1523907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3375" y="77516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4183766" y="1988366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11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8324" y="2516880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955224" y="547058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4126" y="3087305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1569" y="311255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6215270" y="2465687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7563" y="1268252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9208" y="251015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3351287" y="144701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94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3461" y="1137481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28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3512" y="17773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17" y="205026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2599590" y="21511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13</a:t>
            </a:r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84" y="2923505"/>
            <a:ext cx="3122082" cy="36788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5FE913-22B0-45BF-8648-8B848421D7BE}"/>
              </a:ext>
            </a:extLst>
          </p:cNvPr>
          <p:cNvSpPr txBox="1"/>
          <p:nvPr/>
        </p:nvSpPr>
        <p:spPr>
          <a:xfrm>
            <a:off x="9357625" y="1436632"/>
            <a:ext cx="869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>
                <a:solidFill>
                  <a:schemeClr val="bg1"/>
                </a:solidFill>
              </a:rPr>
              <a:t>13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9019" y="6313717"/>
            <a:ext cx="841140" cy="413664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  <p:sp>
        <p:nvSpPr>
          <p:cNvPr id="45" name="Rectangle 44"/>
          <p:cNvSpPr/>
          <p:nvPr/>
        </p:nvSpPr>
        <p:spPr>
          <a:xfrm>
            <a:off x="8767481" y="5392271"/>
            <a:ext cx="2992677" cy="6185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39 : 3 =</a:t>
            </a:r>
          </a:p>
        </p:txBody>
      </p:sp>
    </p:spTree>
    <p:extLst>
      <p:ext uri="{BB962C8B-B14F-4D97-AF65-F5344CB8AC3E}">
        <p14:creationId xmlns:p14="http://schemas.microsoft.com/office/powerpoint/2010/main" val="409458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 L 0.00052 0.3912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956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-0.00013 0.40463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1.05677 0.00417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26" y="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59674985-13ED-4809-B07E-85A00396DD1B}"/>
              </a:ext>
            </a:extLst>
          </p:cNvPr>
          <p:cNvSpPr/>
          <p:nvPr/>
        </p:nvSpPr>
        <p:spPr>
          <a:xfrm>
            <a:off x="0" y="0"/>
            <a:ext cx="12206514" cy="457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3" name="Picture 11" descr="APPL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033" y="920352"/>
            <a:ext cx="1886314" cy="171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Flowchart: Document 41">
            <a:extLst>
              <a:ext uri="{FF2B5EF4-FFF2-40B4-BE49-F238E27FC236}">
                <a16:creationId xmlns:a16="http://schemas.microsoft.com/office/drawing/2014/main" id="{91025EF1-E3F7-4113-953F-136410441A55}"/>
              </a:ext>
            </a:extLst>
          </p:cNvPr>
          <p:cNvSpPr/>
          <p:nvPr/>
        </p:nvSpPr>
        <p:spPr>
          <a:xfrm flipH="1" flipV="1">
            <a:off x="-70338" y="3909480"/>
            <a:ext cx="12262338" cy="181641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Flowchart: Document 40">
            <a:extLst>
              <a:ext uri="{FF2B5EF4-FFF2-40B4-BE49-F238E27FC236}">
                <a16:creationId xmlns:a16="http://schemas.microsoft.com/office/drawing/2014/main" id="{EC192068-C44F-4E13-A62C-FD2B048B25CE}"/>
              </a:ext>
            </a:extLst>
          </p:cNvPr>
          <p:cNvSpPr/>
          <p:nvPr/>
        </p:nvSpPr>
        <p:spPr>
          <a:xfrm flipV="1">
            <a:off x="-70338" y="4276577"/>
            <a:ext cx="12262338" cy="260655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01" y="153907"/>
            <a:ext cx="7291145" cy="6550185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00" y="66199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44" y="2278319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35" y="14365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47" y="226421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40" y="30743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721" y="151016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4" y="181975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89" y="103272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00" y="242653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43" y="168177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74" y="299193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47" y="240967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61" y="2357236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1" y="117625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75" y="302527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31" y="6357258"/>
            <a:ext cx="89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785" y="238124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896" y="3167132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4010" y="1523907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3375" y="77516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3249046" y="1579179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26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8324" y="2516880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2302790" y="2375696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13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4126" y="3087305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1569" y="311255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6215270" y="2465687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15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7563" y="1268252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9208" y="251015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4148656" y="190731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72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3461" y="1137481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3512" y="17773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229" y="50182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3887330" y="575680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11</a:t>
            </a:r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398" y="3260057"/>
            <a:ext cx="3122082" cy="335623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5FE913-22B0-45BF-8648-8B848421D7BE}"/>
              </a:ext>
            </a:extLst>
          </p:cNvPr>
          <p:cNvSpPr txBox="1"/>
          <p:nvPr/>
        </p:nvSpPr>
        <p:spPr>
          <a:xfrm>
            <a:off x="9357625" y="1436632"/>
            <a:ext cx="869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>
                <a:solidFill>
                  <a:schemeClr val="bg1"/>
                </a:solidFill>
              </a:rPr>
              <a:t>11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9019" y="6313717"/>
            <a:ext cx="841140" cy="413664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  <p:sp>
        <p:nvSpPr>
          <p:cNvPr id="44" name="Rectangle 43"/>
          <p:cNvSpPr/>
          <p:nvPr/>
        </p:nvSpPr>
        <p:spPr>
          <a:xfrm>
            <a:off x="8767481" y="5392271"/>
            <a:ext cx="2992677" cy="6185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55 : 5 =</a:t>
            </a:r>
          </a:p>
        </p:txBody>
      </p:sp>
    </p:spTree>
    <p:extLst>
      <p:ext uri="{BB962C8B-B14F-4D97-AF65-F5344CB8AC3E}">
        <p14:creationId xmlns:p14="http://schemas.microsoft.com/office/powerpoint/2010/main" val="246364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00299 0.60764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3037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1018 L 0.00065 0.6132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92487 0.00417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172">
            <a:extLst>
              <a:ext uri="{FF2B5EF4-FFF2-40B4-BE49-F238E27FC236}">
                <a16:creationId xmlns:a16="http://schemas.microsoft.com/office/drawing/2014/main" id="{59674985-13ED-4809-B07E-85A00396DD1B}"/>
              </a:ext>
            </a:extLst>
          </p:cNvPr>
          <p:cNvSpPr/>
          <p:nvPr/>
        </p:nvSpPr>
        <p:spPr>
          <a:xfrm>
            <a:off x="0" y="-290293"/>
            <a:ext cx="12206514" cy="457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7" name="Flowchart: Document 146">
            <a:extLst>
              <a:ext uri="{FF2B5EF4-FFF2-40B4-BE49-F238E27FC236}">
                <a16:creationId xmlns:a16="http://schemas.microsoft.com/office/drawing/2014/main" id="{91025EF1-E3F7-4113-953F-136410441A55}"/>
              </a:ext>
            </a:extLst>
          </p:cNvPr>
          <p:cNvSpPr/>
          <p:nvPr/>
        </p:nvSpPr>
        <p:spPr>
          <a:xfrm flipH="1" flipV="1">
            <a:off x="-70338" y="3909480"/>
            <a:ext cx="12262338" cy="181641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5" name="Flowchart: Document 144">
            <a:extLst>
              <a:ext uri="{FF2B5EF4-FFF2-40B4-BE49-F238E27FC236}">
                <a16:creationId xmlns:a16="http://schemas.microsoft.com/office/drawing/2014/main" id="{EC192068-C44F-4E13-A62C-FD2B048B25CE}"/>
              </a:ext>
            </a:extLst>
          </p:cNvPr>
          <p:cNvSpPr/>
          <p:nvPr/>
        </p:nvSpPr>
        <p:spPr>
          <a:xfrm flipV="1">
            <a:off x="-70338" y="4276577"/>
            <a:ext cx="12262338" cy="260655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9" name="Picture 148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599" y="153907"/>
            <a:ext cx="7291145" cy="6550185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376DDA2-2154-4689-8F44-835DB49269AF}"/>
              </a:ext>
            </a:extLst>
          </p:cNvPr>
          <p:cNvGrpSpPr/>
          <p:nvPr/>
        </p:nvGrpSpPr>
        <p:grpSpPr>
          <a:xfrm>
            <a:off x="2691271" y="2987527"/>
            <a:ext cx="3122082" cy="3678854"/>
            <a:chOff x="1205371" y="2987527"/>
            <a:chExt cx="3122082" cy="3678854"/>
          </a:xfrm>
        </p:grpSpPr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D4EDBF7F-A040-489B-9DD9-001236E5C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9401" y="4276528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9063" y="452590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9" name="Picture 158">
              <a:extLst>
                <a:ext uri="{FF2B5EF4-FFF2-40B4-BE49-F238E27FC236}">
                  <a16:creationId xmlns:a16="http://schemas.microsoft.com/office/drawing/2014/main" id="{241D40DD-81CA-4939-8106-AC9612A6A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898" y="314119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18BE018-4D04-4A5E-94B0-EB9BEDFE9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371" y="2987527"/>
              <a:ext cx="3122082" cy="3678854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677A95B-D583-424F-90DA-62D23A4AF559}"/>
              </a:ext>
            </a:extLst>
          </p:cNvPr>
          <p:cNvGrpSpPr/>
          <p:nvPr/>
        </p:nvGrpSpPr>
        <p:grpSpPr>
          <a:xfrm>
            <a:off x="7066289" y="3201084"/>
            <a:ext cx="3150713" cy="3428271"/>
            <a:chOff x="5580389" y="3201084"/>
            <a:chExt cx="3150713" cy="3428271"/>
          </a:xfrm>
        </p:grpSpPr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63F42B9F-D5E7-44D4-B57F-22D9EB011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064" y="4510559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A4DAC2BA-C1BD-472E-B12C-4D7362314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424" y="4358957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0096EC6-5AD2-40B1-8993-9E2E8D33A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80389" y="3201084"/>
              <a:ext cx="3150713" cy="3428271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8" name="Action Button: Blank 27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139FDF83-8BBE-4D5C-A051-9DA715C7EFF9}"/>
              </a:ext>
            </a:extLst>
          </p:cNvPr>
          <p:cNvSpPr/>
          <p:nvPr/>
        </p:nvSpPr>
        <p:spPr>
          <a:xfrm>
            <a:off x="10919019" y="6066979"/>
            <a:ext cx="841140" cy="413664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/>
              <a:t>exit</a:t>
            </a:r>
            <a:endParaRPr lang="es-ES" b="1" dirty="0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7FF9EFB2-47B4-4CDD-9AC1-40630D75BD22}"/>
              </a:ext>
            </a:extLst>
          </p:cNvPr>
          <p:cNvSpPr/>
          <p:nvPr/>
        </p:nvSpPr>
        <p:spPr>
          <a:xfrm>
            <a:off x="7930112" y="1644467"/>
            <a:ext cx="2857045" cy="1107776"/>
          </a:xfrm>
          <a:prstGeom prst="wedgeEllipseCallout">
            <a:avLst>
              <a:gd name="adj1" fmla="val -17034"/>
              <a:gd name="adj2" fmla="val 8158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chemeClr val="tx1"/>
                </a:solidFill>
              </a:rPr>
              <a:t>Có tiền xài tết rồi em hé</a:t>
            </a:r>
            <a:endParaRPr lang="es-E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2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white plat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B6D62958-DCF0-46CC-9D67-239336BCC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025"/>
            <a:ext cx="12067504" cy="43684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EFAD26-3A77-451D-A001-71B9B70B7547}"/>
              </a:ext>
            </a:extLst>
          </p:cNvPr>
          <p:cNvSpPr txBox="1"/>
          <p:nvPr/>
        </p:nvSpPr>
        <p:spPr>
          <a:xfrm>
            <a:off x="167425" y="2800293"/>
            <a:ext cx="119000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6600" b="1" dirty="0" err="1">
                <a:solidFill>
                  <a:srgbClr val="FF00FF"/>
                </a:solidFill>
                <a:latin typeface="HP001 4 hàng" panose="020B0603050302020204" pitchFamily="34" charset="0"/>
              </a:rPr>
              <a:t>Nhận</a:t>
            </a:r>
            <a:r>
              <a:rPr lang="en-US" sz="6600" b="1" dirty="0">
                <a:solidFill>
                  <a:srgbClr val="FF00FF"/>
                </a:solidFill>
                <a:latin typeface="HP001 4 hàng" panose="020B0603050302020204" pitchFamily="34" charset="0"/>
              </a:rPr>
              <a:t> </a:t>
            </a:r>
            <a:r>
              <a:rPr lang="en-US" sz="6600" b="1" dirty="0" err="1">
                <a:solidFill>
                  <a:srgbClr val="FF00FF"/>
                </a:solidFill>
                <a:latin typeface="HP001 4 hàng" panose="020B0603050302020204" pitchFamily="34" charset="0"/>
              </a:rPr>
              <a:t>xét</a:t>
            </a:r>
            <a:r>
              <a:rPr lang="en-US" sz="6600" b="1" dirty="0">
                <a:solidFill>
                  <a:srgbClr val="FF00FF"/>
                </a:solidFill>
                <a:latin typeface="HP001 4 hàng" panose="020B0603050302020204" pitchFamily="34" charset="0"/>
              </a:rPr>
              <a:t> – </a:t>
            </a:r>
            <a:r>
              <a:rPr lang="en-US" sz="6600" b="1" dirty="0" err="1">
                <a:solidFill>
                  <a:srgbClr val="FF00FF"/>
                </a:solidFill>
                <a:latin typeface="HP001 4 hàng" panose="020B0603050302020204" pitchFamily="34" charset="0"/>
              </a:rPr>
              <a:t>Dặn</a:t>
            </a:r>
            <a:r>
              <a:rPr lang="en-US" sz="6600" b="1" dirty="0">
                <a:solidFill>
                  <a:srgbClr val="FF00FF"/>
                </a:solidFill>
                <a:latin typeface="HP001 4 hàng" panose="020B0603050302020204" pitchFamily="34" charset="0"/>
              </a:rPr>
              <a:t> </a:t>
            </a:r>
            <a:r>
              <a:rPr lang="en-US" sz="6600" b="1" dirty="0" err="1">
                <a:solidFill>
                  <a:srgbClr val="FF00FF"/>
                </a:solidFill>
                <a:latin typeface="HP001 4 hàng" panose="020B0603050302020204" pitchFamily="34" charset="0"/>
              </a:rPr>
              <a:t>dò</a:t>
            </a:r>
            <a:endParaRPr lang="en-US" sz="6600" b="1" dirty="0">
              <a:solidFill>
                <a:srgbClr val="FF00FF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64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3.7037E-7 L -2.70833E-6 -0.07222 " pathEditMode="relative" rAng="0" ptsTypes="AA">
                                      <p:cBhvr>
                                        <p:cTn id="2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Administrator\Documents\z3863621725962_c25a2133ccc2971d96da337ddc07270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95" y="-268134"/>
            <a:ext cx="12320789" cy="708499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0" y="3921850"/>
            <a:ext cx="12320788" cy="289130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3" name="Group 32"/>
          <p:cNvGrpSpPr>
            <a:grpSpLocks/>
          </p:cNvGrpSpPr>
          <p:nvPr/>
        </p:nvGrpSpPr>
        <p:grpSpPr bwMode="auto">
          <a:xfrm>
            <a:off x="1761055" y="4001749"/>
            <a:ext cx="1128713" cy="1524000"/>
            <a:chOff x="1061523" y="2401861"/>
            <a:chExt cx="685800" cy="15240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061523" y="3013761"/>
              <a:ext cx="6858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304455" y="3163861"/>
              <a:ext cx="15240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49"/>
          <p:cNvSpPr txBox="1">
            <a:spLocks noChangeArrowheads="1"/>
          </p:cNvSpPr>
          <p:nvPr/>
        </p:nvSpPr>
        <p:spPr bwMode="auto">
          <a:xfrm>
            <a:off x="898170" y="4052622"/>
            <a:ext cx="833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00CC"/>
                </a:solidFill>
                <a:latin typeface="Arial" charset="0"/>
              </a:rPr>
              <a:t>48</a:t>
            </a:r>
          </a:p>
        </p:txBody>
      </p:sp>
      <p:sp>
        <p:nvSpPr>
          <p:cNvPr id="17" name="TextBox 49"/>
          <p:cNvSpPr txBox="1">
            <a:spLocks noChangeArrowheads="1"/>
          </p:cNvSpPr>
          <p:nvPr/>
        </p:nvSpPr>
        <p:spPr bwMode="auto">
          <a:xfrm>
            <a:off x="1936393" y="4001749"/>
            <a:ext cx="833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00CC"/>
                </a:solidFill>
                <a:latin typeface="Arial" charset="0"/>
              </a:rPr>
              <a:t>2</a:t>
            </a:r>
          </a:p>
        </p:txBody>
      </p:sp>
      <p:sp>
        <p:nvSpPr>
          <p:cNvPr id="18" name="Rectangle: Rounded Corners 25">
            <a:extLst>
              <a:ext uri="{FF2B5EF4-FFF2-40B4-BE49-F238E27FC236}">
                <a16:creationId xmlns:a16="http://schemas.microsoft.com/office/drawing/2014/main" id="{413277B4-4637-52BB-B195-68D3AD5C3BCC}"/>
              </a:ext>
            </a:extLst>
          </p:cNvPr>
          <p:cNvSpPr/>
          <p:nvPr/>
        </p:nvSpPr>
        <p:spPr>
          <a:xfrm>
            <a:off x="3125967" y="4056847"/>
            <a:ext cx="6971070" cy="893068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9" name="TextBox 49"/>
          <p:cNvSpPr txBox="1">
            <a:spLocks noChangeArrowheads="1"/>
          </p:cNvSpPr>
          <p:nvPr/>
        </p:nvSpPr>
        <p:spPr bwMode="auto">
          <a:xfrm>
            <a:off x="1741447" y="4576066"/>
            <a:ext cx="833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00CC"/>
                </a:solidFill>
                <a:latin typeface="Arial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507137-DDAB-B1B0-6432-2F1C700FA853}"/>
              </a:ext>
            </a:extLst>
          </p:cNvPr>
          <p:cNvSpPr txBox="1"/>
          <p:nvPr/>
        </p:nvSpPr>
        <p:spPr>
          <a:xfrm>
            <a:off x="4862338" y="4056847"/>
            <a:ext cx="7293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en-US" sz="3600" b="1" dirty="0">
                <a:solidFill>
                  <a:srgbClr val="0000FF"/>
                </a:solidFill>
              </a:rPr>
              <a:t>4 chia 2 </a:t>
            </a:r>
            <a:r>
              <a:rPr lang="en-US" sz="3600" b="1" dirty="0" err="1">
                <a:solidFill>
                  <a:srgbClr val="0000FF"/>
                </a:solidFill>
              </a:rPr>
              <a:t>được</a:t>
            </a:r>
            <a:r>
              <a:rPr lang="en-US" sz="3600" b="1" dirty="0">
                <a:solidFill>
                  <a:srgbClr val="0000FF"/>
                </a:solidFill>
              </a:rPr>
              <a:t> 2, </a:t>
            </a:r>
            <a:r>
              <a:rPr lang="en-US" sz="3600" b="1" dirty="0" err="1">
                <a:solidFill>
                  <a:srgbClr val="0000FF"/>
                </a:solidFill>
              </a:rPr>
              <a:t>viết</a:t>
            </a:r>
            <a:r>
              <a:rPr lang="en-US" sz="3600" b="1" dirty="0">
                <a:solidFill>
                  <a:srgbClr val="0000FF"/>
                </a:solidFill>
              </a:rPr>
              <a:t> 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507137-DDAB-B1B0-6432-2F1C700FA853}"/>
              </a:ext>
            </a:extLst>
          </p:cNvPr>
          <p:cNvSpPr txBox="1"/>
          <p:nvPr/>
        </p:nvSpPr>
        <p:spPr>
          <a:xfrm>
            <a:off x="4862338" y="4634840"/>
            <a:ext cx="7256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     2 </a:t>
            </a:r>
            <a:r>
              <a:rPr lang="en-US" sz="3600" b="1" dirty="0" err="1">
                <a:solidFill>
                  <a:srgbClr val="0000FF"/>
                </a:solidFill>
              </a:rPr>
              <a:t>nhân</a:t>
            </a:r>
            <a:r>
              <a:rPr lang="en-US" sz="3600" b="1" dirty="0">
                <a:solidFill>
                  <a:srgbClr val="0000FF"/>
                </a:solidFill>
              </a:rPr>
              <a:t> 2 </a:t>
            </a:r>
            <a:r>
              <a:rPr lang="en-US" sz="3600" b="1" dirty="0" err="1">
                <a:solidFill>
                  <a:srgbClr val="0000FF"/>
                </a:solidFill>
              </a:rPr>
              <a:t>bằng</a:t>
            </a:r>
            <a:r>
              <a:rPr lang="en-US" sz="3600" b="1" dirty="0">
                <a:solidFill>
                  <a:srgbClr val="0000FF"/>
                </a:solidFill>
              </a:rPr>
              <a:t> 4; 4 </a:t>
            </a:r>
            <a:r>
              <a:rPr lang="en-US" sz="3600" b="1" dirty="0" err="1">
                <a:solidFill>
                  <a:srgbClr val="0000FF"/>
                </a:solidFill>
              </a:rPr>
              <a:t>trừ</a:t>
            </a:r>
            <a:r>
              <a:rPr lang="en-US" sz="3600" b="1" dirty="0">
                <a:solidFill>
                  <a:srgbClr val="0000FF"/>
                </a:solidFill>
              </a:rPr>
              <a:t> 4 </a:t>
            </a:r>
            <a:r>
              <a:rPr lang="en-US" sz="3600" b="1" dirty="0" err="1">
                <a:solidFill>
                  <a:srgbClr val="0000FF"/>
                </a:solidFill>
              </a:rPr>
              <a:t>bằng</a:t>
            </a:r>
            <a:r>
              <a:rPr lang="en-US" sz="3600" b="1" dirty="0">
                <a:solidFill>
                  <a:srgbClr val="0000FF"/>
                </a:solidFill>
              </a:rPr>
              <a:t> 0</a:t>
            </a:r>
          </a:p>
        </p:txBody>
      </p:sp>
      <p:sp>
        <p:nvSpPr>
          <p:cNvPr id="22" name="TextBox 49"/>
          <p:cNvSpPr txBox="1">
            <a:spLocks noChangeArrowheads="1"/>
          </p:cNvSpPr>
          <p:nvPr/>
        </p:nvSpPr>
        <p:spPr bwMode="auto">
          <a:xfrm>
            <a:off x="844193" y="4484262"/>
            <a:ext cx="833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00CC"/>
                </a:solidFill>
                <a:latin typeface="Arial" charset="0"/>
              </a:rPr>
              <a:t>4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649187" y="5095964"/>
            <a:ext cx="89570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49"/>
          <p:cNvSpPr txBox="1">
            <a:spLocks noChangeArrowheads="1"/>
          </p:cNvSpPr>
          <p:nvPr/>
        </p:nvSpPr>
        <p:spPr bwMode="auto">
          <a:xfrm>
            <a:off x="809112" y="5044448"/>
            <a:ext cx="833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00CC"/>
                </a:solidFill>
                <a:latin typeface="Arial" charset="0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507137-DDAB-B1B0-6432-2F1C700FA853}"/>
              </a:ext>
            </a:extLst>
          </p:cNvPr>
          <p:cNvSpPr txBox="1"/>
          <p:nvPr/>
        </p:nvSpPr>
        <p:spPr>
          <a:xfrm>
            <a:off x="4871056" y="5211742"/>
            <a:ext cx="7320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en-US" sz="3600" b="1" dirty="0" err="1">
                <a:solidFill>
                  <a:srgbClr val="0000FF"/>
                </a:solidFill>
              </a:rPr>
              <a:t>Hạ</a:t>
            </a:r>
            <a:r>
              <a:rPr lang="en-US" sz="3600" b="1" dirty="0">
                <a:solidFill>
                  <a:srgbClr val="0000FF"/>
                </a:solidFill>
              </a:rPr>
              <a:t> 8; 8 chia 2 </a:t>
            </a:r>
            <a:r>
              <a:rPr lang="en-US" sz="3600" b="1" dirty="0" err="1">
                <a:solidFill>
                  <a:srgbClr val="0000FF"/>
                </a:solidFill>
              </a:rPr>
              <a:t>được</a:t>
            </a:r>
            <a:r>
              <a:rPr lang="en-US" sz="3600" b="1" dirty="0">
                <a:solidFill>
                  <a:srgbClr val="0000FF"/>
                </a:solidFill>
              </a:rPr>
              <a:t> 4, </a:t>
            </a:r>
            <a:r>
              <a:rPr lang="en-US" sz="3600" b="1" dirty="0" err="1">
                <a:solidFill>
                  <a:srgbClr val="0000FF"/>
                </a:solidFill>
              </a:rPr>
              <a:t>viết</a:t>
            </a:r>
            <a:r>
              <a:rPr lang="en-US" sz="3600" b="1" dirty="0">
                <a:solidFill>
                  <a:srgbClr val="0000FF"/>
                </a:solidFill>
              </a:rPr>
              <a:t> 4</a:t>
            </a:r>
          </a:p>
        </p:txBody>
      </p:sp>
      <p:sp>
        <p:nvSpPr>
          <p:cNvPr id="26" name="TextBox 49"/>
          <p:cNvSpPr txBox="1">
            <a:spLocks noChangeArrowheads="1"/>
          </p:cNvSpPr>
          <p:nvPr/>
        </p:nvSpPr>
        <p:spPr bwMode="auto">
          <a:xfrm>
            <a:off x="1153611" y="5057567"/>
            <a:ext cx="833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00CC"/>
                </a:solidFill>
                <a:latin typeface="Arial" charset="0"/>
              </a:rPr>
              <a:t>8</a:t>
            </a:r>
          </a:p>
        </p:txBody>
      </p:sp>
      <p:sp>
        <p:nvSpPr>
          <p:cNvPr id="27" name="TextBox 49"/>
          <p:cNvSpPr txBox="1">
            <a:spLocks noChangeArrowheads="1"/>
          </p:cNvSpPr>
          <p:nvPr/>
        </p:nvSpPr>
        <p:spPr bwMode="auto">
          <a:xfrm>
            <a:off x="2056330" y="4601603"/>
            <a:ext cx="833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00CC"/>
                </a:solidFill>
                <a:latin typeface="Arial" charset="0"/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507137-DDAB-B1B0-6432-2F1C700FA853}"/>
              </a:ext>
            </a:extLst>
          </p:cNvPr>
          <p:cNvSpPr txBox="1"/>
          <p:nvPr/>
        </p:nvSpPr>
        <p:spPr>
          <a:xfrm>
            <a:off x="4862338" y="5771054"/>
            <a:ext cx="7099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      4 </a:t>
            </a:r>
            <a:r>
              <a:rPr lang="en-US" sz="3600" b="1" dirty="0" err="1">
                <a:solidFill>
                  <a:srgbClr val="0000FF"/>
                </a:solidFill>
              </a:rPr>
              <a:t>nhân</a:t>
            </a:r>
            <a:r>
              <a:rPr lang="en-US" sz="3600" b="1" dirty="0">
                <a:solidFill>
                  <a:srgbClr val="0000FF"/>
                </a:solidFill>
              </a:rPr>
              <a:t> 2 </a:t>
            </a:r>
            <a:r>
              <a:rPr lang="en-US" sz="3600" b="1" dirty="0" err="1">
                <a:solidFill>
                  <a:srgbClr val="0000FF"/>
                </a:solidFill>
              </a:rPr>
              <a:t>bằng</a:t>
            </a:r>
            <a:r>
              <a:rPr lang="en-US" sz="3600" b="1" dirty="0">
                <a:solidFill>
                  <a:srgbClr val="0000FF"/>
                </a:solidFill>
              </a:rPr>
              <a:t> 8; 8 </a:t>
            </a:r>
            <a:r>
              <a:rPr lang="en-US" sz="3600" b="1" dirty="0" err="1">
                <a:solidFill>
                  <a:srgbClr val="0000FF"/>
                </a:solidFill>
              </a:rPr>
              <a:t>trừ</a:t>
            </a:r>
            <a:r>
              <a:rPr lang="en-US" sz="3600" b="1" dirty="0">
                <a:solidFill>
                  <a:srgbClr val="0000FF"/>
                </a:solidFill>
              </a:rPr>
              <a:t> 8 </a:t>
            </a:r>
            <a:r>
              <a:rPr lang="en-US" sz="3600" b="1" dirty="0" err="1">
                <a:solidFill>
                  <a:srgbClr val="0000FF"/>
                </a:solidFill>
              </a:rPr>
              <a:t>bằng</a:t>
            </a:r>
            <a:r>
              <a:rPr lang="en-US" sz="3600" b="1" dirty="0">
                <a:solidFill>
                  <a:srgbClr val="0000FF"/>
                </a:solidFill>
              </a:rPr>
              <a:t> 0</a:t>
            </a:r>
          </a:p>
        </p:txBody>
      </p:sp>
      <p:sp>
        <p:nvSpPr>
          <p:cNvPr id="29" name="TextBox 49"/>
          <p:cNvSpPr txBox="1">
            <a:spLocks noChangeArrowheads="1"/>
          </p:cNvSpPr>
          <p:nvPr/>
        </p:nvSpPr>
        <p:spPr bwMode="auto">
          <a:xfrm>
            <a:off x="1139949" y="5600408"/>
            <a:ext cx="833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00CC"/>
                </a:solidFill>
                <a:latin typeface="Arial" charset="0"/>
              </a:rPr>
              <a:t>8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826380" y="6219902"/>
            <a:ext cx="89570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49"/>
          <p:cNvSpPr txBox="1">
            <a:spLocks noChangeArrowheads="1"/>
          </p:cNvSpPr>
          <p:nvPr/>
        </p:nvSpPr>
        <p:spPr bwMode="auto">
          <a:xfrm>
            <a:off x="1139949" y="6170749"/>
            <a:ext cx="833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00CC"/>
                </a:solidFill>
                <a:latin typeface="Arial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507137-DDAB-B1B0-6432-2F1C700FA853}"/>
              </a:ext>
            </a:extLst>
          </p:cNvPr>
          <p:cNvSpPr txBox="1"/>
          <p:nvPr/>
        </p:nvSpPr>
        <p:spPr>
          <a:xfrm>
            <a:off x="1879341" y="6138653"/>
            <a:ext cx="4732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 48 : 2 = 24</a:t>
            </a:r>
          </a:p>
        </p:txBody>
      </p:sp>
      <p:sp>
        <p:nvSpPr>
          <p:cNvPr id="34" name="Cloud Callout 33"/>
          <p:cNvSpPr/>
          <p:nvPr/>
        </p:nvSpPr>
        <p:spPr>
          <a:xfrm rot="10800000" flipV="1">
            <a:off x="3606084" y="-26603"/>
            <a:ext cx="4412494" cy="1111566"/>
          </a:xfrm>
          <a:prstGeom prst="cloudCallou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Cả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lớp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50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81250" cy="952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507137-DDAB-B1B0-6432-2F1C700FA853}"/>
              </a:ext>
            </a:extLst>
          </p:cNvPr>
          <p:cNvSpPr txBox="1"/>
          <p:nvPr/>
        </p:nvSpPr>
        <p:spPr>
          <a:xfrm>
            <a:off x="572831" y="1007774"/>
            <a:ext cx="113889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</a:rPr>
              <a:t>giải</a:t>
            </a:r>
            <a:endParaRPr lang="en-US" sz="40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</a:rPr>
              <a:t>Mỗi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</a:rPr>
              <a:t>khay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</a:rPr>
              <a:t>quả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</a:rPr>
              <a:t>cà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</a:rPr>
              <a:t>chua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: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48: 2 = 24 (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</a:rPr>
              <a:t>quả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)</a:t>
            </a:r>
          </a:p>
          <a:p>
            <a:pPr algn="ctr"/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</a:rPr>
              <a:t>Đáp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: 24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</a:rPr>
              <a:t>quả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</a:rPr>
              <a:t>cà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</a:rPr>
              <a:t>chua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9" name="Picture 11" descr="6712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443211"/>
            <a:ext cx="2540000" cy="229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6712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764" y="3709115"/>
            <a:ext cx="2540000" cy="314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100" y="0"/>
            <a:ext cx="2435900" cy="294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198" y="4443211"/>
            <a:ext cx="1649681" cy="294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296" y="4117332"/>
            <a:ext cx="3791103" cy="294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6712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595611"/>
            <a:ext cx="2540000" cy="229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65" y="1451893"/>
            <a:ext cx="2648755" cy="2756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335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13277B4-4637-52BB-B195-68D3AD5C3BCC}"/>
              </a:ext>
            </a:extLst>
          </p:cNvPr>
          <p:cNvSpPr/>
          <p:nvPr/>
        </p:nvSpPr>
        <p:spPr>
          <a:xfrm>
            <a:off x="653223" y="1228586"/>
            <a:ext cx="3674078" cy="821702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</a:rPr>
              <a:t>1. </a:t>
            </a:r>
            <a:r>
              <a:rPr lang="vi-VN" sz="4000" b="1" dirty="0">
                <a:solidFill>
                  <a:schemeClr val="tx1"/>
                </a:solidFill>
              </a:rPr>
              <a:t>Tính: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13C78A0-0329-4EDD-BB4A-1E47334FEA88}"/>
              </a:ext>
            </a:extLst>
          </p:cNvPr>
          <p:cNvPicPr/>
          <p:nvPr/>
        </p:nvPicPr>
        <p:blipFill rotWithShape="1">
          <a:blip r:embed="rId3"/>
          <a:srcRect r="13759"/>
          <a:stretch/>
        </p:blipFill>
        <p:spPr>
          <a:xfrm>
            <a:off x="115910" y="-16043"/>
            <a:ext cx="3515931" cy="1271579"/>
          </a:xfrm>
          <a:prstGeom prst="rect">
            <a:avLst/>
          </a:prstGeom>
        </p:spPr>
      </p:pic>
      <p:pic>
        <p:nvPicPr>
          <p:cNvPr id="24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200" y="435026"/>
            <a:ext cx="1513986" cy="161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460" y="800651"/>
            <a:ext cx="2435900" cy="294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1" descr="6712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15160"/>
            <a:ext cx="2540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Giải toán 3 kết nối tri thức bài 26: Chia số có hai chữ số cho số có một chữ số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2" y="2108064"/>
            <a:ext cx="12192000" cy="48077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lowchart: Card 3"/>
          <p:cNvSpPr/>
          <p:nvPr/>
        </p:nvSpPr>
        <p:spPr>
          <a:xfrm>
            <a:off x="3090930" y="2358979"/>
            <a:ext cx="2009103" cy="3219718"/>
          </a:xfrm>
          <a:prstGeom prst="flowChartPunchedCar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 </a:t>
            </a:r>
            <a:r>
              <a:rPr lang="en-US" dirty="0"/>
              <a:t> </a:t>
            </a:r>
          </a:p>
        </p:txBody>
      </p:sp>
      <p:grpSp>
        <p:nvGrpSpPr>
          <p:cNvPr id="18" name="Group 32"/>
          <p:cNvGrpSpPr>
            <a:grpSpLocks/>
          </p:cNvGrpSpPr>
          <p:nvPr/>
        </p:nvGrpSpPr>
        <p:grpSpPr bwMode="auto">
          <a:xfrm>
            <a:off x="4061473" y="2444838"/>
            <a:ext cx="1038561" cy="1524000"/>
            <a:chOff x="1036757" y="2724918"/>
            <a:chExt cx="631024" cy="152400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1036757" y="3340868"/>
              <a:ext cx="631024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275722" y="3486918"/>
              <a:ext cx="15240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Flowchart: Card 20"/>
          <p:cNvSpPr/>
          <p:nvPr/>
        </p:nvSpPr>
        <p:spPr>
          <a:xfrm>
            <a:off x="258760" y="2358979"/>
            <a:ext cx="2009103" cy="3219718"/>
          </a:xfrm>
          <a:prstGeom prst="flowChartPunchedCar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 </a:t>
            </a:r>
            <a:r>
              <a:rPr lang="en-US" dirty="0"/>
              <a:t> </a:t>
            </a:r>
          </a:p>
        </p:txBody>
      </p:sp>
      <p:grpSp>
        <p:nvGrpSpPr>
          <p:cNvPr id="22" name="Group 32"/>
          <p:cNvGrpSpPr>
            <a:grpSpLocks/>
          </p:cNvGrpSpPr>
          <p:nvPr/>
        </p:nvGrpSpPr>
        <p:grpSpPr bwMode="auto">
          <a:xfrm>
            <a:off x="1270932" y="2444838"/>
            <a:ext cx="1017432" cy="1524000"/>
            <a:chOff x="1036757" y="2724918"/>
            <a:chExt cx="618186" cy="15240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036757" y="3276472"/>
              <a:ext cx="618186" cy="7603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275722" y="3486918"/>
              <a:ext cx="15240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49"/>
          <p:cNvSpPr txBox="1">
            <a:spLocks noChangeArrowheads="1"/>
          </p:cNvSpPr>
          <p:nvPr/>
        </p:nvSpPr>
        <p:spPr bwMode="auto">
          <a:xfrm>
            <a:off x="466878" y="2453333"/>
            <a:ext cx="11021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" charset="0"/>
              </a:rPr>
              <a:t>36</a:t>
            </a:r>
          </a:p>
        </p:txBody>
      </p:sp>
      <p:sp>
        <p:nvSpPr>
          <p:cNvPr id="40" name="TextBox 49"/>
          <p:cNvSpPr txBox="1">
            <a:spLocks noChangeArrowheads="1"/>
          </p:cNvSpPr>
          <p:nvPr/>
        </p:nvSpPr>
        <p:spPr bwMode="auto">
          <a:xfrm>
            <a:off x="4112170" y="2453784"/>
            <a:ext cx="9878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41" name="TextBox 49"/>
          <p:cNvSpPr txBox="1">
            <a:spLocks noChangeArrowheads="1"/>
          </p:cNvSpPr>
          <p:nvPr/>
        </p:nvSpPr>
        <p:spPr bwMode="auto">
          <a:xfrm>
            <a:off x="1300500" y="3003995"/>
            <a:ext cx="9878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42" name="TextBox 49"/>
          <p:cNvSpPr txBox="1">
            <a:spLocks noChangeArrowheads="1"/>
          </p:cNvSpPr>
          <p:nvPr/>
        </p:nvSpPr>
        <p:spPr bwMode="auto">
          <a:xfrm>
            <a:off x="437520" y="2914284"/>
            <a:ext cx="9878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360246" y="3538366"/>
            <a:ext cx="716951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9"/>
          <p:cNvSpPr txBox="1">
            <a:spLocks noChangeArrowheads="1"/>
          </p:cNvSpPr>
          <p:nvPr/>
        </p:nvSpPr>
        <p:spPr bwMode="auto">
          <a:xfrm>
            <a:off x="424641" y="3486105"/>
            <a:ext cx="9878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45" name="TextBox 49"/>
          <p:cNvSpPr txBox="1">
            <a:spLocks noChangeArrowheads="1"/>
          </p:cNvSpPr>
          <p:nvPr/>
        </p:nvSpPr>
        <p:spPr bwMode="auto">
          <a:xfrm>
            <a:off x="731589" y="3486105"/>
            <a:ext cx="9878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46" name="TextBox 49"/>
          <p:cNvSpPr txBox="1">
            <a:spLocks noChangeArrowheads="1"/>
          </p:cNvSpPr>
          <p:nvPr/>
        </p:nvSpPr>
        <p:spPr bwMode="auto">
          <a:xfrm>
            <a:off x="1564905" y="3009272"/>
            <a:ext cx="9878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47" name="TextBox 49"/>
          <p:cNvSpPr txBox="1">
            <a:spLocks noChangeArrowheads="1"/>
          </p:cNvSpPr>
          <p:nvPr/>
        </p:nvSpPr>
        <p:spPr bwMode="auto">
          <a:xfrm>
            <a:off x="751255" y="3943080"/>
            <a:ext cx="9878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cxnSp>
        <p:nvCxnSpPr>
          <p:cNvPr id="48" name="Straight Connector 47"/>
          <p:cNvCxnSpPr/>
          <p:nvPr/>
        </p:nvCxnSpPr>
        <p:spPr bwMode="auto">
          <a:xfrm>
            <a:off x="564981" y="4599450"/>
            <a:ext cx="77415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9"/>
          <p:cNvSpPr txBox="1">
            <a:spLocks noChangeArrowheads="1"/>
          </p:cNvSpPr>
          <p:nvPr/>
        </p:nvSpPr>
        <p:spPr bwMode="auto">
          <a:xfrm>
            <a:off x="751369" y="4573692"/>
            <a:ext cx="9878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268393" y="2453333"/>
            <a:ext cx="11021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" charset="0"/>
              </a:rPr>
              <a:t>86</a:t>
            </a:r>
          </a:p>
        </p:txBody>
      </p:sp>
      <p:sp>
        <p:nvSpPr>
          <p:cNvPr id="51" name="TextBox 49"/>
          <p:cNvSpPr txBox="1">
            <a:spLocks noChangeArrowheads="1"/>
          </p:cNvSpPr>
          <p:nvPr/>
        </p:nvSpPr>
        <p:spPr bwMode="auto">
          <a:xfrm>
            <a:off x="1322205" y="2418897"/>
            <a:ext cx="9878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53" name="Flowchart: Card 52"/>
          <p:cNvSpPr/>
          <p:nvPr/>
        </p:nvSpPr>
        <p:spPr>
          <a:xfrm>
            <a:off x="9013946" y="2358979"/>
            <a:ext cx="2009103" cy="3219718"/>
          </a:xfrm>
          <a:prstGeom prst="flowChartPunchedCar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 </a:t>
            </a:r>
            <a:r>
              <a:rPr lang="en-US" dirty="0"/>
              <a:t> </a:t>
            </a:r>
          </a:p>
        </p:txBody>
      </p:sp>
      <p:sp>
        <p:nvSpPr>
          <p:cNvPr id="54" name="Flowchart: Card 53"/>
          <p:cNvSpPr/>
          <p:nvPr/>
        </p:nvSpPr>
        <p:spPr>
          <a:xfrm>
            <a:off x="6075311" y="2397614"/>
            <a:ext cx="2009103" cy="3219718"/>
          </a:xfrm>
          <a:prstGeom prst="flowChartPunchedCar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 </a:t>
            </a:r>
            <a:r>
              <a:rPr lang="en-US" dirty="0"/>
              <a:t> </a:t>
            </a:r>
          </a:p>
        </p:txBody>
      </p:sp>
      <p:grpSp>
        <p:nvGrpSpPr>
          <p:cNvPr id="57" name="Group 32"/>
          <p:cNvGrpSpPr>
            <a:grpSpLocks/>
          </p:cNvGrpSpPr>
          <p:nvPr/>
        </p:nvGrpSpPr>
        <p:grpSpPr bwMode="auto">
          <a:xfrm>
            <a:off x="9969465" y="2483473"/>
            <a:ext cx="1038561" cy="1524000"/>
            <a:chOff x="1036757" y="2724918"/>
            <a:chExt cx="631024" cy="1524000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1036757" y="3340868"/>
              <a:ext cx="631024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275722" y="3486918"/>
              <a:ext cx="15240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32"/>
          <p:cNvGrpSpPr>
            <a:grpSpLocks/>
          </p:cNvGrpSpPr>
          <p:nvPr/>
        </p:nvGrpSpPr>
        <p:grpSpPr bwMode="auto">
          <a:xfrm>
            <a:off x="7011342" y="2483473"/>
            <a:ext cx="1038561" cy="1524000"/>
            <a:chOff x="1036757" y="2724918"/>
            <a:chExt cx="631024" cy="1524000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1036757" y="3340868"/>
              <a:ext cx="631024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275722" y="3486918"/>
              <a:ext cx="15240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6222387" y="2473934"/>
            <a:ext cx="11021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" charset="0"/>
              </a:rPr>
              <a:t>48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7081629" y="2457534"/>
            <a:ext cx="11021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9189871" y="2461187"/>
            <a:ext cx="11021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" charset="0"/>
              </a:rPr>
              <a:t>77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9988065" y="2491874"/>
            <a:ext cx="11021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" charset="0"/>
              </a:rPr>
              <a:t>7</a:t>
            </a:r>
          </a:p>
        </p:txBody>
      </p:sp>
      <p:sp>
        <p:nvSpPr>
          <p:cNvPr id="69" name="Flowchart: Process 68"/>
          <p:cNvSpPr/>
          <p:nvPr/>
        </p:nvSpPr>
        <p:spPr>
          <a:xfrm>
            <a:off x="521960" y="5877285"/>
            <a:ext cx="2085890" cy="59864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70" name="Flowchart: Process 69"/>
          <p:cNvSpPr/>
          <p:nvPr/>
        </p:nvSpPr>
        <p:spPr>
          <a:xfrm>
            <a:off x="3563157" y="5877285"/>
            <a:ext cx="2085890" cy="59864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71" name="Flowchart: Process 70"/>
          <p:cNvSpPr/>
          <p:nvPr/>
        </p:nvSpPr>
        <p:spPr>
          <a:xfrm>
            <a:off x="6487677" y="5877285"/>
            <a:ext cx="2085890" cy="59864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73" name="Flowchart: Process 72"/>
          <p:cNvSpPr/>
          <p:nvPr/>
        </p:nvSpPr>
        <p:spPr>
          <a:xfrm>
            <a:off x="9483329" y="5877285"/>
            <a:ext cx="2085890" cy="59864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74" name="Flowchart: Process 73"/>
          <p:cNvSpPr/>
          <p:nvPr/>
        </p:nvSpPr>
        <p:spPr>
          <a:xfrm>
            <a:off x="526344" y="5872030"/>
            <a:ext cx="2085890" cy="59864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36: 3= 12</a:t>
            </a:r>
          </a:p>
        </p:txBody>
      </p:sp>
      <p:sp>
        <p:nvSpPr>
          <p:cNvPr id="75" name="TextBox 49"/>
          <p:cNvSpPr txBox="1">
            <a:spLocks noChangeArrowheads="1"/>
          </p:cNvSpPr>
          <p:nvPr/>
        </p:nvSpPr>
        <p:spPr bwMode="auto">
          <a:xfrm>
            <a:off x="4086821" y="3047452"/>
            <a:ext cx="9878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76" name="TextBox 49"/>
          <p:cNvSpPr txBox="1">
            <a:spLocks noChangeArrowheads="1"/>
          </p:cNvSpPr>
          <p:nvPr/>
        </p:nvSpPr>
        <p:spPr bwMode="auto">
          <a:xfrm>
            <a:off x="3247550" y="2944877"/>
            <a:ext cx="9878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cxnSp>
        <p:nvCxnSpPr>
          <p:cNvPr id="77" name="Straight Connector 76"/>
          <p:cNvCxnSpPr/>
          <p:nvPr/>
        </p:nvCxnSpPr>
        <p:spPr bwMode="auto">
          <a:xfrm>
            <a:off x="3074214" y="3538366"/>
            <a:ext cx="77415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49"/>
          <p:cNvSpPr txBox="1">
            <a:spLocks noChangeArrowheads="1"/>
          </p:cNvSpPr>
          <p:nvPr/>
        </p:nvSpPr>
        <p:spPr bwMode="auto">
          <a:xfrm>
            <a:off x="3247550" y="3559234"/>
            <a:ext cx="9878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79" name="TextBox 49"/>
          <p:cNvSpPr txBox="1">
            <a:spLocks noChangeArrowheads="1"/>
          </p:cNvSpPr>
          <p:nvPr/>
        </p:nvSpPr>
        <p:spPr bwMode="auto">
          <a:xfrm>
            <a:off x="3541619" y="3569965"/>
            <a:ext cx="9878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80" name="TextBox 49"/>
          <p:cNvSpPr txBox="1">
            <a:spLocks noChangeArrowheads="1"/>
          </p:cNvSpPr>
          <p:nvPr/>
        </p:nvSpPr>
        <p:spPr bwMode="auto">
          <a:xfrm>
            <a:off x="4387814" y="3037096"/>
            <a:ext cx="9878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81" name="TextBox 49"/>
          <p:cNvSpPr txBox="1">
            <a:spLocks noChangeArrowheads="1"/>
          </p:cNvSpPr>
          <p:nvPr/>
        </p:nvSpPr>
        <p:spPr bwMode="auto">
          <a:xfrm>
            <a:off x="3562912" y="4042066"/>
            <a:ext cx="9878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cxnSp>
        <p:nvCxnSpPr>
          <p:cNvPr id="82" name="Straight Connector 81"/>
          <p:cNvCxnSpPr/>
          <p:nvPr/>
        </p:nvCxnSpPr>
        <p:spPr bwMode="auto">
          <a:xfrm>
            <a:off x="3282688" y="4676270"/>
            <a:ext cx="77415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49"/>
          <p:cNvSpPr txBox="1">
            <a:spLocks noChangeArrowheads="1"/>
          </p:cNvSpPr>
          <p:nvPr/>
        </p:nvSpPr>
        <p:spPr bwMode="auto">
          <a:xfrm>
            <a:off x="3590966" y="4634041"/>
            <a:ext cx="9878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84" name="Flowchart: Process 83"/>
          <p:cNvSpPr/>
          <p:nvPr/>
        </p:nvSpPr>
        <p:spPr>
          <a:xfrm>
            <a:off x="3580325" y="5872029"/>
            <a:ext cx="2085890" cy="59864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86: 2= 43</a:t>
            </a:r>
          </a:p>
        </p:txBody>
      </p:sp>
      <p:sp>
        <p:nvSpPr>
          <p:cNvPr id="85" name="TextBox 49"/>
          <p:cNvSpPr txBox="1">
            <a:spLocks noChangeArrowheads="1"/>
          </p:cNvSpPr>
          <p:nvPr/>
        </p:nvSpPr>
        <p:spPr bwMode="auto">
          <a:xfrm>
            <a:off x="7035753" y="3049509"/>
            <a:ext cx="9878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86" name="TextBox 49"/>
          <p:cNvSpPr txBox="1">
            <a:spLocks noChangeArrowheads="1"/>
          </p:cNvSpPr>
          <p:nvPr/>
        </p:nvSpPr>
        <p:spPr bwMode="auto">
          <a:xfrm>
            <a:off x="6240906" y="2995641"/>
            <a:ext cx="9878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cxnSp>
        <p:nvCxnSpPr>
          <p:cNvPr id="87" name="Straight Connector 86"/>
          <p:cNvCxnSpPr/>
          <p:nvPr/>
        </p:nvCxnSpPr>
        <p:spPr bwMode="auto">
          <a:xfrm>
            <a:off x="6057797" y="3652763"/>
            <a:ext cx="77415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49"/>
          <p:cNvSpPr txBox="1">
            <a:spLocks noChangeArrowheads="1"/>
          </p:cNvSpPr>
          <p:nvPr/>
        </p:nvSpPr>
        <p:spPr bwMode="auto">
          <a:xfrm>
            <a:off x="6286782" y="3615726"/>
            <a:ext cx="9878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90" name="TextBox 49"/>
          <p:cNvSpPr txBox="1">
            <a:spLocks noChangeArrowheads="1"/>
          </p:cNvSpPr>
          <p:nvPr/>
        </p:nvSpPr>
        <p:spPr bwMode="auto">
          <a:xfrm>
            <a:off x="6581395" y="3613605"/>
            <a:ext cx="9878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91" name="TextBox 49"/>
          <p:cNvSpPr txBox="1">
            <a:spLocks noChangeArrowheads="1"/>
          </p:cNvSpPr>
          <p:nvPr/>
        </p:nvSpPr>
        <p:spPr bwMode="auto">
          <a:xfrm>
            <a:off x="7308164" y="3039342"/>
            <a:ext cx="9878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92" name="TextBox 49"/>
          <p:cNvSpPr txBox="1">
            <a:spLocks noChangeArrowheads="1"/>
          </p:cNvSpPr>
          <p:nvPr/>
        </p:nvSpPr>
        <p:spPr bwMode="auto">
          <a:xfrm>
            <a:off x="6609151" y="4052322"/>
            <a:ext cx="9878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cxnSp>
        <p:nvCxnSpPr>
          <p:cNvPr id="93" name="Straight Connector 92"/>
          <p:cNvCxnSpPr/>
          <p:nvPr/>
        </p:nvCxnSpPr>
        <p:spPr bwMode="auto">
          <a:xfrm>
            <a:off x="6286782" y="4676270"/>
            <a:ext cx="77415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49"/>
          <p:cNvSpPr txBox="1">
            <a:spLocks noChangeArrowheads="1"/>
          </p:cNvSpPr>
          <p:nvPr/>
        </p:nvSpPr>
        <p:spPr bwMode="auto">
          <a:xfrm>
            <a:off x="6616517" y="4646920"/>
            <a:ext cx="9878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95" name="Flowchart: Process 94"/>
          <p:cNvSpPr/>
          <p:nvPr/>
        </p:nvSpPr>
        <p:spPr>
          <a:xfrm>
            <a:off x="6444875" y="5872028"/>
            <a:ext cx="2085890" cy="59864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48: 4= 12</a:t>
            </a:r>
          </a:p>
        </p:txBody>
      </p:sp>
      <p:sp>
        <p:nvSpPr>
          <p:cNvPr id="96" name="TextBox 49"/>
          <p:cNvSpPr txBox="1">
            <a:spLocks noChangeArrowheads="1"/>
          </p:cNvSpPr>
          <p:nvPr/>
        </p:nvSpPr>
        <p:spPr bwMode="auto">
          <a:xfrm>
            <a:off x="9980826" y="3053212"/>
            <a:ext cx="9878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97" name="TextBox 49"/>
          <p:cNvSpPr txBox="1">
            <a:spLocks noChangeArrowheads="1"/>
          </p:cNvSpPr>
          <p:nvPr/>
        </p:nvSpPr>
        <p:spPr bwMode="auto">
          <a:xfrm>
            <a:off x="9184714" y="3000193"/>
            <a:ext cx="9878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" charset="0"/>
              </a:rPr>
              <a:t>7</a:t>
            </a:r>
          </a:p>
        </p:txBody>
      </p:sp>
      <p:cxnSp>
        <p:nvCxnSpPr>
          <p:cNvPr id="98" name="Straight Connector 97"/>
          <p:cNvCxnSpPr/>
          <p:nvPr/>
        </p:nvCxnSpPr>
        <p:spPr bwMode="auto">
          <a:xfrm>
            <a:off x="9005193" y="3652763"/>
            <a:ext cx="77415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49"/>
          <p:cNvSpPr txBox="1">
            <a:spLocks noChangeArrowheads="1"/>
          </p:cNvSpPr>
          <p:nvPr/>
        </p:nvSpPr>
        <p:spPr bwMode="auto">
          <a:xfrm>
            <a:off x="9158068" y="3610849"/>
            <a:ext cx="9878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100" name="TextBox 49"/>
          <p:cNvSpPr txBox="1">
            <a:spLocks noChangeArrowheads="1"/>
          </p:cNvSpPr>
          <p:nvPr/>
        </p:nvSpPr>
        <p:spPr bwMode="auto">
          <a:xfrm>
            <a:off x="9500881" y="3614895"/>
            <a:ext cx="9878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" charset="0"/>
              </a:rPr>
              <a:t>7</a:t>
            </a:r>
          </a:p>
        </p:txBody>
      </p:sp>
      <p:sp>
        <p:nvSpPr>
          <p:cNvPr id="101" name="TextBox 49"/>
          <p:cNvSpPr txBox="1">
            <a:spLocks noChangeArrowheads="1"/>
          </p:cNvSpPr>
          <p:nvPr/>
        </p:nvSpPr>
        <p:spPr bwMode="auto">
          <a:xfrm>
            <a:off x="10253410" y="3047830"/>
            <a:ext cx="9878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102" name="TextBox 49"/>
          <p:cNvSpPr txBox="1">
            <a:spLocks noChangeArrowheads="1"/>
          </p:cNvSpPr>
          <p:nvPr/>
        </p:nvSpPr>
        <p:spPr bwMode="auto">
          <a:xfrm>
            <a:off x="9514170" y="4127450"/>
            <a:ext cx="9878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" charset="0"/>
              </a:rPr>
              <a:t>7</a:t>
            </a:r>
          </a:p>
        </p:txBody>
      </p:sp>
      <p:cxnSp>
        <p:nvCxnSpPr>
          <p:cNvPr id="103" name="Straight Connector 102"/>
          <p:cNvCxnSpPr/>
          <p:nvPr/>
        </p:nvCxnSpPr>
        <p:spPr bwMode="auto">
          <a:xfrm>
            <a:off x="9264922" y="4749952"/>
            <a:ext cx="77415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49"/>
          <p:cNvSpPr txBox="1">
            <a:spLocks noChangeArrowheads="1"/>
          </p:cNvSpPr>
          <p:nvPr/>
        </p:nvSpPr>
        <p:spPr bwMode="auto">
          <a:xfrm>
            <a:off x="9513377" y="4709167"/>
            <a:ext cx="9878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105" name="Flowchart: Process 104"/>
          <p:cNvSpPr/>
          <p:nvPr/>
        </p:nvSpPr>
        <p:spPr>
          <a:xfrm>
            <a:off x="9431813" y="5872027"/>
            <a:ext cx="2085890" cy="59864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77: 7= 11</a:t>
            </a:r>
          </a:p>
        </p:txBody>
      </p:sp>
      <p:sp>
        <p:nvSpPr>
          <p:cNvPr id="89" name="Cloud Callout 88"/>
          <p:cNvSpPr/>
          <p:nvPr/>
        </p:nvSpPr>
        <p:spPr>
          <a:xfrm rot="10800000" flipV="1">
            <a:off x="3644912" y="147109"/>
            <a:ext cx="4412494" cy="1111566"/>
          </a:xfrm>
          <a:prstGeom prst="cloudCallou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Cá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nhân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49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  <p:bldP spid="45" grpId="0"/>
      <p:bldP spid="46" grpId="0"/>
      <p:bldP spid="47" grpId="0"/>
      <p:bldP spid="49" grpId="0"/>
      <p:bldP spid="74" grpId="0" animBg="1"/>
      <p:bldP spid="75" grpId="0"/>
      <p:bldP spid="76" grpId="0"/>
      <p:bldP spid="78" grpId="0"/>
      <p:bldP spid="79" grpId="0"/>
      <p:bldP spid="80" grpId="0"/>
      <p:bldP spid="81" grpId="0"/>
      <p:bldP spid="83" grpId="0"/>
      <p:bldP spid="84" grpId="0" animBg="1"/>
      <p:bldP spid="85" grpId="0"/>
      <p:bldP spid="86" grpId="0"/>
      <p:bldP spid="88" grpId="0"/>
      <p:bldP spid="90" grpId="0"/>
      <p:bldP spid="91" grpId="0"/>
      <p:bldP spid="92" grpId="0"/>
      <p:bldP spid="94" grpId="0"/>
      <p:bldP spid="95" grpId="0" animBg="1"/>
      <p:bldP spid="96" grpId="0"/>
      <p:bldP spid="97" grpId="0"/>
      <p:bldP spid="99" grpId="0"/>
      <p:bldP spid="100" grpId="0"/>
      <p:bldP spid="101" grpId="0"/>
      <p:bldP spid="102" grpId="0"/>
      <p:bldP spid="104" grpId="0"/>
      <p:bldP spid="10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193" y="1255536"/>
            <a:ext cx="73452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 2. </a:t>
            </a:r>
            <a:r>
              <a:rPr lang="en-US" sz="4000" dirty="0" err="1"/>
              <a:t>Tính</a:t>
            </a:r>
            <a:r>
              <a:rPr lang="en-US" sz="4000" dirty="0"/>
              <a:t> </a:t>
            </a:r>
            <a:r>
              <a:rPr lang="en-US" sz="4000" dirty="0" err="1"/>
              <a:t>nhẩm</a:t>
            </a:r>
            <a:r>
              <a:rPr lang="en-US" sz="4000" dirty="0"/>
              <a:t> (</a:t>
            </a:r>
            <a:r>
              <a:rPr lang="en-US" sz="4000" dirty="0" err="1"/>
              <a:t>theo</a:t>
            </a:r>
            <a:r>
              <a:rPr lang="en-US" sz="4000" dirty="0"/>
              <a:t> </a:t>
            </a:r>
            <a:r>
              <a:rPr lang="en-US" sz="4000" dirty="0" err="1"/>
              <a:t>mẫu</a:t>
            </a:r>
            <a:r>
              <a:rPr lang="en-US" sz="4000" dirty="0"/>
              <a:t>)</a:t>
            </a:r>
          </a:p>
          <a:p>
            <a:r>
              <a:rPr lang="en-US" sz="4000" dirty="0">
                <a:solidFill>
                  <a:srgbClr val="0000FF"/>
                </a:solidFill>
              </a:rPr>
              <a:t>	</a:t>
            </a:r>
            <a:r>
              <a:rPr lang="en-US" sz="4000" dirty="0" err="1">
                <a:solidFill>
                  <a:srgbClr val="0000FF"/>
                </a:solidFill>
              </a:rPr>
              <a:t>Mẫu</a:t>
            </a:r>
            <a:r>
              <a:rPr lang="en-US" sz="4000" dirty="0">
                <a:solidFill>
                  <a:srgbClr val="0000FF"/>
                </a:solidFill>
              </a:rPr>
              <a:t>: 90 : 3 = ?</a:t>
            </a:r>
          </a:p>
          <a:p>
            <a:r>
              <a:rPr lang="en-US" sz="4000" dirty="0">
                <a:solidFill>
                  <a:srgbClr val="0000FF"/>
                </a:solidFill>
              </a:rPr>
              <a:t>	</a:t>
            </a:r>
            <a:r>
              <a:rPr lang="en-US" sz="4000" dirty="0" err="1">
                <a:solidFill>
                  <a:srgbClr val="0000FF"/>
                </a:solidFill>
              </a:rPr>
              <a:t>Nhẩm</a:t>
            </a:r>
            <a:r>
              <a:rPr lang="en-US" sz="4000" dirty="0">
                <a:solidFill>
                  <a:srgbClr val="0000FF"/>
                </a:solidFill>
              </a:rPr>
              <a:t> : 9 </a:t>
            </a:r>
            <a:r>
              <a:rPr lang="en-US" sz="4000" dirty="0" err="1">
                <a:solidFill>
                  <a:srgbClr val="0000FF"/>
                </a:solidFill>
              </a:rPr>
              <a:t>chục</a:t>
            </a:r>
            <a:r>
              <a:rPr lang="en-US" sz="4000" dirty="0">
                <a:solidFill>
                  <a:srgbClr val="0000FF"/>
                </a:solidFill>
              </a:rPr>
              <a:t> : 3 = 3 </a:t>
            </a:r>
            <a:r>
              <a:rPr lang="en-US" sz="4000" dirty="0" err="1">
                <a:solidFill>
                  <a:srgbClr val="0000FF"/>
                </a:solidFill>
              </a:rPr>
              <a:t>chục</a:t>
            </a:r>
            <a:endParaRPr lang="en-US" sz="4000" dirty="0">
              <a:solidFill>
                <a:srgbClr val="0000FF"/>
              </a:solidFill>
            </a:endParaRPr>
          </a:p>
          <a:p>
            <a:r>
              <a:rPr lang="en-US" sz="4000" dirty="0">
                <a:solidFill>
                  <a:srgbClr val="0000FF"/>
                </a:solidFill>
              </a:rPr>
              <a:t>	90 : 3=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3C78A0-0329-4EDD-BB4A-1E47334FEA88}"/>
              </a:ext>
            </a:extLst>
          </p:cNvPr>
          <p:cNvPicPr/>
          <p:nvPr/>
        </p:nvPicPr>
        <p:blipFill rotWithShape="1">
          <a:blip r:embed="rId2"/>
          <a:srcRect r="13759"/>
          <a:stretch/>
        </p:blipFill>
        <p:spPr>
          <a:xfrm>
            <a:off x="115910" y="-16044"/>
            <a:ext cx="3515931" cy="12715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79700" y="4206874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/>
              <a:t>60 : 2=			80 : 4=</a:t>
            </a:r>
          </a:p>
          <a:p>
            <a:r>
              <a:rPr lang="en-US" sz="4000" dirty="0"/>
              <a:t>90 : 9=			60 : 3=</a:t>
            </a:r>
          </a:p>
        </p:txBody>
      </p:sp>
      <p:pic>
        <p:nvPicPr>
          <p:cNvPr id="5" name="Picture 4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245" y="-223829"/>
            <a:ext cx="2648755" cy="2756637"/>
          </a:xfrm>
          <a:prstGeom prst="rect">
            <a:avLst/>
          </a:prstGeom>
          <a:noFill/>
        </p:spPr>
      </p:pic>
      <p:pic>
        <p:nvPicPr>
          <p:cNvPr id="6" name="Picture 11" descr="6712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3667"/>
            <a:ext cx="2540000" cy="229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6712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368" y="4713667"/>
            <a:ext cx="2540000" cy="229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024" y="3042400"/>
            <a:ext cx="3791103" cy="294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444" y="237130"/>
            <a:ext cx="1895552" cy="294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641063" y="3076437"/>
            <a:ext cx="1249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81349" y="4208011"/>
            <a:ext cx="1249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81349" y="4783790"/>
            <a:ext cx="1249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9103" y="4208011"/>
            <a:ext cx="1249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23841" y="4776187"/>
            <a:ext cx="1249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  <p:sp>
        <p:nvSpPr>
          <p:cNvPr id="17" name="Cloud Callout 16"/>
          <p:cNvSpPr/>
          <p:nvPr/>
        </p:nvSpPr>
        <p:spPr>
          <a:xfrm rot="10800000" flipV="1">
            <a:off x="3606084" y="-26603"/>
            <a:ext cx="4412494" cy="1111566"/>
          </a:xfrm>
          <a:prstGeom prst="cloudCallou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Nhóm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đôi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2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805" y="1395763"/>
            <a:ext cx="31741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3. </a:t>
            </a:r>
            <a:r>
              <a:rPr lang="en-US" sz="4000" dirty="0" err="1"/>
              <a:t>Tìm</a:t>
            </a:r>
            <a:r>
              <a:rPr lang="en-US" sz="4000" dirty="0"/>
              <a:t> </a:t>
            </a:r>
            <a:r>
              <a:rPr lang="en-US" sz="4000" dirty="0" err="1"/>
              <a:t>thừa</a:t>
            </a:r>
            <a:r>
              <a:rPr lang="en-US" sz="4000" dirty="0"/>
              <a:t> </a:t>
            </a:r>
            <a:r>
              <a:rPr lang="en-US" sz="4000" dirty="0" err="1"/>
              <a:t>số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3C78A0-0329-4EDD-BB4A-1E47334FEA88}"/>
              </a:ext>
            </a:extLst>
          </p:cNvPr>
          <p:cNvPicPr/>
          <p:nvPr/>
        </p:nvPicPr>
        <p:blipFill rotWithShape="1">
          <a:blip r:embed="rId2"/>
          <a:srcRect r="13759"/>
          <a:stretch/>
        </p:blipFill>
        <p:spPr>
          <a:xfrm>
            <a:off x="115910" y="-16043"/>
            <a:ext cx="3515931" cy="1271579"/>
          </a:xfrm>
          <a:prstGeom prst="rect">
            <a:avLst/>
          </a:prstGeom>
        </p:spPr>
      </p:pic>
      <p:pic>
        <p:nvPicPr>
          <p:cNvPr id="4" name="Picture 3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701" y="-77428"/>
            <a:ext cx="2279560" cy="2181077"/>
          </a:xfrm>
          <a:prstGeom prst="rect">
            <a:avLst/>
          </a:prstGeom>
          <a:noFill/>
        </p:spPr>
      </p:pic>
      <p:pic>
        <p:nvPicPr>
          <p:cNvPr id="5" name="Picture 4" descr="Giải toán 3 kết nối tri thức bài 26: Chia số có hai chữ số cho số có một chữ số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0" y="2103648"/>
            <a:ext cx="12076090" cy="4567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075" y="949459"/>
            <a:ext cx="1895552" cy="294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444" y="237130"/>
            <a:ext cx="1895552" cy="160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67126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851" y="4237149"/>
            <a:ext cx="2205149" cy="276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lowchart: Terminator 11"/>
          <p:cNvSpPr/>
          <p:nvPr/>
        </p:nvSpPr>
        <p:spPr>
          <a:xfrm rot="20998964">
            <a:off x="3521428" y="2530660"/>
            <a:ext cx="3264078" cy="691067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3 x </a:t>
            </a:r>
            <a:r>
              <a:rPr lang="en-US" sz="4000" dirty="0">
                <a:solidFill>
                  <a:srgbClr val="FF0000"/>
                </a:solidFill>
              </a:rPr>
              <a:t>21</a:t>
            </a:r>
            <a:r>
              <a:rPr lang="en-US" sz="4000" dirty="0"/>
              <a:t> = 63</a:t>
            </a:r>
          </a:p>
        </p:txBody>
      </p:sp>
      <p:sp>
        <p:nvSpPr>
          <p:cNvPr id="15" name="Rounded Rectangle 14"/>
          <p:cNvSpPr/>
          <p:nvPr/>
        </p:nvSpPr>
        <p:spPr>
          <a:xfrm rot="20819870">
            <a:off x="4660820" y="2525040"/>
            <a:ext cx="605307" cy="702305"/>
          </a:xfrm>
          <a:prstGeom prst="roundRect">
            <a:avLst>
              <a:gd name="adj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?</a:t>
            </a:r>
          </a:p>
        </p:txBody>
      </p:sp>
      <p:sp>
        <p:nvSpPr>
          <p:cNvPr id="16" name="Flowchart: Terminator 15"/>
          <p:cNvSpPr/>
          <p:nvPr/>
        </p:nvSpPr>
        <p:spPr>
          <a:xfrm>
            <a:off x="7030179" y="2798971"/>
            <a:ext cx="3659285" cy="691067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11</a:t>
            </a:r>
            <a:r>
              <a:rPr lang="en-US" sz="4000" dirty="0"/>
              <a:t> x 5 = 55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714444" y="2787733"/>
            <a:ext cx="605307" cy="702305"/>
          </a:xfrm>
          <a:prstGeom prst="roundRect">
            <a:avLst>
              <a:gd name="adj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?</a:t>
            </a:r>
          </a:p>
        </p:txBody>
      </p:sp>
      <p:sp>
        <p:nvSpPr>
          <p:cNvPr id="18" name="Flowchart: Terminator 17"/>
          <p:cNvSpPr/>
          <p:nvPr/>
        </p:nvSpPr>
        <p:spPr>
          <a:xfrm rot="255678">
            <a:off x="6154552" y="4025664"/>
            <a:ext cx="3575232" cy="691067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2 x </a:t>
            </a:r>
            <a:r>
              <a:rPr lang="en-US" sz="4000" dirty="0">
                <a:solidFill>
                  <a:srgbClr val="FF0000"/>
                </a:solidFill>
              </a:rPr>
              <a:t>21</a:t>
            </a:r>
            <a:r>
              <a:rPr lang="en-US" sz="4000" dirty="0"/>
              <a:t> = 42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490952" y="4020044"/>
            <a:ext cx="605307" cy="702305"/>
          </a:xfrm>
          <a:prstGeom prst="roundRect">
            <a:avLst>
              <a:gd name="adj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?</a:t>
            </a:r>
          </a:p>
        </p:txBody>
      </p:sp>
      <p:sp>
        <p:nvSpPr>
          <p:cNvPr id="20" name="Flowchart: Terminator 19"/>
          <p:cNvSpPr/>
          <p:nvPr/>
        </p:nvSpPr>
        <p:spPr>
          <a:xfrm rot="21238536">
            <a:off x="5481999" y="5361802"/>
            <a:ext cx="3865049" cy="691067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21</a:t>
            </a:r>
            <a:r>
              <a:rPr lang="en-US" sz="4000" dirty="0"/>
              <a:t> x 4 = 84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206018" y="5305381"/>
            <a:ext cx="605307" cy="803907"/>
          </a:xfrm>
          <a:prstGeom prst="roundRect">
            <a:avLst>
              <a:gd name="adj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?</a:t>
            </a:r>
          </a:p>
        </p:txBody>
      </p:sp>
      <p:sp>
        <p:nvSpPr>
          <p:cNvPr id="22" name="Cloud Callout 21"/>
          <p:cNvSpPr/>
          <p:nvPr/>
        </p:nvSpPr>
        <p:spPr>
          <a:xfrm rot="10800000" flipV="1">
            <a:off x="3601848" y="63963"/>
            <a:ext cx="4412494" cy="1111566"/>
          </a:xfrm>
          <a:prstGeom prst="cloudCallou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Cá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nhân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6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172">
            <a:extLst>
              <a:ext uri="{FF2B5EF4-FFF2-40B4-BE49-F238E27FC236}">
                <a16:creationId xmlns:a16="http://schemas.microsoft.com/office/drawing/2014/main" id="{59674985-13ED-4809-B07E-85A00396DD1B}"/>
              </a:ext>
            </a:extLst>
          </p:cNvPr>
          <p:cNvSpPr/>
          <p:nvPr/>
        </p:nvSpPr>
        <p:spPr>
          <a:xfrm>
            <a:off x="0" y="0"/>
            <a:ext cx="12206514" cy="457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7" name="Flowchart: Document 146">
            <a:extLst>
              <a:ext uri="{FF2B5EF4-FFF2-40B4-BE49-F238E27FC236}">
                <a16:creationId xmlns:a16="http://schemas.microsoft.com/office/drawing/2014/main" id="{91025EF1-E3F7-4113-953F-136410441A55}"/>
              </a:ext>
            </a:extLst>
          </p:cNvPr>
          <p:cNvSpPr/>
          <p:nvPr/>
        </p:nvSpPr>
        <p:spPr>
          <a:xfrm flipH="1" flipV="1">
            <a:off x="-70338" y="3909480"/>
            <a:ext cx="12262338" cy="181641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5" name="Flowchart: Document 144">
            <a:extLst>
              <a:ext uri="{FF2B5EF4-FFF2-40B4-BE49-F238E27FC236}">
                <a16:creationId xmlns:a16="http://schemas.microsoft.com/office/drawing/2014/main" id="{EC192068-C44F-4E13-A62C-FD2B048B25CE}"/>
              </a:ext>
            </a:extLst>
          </p:cNvPr>
          <p:cNvSpPr/>
          <p:nvPr/>
        </p:nvSpPr>
        <p:spPr>
          <a:xfrm flipV="1">
            <a:off x="-70338" y="4276577"/>
            <a:ext cx="12262338" cy="260655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9" name="Picture 148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9" y="153907"/>
            <a:ext cx="7291145" cy="6550185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58" y="72882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757" y="51978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093" y="150338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605" y="233104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98" y="314119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085" y="230425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442" y="142294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547" y="109955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558" y="2493366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301" y="1748599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132" y="305876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205" y="247650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319" y="24240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699" y="124308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933" y="309210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601" y="200902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71" y="2987527"/>
            <a:ext cx="3122082" cy="36788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096EC6-5AD2-40B1-8993-9E2E8D33A2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80389" y="3201084"/>
            <a:ext cx="3150713" cy="342827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3" name="Arrow: Pentagon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758CDB2-676B-4130-8FEA-6F27FB79F961}"/>
              </a:ext>
            </a:extLst>
          </p:cNvPr>
          <p:cNvSpPr/>
          <p:nvPr/>
        </p:nvSpPr>
        <p:spPr>
          <a:xfrm>
            <a:off x="10377714" y="5791198"/>
            <a:ext cx="1335776" cy="614309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/>
              <a:t>PLAY</a:t>
            </a:r>
            <a:endParaRPr lang="es-ES" b="1" dirty="0"/>
          </a:p>
        </p:txBody>
      </p:sp>
      <p:sp>
        <p:nvSpPr>
          <p:cNvPr id="2" name="Rectangle 1"/>
          <p:cNvSpPr/>
          <p:nvPr/>
        </p:nvSpPr>
        <p:spPr>
          <a:xfrm>
            <a:off x="7042834" y="14003"/>
            <a:ext cx="51491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Trò chơi hứng táo</a:t>
            </a:r>
          </a:p>
        </p:txBody>
      </p:sp>
    </p:spTree>
    <p:extLst>
      <p:ext uri="{BB962C8B-B14F-4D97-AF65-F5344CB8AC3E}">
        <p14:creationId xmlns:p14="http://schemas.microsoft.com/office/powerpoint/2010/main" val="6536669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59674985-13ED-4809-B07E-85A00396DD1B}"/>
              </a:ext>
            </a:extLst>
          </p:cNvPr>
          <p:cNvSpPr/>
          <p:nvPr/>
        </p:nvSpPr>
        <p:spPr>
          <a:xfrm>
            <a:off x="0" y="0"/>
            <a:ext cx="12206514" cy="457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Flowchart: Document 42">
            <a:extLst>
              <a:ext uri="{FF2B5EF4-FFF2-40B4-BE49-F238E27FC236}">
                <a16:creationId xmlns:a16="http://schemas.microsoft.com/office/drawing/2014/main" id="{EC192068-C44F-4E13-A62C-FD2B048B25CE}"/>
              </a:ext>
            </a:extLst>
          </p:cNvPr>
          <p:cNvSpPr/>
          <p:nvPr/>
        </p:nvSpPr>
        <p:spPr>
          <a:xfrm flipV="1">
            <a:off x="-70338" y="4005330"/>
            <a:ext cx="12262338" cy="2877800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1" name="Picture 11" descr="APPL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033" y="920352"/>
            <a:ext cx="1886314" cy="171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07" y="129847"/>
            <a:ext cx="7291145" cy="6550185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00" y="66199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99" y="4529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35" y="14365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47" y="226421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40" y="30743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227" y="2237429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98" y="135625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89" y="103272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00" y="242653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43" y="168177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74" y="299193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47" y="240967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61" y="2357236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1" y="117625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75" y="302527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31" y="6357258"/>
            <a:ext cx="89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785" y="238124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896" y="3167132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4010" y="1523907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3375" y="77516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19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2393831" y="2332304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14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8324" y="2516880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955224" y="547058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11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4126" y="3087305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1569" y="311255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6215270" y="2465687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13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7563" y="1268252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9208" y="251015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3351287" y="144701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15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3461" y="1137481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24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3512" y="17773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743" y="194219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4191580" y="2037394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374" y="2908013"/>
            <a:ext cx="3122082" cy="36788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5FE913-22B0-45BF-8648-8B848421D7BE}"/>
              </a:ext>
            </a:extLst>
          </p:cNvPr>
          <p:cNvSpPr txBox="1"/>
          <p:nvPr/>
        </p:nvSpPr>
        <p:spPr>
          <a:xfrm>
            <a:off x="9357625" y="1436632"/>
            <a:ext cx="869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>
                <a:solidFill>
                  <a:schemeClr val="bg1"/>
                </a:solidFill>
              </a:rPr>
              <a:t>12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9019" y="6313717"/>
            <a:ext cx="841140" cy="413664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  <p:sp>
        <p:nvSpPr>
          <p:cNvPr id="42" name="Rectangle 41"/>
          <p:cNvSpPr/>
          <p:nvPr/>
        </p:nvSpPr>
        <p:spPr>
          <a:xfrm>
            <a:off x="8767481" y="5392271"/>
            <a:ext cx="2992677" cy="6185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24 : 2 =</a:t>
            </a:r>
          </a:p>
        </p:txBody>
      </p:sp>
    </p:spTree>
    <p:extLst>
      <p:ext uri="{BB962C8B-B14F-4D97-AF65-F5344CB8AC3E}">
        <p14:creationId xmlns:p14="http://schemas.microsoft.com/office/powerpoint/2010/main" val="96229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00052 0.39121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956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-0.00013 0.40463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0.92487 0.00417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6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59674985-13ED-4809-B07E-85A00396DD1B}"/>
              </a:ext>
            </a:extLst>
          </p:cNvPr>
          <p:cNvSpPr/>
          <p:nvPr/>
        </p:nvSpPr>
        <p:spPr>
          <a:xfrm>
            <a:off x="-70338" y="-1"/>
            <a:ext cx="12276852" cy="46492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Flowchart: Document 44">
            <a:extLst>
              <a:ext uri="{FF2B5EF4-FFF2-40B4-BE49-F238E27FC236}">
                <a16:creationId xmlns:a16="http://schemas.microsoft.com/office/drawing/2014/main" id="{EC192068-C44F-4E13-A62C-FD2B048B25CE}"/>
              </a:ext>
            </a:extLst>
          </p:cNvPr>
          <p:cNvSpPr/>
          <p:nvPr/>
        </p:nvSpPr>
        <p:spPr>
          <a:xfrm flipV="1">
            <a:off x="-70338" y="4031086"/>
            <a:ext cx="12262338" cy="285204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2" name="Picture 11" descr="APPL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033" y="920352"/>
            <a:ext cx="1886314" cy="171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76" y="102391"/>
            <a:ext cx="7291145" cy="6550185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00" y="66199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99" y="4529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35" y="14365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47" y="226421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40" y="30743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227" y="2237429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4" y="181975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89" y="103272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00" y="242653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43" y="168177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74" y="299193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47" y="240967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61" y="2357236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1" y="117625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75" y="302527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31" y="6357258"/>
            <a:ext cx="89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785" y="238124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896" y="3167132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4010" y="1523907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13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3375" y="77516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46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2393831" y="2332304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8324" y="2516880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955224" y="547058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24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4126" y="3087305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1569" y="311255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11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6215270" y="2465687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7563" y="1268252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9208" y="251015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4148656" y="190731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26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3461" y="1137481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25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3512" y="17773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84" y="141846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3308324" y="1541690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41" y="3260057"/>
            <a:ext cx="3122082" cy="335623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5FE913-22B0-45BF-8648-8B848421D7BE}"/>
              </a:ext>
            </a:extLst>
          </p:cNvPr>
          <p:cNvSpPr txBox="1"/>
          <p:nvPr/>
        </p:nvSpPr>
        <p:spPr>
          <a:xfrm>
            <a:off x="9357625" y="1436632"/>
            <a:ext cx="869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>
                <a:solidFill>
                  <a:schemeClr val="bg1"/>
                </a:solidFill>
              </a:rPr>
              <a:t>23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9019" y="6313717"/>
            <a:ext cx="841140" cy="413664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  <p:sp>
        <p:nvSpPr>
          <p:cNvPr id="43" name="Rectangle 42"/>
          <p:cNvSpPr/>
          <p:nvPr/>
        </p:nvSpPr>
        <p:spPr>
          <a:xfrm>
            <a:off x="8767481" y="5392271"/>
            <a:ext cx="2992677" cy="6185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46 : 2 =</a:t>
            </a:r>
          </a:p>
        </p:txBody>
      </p:sp>
    </p:spTree>
    <p:extLst>
      <p:ext uri="{BB962C8B-B14F-4D97-AF65-F5344CB8AC3E}">
        <p14:creationId xmlns:p14="http://schemas.microsoft.com/office/powerpoint/2010/main" val="340818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0039 0.44467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22222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1019 L -0.00364 0.46366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36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0.92487 0.00417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383</Words>
  <Application>Microsoft Office PowerPoint</Application>
  <PresentationFormat>Widescreen</PresentationFormat>
  <Paragraphs>178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HP001 4 hàng</vt:lpstr>
      <vt:lpstr>Segoe UI Black</vt:lpstr>
      <vt:lpstr>Times New Roman</vt:lpstr>
      <vt:lpstr>UTM Avo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108</cp:revision>
  <dcterms:created xsi:type="dcterms:W3CDTF">2022-07-13T12:59:38Z</dcterms:created>
  <dcterms:modified xsi:type="dcterms:W3CDTF">2024-11-21T11:39:51Z</dcterms:modified>
</cp:coreProperties>
</file>