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57" r:id="rId3"/>
    <p:sldId id="274" r:id="rId4"/>
    <p:sldId id="276" r:id="rId5"/>
    <p:sldId id="277" r:id="rId6"/>
    <p:sldId id="278" r:id="rId7"/>
    <p:sldId id="280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00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D446E-A031-4099-A5FC-936CFB48A277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65571-55D1-49BD-904C-FB0BF70FB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4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8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7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0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8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7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3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2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2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0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0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77BD1-7365-4F27-AB46-E2EF91BE9B6D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sv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3.svg"/><Relationship Id="rId7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sv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EA98F8-1454-74E9-4B63-8B7282611956}"/>
              </a:ext>
            </a:extLst>
          </p:cNvPr>
          <p:cNvSpPr txBox="1"/>
          <p:nvPr/>
        </p:nvSpPr>
        <p:spPr>
          <a:xfrm>
            <a:off x="1529800" y="408242"/>
            <a:ext cx="9132405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796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FB1CDD8E-A095-9B0A-25AF-6330DA73F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757" y="-18122"/>
            <a:ext cx="802635" cy="1284230"/>
          </a:xfrm>
          <a:prstGeom prst="rect">
            <a:avLst/>
          </a:prstGeom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C6258C25-9AC4-F6CB-0E86-31EDD3BE5F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989" r="4870" b="1"/>
          <a:stretch/>
        </p:blipFill>
        <p:spPr>
          <a:xfrm>
            <a:off x="10525901" y="-11404"/>
            <a:ext cx="1623365" cy="131573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CD89388-988F-01EB-1F66-E9ED70EDF7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425" r="9091" b="11441"/>
          <a:stretch/>
        </p:blipFill>
        <p:spPr>
          <a:xfrm>
            <a:off x="13" y="952483"/>
            <a:ext cx="12191987" cy="5905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A000FB-8611-1E7D-24BA-63C02CE17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10" y="1285860"/>
            <a:ext cx="884419" cy="5956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459" y="2809871"/>
            <a:ext cx="2524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B10893-346C-42C4-2B48-9004670EFF3F}"/>
              </a:ext>
            </a:extLst>
          </p:cNvPr>
          <p:cNvSpPr txBox="1"/>
          <p:nvPr/>
        </p:nvSpPr>
        <p:spPr>
          <a:xfrm>
            <a:off x="5524496" y="1047733"/>
            <a:ext cx="6667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8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45407" t="35180" r="31009" b="41567"/>
          <a:stretch/>
        </p:blipFill>
        <p:spPr bwMode="auto">
          <a:xfrm>
            <a:off x="0" y="1323834"/>
            <a:ext cx="12192000" cy="5534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EA98F8-1454-74E9-4B63-8B7282611956}"/>
              </a:ext>
            </a:extLst>
          </p:cNvPr>
          <p:cNvSpPr txBox="1"/>
          <p:nvPr/>
        </p:nvSpPr>
        <p:spPr>
          <a:xfrm>
            <a:off x="1529800" y="408242"/>
            <a:ext cx="913240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667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667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21068"/>
            <a:ext cx="1219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6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66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47544" y="4626720"/>
            <a:ext cx="5728105" cy="2060823"/>
            <a:chOff x="0" y="180975"/>
            <a:chExt cx="15274946" cy="4121645"/>
          </a:xfrm>
        </p:grpSpPr>
        <p:sp>
          <p:nvSpPr>
            <p:cNvPr id="3" name="TextBox 3"/>
            <p:cNvSpPr txBox="1"/>
            <p:nvPr/>
          </p:nvSpPr>
          <p:spPr>
            <a:xfrm>
              <a:off x="0" y="180975"/>
              <a:ext cx="15274946" cy="1692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60">
                <a:lnSpc>
                  <a:spcPts val="661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5157066" y="2963200"/>
              <a:ext cx="4960814" cy="1339420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07234" y="3944340"/>
            <a:ext cx="2111138" cy="2743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04731" y="1124886"/>
            <a:ext cx="2019000" cy="12988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81490" y="1785928"/>
            <a:ext cx="5190583" cy="101566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LẠI BÀI</a:t>
            </a:r>
            <a:endParaRPr lang="vi-VN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Trang chủ - NQ Education">
            <a:extLst>
              <a:ext uri="{FF2B5EF4-FFF2-40B4-BE49-F238E27FC236}">
                <a16:creationId xmlns:a16="http://schemas.microsoft.com/office/drawing/2014/main" id="{CDC375CF-0BBE-D9C1-307F-5E4174E9C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34" y="2071678"/>
            <a:ext cx="2912365" cy="33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24366" y="3000373"/>
            <a:ext cx="5724797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7609" y="3714752"/>
            <a:ext cx="8334391" cy="224676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Bài văn thể hiện sự </a:t>
            </a:r>
            <a:r>
              <a:rPr lang="nl-NL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nhận biết được tình cảm của con cái dành cho cha mẹ và ngược lại. Hiểu được điều tác giả muốn nói qua câu chuyện: Tình cảm yêu thương của những người thân trong gia đình là rất quý giá.</a:t>
            </a:r>
            <a:endParaRPr lang="en-US" sz="28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EA98F8-1454-74E9-4B63-8B7282611956}"/>
              </a:ext>
            </a:extLst>
          </p:cNvPr>
          <p:cNvSpPr txBox="1"/>
          <p:nvPr/>
        </p:nvSpPr>
        <p:spPr>
          <a:xfrm>
            <a:off x="1529801" y="405900"/>
            <a:ext cx="9132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87980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7833" y="1162904"/>
            <a:ext cx="3000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4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3201" y="239572"/>
            <a:ext cx="11734799" cy="6389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vi-VN" sz="1200">
              <a:solidFill>
                <a:srgbClr val="000000"/>
              </a:solidFill>
              <a:latin typeface="Nunito Black" panose="00000A00000000000000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603959" y="739850"/>
            <a:ext cx="1422399" cy="1356359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532E70-F44B-C45B-8E23-4E8DC7E6F4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148" y="274713"/>
            <a:ext cx="884419" cy="880780"/>
          </a:xfrm>
          <a:prstGeom prst="ellipse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97025">
            <a:off x="415713" y="6170336"/>
            <a:ext cx="539969" cy="359325"/>
          </a:xfrm>
          <a:prstGeom prst="rect">
            <a:avLst/>
          </a:prstGeom>
        </p:spPr>
      </p:pic>
      <p:pic>
        <p:nvPicPr>
          <p:cNvPr id="12" name="HƯỚNG DẪN VIẾT CHỮ HOA H - -KIẾN THỨC TIỂU HỌC-">
            <a:hlinkClick r:id="" action="ppaction://media"/>
            <a:extLst>
              <a:ext uri="{FF2B5EF4-FFF2-40B4-BE49-F238E27FC236}">
                <a16:creationId xmlns:a16="http://schemas.microsoft.com/office/drawing/2014/main" id="{3E2D02FB-D931-F264-0AAD-2F21C1684C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58420" y="1078375"/>
            <a:ext cx="9458992" cy="53206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EA98F8-1454-74E9-4B63-8B7282611956}"/>
              </a:ext>
            </a:extLst>
          </p:cNvPr>
          <p:cNvSpPr txBox="1"/>
          <p:nvPr/>
        </p:nvSpPr>
        <p:spPr>
          <a:xfrm>
            <a:off x="1529801" y="405900"/>
            <a:ext cx="9132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87980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5584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G, H </a:t>
            </a:r>
          </a:p>
        </p:txBody>
      </p:sp>
    </p:spTree>
    <p:extLst>
      <p:ext uri="{BB962C8B-B14F-4D97-AF65-F5344CB8AC3E}">
        <p14:creationId xmlns:p14="http://schemas.microsoft.com/office/powerpoint/2010/main" val="12790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3201" y="239572"/>
            <a:ext cx="11734799" cy="6389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vi-VN" sz="1200">
              <a:solidFill>
                <a:srgbClr val="000000"/>
              </a:solidFill>
              <a:latin typeface="Nunito Black" panose="00000A00000000000000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603959" y="739850"/>
            <a:ext cx="1422399" cy="1356359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532E70-F44B-C45B-8E23-4E8DC7E6F4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148" y="274713"/>
            <a:ext cx="884419" cy="880780"/>
          </a:xfrm>
          <a:prstGeom prst="ellipse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97025">
            <a:off x="415713" y="6170336"/>
            <a:ext cx="539969" cy="359325"/>
          </a:xfrm>
          <a:prstGeom prst="rect">
            <a:avLst/>
          </a:prstGeom>
        </p:spPr>
      </p:pic>
      <p:pic>
        <p:nvPicPr>
          <p:cNvPr id="7" name="HƯỚNG DẪN VIẾT CHỮ HOA G - -KIẾN THỨC TIỂU HỌC-">
            <a:hlinkClick r:id="" action="ppaction://media"/>
            <a:extLst>
              <a:ext uri="{FF2B5EF4-FFF2-40B4-BE49-F238E27FC236}">
                <a16:creationId xmlns:a16="http://schemas.microsoft.com/office/drawing/2014/main" id="{64010EF3-2C97-C0AD-F675-418A6878AC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2666" y="1059121"/>
            <a:ext cx="9838764" cy="55343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EA98F8-1454-74E9-4B63-8B7282611956}"/>
              </a:ext>
            </a:extLst>
          </p:cNvPr>
          <p:cNvSpPr txBox="1"/>
          <p:nvPr/>
        </p:nvSpPr>
        <p:spPr>
          <a:xfrm>
            <a:off x="1529801" y="405900"/>
            <a:ext cx="9132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980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55584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G, H </a:t>
            </a:r>
          </a:p>
        </p:txBody>
      </p:sp>
    </p:spTree>
    <p:extLst>
      <p:ext uri="{BB962C8B-B14F-4D97-AF65-F5344CB8AC3E}">
        <p14:creationId xmlns:p14="http://schemas.microsoft.com/office/powerpoint/2010/main" val="134798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3201" y="239572"/>
            <a:ext cx="11734799" cy="6389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vi-VN" sz="1200">
              <a:solidFill>
                <a:srgbClr val="000000"/>
              </a:solidFill>
              <a:latin typeface="Nunito Black" panose="00000A00000000000000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603959" y="739850"/>
            <a:ext cx="1422399" cy="1356359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532E70-F44B-C45B-8E23-4E8DC7E6F4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148" y="274713"/>
            <a:ext cx="884419" cy="880780"/>
          </a:xfrm>
          <a:prstGeom prst="ellipse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97025">
            <a:off x="415713" y="6170336"/>
            <a:ext cx="539969" cy="359325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463E2DE0-1DD9-BB2E-AF86-A2C4FB985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8"/>
          <a:stretch/>
        </p:blipFill>
        <p:spPr bwMode="auto">
          <a:xfrm>
            <a:off x="0" y="3962400"/>
            <a:ext cx="569468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35482C-BAA9-90A0-7C80-6A0B449497F9}"/>
              </a:ext>
            </a:extLst>
          </p:cNvPr>
          <p:cNvSpPr txBox="1"/>
          <p:nvPr/>
        </p:nvSpPr>
        <p:spPr>
          <a:xfrm>
            <a:off x="1392284" y="4495800"/>
            <a:ext cx="302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BẢNG </a:t>
            </a:r>
            <a:endParaRPr lang="en-US" sz="3200" b="1" i="1">
              <a:solidFill>
                <a:srgbClr val="FF0000"/>
              </a:solidFill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CFFC83-70E0-6DF4-7B68-ED5A76A71D4A}"/>
              </a:ext>
            </a:extLst>
          </p:cNvPr>
          <p:cNvSpPr txBox="1"/>
          <p:nvPr/>
        </p:nvSpPr>
        <p:spPr>
          <a:xfrm>
            <a:off x="1318414" y="5681698"/>
            <a:ext cx="3024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VỞ </a:t>
            </a: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TẬP VIẾT </a:t>
            </a:r>
            <a:endParaRPr lang="en-US" sz="3200" b="1" i="1">
              <a:solidFill>
                <a:srgbClr val="FF0000"/>
              </a:solidFill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Mẫu chữ viết chuẩn của Bộ Giáo dục và Đào tạo - HoaTieu.vn">
            <a:extLst>
              <a:ext uri="{FF2B5EF4-FFF2-40B4-BE49-F238E27FC236}">
                <a16:creationId xmlns:a16="http://schemas.microsoft.com/office/drawing/2014/main" id="{46195E0E-00CF-9D24-7A33-360343A31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232" y="1005169"/>
            <a:ext cx="2211180" cy="374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ẪU CHỮ VIẾT CHUẨN CỦA BỘ GIÁO DỤC &amp; ĐÀO TẠO">
            <a:extLst>
              <a:ext uri="{FF2B5EF4-FFF2-40B4-BE49-F238E27FC236}">
                <a16:creationId xmlns:a16="http://schemas.microsoft.com/office/drawing/2014/main" id="{30444DB5-C09D-4A3F-86B2-3D730DF45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9" t="18797" r="9717" b="25305"/>
          <a:stretch/>
        </p:blipFill>
        <p:spPr bwMode="auto">
          <a:xfrm>
            <a:off x="6227842" y="1397044"/>
            <a:ext cx="2045228" cy="257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EA98F8-1454-74E9-4B63-8B7282611956}"/>
              </a:ext>
            </a:extLst>
          </p:cNvPr>
          <p:cNvSpPr txBox="1"/>
          <p:nvPr/>
        </p:nvSpPr>
        <p:spPr>
          <a:xfrm>
            <a:off x="1529801" y="405900"/>
            <a:ext cx="9132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7980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55584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G, H </a:t>
            </a:r>
          </a:p>
        </p:txBody>
      </p:sp>
    </p:spTree>
    <p:extLst>
      <p:ext uri="{BB962C8B-B14F-4D97-AF65-F5344CB8AC3E}">
        <p14:creationId xmlns:p14="http://schemas.microsoft.com/office/powerpoint/2010/main" val="13424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3201" y="239572"/>
            <a:ext cx="11734799" cy="6389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vi-VN" sz="1200">
              <a:solidFill>
                <a:srgbClr val="000000"/>
              </a:solidFill>
              <a:latin typeface="Nunito Black" panose="00000A00000000000000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603959" y="739850"/>
            <a:ext cx="1422399" cy="1356359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532E70-F44B-C45B-8E23-4E8DC7E6F4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148" y="274713"/>
            <a:ext cx="884419" cy="880780"/>
          </a:xfrm>
          <a:prstGeom prst="ellipse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97025">
            <a:off x="415713" y="6170336"/>
            <a:ext cx="539969" cy="35932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3C5C0A-B270-D86C-D012-AF93533BD8FF}"/>
              </a:ext>
            </a:extLst>
          </p:cNvPr>
          <p:cNvSpPr/>
          <p:nvPr/>
        </p:nvSpPr>
        <p:spPr>
          <a:xfrm>
            <a:off x="152400" y="152400"/>
            <a:ext cx="5943600" cy="724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微软雅黑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4F17F7-392F-7FD3-6BBA-BD9B7CB3BB73}"/>
              </a:ext>
            </a:extLst>
          </p:cNvPr>
          <p:cNvSpPr txBox="1"/>
          <p:nvPr/>
        </p:nvSpPr>
        <p:spPr>
          <a:xfrm>
            <a:off x="304800" y="2286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i="1">
                <a:solidFill>
                  <a:prstClr val="white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>
                <a:solidFill>
                  <a:prstClr val="white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câu ứng dụng vào vở</a:t>
            </a:r>
          </a:p>
        </p:txBody>
      </p:sp>
      <p:pic>
        <p:nvPicPr>
          <p:cNvPr id="9" name="Hình ảnh 14">
            <a:extLst>
              <a:ext uri="{FF2B5EF4-FFF2-40B4-BE49-F238E27FC236}">
                <a16:creationId xmlns:a16="http://schemas.microsoft.com/office/drawing/2014/main" id="{8B2381C9-8803-C45F-BD52-470BC4EEAF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266" y="1414144"/>
            <a:ext cx="11548533" cy="3785446"/>
          </a:xfrm>
          <a:prstGeom prst="rect">
            <a:avLst/>
          </a:prstGeom>
        </p:spPr>
      </p:pic>
      <p:sp>
        <p:nvSpPr>
          <p:cNvPr id="17" name="Hộp Văn bản 1">
            <a:extLst>
              <a:ext uri="{FF2B5EF4-FFF2-40B4-BE49-F238E27FC236}">
                <a16:creationId xmlns:a16="http://schemas.microsoft.com/office/drawing/2014/main" id="{F5362ECB-3765-E5C2-F42E-0969CA6BDA0E}"/>
              </a:ext>
            </a:extLst>
          </p:cNvPr>
          <p:cNvSpPr txBox="1"/>
          <p:nvPr/>
        </p:nvSpPr>
        <p:spPr>
          <a:xfrm>
            <a:off x="921803" y="1728041"/>
            <a:ext cx="94057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solidFill>
                  <a:prstClr val="black"/>
                </a:solidFill>
                <a:latin typeface="HP001 4 hàng" panose="020B0603050302020204" pitchFamily="34" charset="0"/>
              </a:rPr>
              <a:t>    Kìa Hà Giang đó sương giăng trắng</a:t>
            </a:r>
          </a:p>
          <a:p>
            <a:pPr>
              <a:lnSpc>
                <a:spcPct val="150000"/>
              </a:lnSpc>
            </a:pPr>
            <a:r>
              <a:rPr lang="en-US" sz="4000" b="1">
                <a:solidFill>
                  <a:prstClr val="black"/>
                </a:solidFill>
                <a:latin typeface="HP001 4 hàng" panose="020B0603050302020204" pitchFamily="34" charset="0"/>
              </a:rPr>
              <a:t>    Hoa gạo bừng lên, sông hiện </a:t>
            </a:r>
            <a:r>
              <a:rPr lang="el-GR" sz="4000" b="1">
                <a:solidFill>
                  <a:prstClr val="black"/>
                </a:solidFill>
                <a:latin typeface="HP001 4 hàng" panose="020B0603050302020204" pitchFamily="34" charset="0"/>
              </a:rPr>
              <a:t>ς</a:t>
            </a:r>
            <a:r>
              <a:rPr lang="en-US" sz="4000" b="1">
                <a:solidFill>
                  <a:prstClr val="black"/>
                </a:solidFill>
                <a:latin typeface="HP001 4 hàng" panose="020B0603050302020204" pitchFamily="34" charset="0"/>
              </a:rPr>
              <a:t>a</a:t>
            </a:r>
            <a:endParaRPr lang="en-US" sz="40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9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483893" y="2744070"/>
            <a:ext cx="7206017" cy="11855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EM!</a:t>
            </a:r>
            <a:endParaRPr lang="en-US" sz="4269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69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196</Words>
  <Application>Microsoft Office PowerPoint</Application>
  <PresentationFormat>Widescreen</PresentationFormat>
  <Paragraphs>28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HP001 4 hàng</vt:lpstr>
      <vt:lpstr>Microsoft YaHei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Admin</cp:lastModifiedBy>
  <cp:revision>33</cp:revision>
  <dcterms:created xsi:type="dcterms:W3CDTF">2023-11-08T02:09:09Z</dcterms:created>
  <dcterms:modified xsi:type="dcterms:W3CDTF">2024-11-21T11:12:55Z</dcterms:modified>
</cp:coreProperties>
</file>