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304" r:id="rId4"/>
    <p:sldId id="292" r:id="rId5"/>
    <p:sldId id="262" r:id="rId6"/>
    <p:sldId id="294" r:id="rId7"/>
    <p:sldId id="258" r:id="rId8"/>
    <p:sldId id="295" r:id="rId9"/>
    <p:sldId id="296" r:id="rId10"/>
    <p:sldId id="264" r:id="rId11"/>
    <p:sldId id="268" r:id="rId12"/>
    <p:sldId id="269" r:id="rId13"/>
    <p:sldId id="279" r:id="rId14"/>
    <p:sldId id="270" r:id="rId15"/>
    <p:sldId id="301" r:id="rId16"/>
    <p:sldId id="307" r:id="rId17"/>
    <p:sldId id="272" r:id="rId18"/>
    <p:sldId id="300" r:id="rId19"/>
    <p:sldId id="302" r:id="rId20"/>
    <p:sldId id="285" r:id="rId21"/>
    <p:sldId id="286" r:id="rId22"/>
    <p:sldId id="265" r:id="rId23"/>
    <p:sldId id="274" r:id="rId24"/>
  </p:sldIdLst>
  <p:sldSz cx="12192000" cy="6858000"/>
  <p:notesSz cx="6858000" cy="9144000"/>
  <p:embeddedFontLst>
    <p:embeddedFont>
      <p:font typeface="Gluten"/>
      <p:regular r:id="rId26"/>
      <p:bold r:id="rId27"/>
    </p:embeddedFont>
    <p:embeddedFont>
      <p:font typeface="Nunito Black" pitchFamily="2" charset="0"/>
      <p:bold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Repo Black" panose="020B0604020202020204" charset="0"/>
      <p:regular r:id="rId34"/>
    </p:embeddedFont>
    <p:embeddedFont>
      <p:font typeface="Sigmar One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569E0-DD0C-4C52-8FFB-E9ED81F4418C}">
          <p14:sldIdLst>
            <p14:sldId id="304"/>
            <p14:sldId id="292"/>
            <p14:sldId id="262"/>
            <p14:sldId id="294"/>
            <p14:sldId id="258"/>
            <p14:sldId id="295"/>
            <p14:sldId id="296"/>
            <p14:sldId id="264"/>
            <p14:sldId id="268"/>
            <p14:sldId id="269"/>
            <p14:sldId id="279"/>
            <p14:sldId id="270"/>
            <p14:sldId id="301"/>
            <p14:sldId id="307"/>
            <p14:sldId id="272"/>
            <p14:sldId id="300"/>
            <p14:sldId id="302"/>
            <p14:sldId id="285"/>
            <p14:sldId id="286"/>
            <p14:sldId id="265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B49"/>
    <a:srgbClr val="78B557"/>
    <a:srgbClr val="63D1FF"/>
    <a:srgbClr val="F17B94"/>
    <a:srgbClr val="FF66CC"/>
    <a:srgbClr val="FF99FF"/>
    <a:srgbClr val="F3EA84"/>
    <a:srgbClr val="9DC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D8AD-B173-4192-A087-AFC21F79BC72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0EDE-533A-48FB-BCBB-F68F274A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4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9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3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05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1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4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6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4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1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6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15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4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88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2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7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69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1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3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79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44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9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6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6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8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gif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3.gif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jpe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11" Type="http://schemas.openxmlformats.org/officeDocument/2006/relationships/image" Target="../media/image10.jpeg"/><Relationship Id="rId5" Type="http://schemas.openxmlformats.org/officeDocument/2006/relationships/image" Target="../media/image15.gif"/><Relationship Id="rId15" Type="http://schemas.openxmlformats.org/officeDocument/2006/relationships/image" Target="../media/image19.jpeg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8.jpeg"/><Relationship Id="rId12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gif"/><Relationship Id="rId11" Type="http://schemas.openxmlformats.org/officeDocument/2006/relationships/image" Target="../media/image18.jpeg"/><Relationship Id="rId5" Type="http://schemas.openxmlformats.org/officeDocument/2006/relationships/image" Target="../media/image15.gif"/><Relationship Id="rId10" Type="http://schemas.openxmlformats.org/officeDocument/2006/relationships/image" Target="../media/image12.jpe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8.jpeg"/><Relationship Id="rId12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21.gif"/><Relationship Id="rId10" Type="http://schemas.openxmlformats.org/officeDocument/2006/relationships/image" Target="../media/image18.jpe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gif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021741DE-8362-099C-D3A8-49F0BD9CBC5A}"/>
              </a:ext>
            </a:extLst>
          </p:cNvPr>
          <p:cNvSpPr txBox="1"/>
          <p:nvPr/>
        </p:nvSpPr>
        <p:spPr>
          <a:xfrm>
            <a:off x="661182" y="888397"/>
            <a:ext cx="10832123" cy="3933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1" u="none" strike="noStrike" kern="1200" cap="none" spc="-39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Nunito Black" panose="00000A00000000000000" pitchFamily="2" charset="0"/>
            </a:endParaRPr>
          </a:p>
          <a:p>
            <a:pPr marL="0" marR="0" lvl="0" indent="0" algn="ctr" defTabSz="609539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-39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Nunito Black" panose="00000A00000000000000" pitchFamily="2" charset="0"/>
              </a:rPr>
              <a:t>TO</a:t>
            </a:r>
            <a:r>
              <a:rPr lang="en-US" sz="3950" spc="-39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 Black" panose="00000A00000000000000" pitchFamily="2" charset="0"/>
              </a:rPr>
              <a:t>ÁN</a:t>
            </a:r>
          </a:p>
          <a:p>
            <a:pPr algn="ctr" defTabSz="609539">
              <a:lnSpc>
                <a:spcPct val="14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13: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09539">
              <a:lnSpc>
                <a:spcPct val="14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4000" b="1" i="1" dirty="0">
                <a:solidFill>
                  <a:srgbClr val="C00000"/>
                </a:solidFill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chia</a:t>
            </a:r>
            <a:endParaRPr kumimoji="0" lang="en-US" sz="4000" b="0" i="0" u="none" strike="noStrike" kern="1200" cap="none" spc="-39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Nunito Black" panose="00000A00000000000000" pitchFamily="2" charset="0"/>
            </a:endParaRPr>
          </a:p>
          <a:p>
            <a:pPr marL="0" marR="0" lvl="0" indent="0" algn="l" defTabSz="609539" rtl="0" eaLnBrk="1" fontAlgn="auto" latinLnBrk="0" hangingPunct="1">
              <a:lnSpc>
                <a:spcPts val="4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0" i="0" u="none" strike="noStrike" kern="1200" cap="none" spc="-3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po Black"/>
              <a:ea typeface="+mn-ea"/>
              <a:cs typeface="+mn-cs"/>
            </a:endParaRPr>
          </a:p>
          <a:p>
            <a:pPr marL="0" marR="0" lvl="0" indent="0" algn="l" defTabSz="609539" rtl="0" eaLnBrk="1" fontAlgn="auto" latinLnBrk="0" hangingPunct="1">
              <a:lnSpc>
                <a:spcPts val="43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0" b="0" i="0" u="none" strike="noStrike" kern="1200" cap="none" spc="-39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epo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93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>
            <a:extLst>
              <a:ext uri="{FF2B5EF4-FFF2-40B4-BE49-F238E27FC236}">
                <a16:creationId xmlns:a16="http://schemas.microsoft.com/office/drawing/2014/main" id="{3722651D-D307-A31D-5324-25FBEBDC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95" y="643467"/>
            <a:ext cx="10129209" cy="5571065"/>
          </a:xfrm>
          <a:prstGeom prst="rect">
            <a:avLst/>
          </a:prstGeom>
          <a:ln>
            <a:noFill/>
          </a:ln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AB83C64-B531-E923-F6E7-D1067B8B5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051" t="-15526" r="-7170" b="-7281"/>
          <a:stretch/>
        </p:blipFill>
        <p:spPr>
          <a:xfrm>
            <a:off x="4622800" y="2057401"/>
            <a:ext cx="2281633" cy="24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970ED-90C4-C1C1-1C6C-2AEAD7F56291}"/>
              </a:ext>
            </a:extLst>
          </p:cNvPr>
          <p:cNvSpPr txBox="1"/>
          <p:nvPr/>
        </p:nvSpPr>
        <p:spPr>
          <a:xfrm>
            <a:off x="6405124" y="1963111"/>
            <a:ext cx="4567676" cy="265720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2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0070C0"/>
                </a:solidFill>
                <a:latin typeface="Sigmar One" panose="00000500000000000000" pitchFamily="2" charset="0"/>
              </a:rPr>
              <a:t>Tìm số bị chia, số chia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49AA6FCD-B164-FCE2-DE3A-7BD1F9BD8DBB}"/>
              </a:ext>
            </a:extLst>
          </p:cNvPr>
          <p:cNvGrpSpPr>
            <a:grpSpLocks noChangeAspect="1"/>
          </p:cNvGrpSpPr>
          <p:nvPr/>
        </p:nvGrpSpPr>
        <p:grpSpPr>
          <a:xfrm>
            <a:off x="5232400" y="2924305"/>
            <a:ext cx="961898" cy="961895"/>
            <a:chOff x="0" y="0"/>
            <a:chExt cx="6350000" cy="6349975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6955809-DCDC-1718-E04B-8DB0D85AFDE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2959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788813-1A7E-C479-EB8E-495EC46CF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52" t="50287" r="52100" b="1630"/>
          <a:stretch/>
        </p:blipFill>
        <p:spPr>
          <a:xfrm>
            <a:off x="348275" y="1571027"/>
            <a:ext cx="5616427" cy="2801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397E8-3205-3A9C-7459-C444963B1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5" y="36009"/>
            <a:ext cx="2272126" cy="114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C97BAD-28D4-ED2B-6EE4-904EFEA32962}"/>
              </a:ext>
            </a:extLst>
          </p:cNvPr>
          <p:cNvSpPr txBox="1"/>
          <p:nvPr/>
        </p:nvSpPr>
        <p:spPr>
          <a:xfrm>
            <a:off x="2284221" y="64530"/>
            <a:ext cx="9673317" cy="13905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chia:</a:t>
            </a:r>
          </a:p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Mai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mua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bông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rồi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cắm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hết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lọ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lọ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bông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Hỏi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Mai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mua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bao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bông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lang="en-US" sz="24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56C42-2F60-04C5-1A34-35B5B86C960E}"/>
              </a:ext>
            </a:extLst>
          </p:cNvPr>
          <p:cNvSpPr txBox="1"/>
          <p:nvPr/>
        </p:nvSpPr>
        <p:spPr>
          <a:xfrm>
            <a:off x="6797930" y="4537334"/>
            <a:ext cx="5011596" cy="1289289"/>
          </a:xfrm>
          <a:prstGeom prst="flowChartAlternateProcess">
            <a:avLst/>
          </a:prstGeom>
          <a:solidFill>
            <a:srgbClr val="0070C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ta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3FE46D-6096-E393-FE54-D52E66988C71}"/>
              </a:ext>
            </a:extLst>
          </p:cNvPr>
          <p:cNvGrpSpPr/>
          <p:nvPr/>
        </p:nvGrpSpPr>
        <p:grpSpPr>
          <a:xfrm>
            <a:off x="239153" y="4801455"/>
            <a:ext cx="5834676" cy="1964263"/>
            <a:chOff x="3695789" y="406330"/>
            <a:chExt cx="4545799" cy="179610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BB009F3-FA70-3249-F13E-D18A70996665}"/>
                </a:ext>
              </a:extLst>
            </p:cNvPr>
            <p:cNvSpPr/>
            <p:nvPr/>
          </p:nvSpPr>
          <p:spPr>
            <a:xfrm>
              <a:off x="3711791" y="406330"/>
              <a:ext cx="4529797" cy="17961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9BEA06-74FD-334D-D066-67EEF53AC8DB}"/>
                </a:ext>
              </a:extLst>
            </p:cNvPr>
            <p:cNvSpPr txBox="1"/>
            <p:nvPr/>
          </p:nvSpPr>
          <p:spPr>
            <a:xfrm>
              <a:off x="5859651" y="596056"/>
              <a:ext cx="747878" cy="534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59FE2E-719D-0FD2-2C28-5E79E5DC8285}"/>
                </a:ext>
              </a:extLst>
            </p:cNvPr>
            <p:cNvSpPr txBox="1"/>
            <p:nvPr/>
          </p:nvSpPr>
          <p:spPr>
            <a:xfrm>
              <a:off x="4201701" y="501162"/>
              <a:ext cx="747878" cy="5915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505229-D05F-7185-9B05-AE6A69CB5600}"/>
                </a:ext>
              </a:extLst>
            </p:cNvPr>
            <p:cNvSpPr txBox="1"/>
            <p:nvPr/>
          </p:nvSpPr>
          <p:spPr>
            <a:xfrm>
              <a:off x="7110771" y="568043"/>
              <a:ext cx="747878" cy="534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46BFE8F-006C-C962-5C08-D27C0BEDB5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7829" y="1066453"/>
              <a:ext cx="1" cy="31492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A85E45-220D-E86C-065F-5F4C77E2A9B0}"/>
                </a:ext>
              </a:extLst>
            </p:cNvPr>
            <p:cNvCxnSpPr>
              <a:cxnSpLocks/>
            </p:cNvCxnSpPr>
            <p:nvPr/>
          </p:nvCxnSpPr>
          <p:spPr>
            <a:xfrm>
              <a:off x="4575640" y="1080685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F6C716-E912-6224-A97E-919E682CD578}"/>
                </a:ext>
              </a:extLst>
            </p:cNvPr>
            <p:cNvCxnSpPr>
              <a:cxnSpLocks/>
            </p:cNvCxnSpPr>
            <p:nvPr/>
          </p:nvCxnSpPr>
          <p:spPr>
            <a:xfrm>
              <a:off x="7438268" y="996162"/>
              <a:ext cx="0" cy="37944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96E49C-C3DD-9FB0-69ED-D37CD60BD604}"/>
                </a:ext>
              </a:extLst>
            </p:cNvPr>
            <p:cNvSpPr txBox="1"/>
            <p:nvPr/>
          </p:nvSpPr>
          <p:spPr>
            <a:xfrm>
              <a:off x="3695789" y="1402338"/>
              <a:ext cx="1679094" cy="529326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 bị chia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82B372-9A9C-661C-537A-B0277E04E32C}"/>
                </a:ext>
              </a:extLst>
            </p:cNvPr>
            <p:cNvSpPr txBox="1"/>
            <p:nvPr/>
          </p:nvSpPr>
          <p:spPr>
            <a:xfrm>
              <a:off x="5463005" y="1394759"/>
              <a:ext cx="1280159" cy="529326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Số chia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002D81-CD4B-0801-A054-CBDD3142B50C}"/>
                </a:ext>
              </a:extLst>
            </p:cNvPr>
            <p:cNvSpPr txBox="1"/>
            <p:nvPr/>
          </p:nvSpPr>
          <p:spPr>
            <a:xfrm>
              <a:off x="6852988" y="1388465"/>
              <a:ext cx="1280159" cy="529326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Thương</a:t>
              </a:r>
              <a:endPara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B900556-237C-6106-65FD-2184D19DC4DE}"/>
              </a:ext>
            </a:extLst>
          </p:cNvPr>
          <p:cNvSpPr txBox="1"/>
          <p:nvPr/>
        </p:nvSpPr>
        <p:spPr>
          <a:xfrm>
            <a:off x="2325843" y="4918249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EB03F3-A909-7ECA-8378-C8EA287FF52B}"/>
              </a:ext>
            </a:extLst>
          </p:cNvPr>
          <p:cNvSpPr txBox="1"/>
          <p:nvPr/>
        </p:nvSpPr>
        <p:spPr>
          <a:xfrm>
            <a:off x="3972068" y="4904767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450404-3F4A-27F5-EDD9-3B56A344BE0B}"/>
              </a:ext>
            </a:extLst>
          </p:cNvPr>
          <p:cNvSpPr txBox="1"/>
          <p:nvPr/>
        </p:nvSpPr>
        <p:spPr>
          <a:xfrm>
            <a:off x="6073829" y="2039250"/>
            <a:ext cx="5869644" cy="197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bông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lọ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bằng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bông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lọ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nhân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3.</a:t>
            </a:r>
          </a:p>
          <a:p>
            <a:pPr algn="ctr">
              <a:lnSpc>
                <a:spcPct val="13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bông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lọ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x 3 = 15 (</a:t>
            </a:r>
            <a:r>
              <a:rPr lang="en-US" sz="24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bông</a:t>
            </a:r>
            <a:r>
              <a:rPr lang="en-US" sz="24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36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1E240-957F-68A6-B878-5E155DF3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76130" y="0"/>
            <a:ext cx="12568130" cy="725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3DEB65-1DD1-DA84-60A8-C48301235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0935" y="169392"/>
            <a:ext cx="3110252" cy="114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04CD5-C160-1A11-D258-43367B6DA621}"/>
              </a:ext>
            </a:extLst>
          </p:cNvPr>
          <p:cNvSpPr txBox="1"/>
          <p:nvPr/>
        </p:nvSpPr>
        <p:spPr>
          <a:xfrm>
            <a:off x="2582954" y="113242"/>
            <a:ext cx="9458991" cy="17254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</a:t>
            </a:r>
          </a:p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cắm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15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bông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lọ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lọ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bông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Hỏi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cắm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mấy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lọ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n-US" sz="2800" b="1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DF8C9-1C6B-3DFC-50F6-92DE5571B453}"/>
              </a:ext>
            </a:extLst>
          </p:cNvPr>
          <p:cNvSpPr txBox="1"/>
          <p:nvPr/>
        </p:nvSpPr>
        <p:spPr>
          <a:xfrm>
            <a:off x="1779286" y="5243641"/>
            <a:ext cx="9601471" cy="578882"/>
          </a:xfrm>
          <a:prstGeom prst="flowChartAlternateProcess">
            <a:avLst/>
          </a:prstGeom>
          <a:solidFill>
            <a:srgbClr val="0070C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 tìm số chia ta lấy số bị chia chia cho thương.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59E3E0-D768-276B-BE7D-C8487337E49C}"/>
              </a:ext>
            </a:extLst>
          </p:cNvPr>
          <p:cNvGrpSpPr/>
          <p:nvPr/>
        </p:nvGrpSpPr>
        <p:grpSpPr>
          <a:xfrm>
            <a:off x="-196948" y="2546252"/>
            <a:ext cx="5631467" cy="2370215"/>
            <a:chOff x="3464246" y="358342"/>
            <a:chExt cx="4765333" cy="179610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253785-AE0E-67FC-7B70-EA0899FD0A48}"/>
                </a:ext>
              </a:extLst>
            </p:cNvPr>
            <p:cNvSpPr/>
            <p:nvPr/>
          </p:nvSpPr>
          <p:spPr>
            <a:xfrm>
              <a:off x="3464246" y="358342"/>
              <a:ext cx="4765333" cy="17961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9699DD-A9CF-D9C2-DAAE-273D0971215C}"/>
                </a:ext>
              </a:extLst>
            </p:cNvPr>
            <p:cNvSpPr txBox="1"/>
            <p:nvPr/>
          </p:nvSpPr>
          <p:spPr>
            <a:xfrm>
              <a:off x="4075265" y="537405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979D55-C2FA-53FB-D81F-E7FCA805D87B}"/>
                </a:ext>
              </a:extLst>
            </p:cNvPr>
            <p:cNvSpPr txBox="1"/>
            <p:nvPr/>
          </p:nvSpPr>
          <p:spPr>
            <a:xfrm>
              <a:off x="5729145" y="481743"/>
              <a:ext cx="74787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573478-C542-74DF-0B0A-3665BDAB1CA1}"/>
                </a:ext>
              </a:extLst>
            </p:cNvPr>
            <p:cNvSpPr txBox="1"/>
            <p:nvPr/>
          </p:nvSpPr>
          <p:spPr>
            <a:xfrm>
              <a:off x="7119128" y="505163"/>
              <a:ext cx="747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E1FDFB6-A270-B13C-7203-AD6AC9A618C8}"/>
                </a:ext>
              </a:extLst>
            </p:cNvPr>
            <p:cNvCxnSpPr>
              <a:cxnSpLocks/>
            </p:cNvCxnSpPr>
            <p:nvPr/>
          </p:nvCxnSpPr>
          <p:spPr>
            <a:xfrm>
              <a:off x="4449204" y="900721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483E4BF-D358-3E20-CB7F-5BCC2175D22D}"/>
                </a:ext>
              </a:extLst>
            </p:cNvPr>
            <p:cNvCxnSpPr>
              <a:cxnSpLocks/>
            </p:cNvCxnSpPr>
            <p:nvPr/>
          </p:nvCxnSpPr>
          <p:spPr>
            <a:xfrm>
              <a:off x="6103084" y="911377"/>
              <a:ext cx="0" cy="3264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BA3E7DC-1641-F727-3820-30D6CA397A01}"/>
                </a:ext>
              </a:extLst>
            </p:cNvPr>
            <p:cNvCxnSpPr>
              <a:cxnSpLocks/>
            </p:cNvCxnSpPr>
            <p:nvPr/>
          </p:nvCxnSpPr>
          <p:spPr>
            <a:xfrm>
              <a:off x="7431389" y="857815"/>
              <a:ext cx="0" cy="36008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EB2E14-491C-C0F6-759B-92AB736C682D}"/>
                </a:ext>
              </a:extLst>
            </p:cNvPr>
            <p:cNvSpPr txBox="1"/>
            <p:nvPr/>
          </p:nvSpPr>
          <p:spPr>
            <a:xfrm>
              <a:off x="3621774" y="1253090"/>
              <a:ext cx="1679094" cy="442674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 bị chia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64801B-4F34-ECB2-0A38-F65C7AD72C60}"/>
                </a:ext>
              </a:extLst>
            </p:cNvPr>
            <p:cNvSpPr txBox="1"/>
            <p:nvPr/>
          </p:nvSpPr>
          <p:spPr>
            <a:xfrm>
              <a:off x="5463005" y="1245515"/>
              <a:ext cx="1280159" cy="438667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Số chia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E94AA9-C222-CADF-1E1D-80781D462038}"/>
                </a:ext>
              </a:extLst>
            </p:cNvPr>
            <p:cNvSpPr txBox="1"/>
            <p:nvPr/>
          </p:nvSpPr>
          <p:spPr>
            <a:xfrm>
              <a:off x="6803644" y="1249879"/>
              <a:ext cx="1349106" cy="438667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Thương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8947D7-DCB4-06BC-D774-60AA392871AC}"/>
              </a:ext>
            </a:extLst>
          </p:cNvPr>
          <p:cNvSpPr txBox="1"/>
          <p:nvPr/>
        </p:nvSpPr>
        <p:spPr>
          <a:xfrm>
            <a:off x="1752920" y="2697549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17B9CF-DD75-EB96-3513-48E03F3BE223}"/>
              </a:ext>
            </a:extLst>
          </p:cNvPr>
          <p:cNvSpPr txBox="1"/>
          <p:nvPr/>
        </p:nvSpPr>
        <p:spPr>
          <a:xfrm>
            <a:off x="3776305" y="2649170"/>
            <a:ext cx="542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46495E-0856-2075-4D59-5AF59D78F323}"/>
              </a:ext>
            </a:extLst>
          </p:cNvPr>
          <p:cNvSpPr txBox="1"/>
          <p:nvPr/>
        </p:nvSpPr>
        <p:spPr>
          <a:xfrm>
            <a:off x="5719864" y="2689764"/>
            <a:ext cx="6096000" cy="1318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lọ</a:t>
            </a:r>
            <a:r>
              <a:rPr lang="en-US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r>
              <a:rPr lang="en-US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cắm</a:t>
            </a:r>
            <a:r>
              <a:rPr lang="en-US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: 5 = 3 (</a:t>
            </a:r>
            <a:r>
              <a:rPr lang="en-US" sz="3200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lọ</a:t>
            </a:r>
            <a:r>
              <a:rPr lang="en-US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47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6528741" y="317399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48905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C18B56-3EAA-9E05-681C-2DB4B35BD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4" t="-763" r="68805" b="67918"/>
          <a:stretch/>
        </p:blipFill>
        <p:spPr>
          <a:xfrm>
            <a:off x="132736" y="162095"/>
            <a:ext cx="2607975" cy="1116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76F197-62B8-BDB0-196B-4B4E174118BE}"/>
              </a:ext>
            </a:extLst>
          </p:cNvPr>
          <p:cNvSpPr txBox="1"/>
          <p:nvPr/>
        </p:nvSpPr>
        <p:spPr>
          <a:xfrm>
            <a:off x="147868" y="1362840"/>
            <a:ext cx="534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1. </a:t>
            </a:r>
            <a:r>
              <a:rPr lang="en-US" sz="2800" dirty="0" err="1">
                <a:solidFill>
                  <a:srgbClr val="7030A0"/>
                </a:solidFill>
                <a:latin typeface="Nunito Black" panose="00000A00000000000000" pitchFamily="2" charset="0"/>
              </a:rPr>
              <a:t>a,Tìm</a:t>
            </a: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anose="00000A00000000000000" pitchFamily="2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anose="00000A00000000000000" pitchFamily="2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 chia (</a:t>
            </a:r>
            <a:r>
              <a:rPr lang="en-US" sz="2800" dirty="0" err="1">
                <a:solidFill>
                  <a:srgbClr val="7030A0"/>
                </a:solidFill>
                <a:latin typeface="Nunito Black" panose="00000A00000000000000" pitchFamily="2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anose="00000A00000000000000" pitchFamily="2" charset="0"/>
              </a:rPr>
              <a:t>mẫu</a:t>
            </a: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69954CE-D70C-71D1-FFD2-891F1A99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94" t="24664" r="53872" b="47317"/>
          <a:stretch/>
        </p:blipFill>
        <p:spPr>
          <a:xfrm>
            <a:off x="219281" y="2211039"/>
            <a:ext cx="4779623" cy="1948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 descr="Hippo holding a blank plate Stock Photo by ©tatty77tatty 107057440">
            <a:extLst>
              <a:ext uri="{FF2B5EF4-FFF2-40B4-BE49-F238E27FC236}">
                <a16:creationId xmlns:a16="http://schemas.microsoft.com/office/drawing/2014/main" id="{5457D7BB-85E2-EE7B-4D38-F761ED04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0" b="96875" l="5206" r="93705">
                        <a14:foregroundMark x1="42857" y1="8789" x2="51090" y2="11523"/>
                        <a14:foregroundMark x1="61380" y1="4590" x2="65375" y2="7227"/>
                        <a14:foregroundMark x1="36320" y1="15137" x2="44310" y2="21582"/>
                        <a14:foregroundMark x1="44310" y1="21582" x2="44794" y2="21582"/>
                        <a14:foregroundMark x1="47458" y1="12793" x2="54358" y2="17969"/>
                        <a14:foregroundMark x1="39467" y1="16504" x2="44431" y2="21094"/>
                        <a14:foregroundMark x1="44310" y1="11914" x2="55690" y2="14844"/>
                        <a14:foregroundMark x1="55690" y1="14844" x2="55690" y2="14844"/>
                        <a14:foregroundMark x1="8717" y1="37305" x2="16102" y2="40234"/>
                        <a14:foregroundMark x1="6416" y1="40625" x2="6416" y2="40625"/>
                        <a14:foregroundMark x1="89225" y1="37207" x2="93705" y2="40625"/>
                        <a14:foregroundMark x1="9927" y1="48926" x2="11017" y2="52344"/>
                        <a14:foregroundMark x1="90557" y1="48047" x2="90557" y2="51270"/>
                        <a14:foregroundMark x1="14770" y1="96875" x2="20581" y2="96582"/>
                        <a14:foregroundMark x1="5206" y1="39844" x2="8717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56" y="-153396"/>
            <a:ext cx="6923507" cy="691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7E8D1-7513-1CD9-F720-6BE8A872AA90}"/>
              </a:ext>
            </a:extLst>
          </p:cNvPr>
          <p:cNvSpPr txBox="1"/>
          <p:nvPr/>
        </p:nvSpPr>
        <p:spPr>
          <a:xfrm>
            <a:off x="6834071" y="3339658"/>
            <a:ext cx="455701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a)       :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6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7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7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x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6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42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b) ?   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: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4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8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8 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x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4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32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c)       : 3 = 6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6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x 3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18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endParaRPr lang="en-US" sz="28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A06FF6-5A58-A553-05CF-ABF32B8EA105}"/>
              </a:ext>
            </a:extLst>
          </p:cNvPr>
          <p:cNvSpPr/>
          <p:nvPr/>
        </p:nvSpPr>
        <p:spPr>
          <a:xfrm>
            <a:off x="7530801" y="3372854"/>
            <a:ext cx="470429" cy="42774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AAE084-3B6D-8E66-8B62-3C8833AC712D}"/>
              </a:ext>
            </a:extLst>
          </p:cNvPr>
          <p:cNvSpPr/>
          <p:nvPr/>
        </p:nvSpPr>
        <p:spPr>
          <a:xfrm>
            <a:off x="7393948" y="3259859"/>
            <a:ext cx="744134" cy="63237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284970-F36A-7741-61B7-0F6CE63937BB}"/>
              </a:ext>
            </a:extLst>
          </p:cNvPr>
          <p:cNvSpPr/>
          <p:nvPr/>
        </p:nvSpPr>
        <p:spPr>
          <a:xfrm>
            <a:off x="7520686" y="5295609"/>
            <a:ext cx="470429" cy="42774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F6DB26-9B94-9423-B3CA-9519266406B5}"/>
              </a:ext>
            </a:extLst>
          </p:cNvPr>
          <p:cNvSpPr/>
          <p:nvPr/>
        </p:nvSpPr>
        <p:spPr>
          <a:xfrm>
            <a:off x="7376923" y="4345369"/>
            <a:ext cx="679163" cy="51784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32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771B44-5B0D-FAD8-91E2-7E41F9CB97D4}"/>
              </a:ext>
            </a:extLst>
          </p:cNvPr>
          <p:cNvSpPr/>
          <p:nvPr/>
        </p:nvSpPr>
        <p:spPr>
          <a:xfrm>
            <a:off x="7376923" y="5276476"/>
            <a:ext cx="689278" cy="59244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196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1E240-957F-68A6-B878-5E155DF3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E2855-548B-029B-A1CC-CA25A445AB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0784" y="-24922"/>
            <a:ext cx="12191987" cy="685671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9ED17B-BF81-CC7E-04BD-7443761EA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9" t="68973" r="54367" b="3008"/>
          <a:stretch/>
        </p:blipFill>
        <p:spPr>
          <a:xfrm>
            <a:off x="211016" y="2011840"/>
            <a:ext cx="4753906" cy="2180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D258E-3D04-2778-7DFB-5C686EF4F0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4" t="-763" r="68805" b="67918"/>
          <a:stretch/>
        </p:blipFill>
        <p:spPr>
          <a:xfrm>
            <a:off x="377967" y="115735"/>
            <a:ext cx="2607975" cy="1116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77786-0570-D529-16D3-CA06056D3109}"/>
              </a:ext>
            </a:extLst>
          </p:cNvPr>
          <p:cNvSpPr txBox="1"/>
          <p:nvPr/>
        </p:nvSpPr>
        <p:spPr>
          <a:xfrm>
            <a:off x="6656005" y="3058442"/>
            <a:ext cx="4180644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a)  24 :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      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6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    24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: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6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4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b) 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40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: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      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5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   40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: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5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8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c)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  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28 :        = 4 </a:t>
            </a:r>
          </a:p>
          <a:p>
            <a:pPr algn="l"/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        28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 : 4</a:t>
            </a:r>
            <a:r>
              <a:rPr lang="pt-BR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  = </a:t>
            </a:r>
            <a:r>
              <a:rPr lang="pt-BR" sz="3200">
                <a:solidFill>
                  <a:srgbClr val="0070C0"/>
                </a:solidFill>
                <a:latin typeface="Nunito Black" panose="00000A00000000000000" pitchFamily="2" charset="0"/>
              </a:rPr>
              <a:t>7</a:t>
            </a:r>
            <a:endParaRPr lang="pt-BR" sz="3200" b="0" i="0">
              <a:solidFill>
                <a:srgbClr val="0070C0"/>
              </a:solidFill>
              <a:effectLst/>
              <a:latin typeface="Nunito Black" panose="00000A00000000000000" pitchFamily="2" charset="0"/>
            </a:endParaRPr>
          </a:p>
          <a:p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br>
              <a:rPr lang="pt-BR" sz="28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endParaRPr lang="en-US" sz="28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8" name="Picture 6" descr="Hippo holding a blank plate Stock Photo by ©tatty77tatty 107057440">
            <a:extLst>
              <a:ext uri="{FF2B5EF4-FFF2-40B4-BE49-F238E27FC236}">
                <a16:creationId xmlns:a16="http://schemas.microsoft.com/office/drawing/2014/main" id="{F316786B-CB41-D587-7399-CDAFC2929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0" b="96875" l="5206" r="93705">
                        <a14:foregroundMark x1="42857" y1="8789" x2="51090" y2="11523"/>
                        <a14:foregroundMark x1="61380" y1="4590" x2="65375" y2="7227"/>
                        <a14:foregroundMark x1="36320" y1="15137" x2="44310" y2="21582"/>
                        <a14:foregroundMark x1="44310" y1="21582" x2="44794" y2="21582"/>
                        <a14:foregroundMark x1="47458" y1="12793" x2="54358" y2="17969"/>
                        <a14:foregroundMark x1="39467" y1="16504" x2="44431" y2="21094"/>
                        <a14:foregroundMark x1="44310" y1="11914" x2="55690" y2="14844"/>
                        <a14:foregroundMark x1="55690" y1="14844" x2="55690" y2="14844"/>
                        <a14:foregroundMark x1="8717" y1="37305" x2="16102" y2="40234"/>
                        <a14:foregroundMark x1="6416" y1="40625" x2="6416" y2="40625"/>
                        <a14:foregroundMark x1="89225" y1="37207" x2="93705" y2="40625"/>
                        <a14:foregroundMark x1="9927" y1="48926" x2="11017" y2="52344"/>
                        <a14:foregroundMark x1="90557" y1="48047" x2="90557" y2="51270"/>
                        <a14:foregroundMark x1="14770" y1="96875" x2="20581" y2="96582"/>
                        <a14:foregroundMark x1="5206" y1="39844" x2="8717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027" y="-664233"/>
            <a:ext cx="6583176" cy="70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495034-CE3A-7B0B-8498-587792B48C39}"/>
              </a:ext>
            </a:extLst>
          </p:cNvPr>
          <p:cNvSpPr/>
          <p:nvPr/>
        </p:nvSpPr>
        <p:spPr>
          <a:xfrm>
            <a:off x="8279720" y="3189563"/>
            <a:ext cx="470429" cy="42774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F72C4B-8FB2-7B82-A031-0A182846BBCF}"/>
              </a:ext>
            </a:extLst>
          </p:cNvPr>
          <p:cNvSpPr/>
          <p:nvPr/>
        </p:nvSpPr>
        <p:spPr>
          <a:xfrm>
            <a:off x="8241426" y="3087252"/>
            <a:ext cx="688565" cy="53005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F0CDF5-CF89-1F53-E4D3-5516C2854108}"/>
              </a:ext>
            </a:extLst>
          </p:cNvPr>
          <p:cNvSpPr/>
          <p:nvPr/>
        </p:nvSpPr>
        <p:spPr>
          <a:xfrm>
            <a:off x="8311943" y="4067552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B9712-90F7-C47F-2C9C-0C54461DF3A8}"/>
              </a:ext>
            </a:extLst>
          </p:cNvPr>
          <p:cNvSpPr/>
          <p:nvPr/>
        </p:nvSpPr>
        <p:spPr>
          <a:xfrm>
            <a:off x="8203331" y="5056776"/>
            <a:ext cx="546818" cy="53248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C6DBF2-F929-4375-6EED-CA4F860084B0}"/>
              </a:ext>
            </a:extLst>
          </p:cNvPr>
          <p:cNvSpPr/>
          <p:nvPr/>
        </p:nvSpPr>
        <p:spPr>
          <a:xfrm>
            <a:off x="8240713" y="4067552"/>
            <a:ext cx="688565" cy="53005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813678-379F-1683-F8FB-CAF3DBB29DB5}"/>
              </a:ext>
            </a:extLst>
          </p:cNvPr>
          <p:cNvSpPr/>
          <p:nvPr/>
        </p:nvSpPr>
        <p:spPr>
          <a:xfrm>
            <a:off x="8163176" y="5022879"/>
            <a:ext cx="689278" cy="59244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C60F94-4520-A720-7477-A66B1AC4EA34}"/>
              </a:ext>
            </a:extLst>
          </p:cNvPr>
          <p:cNvSpPr txBox="1"/>
          <p:nvPr/>
        </p:nvSpPr>
        <p:spPr>
          <a:xfrm>
            <a:off x="430568" y="1346525"/>
            <a:ext cx="534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1. </a:t>
            </a:r>
            <a:r>
              <a:rPr lang="en-US" sz="2800" dirty="0" err="1">
                <a:solidFill>
                  <a:srgbClr val="7030A0"/>
                </a:solidFill>
                <a:latin typeface="Nunito Black" panose="00000A00000000000000" pitchFamily="2" charset="0"/>
              </a:rPr>
              <a:t>b,Tìm</a:t>
            </a: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anose="00000A00000000000000" pitchFamily="2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 chia (</a:t>
            </a:r>
            <a:r>
              <a:rPr lang="en-US" sz="2800" dirty="0" err="1">
                <a:solidFill>
                  <a:srgbClr val="7030A0"/>
                </a:solidFill>
                <a:latin typeface="Nunito Black" panose="00000A00000000000000" pitchFamily="2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anose="00000A00000000000000" pitchFamily="2" charset="0"/>
              </a:rPr>
              <a:t>mẫu</a:t>
            </a:r>
            <a:r>
              <a:rPr lang="en-US" sz="2800" dirty="0">
                <a:solidFill>
                  <a:srgbClr val="7030A0"/>
                </a:solidFill>
                <a:latin typeface="Nunito Black" panose="00000A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90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D2586-4AE9-616E-1FD8-839914A4E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1282"/>
            <a:ext cx="12191987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9E7BB-CC44-6489-BBE3-25DEEF8A4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4" t="-763" r="68805" b="67918"/>
          <a:stretch/>
        </p:blipFill>
        <p:spPr>
          <a:xfrm>
            <a:off x="75360" y="77206"/>
            <a:ext cx="2358351" cy="905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7BC2C-C5D5-DA17-447D-AA6E39CDB050}"/>
              </a:ext>
            </a:extLst>
          </p:cNvPr>
          <p:cNvSpPr txBox="1"/>
          <p:nvPr/>
        </p:nvSpPr>
        <p:spPr>
          <a:xfrm>
            <a:off x="2623917" y="459295"/>
            <a:ext cx="1497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030A0"/>
                </a:solidFill>
                <a:latin typeface="Nunito Black" panose="00000A00000000000000" pitchFamily="2" charset="0"/>
              </a:rPr>
              <a:t>2. Số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15DDA-FF40-1F24-EA41-0DF367A51C6A}"/>
              </a:ext>
            </a:extLst>
          </p:cNvPr>
          <p:cNvSpPr txBox="1"/>
          <p:nvPr/>
        </p:nvSpPr>
        <p:spPr>
          <a:xfrm>
            <a:off x="1209822" y="1031586"/>
            <a:ext cx="10761784" cy="1335750"/>
          </a:xfrm>
          <a:prstGeom prst="rect">
            <a:avLst/>
          </a:prstGeom>
          <a:solidFill>
            <a:srgbClr val="FF66CC"/>
          </a:solidFill>
          <a:ln w="3810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vi-VN" sz="32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Muốn tìm số bị chia ta lấy thương nhân với số chia.</a:t>
            </a:r>
          </a:p>
          <a:p>
            <a:pPr algn="l">
              <a:lnSpc>
                <a:spcPct val="130000"/>
              </a:lnSpc>
            </a:pPr>
            <a:r>
              <a:rPr lang="vi-VN" sz="3200" b="0" i="0" dirty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Muốn tìm số chia ta lấy số bị chia chia cho thương.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DC752641-72EB-FC6A-95E3-28A581E12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 b="18367"/>
          <a:stretch/>
        </p:blipFill>
        <p:spPr>
          <a:xfrm>
            <a:off x="329902" y="2211909"/>
            <a:ext cx="12384713" cy="4530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20EB863-65F3-69D1-2CED-F94A7E2382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48" t="34031" r="6322" b="8583"/>
          <a:stretch/>
        </p:blipFill>
        <p:spPr>
          <a:xfrm>
            <a:off x="1554150" y="3242213"/>
            <a:ext cx="8481575" cy="2599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98FD40-46FD-67AD-96E6-1F778A237C64}"/>
              </a:ext>
            </a:extLst>
          </p:cNvPr>
          <p:cNvSpPr txBox="1"/>
          <p:nvPr/>
        </p:nvSpPr>
        <p:spPr>
          <a:xfrm>
            <a:off x="5297297" y="3410550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64B5B1-9044-F269-7EE6-9C0E561ED448}"/>
              </a:ext>
            </a:extLst>
          </p:cNvPr>
          <p:cNvSpPr txBox="1"/>
          <p:nvPr/>
        </p:nvSpPr>
        <p:spPr>
          <a:xfrm>
            <a:off x="6513480" y="4198786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96140-241A-B80C-33CC-8E1AE276C32E}"/>
              </a:ext>
            </a:extLst>
          </p:cNvPr>
          <p:cNvSpPr txBox="1"/>
          <p:nvPr/>
        </p:nvSpPr>
        <p:spPr>
          <a:xfrm>
            <a:off x="7784211" y="3403423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EA7B71-E064-805A-353F-F0F3E980CF34}"/>
              </a:ext>
            </a:extLst>
          </p:cNvPr>
          <p:cNvSpPr txBox="1"/>
          <p:nvPr/>
        </p:nvSpPr>
        <p:spPr>
          <a:xfrm>
            <a:off x="8969422" y="4214813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961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6191114" y="317399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5867">
                <a:solidFill>
                  <a:srgbClr val="00B050"/>
                </a:solidFill>
                <a:latin typeface="Sigmar One" panose="00000500000000000000" pitchFamily="2" charset="0"/>
              </a:rPr>
              <a:t>Luyện tập</a:t>
            </a:r>
            <a:endParaRPr kumimoji="0" lang="en-US" sz="5867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386890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30A62-5D43-EA02-3BAF-18C08F773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rgbClr val="7030A0"/>
                </a:solidFill>
                <a:latin typeface="Nunito Black" panose="00000A00000000000000" pitchFamily="2" charset="0"/>
              </a:rPr>
              <a:t>1. Số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30EDB-6D05-8C08-6D30-35B619192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007" b="70049"/>
          <a:stretch/>
        </p:blipFill>
        <p:spPr>
          <a:xfrm>
            <a:off x="416330" y="376321"/>
            <a:ext cx="2845679" cy="123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4155ECE9-FCF7-26FC-B485-F4EBACEB5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729" y="1264596"/>
            <a:ext cx="11761364" cy="6075792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BDD89-7603-7448-2862-B8F7FE809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1" t="47909" r="-18" b="4828"/>
          <a:stretch/>
        </p:blipFill>
        <p:spPr>
          <a:xfrm>
            <a:off x="4043855" y="2849146"/>
            <a:ext cx="7415981" cy="279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487680-3D50-F7B6-A61E-974336CA435C}"/>
              </a:ext>
            </a:extLst>
          </p:cNvPr>
          <p:cNvSpPr/>
          <p:nvPr/>
        </p:nvSpPr>
        <p:spPr>
          <a:xfrm>
            <a:off x="4435916" y="3015766"/>
            <a:ext cx="852242" cy="1087685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DBD33B-5C9C-272D-6988-42BE2BB9FF56}"/>
              </a:ext>
            </a:extLst>
          </p:cNvPr>
          <p:cNvSpPr/>
          <p:nvPr/>
        </p:nvSpPr>
        <p:spPr>
          <a:xfrm>
            <a:off x="8729057" y="3015766"/>
            <a:ext cx="852242" cy="1087685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C7F130-8456-4113-16B3-DBF0ACCC5983}"/>
              </a:ext>
            </a:extLst>
          </p:cNvPr>
          <p:cNvSpPr/>
          <p:nvPr/>
        </p:nvSpPr>
        <p:spPr>
          <a:xfrm>
            <a:off x="4374306" y="4343384"/>
            <a:ext cx="852242" cy="1087685"/>
          </a:xfrm>
          <a:prstGeom prst="rect">
            <a:avLst/>
          </a:prstGeom>
          <a:solidFill>
            <a:srgbClr val="F17B94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28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1587A-D272-06E6-C077-D894B0AFDBF0}"/>
              </a:ext>
            </a:extLst>
          </p:cNvPr>
          <p:cNvSpPr/>
          <p:nvPr/>
        </p:nvSpPr>
        <p:spPr>
          <a:xfrm>
            <a:off x="8729057" y="4343383"/>
            <a:ext cx="852242" cy="1087685"/>
          </a:xfrm>
          <a:prstGeom prst="rect">
            <a:avLst/>
          </a:prstGeom>
          <a:solidFill>
            <a:srgbClr val="63D1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740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F44209-3BBD-7E04-2BC8-994FD912D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4068" y="-33790"/>
            <a:ext cx="12191987" cy="685671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35814B-6CB8-C492-A908-698DD6C23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7010"/>
          <a:stretch/>
        </p:blipFill>
        <p:spPr>
          <a:xfrm>
            <a:off x="1155530" y="4120385"/>
            <a:ext cx="5681368" cy="256570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99DB6-3068-833D-B8AF-12B469551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007" b="70049"/>
          <a:stretch/>
        </p:blipFill>
        <p:spPr>
          <a:xfrm>
            <a:off x="1" y="-13161"/>
            <a:ext cx="2757268" cy="123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ABB962-C95A-D8C3-83DB-32EAFFDD3D1D}"/>
              </a:ext>
            </a:extLst>
          </p:cNvPr>
          <p:cNvSpPr txBox="1"/>
          <p:nvPr/>
        </p:nvSpPr>
        <p:spPr>
          <a:xfrm>
            <a:off x="2757269" y="261375"/>
            <a:ext cx="8440614" cy="1104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0" i="0" dirty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2. </a:t>
            </a:r>
            <a:r>
              <a:rPr lang="vi-VN" sz="2800" b="0" i="0" dirty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Có 35 quả cam xếp vào các đĩa, mỗi đĩa 5 quả. Hỏi xếp được mấy đĩa cam như vậy?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CCA80-3DEB-3A9A-ABE8-3BA38A475535}"/>
              </a:ext>
            </a:extLst>
          </p:cNvPr>
          <p:cNvSpPr txBox="1"/>
          <p:nvPr/>
        </p:nvSpPr>
        <p:spPr>
          <a:xfrm>
            <a:off x="281354" y="1466819"/>
            <a:ext cx="11760590" cy="523220"/>
          </a:xfrm>
          <a:prstGeom prst="rect">
            <a:avLst/>
          </a:prstGeom>
          <a:solidFill>
            <a:schemeClr val="bg2"/>
          </a:solidFill>
          <a:ln w="3810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B0F0"/>
                </a:solidFill>
                <a:latin typeface="Nunito Black" panose="00000A00000000000000" pitchFamily="2" charset="0"/>
              </a:rPr>
              <a:t>Số đĩa xếp được 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vi-VN" sz="2800" dirty="0">
                <a:solidFill>
                  <a:srgbClr val="00B0F0"/>
                </a:solidFill>
                <a:latin typeface="Nunito Black" panose="00000A00000000000000" pitchFamily="2" charset="0"/>
              </a:rPr>
              <a:t>= 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vi-VN" sz="2800" dirty="0">
                <a:solidFill>
                  <a:srgbClr val="00B0F0"/>
                </a:solidFill>
                <a:latin typeface="Nunito Black" panose="00000A00000000000000" pitchFamily="2" charset="0"/>
              </a:rPr>
              <a:t>Số quả cam có tất cả 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vi-VN" sz="2800" dirty="0">
                <a:solidFill>
                  <a:srgbClr val="00B0F0"/>
                </a:solidFill>
                <a:latin typeface="Nunito Black" panose="00000A00000000000000" pitchFamily="2" charset="0"/>
              </a:rPr>
              <a:t>: </a:t>
            </a:r>
            <a:r>
              <a:rPr lang="en-US" sz="2800" dirty="0">
                <a:solidFill>
                  <a:srgbClr val="00B0F0"/>
                </a:solidFill>
                <a:latin typeface="Nunito Black" panose="00000A00000000000000" pitchFamily="2" charset="0"/>
              </a:rPr>
              <a:t> </a:t>
            </a:r>
            <a:r>
              <a:rPr lang="vi-VN" sz="2800" dirty="0">
                <a:solidFill>
                  <a:srgbClr val="00B0F0"/>
                </a:solidFill>
                <a:latin typeface="Nunito Black" panose="00000A00000000000000" pitchFamily="2" charset="0"/>
              </a:rPr>
              <a:t>Số quả cam trên mỗi đĩ</a:t>
            </a:r>
            <a:r>
              <a:rPr lang="vi-VN" sz="2800" i="1" dirty="0">
                <a:solidFill>
                  <a:srgbClr val="00B0F0"/>
                </a:solidFill>
                <a:latin typeface="Nunito Black" panose="00000A00000000000000" pitchFamily="2" charset="0"/>
              </a:rPr>
              <a:t>a</a:t>
            </a:r>
            <a:endParaRPr lang="vi-VN" sz="2800" b="0" i="1" dirty="0">
              <a:solidFill>
                <a:srgbClr val="00B0F0"/>
              </a:solidFill>
              <a:effectLst/>
              <a:latin typeface="Nunito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CAE9CD-7EF7-B896-4ADC-9A02E6CAAE3A}"/>
              </a:ext>
            </a:extLst>
          </p:cNvPr>
          <p:cNvSpPr txBox="1"/>
          <p:nvPr/>
        </p:nvSpPr>
        <p:spPr>
          <a:xfrm>
            <a:off x="689321" y="2034678"/>
            <a:ext cx="4698607" cy="2416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i="0" dirty="0" err="1">
                <a:solidFill>
                  <a:schemeClr val="accent2"/>
                </a:solidFill>
                <a:effectLst/>
                <a:latin typeface="OpenSans"/>
              </a:rPr>
              <a:t>Tóm</a:t>
            </a:r>
            <a:r>
              <a:rPr lang="en-US" sz="3200" b="1" i="0" dirty="0">
                <a:solidFill>
                  <a:schemeClr val="accent2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accent2"/>
                </a:solidFill>
                <a:effectLst/>
                <a:latin typeface="OpenSans"/>
              </a:rPr>
              <a:t>tắt</a:t>
            </a:r>
            <a:endParaRPr lang="en-US" sz="3200" b="1" i="0" dirty="0">
              <a:solidFill>
                <a:schemeClr val="accent2"/>
              </a:solidFill>
              <a:effectLst/>
              <a:latin typeface="OpenSans"/>
            </a:endParaRPr>
          </a:p>
          <a:p>
            <a:pPr algn="just">
              <a:lnSpc>
                <a:spcPct val="120000"/>
              </a:lnSpc>
            </a:pPr>
            <a:r>
              <a:rPr lang="en-US" sz="3200" b="1" i="0" dirty="0" err="1">
                <a:solidFill>
                  <a:schemeClr val="accent2"/>
                </a:solidFill>
                <a:effectLst/>
                <a:latin typeface="OpenSans"/>
              </a:rPr>
              <a:t>Có</a:t>
            </a:r>
            <a:r>
              <a:rPr lang="en-US" sz="3200" b="1" i="0" dirty="0">
                <a:solidFill>
                  <a:schemeClr val="accent2"/>
                </a:solidFill>
                <a:effectLst/>
                <a:latin typeface="OpenSans"/>
              </a:rPr>
              <a:t>         : 35 </a:t>
            </a:r>
            <a:r>
              <a:rPr lang="en-US" sz="3200" b="1" i="0" dirty="0" err="1">
                <a:solidFill>
                  <a:schemeClr val="accent2"/>
                </a:solidFill>
                <a:effectLst/>
                <a:latin typeface="OpenSans"/>
              </a:rPr>
              <a:t>quả</a:t>
            </a:r>
            <a:r>
              <a:rPr lang="en-US" sz="3200" b="1" i="0" dirty="0">
                <a:solidFill>
                  <a:schemeClr val="accent2"/>
                </a:solidFill>
                <a:effectLst/>
                <a:latin typeface="OpenSans"/>
              </a:rPr>
              <a:t> cam</a:t>
            </a:r>
          </a:p>
          <a:p>
            <a:pPr algn="just">
              <a:lnSpc>
                <a:spcPct val="120000"/>
              </a:lnSpc>
            </a:pPr>
            <a:r>
              <a:rPr lang="en-US" sz="3200" b="1" i="0" dirty="0" err="1">
                <a:solidFill>
                  <a:schemeClr val="accent2"/>
                </a:solidFill>
                <a:effectLst/>
                <a:latin typeface="OpenSans"/>
              </a:rPr>
              <a:t>Mỗi</a:t>
            </a:r>
            <a:r>
              <a:rPr lang="en-US" sz="3200" b="1" i="0" dirty="0">
                <a:solidFill>
                  <a:schemeClr val="accent2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accent2"/>
                </a:solidFill>
                <a:effectLst/>
                <a:latin typeface="OpenSans"/>
              </a:rPr>
              <a:t>đĩa</a:t>
            </a:r>
            <a:r>
              <a:rPr lang="en-US" sz="3200" b="1" i="0" dirty="0">
                <a:solidFill>
                  <a:schemeClr val="accent2"/>
                </a:solidFill>
                <a:effectLst/>
                <a:latin typeface="OpenSans"/>
              </a:rPr>
              <a:t>: 5 </a:t>
            </a:r>
            <a:r>
              <a:rPr lang="en-US" sz="3200" b="1" i="0" dirty="0" err="1">
                <a:solidFill>
                  <a:schemeClr val="accent2"/>
                </a:solidFill>
                <a:effectLst/>
                <a:latin typeface="OpenSans"/>
              </a:rPr>
              <a:t>quả</a:t>
            </a:r>
            <a:endParaRPr lang="en-US" sz="3200" b="1" dirty="0">
              <a:solidFill>
                <a:schemeClr val="accent2"/>
              </a:solidFill>
              <a:latin typeface="OpenSans"/>
            </a:endParaRPr>
          </a:p>
          <a:p>
            <a:pPr algn="just">
              <a:lnSpc>
                <a:spcPct val="120000"/>
              </a:lnSpc>
            </a:pPr>
            <a:r>
              <a:rPr lang="en-US" sz="3200" b="1" i="0" dirty="0">
                <a:solidFill>
                  <a:schemeClr val="accent2"/>
                </a:solidFill>
                <a:effectLst/>
                <a:latin typeface="OpenSans"/>
              </a:rPr>
              <a:t>   </a:t>
            </a:r>
            <a:r>
              <a:rPr lang="en-US" sz="3200" b="1" i="0" dirty="0" err="1">
                <a:solidFill>
                  <a:schemeClr val="accent2"/>
                </a:solidFill>
                <a:effectLst/>
                <a:latin typeface="OpenSans"/>
              </a:rPr>
              <a:t>Số</a:t>
            </a:r>
            <a:r>
              <a:rPr lang="en-US" sz="3200" b="1" i="0" dirty="0">
                <a:solidFill>
                  <a:schemeClr val="accent2"/>
                </a:solidFill>
                <a:effectLst/>
                <a:latin typeface="OpenSans"/>
              </a:rPr>
              <a:t> </a:t>
            </a:r>
            <a:r>
              <a:rPr lang="en-US" sz="3200" b="1" i="0" dirty="0" err="1">
                <a:solidFill>
                  <a:schemeClr val="accent2"/>
                </a:solidFill>
                <a:effectLst/>
                <a:latin typeface="OpenSans"/>
              </a:rPr>
              <a:t>đĩa</a:t>
            </a:r>
            <a:r>
              <a:rPr lang="en-US" sz="3200" b="1" i="0" dirty="0">
                <a:solidFill>
                  <a:schemeClr val="accent2"/>
                </a:solidFill>
                <a:effectLst/>
                <a:latin typeface="OpenSans"/>
              </a:rPr>
              <a:t>: ... </a:t>
            </a:r>
            <a:r>
              <a:rPr lang="en-US" sz="3200" b="1" i="0" dirty="0" err="1">
                <a:solidFill>
                  <a:schemeClr val="accent2"/>
                </a:solidFill>
                <a:effectLst/>
                <a:latin typeface="OpenSans"/>
              </a:rPr>
              <a:t>quả</a:t>
            </a:r>
            <a:r>
              <a:rPr lang="en-US" sz="3200" b="1" i="0" dirty="0">
                <a:solidFill>
                  <a:schemeClr val="accent2"/>
                </a:solidFill>
                <a:effectLst/>
                <a:latin typeface="OpenSans"/>
              </a:rPr>
              <a:t>?</a:t>
            </a:r>
          </a:p>
        </p:txBody>
      </p:sp>
      <p:pic>
        <p:nvPicPr>
          <p:cNvPr id="2050" name="Picture 2" descr="Cow holding blank sign stock vector. Illustration of grass - 96653375">
            <a:extLst>
              <a:ext uri="{FF2B5EF4-FFF2-40B4-BE49-F238E27FC236}">
                <a16:creationId xmlns:a16="http://schemas.microsoft.com/office/drawing/2014/main" id="{634ECF41-A666-F7BE-5D80-FB06C5BEA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7000" y1="25375" x2="53000" y2="35125"/>
                        <a14:foregroundMark x1="53000" y1="35125" x2="53000" y2="35125"/>
                        <a14:foregroundMark x1="44375" y1="18500" x2="65375" y2="30750"/>
                        <a14:foregroundMark x1="50250" y1="25375" x2="57000" y2="41375"/>
                        <a14:foregroundMark x1="61000" y1="37250" x2="64125" y2="46875"/>
                        <a14:foregroundMark x1="64125" y1="46875" x2="64250" y2="50250"/>
                        <a14:foregroundMark x1="48625" y1="43125" x2="52500" y2="54375"/>
                        <a14:foregroundMark x1="13125" y1="52875" x2="56375" y2="88625"/>
                        <a14:foregroundMark x1="56375" y1="88625" x2="59750" y2="89375"/>
                        <a14:foregroundMark x1="22875" y1="52375" x2="87625" y2="72125"/>
                        <a14:foregroundMark x1="80375" y1="48750" x2="83250" y2="55125"/>
                        <a14:foregroundMark x1="18375" y1="49125" x2="19250" y2="5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95"/>
          <a:stretch/>
        </p:blipFill>
        <p:spPr bwMode="auto">
          <a:xfrm>
            <a:off x="6091317" y="1901676"/>
            <a:ext cx="6510248" cy="516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882AB3-51D2-7106-53DB-2724A3F2F5D9}"/>
              </a:ext>
            </a:extLst>
          </p:cNvPr>
          <p:cNvSpPr txBox="1"/>
          <p:nvPr/>
        </p:nvSpPr>
        <p:spPr>
          <a:xfrm>
            <a:off x="6553747" y="4093960"/>
            <a:ext cx="537403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0" i="0" dirty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Bải giải</a:t>
            </a:r>
          </a:p>
          <a:p>
            <a:pPr algn="ctr">
              <a:lnSpc>
                <a:spcPct val="120000"/>
              </a:lnSpc>
            </a:pPr>
            <a:r>
              <a:rPr lang="vi-VN" sz="3200" b="0" i="0" dirty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Xếp được số đĩa cam là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:</a:t>
            </a:r>
            <a:endParaRPr lang="vi-VN" sz="3200" b="0" i="0" dirty="0">
              <a:solidFill>
                <a:srgbClr val="C00000"/>
              </a:solidFill>
              <a:effectLst/>
              <a:latin typeface="Nunito Black" panose="00000A00000000000000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vi-VN" sz="3200" b="0" i="0" dirty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35 : 5 = 7 (đĩa)</a:t>
            </a:r>
          </a:p>
          <a:p>
            <a:pPr algn="ctr">
              <a:lnSpc>
                <a:spcPct val="120000"/>
              </a:lnSpc>
            </a:pPr>
            <a:r>
              <a:rPr lang="en-US" sz="3200" b="0" i="0" dirty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                  </a:t>
            </a:r>
            <a:r>
              <a:rPr lang="vi-VN" sz="3200" b="0" i="0" dirty="0">
                <a:solidFill>
                  <a:srgbClr val="C00000"/>
                </a:solidFill>
                <a:effectLst/>
                <a:latin typeface="Nunito Black" panose="00000A00000000000000" pitchFamily="2" charset="0"/>
              </a:rPr>
              <a:t>Đáp số: 7 đĩa</a:t>
            </a:r>
          </a:p>
        </p:txBody>
      </p:sp>
    </p:spTree>
    <p:extLst>
      <p:ext uri="{BB962C8B-B14F-4D97-AF65-F5344CB8AC3E}">
        <p14:creationId xmlns:p14="http://schemas.microsoft.com/office/powerpoint/2010/main" val="15850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170" y="7"/>
            <a:ext cx="7737401" cy="68579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7019778" y="-2458"/>
            <a:ext cx="5169004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58E1F-A57F-51C5-DE71-4A2B3BD2BFE4}"/>
              </a:ext>
            </a:extLst>
          </p:cNvPr>
          <p:cNvSpPr txBox="1"/>
          <p:nvPr/>
        </p:nvSpPr>
        <p:spPr>
          <a:xfrm>
            <a:off x="7544214" y="2413000"/>
            <a:ext cx="3639601" cy="2331937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007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5588000" y="3735309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NHẬN XÉT-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dặn</a:t>
            </a: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867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dò</a:t>
            </a:r>
            <a:endParaRPr kumimoji="0" lang="en-US" sz="5867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56269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24AAF1F-1388-688C-044C-697C8E7B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092200"/>
            <a:ext cx="4145295" cy="4979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8113D-571C-87CA-CE79-5D2077E8EB7A}"/>
              </a:ext>
            </a:extLst>
          </p:cNvPr>
          <p:cNvSpPr txBox="1"/>
          <p:nvPr/>
        </p:nvSpPr>
        <p:spPr>
          <a:xfrm>
            <a:off x="4338336" y="2935757"/>
            <a:ext cx="753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CHÀO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-14068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999221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482124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7711" y="1764136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30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FF00"/>
                </a:solidFill>
                <a:latin typeface="Nunito Black" panose="00000A00000000000000" pitchFamily="2" charset="0"/>
              </a:rPr>
              <a:t>72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25294" y="458368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3 x 7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326366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white"/>
                </a:solidFill>
                <a:latin typeface="Nunito Black" panose="00000A00000000000000" pitchFamily="2" charset="0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white"/>
                </a:solidFill>
                <a:latin typeface="Nunito Black" panose="00000A00000000000000" pitchFamily="2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2: .... X 4 = 20</a:t>
            </a: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927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18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90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FF00"/>
                </a:solidFill>
                <a:latin typeface="Nunito Black" panose="00000A00000000000000" pitchFamily="2" charset="0"/>
              </a:rPr>
              <a:t>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908757"/>
            <a:ext cx="1058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3: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.. x 9 =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4C4D796C-8AA3-2D87-1AA3-08AA0D4B8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6970"/>
          <a:stretch/>
        </p:blipFill>
        <p:spPr>
          <a:xfrm>
            <a:off x="-169" y="7"/>
            <a:ext cx="6756569" cy="6855535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3E5A934-8F7E-876B-BA46-41504333C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1" r="7857" b="2"/>
          <a:stretch/>
        </p:blipFill>
        <p:spPr>
          <a:xfrm>
            <a:off x="2997200" y="-2458"/>
            <a:ext cx="9191582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04086-0D19-EF3A-233B-0DCB7E55E9CC}"/>
              </a:ext>
            </a:extLst>
          </p:cNvPr>
          <p:cNvSpPr txBox="1"/>
          <p:nvPr/>
        </p:nvSpPr>
        <p:spPr>
          <a:xfrm>
            <a:off x="4087622" y="4689925"/>
            <a:ext cx="7954323" cy="10918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5ACDFF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</a:t>
            </a:r>
            <a:r>
              <a:rPr kumimoji="0" 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5ACDFF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5ACDFF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phá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5ACDFF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5ACDFF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505</Words>
  <Application>Microsoft Office PowerPoint</Application>
  <PresentationFormat>Widescreen</PresentationFormat>
  <Paragraphs>106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Times New Roman</vt:lpstr>
      <vt:lpstr>Arial</vt:lpstr>
      <vt:lpstr>Nunito Black</vt:lpstr>
      <vt:lpstr>Sigmar One</vt:lpstr>
      <vt:lpstr>Calibri</vt:lpstr>
      <vt:lpstr>Repo Black</vt:lpstr>
      <vt:lpstr>Gluten</vt:lpstr>
      <vt:lpstr>OpenSans</vt:lpstr>
      <vt:lpstr>Calibri Light</vt:lpstr>
      <vt:lpstr>Open Sans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 đạng</cp:lastModifiedBy>
  <cp:revision>20</cp:revision>
  <dcterms:created xsi:type="dcterms:W3CDTF">2022-03-28T06:02:52Z</dcterms:created>
  <dcterms:modified xsi:type="dcterms:W3CDTF">2024-10-20T05:59:43Z</dcterms:modified>
</cp:coreProperties>
</file>