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sldIdLst>
    <p:sldId id="260" r:id="rId4"/>
    <p:sldId id="261" r:id="rId5"/>
    <p:sldId id="305" r:id="rId6"/>
    <p:sldId id="266" r:id="rId7"/>
    <p:sldId id="289" r:id="rId8"/>
    <p:sldId id="262" r:id="rId9"/>
    <p:sldId id="296" r:id="rId10"/>
    <p:sldId id="267" r:id="rId11"/>
    <p:sldId id="292" r:id="rId12"/>
    <p:sldId id="293" r:id="rId13"/>
    <p:sldId id="290" r:id="rId14"/>
    <p:sldId id="294" r:id="rId15"/>
    <p:sldId id="295" r:id="rId16"/>
    <p:sldId id="270" r:id="rId17"/>
    <p:sldId id="273" r:id="rId18"/>
    <p:sldId id="271" r:id="rId19"/>
    <p:sldId id="279" r:id="rId20"/>
    <p:sldId id="272" r:id="rId21"/>
    <p:sldId id="297" r:id="rId22"/>
    <p:sldId id="275" r:id="rId23"/>
    <p:sldId id="298" r:id="rId24"/>
    <p:sldId id="276" r:id="rId25"/>
    <p:sldId id="281" r:id="rId26"/>
    <p:sldId id="277" r:id="rId27"/>
    <p:sldId id="299" r:id="rId28"/>
    <p:sldId id="278" r:id="rId29"/>
    <p:sldId id="285" r:id="rId30"/>
    <p:sldId id="286" r:id="rId31"/>
    <p:sldId id="300" r:id="rId32"/>
    <p:sldId id="301" r:id="rId33"/>
    <p:sldId id="302" r:id="rId34"/>
    <p:sldId id="303" r:id="rId35"/>
    <p:sldId id="304" r:id="rId36"/>
    <p:sldId id="283" r:id="rId37"/>
    <p:sldId id="265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4807"/>
    <a:srgbClr val="FFFF66"/>
    <a:srgbClr val="F7BBD5"/>
    <a:srgbClr val="F92D93"/>
    <a:srgbClr val="F7A9F1"/>
    <a:srgbClr val="F4BCD7"/>
    <a:srgbClr val="8CD7F7"/>
    <a:srgbClr val="EDA81F"/>
    <a:srgbClr val="BDDA8A"/>
    <a:srgbClr val="D3B5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20/10/2024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931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20/10/2024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671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20/10/2024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1882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20/10/2024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3462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20/10/2024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9188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20/10/2024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2783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20/10/2024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4346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20/10/2024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8880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20/10/2024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0532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20/10/2024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2939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20/10/2024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127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20/10/2024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1892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20/10/2024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0822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20/10/2024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2476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20/10/2024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0300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20/10/2024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5412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20/10/2024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8782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20/10/2024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617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20/10/2024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2223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20/10/2024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9426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20/10/2024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5341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20/10/2024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867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20/10/2024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9625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20/10/2024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34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20/10/2024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1857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20/10/2024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8517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20/10/2024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086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20/10/2024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265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20/10/2024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853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20/10/2024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986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20/10/2024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718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20/10/2024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908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20/10/2024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635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20/10/2024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759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20/10/2024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525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20/10/2024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143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microsoft.com/office/2007/relationships/hdphoto" Target="../media/hdphoto3.wdp"/><Relationship Id="rId3" Type="http://schemas.openxmlformats.org/officeDocument/2006/relationships/image" Target="../media/image2.png"/><Relationship Id="rId21" Type="http://schemas.openxmlformats.org/officeDocument/2006/relationships/image" Target="../media/image16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4.png"/><Relationship Id="rId2" Type="http://schemas.openxmlformats.org/officeDocument/2006/relationships/image" Target="../media/image1.png"/><Relationship Id="rId16" Type="http://schemas.microsoft.com/office/2007/relationships/hdphoto" Target="../media/hdphoto2.wdp"/><Relationship Id="rId20" Type="http://schemas.microsoft.com/office/2007/relationships/hdphoto" Target="../media/hdphoto4.wdp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24" Type="http://schemas.openxmlformats.org/officeDocument/2006/relationships/image" Target="../media/image18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openxmlformats.org/officeDocument/2006/relationships/image" Target="../media/image17.png"/><Relationship Id="rId10" Type="http://schemas.openxmlformats.org/officeDocument/2006/relationships/image" Target="../media/image9.svg"/><Relationship Id="rId19" Type="http://schemas.openxmlformats.org/officeDocument/2006/relationships/image" Target="../media/image15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microsoft.com/office/2007/relationships/hdphoto" Target="../media/hdphoto1.wdp"/><Relationship Id="rId22" Type="http://schemas.microsoft.com/office/2007/relationships/hdphoto" Target="../media/hdphoto5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1.wdp"/><Relationship Id="rId18" Type="http://schemas.openxmlformats.org/officeDocument/2006/relationships/image" Target="../media/image46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microsoft.com/office/2007/relationships/hdphoto" Target="../media/hdphoto7.wdp"/><Relationship Id="rId2" Type="http://schemas.openxmlformats.org/officeDocument/2006/relationships/image" Target="../media/image2.pn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microsoft.com/office/2007/relationships/hdphoto" Target="../media/hdphoto2.wdp"/><Relationship Id="rId10" Type="http://schemas.openxmlformats.org/officeDocument/2006/relationships/image" Target="../media/image10.png"/><Relationship Id="rId19" Type="http://schemas.microsoft.com/office/2007/relationships/hdphoto" Target="../media/hdphoto8.wdp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50.png"/><Relationship Id="rId3" Type="http://schemas.openxmlformats.org/officeDocument/2006/relationships/image" Target="../media/image33.png"/><Relationship Id="rId7" Type="http://schemas.microsoft.com/office/2007/relationships/hdphoto" Target="../media/hdphoto1.wdp"/><Relationship Id="rId12" Type="http://schemas.openxmlformats.org/officeDocument/2006/relationships/image" Target="../media/image4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2.png"/><Relationship Id="rId11" Type="http://schemas.openxmlformats.org/officeDocument/2006/relationships/image" Target="../media/image48.png"/><Relationship Id="rId5" Type="http://schemas.openxmlformats.org/officeDocument/2006/relationships/image" Target="../media/image35.png"/><Relationship Id="rId10" Type="http://schemas.openxmlformats.org/officeDocument/2006/relationships/image" Target="../media/image47.png"/><Relationship Id="rId4" Type="http://schemas.openxmlformats.org/officeDocument/2006/relationships/image" Target="../media/image34.svg"/><Relationship Id="rId9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54.png"/><Relationship Id="rId3" Type="http://schemas.openxmlformats.org/officeDocument/2006/relationships/image" Target="../media/image33.png"/><Relationship Id="rId7" Type="http://schemas.microsoft.com/office/2007/relationships/hdphoto" Target="../media/hdphoto1.wdp"/><Relationship Id="rId12" Type="http://schemas.openxmlformats.org/officeDocument/2006/relationships/image" Target="../media/image5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2.png"/><Relationship Id="rId11" Type="http://schemas.openxmlformats.org/officeDocument/2006/relationships/image" Target="../media/image52.jpeg"/><Relationship Id="rId5" Type="http://schemas.openxmlformats.org/officeDocument/2006/relationships/image" Target="../media/image35.png"/><Relationship Id="rId10" Type="http://schemas.openxmlformats.org/officeDocument/2006/relationships/image" Target="../media/image51.jpeg"/><Relationship Id="rId4" Type="http://schemas.openxmlformats.org/officeDocument/2006/relationships/image" Target="../media/image34.svg"/><Relationship Id="rId9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13.png"/><Relationship Id="rId7" Type="http://schemas.microsoft.com/office/2007/relationships/hdphoto" Target="../media/hdphoto10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microsoft.com/office/2007/relationships/hdphoto" Target="../media/hdphoto2.wdp"/><Relationship Id="rId9" Type="http://schemas.microsoft.com/office/2007/relationships/hdphoto" Target="../media/hdphoto11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1.wdp"/><Relationship Id="rId18" Type="http://schemas.openxmlformats.org/officeDocument/2006/relationships/image" Target="../media/image63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microsoft.com/office/2007/relationships/hdphoto" Target="../media/hdphoto7.wdp"/><Relationship Id="rId2" Type="http://schemas.openxmlformats.org/officeDocument/2006/relationships/image" Target="../media/image2.pn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microsoft.com/office/2007/relationships/hdphoto" Target="../media/hdphoto2.wdp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32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1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.xml"/><Relationship Id="rId6" Type="http://schemas.microsoft.com/office/2007/relationships/hdphoto" Target="../media/hdphoto9.wdp"/><Relationship Id="rId5" Type="http://schemas.openxmlformats.org/officeDocument/2006/relationships/image" Target="../media/image59.png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7.png"/><Relationship Id="rId5" Type="http://schemas.microsoft.com/office/2007/relationships/hdphoto" Target="../media/hdphoto9.wdp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0.png"/><Relationship Id="rId7" Type="http://schemas.microsoft.com/office/2007/relationships/hdphoto" Target="../media/hdphoto10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8.png"/><Relationship Id="rId5" Type="http://schemas.microsoft.com/office/2007/relationships/hdphoto" Target="../media/hdphoto2.wdp"/><Relationship Id="rId4" Type="http://schemas.openxmlformats.org/officeDocument/2006/relationships/image" Target="../media/image13.png"/><Relationship Id="rId9" Type="http://schemas.microsoft.com/office/2007/relationships/hdphoto" Target="../media/hdphoto11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1.wdp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microsoft.com/office/2007/relationships/hdphoto" Target="../media/hdphoto7.wdp"/><Relationship Id="rId2" Type="http://schemas.openxmlformats.org/officeDocument/2006/relationships/image" Target="../media/image2.pn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microsoft.com/office/2007/relationships/hdphoto" Target="../media/hdphoto2.wdp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.xml"/><Relationship Id="rId6" Type="http://schemas.microsoft.com/office/2007/relationships/hdphoto" Target="../media/hdphoto9.wdp"/><Relationship Id="rId5" Type="http://schemas.openxmlformats.org/officeDocument/2006/relationships/image" Target="../media/image59.png"/><Relationship Id="rId4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2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svg"/><Relationship Id="rId7" Type="http://schemas.microsoft.com/office/2007/relationships/hdphoto" Target="../media/hdphoto1.wdp"/><Relationship Id="rId12" Type="http://schemas.microsoft.com/office/2007/relationships/hdphoto" Target="../media/hdphoto7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45.png"/><Relationship Id="rId5" Type="http://schemas.openxmlformats.org/officeDocument/2006/relationships/image" Target="../media/image11.svg"/><Relationship Id="rId10" Type="http://schemas.openxmlformats.org/officeDocument/2006/relationships/image" Target="../media/image75.png"/><Relationship Id="rId4" Type="http://schemas.openxmlformats.org/officeDocument/2006/relationships/image" Target="../media/image10.png"/><Relationship Id="rId9" Type="http://schemas.microsoft.com/office/2007/relationships/hdphoto" Target="../media/hdphoto2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12.png"/><Relationship Id="rId7" Type="http://schemas.openxmlformats.org/officeDocument/2006/relationships/image" Target="../media/image7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7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microsoft.com/office/2007/relationships/hdphoto" Target="../media/hdphoto2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25.png"/><Relationship Id="rId7" Type="http://schemas.openxmlformats.org/officeDocument/2006/relationships/image" Target="../media/image1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Relationship Id="rId6" Type="http://schemas.microsoft.com/office/2007/relationships/hdphoto" Target="../media/hdphoto6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5.png"/><Relationship Id="rId7" Type="http://schemas.microsoft.com/office/2007/relationships/hdphoto" Target="../media/hdphoto6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7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2.png"/><Relationship Id="rId7" Type="http://schemas.openxmlformats.org/officeDocument/2006/relationships/image" Target="../media/image3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10" Type="http://schemas.openxmlformats.org/officeDocument/2006/relationships/image" Target="../media/image34.svg"/><Relationship Id="rId4" Type="http://schemas.microsoft.com/office/2007/relationships/hdphoto" Target="../media/hdphoto1.wdp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40.png"/><Relationship Id="rId3" Type="http://schemas.openxmlformats.org/officeDocument/2006/relationships/image" Target="../media/image38.png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image" Target="../media/image37.png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4.svg"/><Relationship Id="rId11" Type="http://schemas.microsoft.com/office/2007/relationships/hdphoto" Target="../media/hdphoto2.wdp"/><Relationship Id="rId5" Type="http://schemas.openxmlformats.org/officeDocument/2006/relationships/image" Target="../media/image33.png"/><Relationship Id="rId15" Type="http://schemas.openxmlformats.org/officeDocument/2006/relationships/image" Target="../media/image42.png"/><Relationship Id="rId10" Type="http://schemas.openxmlformats.org/officeDocument/2006/relationships/image" Target="../media/image13.png"/><Relationship Id="rId4" Type="http://schemas.openxmlformats.org/officeDocument/2006/relationships/image" Target="../media/image24.png"/><Relationship Id="rId9" Type="http://schemas.microsoft.com/office/2007/relationships/hdphoto" Target="../media/hdphoto1.wdp"/><Relationship Id="rId1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56" y="183483"/>
            <a:ext cx="11949196" cy="6684054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4948108" y="246354"/>
            <a:ext cx="1868959" cy="408181"/>
            <a:chOff x="0" y="0"/>
            <a:chExt cx="3737918" cy="816362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61568"/>
              <a:ext cx="747584" cy="747584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BD6F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255210" y="175160"/>
              <a:ext cx="33086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501"/>
                </a:lnSpc>
                <a:spcBef>
                  <a:spcPct val="0"/>
                </a:spcBef>
              </a:pPr>
              <a:r>
                <a:rPr lang="en-US" sz="2084" dirty="0">
                  <a:solidFill>
                    <a:srgbClr val="FFFEFE"/>
                  </a:solidFill>
                  <a:latin typeface="Sriracha"/>
                </a:rPr>
                <a:t>H</a:t>
              </a:r>
            </a:p>
          </p:txBody>
        </p:sp>
        <p:grpSp>
          <p:nvGrpSpPr>
            <p:cNvPr id="11" name="Group 11"/>
            <p:cNvGrpSpPr/>
            <p:nvPr/>
          </p:nvGrpSpPr>
          <p:grpSpPr>
            <a:xfrm>
              <a:off x="747584" y="61568"/>
              <a:ext cx="747584" cy="747584"/>
              <a:chOff x="0" y="0"/>
              <a:chExt cx="6350000" cy="635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09BFF"/>
              </a:solidFill>
            </p:spPr>
          </p:sp>
        </p:grpSp>
        <p:grpSp>
          <p:nvGrpSpPr>
            <p:cNvPr id="13" name="Group 13"/>
            <p:cNvGrpSpPr/>
            <p:nvPr/>
          </p:nvGrpSpPr>
          <p:grpSpPr>
            <a:xfrm>
              <a:off x="2990334" y="61568"/>
              <a:ext cx="747584" cy="747584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D87B1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841276" y="137660"/>
              <a:ext cx="56020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501"/>
                </a:lnSpc>
                <a:spcBef>
                  <a:spcPct val="0"/>
                </a:spcBef>
              </a:pPr>
              <a:r>
                <a:rPr lang="en-US" sz="2084" dirty="0">
                  <a:solidFill>
                    <a:srgbClr val="FFFEFE"/>
                  </a:solidFill>
                  <a:latin typeface="Sriracha"/>
                </a:rPr>
                <a:t>E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3084028" y="137660"/>
              <a:ext cx="56020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501"/>
                </a:lnSpc>
                <a:spcBef>
                  <a:spcPct val="0"/>
                </a:spcBef>
              </a:pPr>
              <a:r>
                <a:rPr lang="en-US" sz="2084" dirty="0">
                  <a:solidFill>
                    <a:srgbClr val="FFFEFE"/>
                  </a:solidFill>
                  <a:latin typeface="Sriracha"/>
                </a:rPr>
                <a:t>O</a:t>
              </a:r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1495167" y="0"/>
              <a:ext cx="747584" cy="747584"/>
              <a:chOff x="0" y="0"/>
              <a:chExt cx="6350000" cy="63500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AE6FF"/>
              </a:solidFill>
            </p:spPr>
          </p:sp>
        </p:grpSp>
        <p:sp>
          <p:nvSpPr>
            <p:cNvPr id="19" name="TextBox 19"/>
            <p:cNvSpPr txBox="1"/>
            <p:nvPr/>
          </p:nvSpPr>
          <p:spPr>
            <a:xfrm>
              <a:off x="1719926" y="76092"/>
              <a:ext cx="298068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501"/>
                </a:lnSpc>
                <a:spcBef>
                  <a:spcPct val="0"/>
                </a:spcBef>
              </a:pPr>
              <a:r>
                <a:rPr lang="en-US" sz="2084" dirty="0">
                  <a:solidFill>
                    <a:srgbClr val="FFFEFE"/>
                  </a:solidFill>
                  <a:latin typeface="Sriracha"/>
                </a:rPr>
                <a:t>L</a:t>
              </a:r>
            </a:p>
          </p:txBody>
        </p:sp>
        <p:grpSp>
          <p:nvGrpSpPr>
            <p:cNvPr id="20" name="Group 20"/>
            <p:cNvGrpSpPr/>
            <p:nvPr/>
          </p:nvGrpSpPr>
          <p:grpSpPr>
            <a:xfrm>
              <a:off x="2242751" y="37227"/>
              <a:ext cx="747584" cy="747584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9EBA1"/>
              </a:solidFill>
            </p:spPr>
          </p:sp>
        </p:grpSp>
        <p:sp>
          <p:nvSpPr>
            <p:cNvPr id="22" name="TextBox 22"/>
            <p:cNvSpPr txBox="1"/>
            <p:nvPr/>
          </p:nvSpPr>
          <p:spPr>
            <a:xfrm>
              <a:off x="2336444" y="108594"/>
              <a:ext cx="56020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501"/>
                </a:lnSpc>
                <a:spcBef>
                  <a:spcPct val="0"/>
                </a:spcBef>
              </a:pPr>
              <a:r>
                <a:rPr lang="en-US" sz="2084">
                  <a:solidFill>
                    <a:srgbClr val="FFFEFE"/>
                  </a:solidFill>
                  <a:latin typeface="Sriracha"/>
                </a:rPr>
                <a:t>L</a:t>
              </a:r>
            </a:p>
          </p:txBody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180231">
            <a:off x="342702" y="3897652"/>
            <a:ext cx="554555" cy="554555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180231">
            <a:off x="239429" y="344584"/>
            <a:ext cx="574944" cy="587768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2682344">
            <a:off x="157071" y="704987"/>
            <a:ext cx="1565616" cy="512383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815863" y="2912096"/>
            <a:ext cx="740398" cy="826002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1031513" y="1545293"/>
            <a:ext cx="554555" cy="55455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30962" y="1447111"/>
            <a:ext cx="1591288" cy="167567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91231" y="1270996"/>
            <a:ext cx="1317813" cy="1797231"/>
          </a:xfrm>
          <a:prstGeom prst="rect">
            <a:avLst/>
          </a:prstGeom>
        </p:spPr>
      </p:pic>
      <p:sp>
        <p:nvSpPr>
          <p:cNvPr id="35" name="TextBox 29"/>
          <p:cNvSpPr txBox="1"/>
          <p:nvPr/>
        </p:nvSpPr>
        <p:spPr>
          <a:xfrm>
            <a:off x="4049531" y="1382425"/>
            <a:ext cx="3530913" cy="82073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400"/>
              </a:lnSpc>
              <a:spcBef>
                <a:spcPct val="0"/>
              </a:spcBef>
            </a:pPr>
            <a:r>
              <a:rPr lang="en-US" sz="4800" b="1" spc="-133" dirty="0" err="1">
                <a:solidFill>
                  <a:srgbClr val="00B0F0"/>
                </a:solidFill>
                <a:latin typeface="Gluten Black" pitchFamily="2" charset="0"/>
              </a:rPr>
              <a:t>Công</a:t>
            </a:r>
            <a:r>
              <a:rPr lang="en-US" sz="4800" b="1" spc="-133" dirty="0">
                <a:solidFill>
                  <a:srgbClr val="00B0F0"/>
                </a:solidFill>
                <a:latin typeface="Gluten Black" pitchFamily="2" charset="0"/>
              </a:rPr>
              <a:t> </a:t>
            </a:r>
            <a:r>
              <a:rPr lang="en-US" sz="4800" b="1" spc="-133" dirty="0" err="1">
                <a:solidFill>
                  <a:srgbClr val="00B0F0"/>
                </a:solidFill>
                <a:latin typeface="Gluten Black" pitchFamily="2" charset="0"/>
              </a:rPr>
              <a:t>nghệ</a:t>
            </a:r>
            <a:endParaRPr lang="en-US" sz="4800" b="1" spc="-133" dirty="0">
              <a:solidFill>
                <a:srgbClr val="00B0F0"/>
              </a:solidFill>
              <a:latin typeface="Gluten Black" pitchFamily="2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10711" y="2259053"/>
            <a:ext cx="5608555" cy="887623"/>
            <a:chOff x="3611335" y="2109975"/>
            <a:chExt cx="5608555" cy="887623"/>
          </a:xfrm>
        </p:grpSpPr>
        <p:sp>
          <p:nvSpPr>
            <p:cNvPr id="36" name="Rounded Rectangle 35"/>
            <p:cNvSpPr/>
            <p:nvPr/>
          </p:nvSpPr>
          <p:spPr>
            <a:xfrm>
              <a:off x="3891436" y="2109975"/>
              <a:ext cx="5183554" cy="84214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29"/>
            <p:cNvSpPr txBox="1"/>
            <p:nvPr/>
          </p:nvSpPr>
          <p:spPr>
            <a:xfrm>
              <a:off x="3611335" y="2176860"/>
              <a:ext cx="5608555" cy="82073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6400"/>
                </a:lnSpc>
                <a:spcBef>
                  <a:spcPct val="0"/>
                </a:spcBef>
              </a:pPr>
              <a:r>
                <a:rPr lang="en-US" sz="4800" b="1" spc="-133" dirty="0" err="1">
                  <a:solidFill>
                    <a:srgbClr val="FF0000"/>
                  </a:solidFill>
                  <a:latin typeface="Gluten Black" pitchFamily="2" charset="0"/>
                </a:rPr>
                <a:t>Bài</a:t>
              </a:r>
              <a:r>
                <a:rPr lang="en-US" sz="4800" b="1" spc="-133" dirty="0">
                  <a:solidFill>
                    <a:srgbClr val="FF0000"/>
                  </a:solidFill>
                  <a:latin typeface="Gluten Black" pitchFamily="2" charset="0"/>
                </a:rPr>
                <a:t> 3: </a:t>
              </a:r>
              <a:r>
                <a:rPr lang="en-US" sz="4800" b="1" spc="-133" dirty="0" err="1">
                  <a:solidFill>
                    <a:srgbClr val="FF0000"/>
                  </a:solidFill>
                  <a:latin typeface="Gluten Black" pitchFamily="2" charset="0"/>
                </a:rPr>
                <a:t>Sử</a:t>
              </a:r>
              <a:r>
                <a:rPr lang="en-US" sz="4800" b="1" spc="-133" dirty="0">
                  <a:solidFill>
                    <a:srgbClr val="FF0000"/>
                  </a:solidFill>
                  <a:latin typeface="Gluten Black" pitchFamily="2" charset="0"/>
                </a:rPr>
                <a:t> </a:t>
              </a:r>
              <a:r>
                <a:rPr lang="en-US" sz="4800" b="1" spc="-133" dirty="0" err="1">
                  <a:solidFill>
                    <a:srgbClr val="FF0000"/>
                  </a:solidFill>
                  <a:latin typeface="Gluten Black" pitchFamily="2" charset="0"/>
                </a:rPr>
                <a:t>dụng</a:t>
              </a:r>
              <a:r>
                <a:rPr lang="en-US" sz="4800" b="1" spc="-133" dirty="0">
                  <a:solidFill>
                    <a:srgbClr val="FF0000"/>
                  </a:solidFill>
                  <a:latin typeface="Gluten Black" pitchFamily="2" charset="0"/>
                </a:rPr>
                <a:t> </a:t>
              </a:r>
              <a:r>
                <a:rPr lang="en-US" sz="4800" b="1" spc="-133" dirty="0" err="1">
                  <a:solidFill>
                    <a:srgbClr val="FF0000"/>
                  </a:solidFill>
                  <a:latin typeface="Gluten Black" pitchFamily="2" charset="0"/>
                </a:rPr>
                <a:t>quạt</a:t>
              </a:r>
              <a:r>
                <a:rPr lang="en-US" sz="4800" b="1" spc="-133" dirty="0">
                  <a:solidFill>
                    <a:srgbClr val="FF0000"/>
                  </a:solidFill>
                  <a:latin typeface="Gluten Black" pitchFamily="2" charset="0"/>
                </a:rPr>
                <a:t> </a:t>
              </a:r>
              <a:r>
                <a:rPr lang="en-US" sz="4800" b="1" spc="-133" dirty="0" err="1">
                  <a:solidFill>
                    <a:srgbClr val="FF0000"/>
                  </a:solidFill>
                  <a:latin typeface="Gluten Black" pitchFamily="2" charset="0"/>
                </a:rPr>
                <a:t>điện</a:t>
              </a:r>
              <a:endParaRPr lang="en-US" sz="4800" b="1" spc="-133" dirty="0">
                <a:solidFill>
                  <a:srgbClr val="FF0000"/>
                </a:solidFill>
                <a:latin typeface="Gluten Black" pitchFamily="2" charset="0"/>
              </a:endParaRPr>
            </a:p>
          </p:txBody>
        </p:sp>
      </p:grpSp>
      <p:pic>
        <p:nvPicPr>
          <p:cNvPr id="1026" name="Picture 2" descr="รูปCute Characters Summer Summer Fan PNG , ตัวละครน่ารัก, ฤดูร้อน, แฟนภาพ  PNG และ PSD สำหรับดาวน์โหลดฟรี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8750" l="9667" r="95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366" y="2883584"/>
            <a:ext cx="4186689" cy="396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foregroundMark x1="20222" y1="43162" x2="22667" y2="61538"/>
                        <a14:foregroundMark x1="25333" y1="45085" x2="25333" y2="45085"/>
                        <a14:foregroundMark x1="32000" y1="28632" x2="33778" y2="32906"/>
                        <a14:foregroundMark x1="42000" y1="50427" x2="51333" y2="65598"/>
                        <a14:foregroundMark x1="66889" y1="49359" x2="76000" y2="65385"/>
                      </a14:backgroundRemoval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04694" y="2724424"/>
            <a:ext cx="5312114" cy="552459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3247" r="93506">
                        <a14:foregroundMark x1="29545" y1="8088" x2="54870" y2="9191"/>
                        <a14:foregroundMark x1="29870" y1="11397" x2="53896" y2="14338"/>
                        <a14:foregroundMark x1="33766" y1="2206" x2="58766" y2="9191"/>
                        <a14:foregroundMark x1="64286" y1="76838" x2="75000" y2="933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7600" y="3701600"/>
            <a:ext cx="3154387" cy="278569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087996" y="183482"/>
            <a:ext cx="907576" cy="89009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836549" y="4174930"/>
            <a:ext cx="554784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80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4BC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355599" y="358648"/>
            <a:ext cx="11549019" cy="6238096"/>
            <a:chOff x="0" y="0"/>
            <a:chExt cx="3899707" cy="2214804"/>
          </a:xfrm>
          <a:solidFill>
            <a:schemeClr val="bg1"/>
          </a:solidFill>
        </p:grpSpPr>
        <p:sp>
          <p:nvSpPr>
            <p:cNvPr id="6" name="Freeform 6"/>
            <p:cNvSpPr/>
            <p:nvPr/>
          </p:nvSpPr>
          <p:spPr>
            <a:xfrm>
              <a:off x="-4213" y="0"/>
              <a:ext cx="3903920" cy="2214804"/>
            </a:xfrm>
            <a:custGeom>
              <a:avLst/>
              <a:gdLst/>
              <a:ahLst/>
              <a:cxnLst/>
              <a:rect l="l" t="t" r="r" b="b"/>
              <a:pathLst>
                <a:path w="3903920" h="2214804">
                  <a:moveTo>
                    <a:pt x="278431" y="16918"/>
                  </a:moveTo>
                  <a:cubicBezTo>
                    <a:pt x="278431" y="16918"/>
                    <a:pt x="604014" y="12258"/>
                    <a:pt x="939603" y="12454"/>
                  </a:cubicBezTo>
                  <a:cubicBezTo>
                    <a:pt x="2771746" y="12671"/>
                    <a:pt x="3629851" y="0"/>
                    <a:pt x="3629851" y="0"/>
                  </a:cubicBezTo>
                  <a:cubicBezTo>
                    <a:pt x="3697315" y="0"/>
                    <a:pt x="3773252" y="0"/>
                    <a:pt x="3852025" y="85073"/>
                  </a:cubicBezTo>
                  <a:cubicBezTo>
                    <a:pt x="3895003" y="131488"/>
                    <a:pt x="3896071" y="240224"/>
                    <a:pt x="3896476" y="320281"/>
                  </a:cubicBezTo>
                  <a:cubicBezTo>
                    <a:pt x="3896476" y="320281"/>
                    <a:pt x="3894772" y="1210032"/>
                    <a:pt x="3894772" y="1452220"/>
                  </a:cubicBezTo>
                  <a:cubicBezTo>
                    <a:pt x="3894772" y="1666379"/>
                    <a:pt x="3903920" y="1965558"/>
                    <a:pt x="3903920" y="1965558"/>
                  </a:cubicBezTo>
                  <a:cubicBezTo>
                    <a:pt x="3903920" y="2094227"/>
                    <a:pt x="3899750" y="2214804"/>
                    <a:pt x="3646912" y="2206670"/>
                  </a:cubicBezTo>
                  <a:cubicBezTo>
                    <a:pt x="3646912" y="2206670"/>
                    <a:pt x="3270440" y="2186372"/>
                    <a:pt x="2837360" y="2193970"/>
                  </a:cubicBezTo>
                  <a:cubicBezTo>
                    <a:pt x="1290440" y="2202104"/>
                    <a:pt x="304023" y="2214804"/>
                    <a:pt x="304023" y="2214804"/>
                  </a:cubicBezTo>
                  <a:cubicBezTo>
                    <a:pt x="132548" y="2214804"/>
                    <a:pt x="4213" y="2113735"/>
                    <a:pt x="8532" y="1911188"/>
                  </a:cubicBezTo>
                  <a:cubicBezTo>
                    <a:pt x="8532" y="1911188"/>
                    <a:pt x="9630" y="1412647"/>
                    <a:pt x="4815" y="979847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grpFill/>
            <a:ln>
              <a:solidFill>
                <a:srgbClr val="FFFFFF"/>
              </a:solidFill>
            </a:ln>
          </p:spPr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180231">
            <a:off x="383199" y="1687731"/>
            <a:ext cx="554555" cy="554555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180231">
            <a:off x="1836399" y="500436"/>
            <a:ext cx="574944" cy="587768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682344">
            <a:off x="157071" y="704987"/>
            <a:ext cx="1565616" cy="512383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625037" y="245550"/>
            <a:ext cx="740398" cy="826002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365435" y="1141838"/>
            <a:ext cx="554555" cy="55455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2394" y="5444951"/>
            <a:ext cx="1093789" cy="115179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8991" y="5388754"/>
            <a:ext cx="803848" cy="116463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0829" y="5501148"/>
            <a:ext cx="1093789" cy="115179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97426" y="5444951"/>
            <a:ext cx="803848" cy="1164631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2782107" y="1567138"/>
            <a:ext cx="7917243" cy="1055608"/>
          </a:xfrm>
          <a:prstGeom prst="roundRect">
            <a:avLst/>
          </a:prstGeom>
          <a:solidFill>
            <a:srgbClr val="FFFF66"/>
          </a:solidFill>
          <a:ln w="38100">
            <a:solidFill>
              <a:schemeClr val="accent5">
                <a:lumMod val="20000"/>
                <a:lumOff val="80000"/>
              </a:schemeClr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FF0000"/>
                </a:solidFill>
                <a:latin typeface="OpenSans"/>
              </a:rPr>
              <a:t>     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Quạt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điện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tạo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ra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gió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giúp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làm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mát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.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Quạt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điện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có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nhiều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loại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với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kiểu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dáng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khác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nhau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.</a:t>
            </a:r>
            <a:endParaRPr lang="en-US" sz="2800" b="1" dirty="0">
              <a:solidFill>
                <a:srgbClr val="0070C0"/>
              </a:solidFill>
              <a:latin typeface="Nunito Black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67" b="96000" l="6164" r="96575">
                        <a14:foregroundMark x1="68493" y1="68000" x2="68493" y2="68000"/>
                        <a14:foregroundMark x1="68493" y1="68000" x2="68493" y2="68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9849" y="854234"/>
            <a:ext cx="1854792" cy="19056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947" b="87626" l="3188" r="98750">
                        <a14:foregroundMark x1="18250" y1="38899" x2="25625" y2="57667"/>
                        <a14:foregroundMark x1="22125" y1="35524" x2="28750" y2="40557"/>
                        <a14:foregroundMark x1="33188" y1="41326" x2="42438" y2="38070"/>
                        <a14:foregroundMark x1="34938" y1="46004" x2="46438" y2="45293"/>
                        <a14:foregroundMark x1="35813" y1="50622" x2="45875" y2="511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33669" y="2353021"/>
            <a:ext cx="4737066" cy="5000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94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10963" y="196595"/>
            <a:ext cx="888142" cy="8881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407548" y="5829208"/>
            <a:ext cx="1591558" cy="86519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929043" y="372960"/>
            <a:ext cx="39597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Một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loại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quạt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điện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6111" y="5522769"/>
            <a:ext cx="1157294" cy="121866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378" y="5518526"/>
            <a:ext cx="850518" cy="12322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1897" y="1112741"/>
            <a:ext cx="1715294" cy="34404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39059" y="1199925"/>
            <a:ext cx="1750097" cy="34076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12827" y="1307054"/>
            <a:ext cx="2875198" cy="324613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48991" y="1106699"/>
            <a:ext cx="1707751" cy="359409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941561" y="4936637"/>
            <a:ext cx="1720958" cy="510778"/>
          </a:xfrm>
          <a:prstGeom prst="roundRect">
            <a:avLst/>
          </a:prstGeom>
          <a:solidFill>
            <a:srgbClr val="FFFF66"/>
          </a:solidFill>
          <a:ln w="38100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Quạt</a:t>
            </a:r>
            <a:r>
              <a:rPr lang="en-US" sz="24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cây</a:t>
            </a:r>
            <a:endParaRPr lang="en-US" sz="2400" b="1" dirty="0">
              <a:solidFill>
                <a:srgbClr val="FF0000"/>
              </a:solidFill>
              <a:latin typeface="Nunito Black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2944025" y="4921028"/>
            <a:ext cx="2917681" cy="51077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Quạt</a:t>
            </a:r>
            <a:r>
              <a:rPr lang="en-US" sz="24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công</a:t>
            </a:r>
            <a:r>
              <a:rPr lang="en-US" sz="24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nghiệp</a:t>
            </a:r>
            <a:endParaRPr lang="en-US" sz="2400" b="1" dirty="0">
              <a:solidFill>
                <a:srgbClr val="FF0000"/>
              </a:solidFill>
              <a:latin typeface="Nunito Black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6095999" y="4911310"/>
            <a:ext cx="2554450" cy="51077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Quạt</a:t>
            </a:r>
            <a:r>
              <a:rPr lang="en-US" sz="24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hơi</a:t>
            </a:r>
            <a:r>
              <a:rPr lang="en-US" sz="2400" b="1" dirty="0">
                <a:solidFill>
                  <a:srgbClr val="FF0000"/>
                </a:solidFill>
                <a:latin typeface="Nunito Black" pitchFamily="2" charset="0"/>
              </a:rPr>
              <a:t>  </a:t>
            </a:r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nước</a:t>
            </a:r>
            <a:endParaRPr lang="en-US" sz="2400" b="1" dirty="0">
              <a:solidFill>
                <a:srgbClr val="FF0000"/>
              </a:solidFill>
              <a:latin typeface="Nunito Black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8986525" y="4904755"/>
            <a:ext cx="2486432" cy="51077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Quạt</a:t>
            </a:r>
            <a:r>
              <a:rPr lang="en-US" sz="24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điều</a:t>
            </a:r>
            <a:r>
              <a:rPr lang="en-US" sz="24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hoà</a:t>
            </a:r>
            <a:endParaRPr lang="en-US" sz="2400" b="1" dirty="0">
              <a:solidFill>
                <a:srgbClr val="FF0000"/>
              </a:solidFill>
              <a:latin typeface="Nunito Black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852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10963" y="196595"/>
            <a:ext cx="888142" cy="8881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407548" y="5829208"/>
            <a:ext cx="1591558" cy="86519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076020" y="535320"/>
            <a:ext cx="39485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loại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quạt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trần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6111" y="5522769"/>
            <a:ext cx="1157294" cy="121866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378" y="5518526"/>
            <a:ext cx="850518" cy="1232247"/>
          </a:xfrm>
          <a:prstGeom prst="rect">
            <a:avLst/>
          </a:prstGeom>
        </p:spPr>
      </p:pic>
      <p:pic>
        <p:nvPicPr>
          <p:cNvPr id="28674" name="Picture 2" descr="Quạt trần 5 cánh màu gỗ sồi - Quạt trần HT - Tiết kiệm 50% điện nă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52" y="1958735"/>
            <a:ext cx="2864212" cy="2058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6" descr="5 mẫu quạt trần đèn hiện đại được ưa chuộng nhất 2019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020" y="1667171"/>
            <a:ext cx="3513004" cy="2641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2"/>
          <a:srcRect l="2712"/>
          <a:stretch/>
        </p:blipFill>
        <p:spPr>
          <a:xfrm>
            <a:off x="7936727" y="1442803"/>
            <a:ext cx="3651577" cy="27912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08477" y="4466341"/>
            <a:ext cx="2810267" cy="155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740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>
            <a:extLst>
              <a:ext uri="{FF2B5EF4-FFF2-40B4-BE49-F238E27FC236}">
                <a16:creationId xmlns:a16="http://schemas.microsoft.com/office/drawing/2014/main" id="{D2BF21FF-F40E-20C9-9A3E-948335DAFB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7246" y="3656687"/>
            <a:ext cx="3987625" cy="20752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F78383-08B4-8072-A611-E22385B21675}"/>
              </a:ext>
            </a:extLst>
          </p:cNvPr>
          <p:cNvSpPr txBox="1"/>
          <p:nvPr/>
        </p:nvSpPr>
        <p:spPr>
          <a:xfrm>
            <a:off x="6186553" y="1585684"/>
            <a:ext cx="4248318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5867" dirty="0" err="1">
                <a:solidFill>
                  <a:srgbClr val="F92D93"/>
                </a:solidFill>
                <a:latin typeface="Sigmar One" panose="00000500000000000000" pitchFamily="2" charset="0"/>
                <a:ea typeface="+mj-ea"/>
                <a:cs typeface="+mj-cs"/>
              </a:rPr>
              <a:t>Hoạt</a:t>
            </a:r>
            <a:r>
              <a:rPr lang="en-US" sz="5867" dirty="0">
                <a:solidFill>
                  <a:srgbClr val="F92D93"/>
                </a:solidFill>
                <a:latin typeface="Sigmar One" panose="00000500000000000000" pitchFamily="2" charset="0"/>
                <a:ea typeface="+mj-ea"/>
                <a:cs typeface="+mj-cs"/>
              </a:rPr>
              <a:t> </a:t>
            </a:r>
            <a:r>
              <a:rPr lang="en-US" sz="5867" dirty="0" err="1">
                <a:solidFill>
                  <a:srgbClr val="F92D93"/>
                </a:solidFill>
                <a:latin typeface="Sigmar One" panose="00000500000000000000" pitchFamily="2" charset="0"/>
                <a:ea typeface="+mj-ea"/>
                <a:cs typeface="+mj-cs"/>
              </a:rPr>
              <a:t>động</a:t>
            </a:r>
            <a:r>
              <a:rPr lang="en-US" sz="5867" dirty="0">
                <a:solidFill>
                  <a:srgbClr val="F92D93"/>
                </a:solidFill>
                <a:latin typeface="Sigmar One" panose="00000500000000000000" pitchFamily="2" charset="0"/>
                <a:ea typeface="+mj-ea"/>
                <a:cs typeface="+mj-cs"/>
              </a:rPr>
              <a:t> 2</a:t>
            </a:r>
          </a:p>
          <a:p>
            <a:pPr indent="-152408"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endParaRPr lang="en-US" sz="3600" dirty="0">
              <a:solidFill>
                <a:srgbClr val="40AFB9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54417" y="2455817"/>
            <a:ext cx="5401790" cy="293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7320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9397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46663" y="364964"/>
            <a:ext cx="67569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2.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Một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số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bộ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phận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chính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của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quạt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điện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52283" y="1013309"/>
            <a:ext cx="95474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0" dirty="0">
                <a:solidFill>
                  <a:srgbClr val="0070C0"/>
                </a:solidFill>
                <a:effectLst/>
                <a:latin typeface="Nunito Black" pitchFamily="2" charset="0"/>
              </a:rPr>
              <a:t>- </a:t>
            </a:r>
            <a:r>
              <a:rPr lang="vi-VN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Em hãy quan sát Hình 3 và gọi tên các bộ phận tương ứng của quạt điện theo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các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thẻ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tên</a:t>
            </a:r>
            <a:r>
              <a:rPr lang="vi-VN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dưới đây.</a:t>
            </a:r>
            <a:endParaRPr lang="en-US" sz="2000" dirty="0">
              <a:solidFill>
                <a:srgbClr val="0070C0"/>
              </a:solidFill>
              <a:latin typeface="Nunito Black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5151" y="1731017"/>
            <a:ext cx="5190681" cy="4647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8583" y="2033900"/>
            <a:ext cx="3400900" cy="158137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8901" y="3854044"/>
            <a:ext cx="3639058" cy="1619476"/>
          </a:xfrm>
          <a:prstGeom prst="rect">
            <a:avLst/>
          </a:prstGeom>
        </p:spPr>
      </p:pic>
      <p:pic>
        <p:nvPicPr>
          <p:cNvPr id="21" name="Picture 20" descr="A picture containing clipart&#10;&#10;Description automatically generated">
            <a:extLst>
              <a:ext uri="{FF2B5EF4-FFF2-40B4-BE49-F238E27FC236}">
                <a16:creationId xmlns:a16="http://schemas.microsoft.com/office/drawing/2014/main" id="{7BAAB50E-1425-F429-67EF-8F7936DBDD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2000" r="98286">
                        <a14:foregroundMark x1="28000" y1="78571" x2="28000" y2="78571"/>
                        <a14:foregroundMark x1="18857" y1="37143" x2="18857" y2="37143"/>
                        <a14:foregroundMark x1="37714" y1="41429" x2="37714" y2="4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08352" y="5041000"/>
            <a:ext cx="2186890" cy="1817000"/>
          </a:xfrm>
          <a:prstGeom prst="rect">
            <a:avLst/>
          </a:prstGeom>
        </p:spPr>
      </p:pic>
      <p:sp>
        <p:nvSpPr>
          <p:cNvPr id="22" name="Cloud 21">
            <a:extLst>
              <a:ext uri="{FF2B5EF4-FFF2-40B4-BE49-F238E27FC236}">
                <a16:creationId xmlns:a16="http://schemas.microsoft.com/office/drawing/2014/main" id="{9983C60C-E901-DAA5-AC1C-ABD9B76BCFAC}"/>
              </a:ext>
            </a:extLst>
          </p:cNvPr>
          <p:cNvSpPr/>
          <p:nvPr/>
        </p:nvSpPr>
        <p:spPr>
          <a:xfrm>
            <a:off x="1886239" y="5473520"/>
            <a:ext cx="2480360" cy="948980"/>
          </a:xfrm>
          <a:prstGeom prst="cloud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Thảo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luận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nhóm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647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817"/>
            <a:ext cx="12192000" cy="68939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446663" y="364964"/>
            <a:ext cx="67569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2.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Một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số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bộ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phận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chính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của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quạt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điện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3093" y="1079581"/>
            <a:ext cx="6213869" cy="5357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6" name="Group 5"/>
          <p:cNvGrpSpPr/>
          <p:nvPr/>
        </p:nvGrpSpPr>
        <p:grpSpPr>
          <a:xfrm>
            <a:off x="1491902" y="2744034"/>
            <a:ext cx="1459054" cy="615636"/>
            <a:chOff x="814089" y="3132499"/>
            <a:chExt cx="1459054" cy="615636"/>
          </a:xfrm>
        </p:grpSpPr>
        <p:sp>
          <p:nvSpPr>
            <p:cNvPr id="2" name="Rounded Rectangle 1"/>
            <p:cNvSpPr/>
            <p:nvPr/>
          </p:nvSpPr>
          <p:spPr>
            <a:xfrm>
              <a:off x="814812" y="3132499"/>
              <a:ext cx="1457608" cy="615636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  <a:latin typeface="Nunito Black" pitchFamily="2" charset="0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814089" y="3219437"/>
              <a:ext cx="145905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 err="1">
                  <a:latin typeface="Nunito Black" pitchFamily="2" charset="0"/>
                </a:rPr>
                <a:t>Cánh</a:t>
              </a:r>
              <a:r>
                <a:rPr lang="en-US" sz="2000" dirty="0">
                  <a:latin typeface="Nunito Black" pitchFamily="2" charset="0"/>
                </a:rPr>
                <a:t> </a:t>
              </a:r>
              <a:r>
                <a:rPr lang="en-US" sz="2000" dirty="0" err="1">
                  <a:latin typeface="Nunito Black" pitchFamily="2" charset="0"/>
                </a:rPr>
                <a:t>quạt</a:t>
              </a:r>
              <a:endParaRPr lang="en-US" sz="2000" dirty="0">
                <a:latin typeface="Nunito Black" pitchFamily="2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506565" y="1417280"/>
            <a:ext cx="1457608" cy="615636"/>
            <a:chOff x="814812" y="3132499"/>
            <a:chExt cx="1457608" cy="615636"/>
          </a:xfrm>
        </p:grpSpPr>
        <p:sp>
          <p:nvSpPr>
            <p:cNvPr id="21" name="Rounded Rectangle 20"/>
            <p:cNvSpPr/>
            <p:nvPr/>
          </p:nvSpPr>
          <p:spPr>
            <a:xfrm>
              <a:off x="814812" y="3132499"/>
              <a:ext cx="1457608" cy="615636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  <a:latin typeface="Nunito Black" pitchFamily="2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820502" y="3219437"/>
              <a:ext cx="144623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 err="1">
                  <a:latin typeface="Nunito Black" pitchFamily="2" charset="0"/>
                </a:rPr>
                <a:t>Lồng</a:t>
              </a:r>
              <a:r>
                <a:rPr lang="en-US" sz="2000" dirty="0">
                  <a:latin typeface="Nunito Black" pitchFamily="2" charset="0"/>
                </a:rPr>
                <a:t> </a:t>
              </a:r>
              <a:r>
                <a:rPr lang="en-US" sz="2000" dirty="0" err="1">
                  <a:latin typeface="Nunito Black" pitchFamily="2" charset="0"/>
                </a:rPr>
                <a:t>quạt</a:t>
              </a:r>
              <a:endParaRPr lang="en-US" sz="2000" dirty="0">
                <a:latin typeface="Nunito Black" pitchFamily="2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9179548" y="4103890"/>
            <a:ext cx="1457608" cy="615636"/>
            <a:chOff x="814812" y="3132499"/>
            <a:chExt cx="1457608" cy="615636"/>
          </a:xfrm>
        </p:grpSpPr>
        <p:sp>
          <p:nvSpPr>
            <p:cNvPr id="24" name="Rounded Rectangle 23"/>
            <p:cNvSpPr/>
            <p:nvPr/>
          </p:nvSpPr>
          <p:spPr>
            <a:xfrm>
              <a:off x="814812" y="3132499"/>
              <a:ext cx="1457608" cy="615636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  <a:latin typeface="Nunito Black" pitchFamily="2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819699" y="3219437"/>
              <a:ext cx="144783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 err="1">
                  <a:latin typeface="Nunito Black" pitchFamily="2" charset="0"/>
                </a:rPr>
                <a:t>Thân</a:t>
              </a:r>
              <a:r>
                <a:rPr lang="en-US" sz="2000" dirty="0">
                  <a:latin typeface="Nunito Black" pitchFamily="2" charset="0"/>
                </a:rPr>
                <a:t> </a:t>
              </a:r>
              <a:r>
                <a:rPr lang="en-US" sz="2000" dirty="0" err="1">
                  <a:latin typeface="Nunito Black" pitchFamily="2" charset="0"/>
                </a:rPr>
                <a:t>quạt</a:t>
              </a:r>
              <a:endParaRPr lang="en-US" sz="2000" dirty="0">
                <a:latin typeface="Nunito Black" pitchFamily="2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787484" y="5416233"/>
            <a:ext cx="1171001" cy="615636"/>
            <a:chOff x="957872" y="3132499"/>
            <a:chExt cx="1171001" cy="615636"/>
          </a:xfrm>
        </p:grpSpPr>
        <p:sp>
          <p:nvSpPr>
            <p:cNvPr id="27" name="Rounded Rectangle 26"/>
            <p:cNvSpPr/>
            <p:nvPr/>
          </p:nvSpPr>
          <p:spPr>
            <a:xfrm>
              <a:off x="957872" y="3132499"/>
              <a:ext cx="1171001" cy="615636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  <a:latin typeface="Nunito Black" pitchFamily="2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958360" y="3219437"/>
              <a:ext cx="117051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 err="1">
                  <a:latin typeface="Nunito Black" pitchFamily="2" charset="0"/>
                </a:rPr>
                <a:t>Đế</a:t>
              </a:r>
              <a:r>
                <a:rPr lang="en-US" sz="2000" dirty="0">
                  <a:latin typeface="Nunito Black" pitchFamily="2" charset="0"/>
                </a:rPr>
                <a:t> </a:t>
              </a:r>
              <a:r>
                <a:rPr lang="en-US" sz="2000" dirty="0" err="1">
                  <a:latin typeface="Nunito Black" pitchFamily="2" charset="0"/>
                </a:rPr>
                <a:t>quạt</a:t>
              </a:r>
              <a:endParaRPr lang="en-US" sz="2000" dirty="0">
                <a:latin typeface="Nunito Black" pitchFamily="2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9306962" y="5445973"/>
            <a:ext cx="1524776" cy="615636"/>
            <a:chOff x="781230" y="3132499"/>
            <a:chExt cx="1524776" cy="615636"/>
          </a:xfrm>
        </p:grpSpPr>
        <p:sp>
          <p:nvSpPr>
            <p:cNvPr id="30" name="Rounded Rectangle 29"/>
            <p:cNvSpPr/>
            <p:nvPr/>
          </p:nvSpPr>
          <p:spPr>
            <a:xfrm>
              <a:off x="814812" y="3132499"/>
              <a:ext cx="1457608" cy="615636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  <a:latin typeface="Nunito Black" pitchFamily="2" charset="0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781230" y="3219437"/>
              <a:ext cx="152477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 err="1">
                  <a:latin typeface="Nunito Black" pitchFamily="2" charset="0"/>
                </a:rPr>
                <a:t>Dây</a:t>
              </a:r>
              <a:r>
                <a:rPr lang="en-US" sz="2000" dirty="0">
                  <a:latin typeface="Nunito Black" pitchFamily="2" charset="0"/>
                </a:rPr>
                <a:t> </a:t>
              </a:r>
              <a:r>
                <a:rPr lang="en-US" sz="2000" dirty="0" err="1">
                  <a:latin typeface="Nunito Black" pitchFamily="2" charset="0"/>
                </a:rPr>
                <a:t>nguồn</a:t>
              </a:r>
              <a:endParaRPr lang="en-US" sz="2000" dirty="0">
                <a:latin typeface="Nunito Black" pitchFamily="2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41953" y="4119724"/>
            <a:ext cx="2472152" cy="615636"/>
            <a:chOff x="254315" y="3132499"/>
            <a:chExt cx="2472152" cy="615636"/>
          </a:xfrm>
        </p:grpSpPr>
        <p:sp>
          <p:nvSpPr>
            <p:cNvPr id="33" name="Rounded Rectangle 32"/>
            <p:cNvSpPr/>
            <p:nvPr/>
          </p:nvSpPr>
          <p:spPr>
            <a:xfrm>
              <a:off x="263563" y="3132499"/>
              <a:ext cx="2453657" cy="615636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  <a:latin typeface="Nunito Black" pitchFamily="2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54315" y="3224428"/>
              <a:ext cx="247215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 err="1">
                  <a:latin typeface="Nunito Black" pitchFamily="2" charset="0"/>
                </a:rPr>
                <a:t>Các</a:t>
              </a:r>
              <a:r>
                <a:rPr lang="en-US" sz="2000" dirty="0">
                  <a:latin typeface="Nunito Black" pitchFamily="2" charset="0"/>
                </a:rPr>
                <a:t> </a:t>
              </a:r>
              <a:r>
                <a:rPr lang="en-US" sz="2000" dirty="0" err="1">
                  <a:latin typeface="Nunito Black" pitchFamily="2" charset="0"/>
                </a:rPr>
                <a:t>nút</a:t>
              </a:r>
              <a:r>
                <a:rPr lang="en-US" sz="2000" dirty="0">
                  <a:latin typeface="Nunito Black" pitchFamily="2" charset="0"/>
                </a:rPr>
                <a:t> </a:t>
              </a:r>
              <a:r>
                <a:rPr lang="en-US" sz="2000" dirty="0" err="1">
                  <a:latin typeface="Nunito Black" pitchFamily="2" charset="0"/>
                </a:rPr>
                <a:t>điều</a:t>
              </a:r>
              <a:r>
                <a:rPr lang="en-US" sz="2000" dirty="0">
                  <a:latin typeface="Nunito Black" pitchFamily="2" charset="0"/>
                </a:rPr>
                <a:t> </a:t>
              </a:r>
              <a:r>
                <a:rPr lang="en-US" sz="2000" dirty="0" err="1">
                  <a:latin typeface="Nunito Black" pitchFamily="2" charset="0"/>
                </a:rPr>
                <a:t>khiển</a:t>
              </a:r>
              <a:endParaRPr lang="en-US" sz="2000" dirty="0">
                <a:latin typeface="Nunito Black" pitchFamily="2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9198663" y="1444957"/>
            <a:ext cx="1471878" cy="615636"/>
            <a:chOff x="807680" y="3132499"/>
            <a:chExt cx="1471878" cy="615636"/>
          </a:xfrm>
        </p:grpSpPr>
        <p:sp>
          <p:nvSpPr>
            <p:cNvPr id="36" name="Rounded Rectangle 35"/>
            <p:cNvSpPr/>
            <p:nvPr/>
          </p:nvSpPr>
          <p:spPr>
            <a:xfrm>
              <a:off x="814812" y="3132499"/>
              <a:ext cx="1457608" cy="615636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  <a:latin typeface="Nunito Black" pitchFamily="2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807680" y="3219437"/>
              <a:ext cx="147187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 err="1">
                  <a:latin typeface="Nunito Black" pitchFamily="2" charset="0"/>
                </a:rPr>
                <a:t>Tuốc</a:t>
              </a:r>
              <a:r>
                <a:rPr lang="en-US" sz="2000" dirty="0">
                  <a:latin typeface="Nunito Black" pitchFamily="2" charset="0"/>
                </a:rPr>
                <a:t> </a:t>
              </a:r>
              <a:r>
                <a:rPr lang="en-US" sz="2000" dirty="0" err="1">
                  <a:latin typeface="Nunito Black" pitchFamily="2" charset="0"/>
                </a:rPr>
                <a:t>năng</a:t>
              </a:r>
              <a:endParaRPr lang="en-US" sz="2000" dirty="0">
                <a:latin typeface="Nunito Black" pitchFamily="2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9198663" y="2830972"/>
            <a:ext cx="2393606" cy="615636"/>
            <a:chOff x="346817" y="3132499"/>
            <a:chExt cx="2393606" cy="615636"/>
          </a:xfrm>
        </p:grpSpPr>
        <p:sp>
          <p:nvSpPr>
            <p:cNvPr id="39" name="Rounded Rectangle 38"/>
            <p:cNvSpPr/>
            <p:nvPr/>
          </p:nvSpPr>
          <p:spPr>
            <a:xfrm>
              <a:off x="346817" y="3132499"/>
              <a:ext cx="2366255" cy="615636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  <a:latin typeface="Nunito Black" pitchFamily="2" charset="0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346818" y="3219437"/>
              <a:ext cx="239360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 err="1">
                  <a:latin typeface="Nunito Black" pitchFamily="2" charset="0"/>
                </a:rPr>
                <a:t>Hộp</a:t>
              </a:r>
              <a:r>
                <a:rPr lang="en-US" sz="2000" dirty="0">
                  <a:latin typeface="Nunito Black" pitchFamily="2" charset="0"/>
                </a:rPr>
                <a:t> </a:t>
              </a:r>
              <a:r>
                <a:rPr lang="en-US" sz="2000" dirty="0" err="1">
                  <a:latin typeface="Nunito Black" pitchFamily="2" charset="0"/>
                </a:rPr>
                <a:t>động</a:t>
              </a:r>
              <a:r>
                <a:rPr lang="en-US" sz="2000" dirty="0">
                  <a:latin typeface="Nunito Black" pitchFamily="2" charset="0"/>
                </a:rPr>
                <a:t> </a:t>
              </a:r>
              <a:r>
                <a:rPr lang="en-US" sz="2000" dirty="0" err="1">
                  <a:latin typeface="Nunito Black" pitchFamily="2" charset="0"/>
                </a:rPr>
                <a:t>cơ</a:t>
              </a:r>
              <a:r>
                <a:rPr lang="en-US" sz="2000" dirty="0">
                  <a:latin typeface="Nunito Black" pitchFamily="2" charset="0"/>
                </a:rPr>
                <a:t> </a:t>
              </a:r>
              <a:r>
                <a:rPr lang="en-US" sz="2000" dirty="0" err="1">
                  <a:latin typeface="Nunito Black" pitchFamily="2" charset="0"/>
                </a:rPr>
                <a:t>quạt</a:t>
              </a:r>
              <a:endParaRPr lang="en-US" sz="2000" dirty="0">
                <a:latin typeface="Nunito Black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5947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939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93939" y="5601908"/>
            <a:ext cx="1107550" cy="11662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481" y="5655426"/>
            <a:ext cx="811459" cy="117565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89165" y="725316"/>
            <a:ext cx="99542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-</a:t>
            </a:r>
            <a:r>
              <a:rPr lang="vi-VN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 Những mô tả về tác dụng sau đây tương ứng với bộ phận nào của quạt điện?</a:t>
            </a:r>
            <a:endParaRPr lang="en-US" sz="2000" dirty="0">
              <a:solidFill>
                <a:srgbClr val="0070C0"/>
              </a:solidFill>
              <a:latin typeface="Nunito Black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844811" y="1515095"/>
            <a:ext cx="4957402" cy="919401"/>
            <a:chOff x="764129" y="1703353"/>
            <a:chExt cx="4957402" cy="91940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DB2DD22-29B2-C4C4-DD77-80D26F326D35}"/>
                </a:ext>
              </a:extLst>
            </p:cNvPr>
            <p:cNvSpPr txBox="1"/>
            <p:nvPr/>
          </p:nvSpPr>
          <p:spPr>
            <a:xfrm>
              <a:off x="764129" y="1703353"/>
              <a:ext cx="4957402" cy="919401"/>
            </a:xfrm>
            <a:prstGeom prst="roundRect">
              <a:avLst/>
            </a:prstGeom>
            <a:solidFill>
              <a:srgbClr val="8CD7F7"/>
            </a:solidFill>
            <a:ln w="38100">
              <a:noFill/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latin typeface="OpenSans"/>
                </a:rPr>
                <a:t>       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Bật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,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tắt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và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điều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chỉnh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tốc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độ</a:t>
              </a:r>
              <a:r>
                <a:rPr lang="en-US" sz="2400" dirty="0">
                  <a:solidFill>
                    <a:srgbClr val="FF0000"/>
                  </a:solidFill>
                  <a:latin typeface="OpenSans"/>
                </a:rPr>
                <a:t>                                                </a:t>
              </a:r>
              <a:r>
                <a:rPr lang="en-US" sz="2400" dirty="0" err="1">
                  <a:solidFill>
                    <a:srgbClr val="8CD7F7"/>
                  </a:solidFill>
                  <a:latin typeface="OpenSans"/>
                </a:rPr>
                <a:t>jjjjjjjjjj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quay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của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cánh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quạt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.</a:t>
              </a:r>
              <a:endPara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908815" y="1920240"/>
              <a:ext cx="488910" cy="43553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979642" y="1894113"/>
              <a:ext cx="2874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853518" y="2621088"/>
            <a:ext cx="4957402" cy="919401"/>
            <a:chOff x="707521" y="2809346"/>
            <a:chExt cx="4957402" cy="91940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DB2DD22-29B2-C4C4-DD77-80D26F326D35}"/>
                </a:ext>
              </a:extLst>
            </p:cNvPr>
            <p:cNvSpPr txBox="1"/>
            <p:nvPr/>
          </p:nvSpPr>
          <p:spPr>
            <a:xfrm>
              <a:off x="707521" y="2809346"/>
              <a:ext cx="4957402" cy="919401"/>
            </a:xfrm>
            <a:prstGeom prst="roundRect">
              <a:avLst/>
            </a:prstGeom>
            <a:solidFill>
              <a:srgbClr val="F4BCD7"/>
            </a:solidFill>
            <a:ln w="38100">
              <a:noFill/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Chứa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động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cơ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của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quạt</a:t>
              </a:r>
              <a:endParaRPr lang="en-US" sz="2400" dirty="0">
                <a:solidFill>
                  <a:schemeClr val="tx1"/>
                </a:solidFill>
                <a:latin typeface="OpenSans"/>
              </a:endParaRPr>
            </a:p>
            <a:p>
              <a:pPr algn="ctr"/>
              <a:endPara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934940" y="2917909"/>
              <a:ext cx="488910" cy="461665"/>
              <a:chOff x="934940" y="2970161"/>
              <a:chExt cx="488910" cy="461665"/>
            </a:xfrm>
          </p:grpSpPr>
          <p:sp>
            <p:nvSpPr>
              <p:cNvPr id="18" name="Oval 17"/>
              <p:cNvSpPr/>
              <p:nvPr/>
            </p:nvSpPr>
            <p:spPr>
              <a:xfrm>
                <a:off x="934940" y="2996288"/>
                <a:ext cx="488910" cy="43553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1005767" y="2970161"/>
                <a:ext cx="2874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</a:t>
                </a:r>
              </a:p>
            </p:txBody>
          </p:sp>
        </p:grpSp>
      </p:grpSp>
      <p:grpSp>
        <p:nvGrpSpPr>
          <p:cNvPr id="22" name="Group 21"/>
          <p:cNvGrpSpPr/>
          <p:nvPr/>
        </p:nvGrpSpPr>
        <p:grpSpPr>
          <a:xfrm>
            <a:off x="853518" y="3762116"/>
            <a:ext cx="4957402" cy="919401"/>
            <a:chOff x="707521" y="2809346"/>
            <a:chExt cx="4957402" cy="919401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DB2DD22-29B2-C4C4-DD77-80D26F326D35}"/>
                </a:ext>
              </a:extLst>
            </p:cNvPr>
            <p:cNvSpPr txBox="1"/>
            <p:nvPr/>
          </p:nvSpPr>
          <p:spPr>
            <a:xfrm>
              <a:off x="707521" y="2809346"/>
              <a:ext cx="4957402" cy="919401"/>
            </a:xfrm>
            <a:prstGeom prst="roundRect">
              <a:avLst/>
            </a:prstGeom>
            <a:solidFill>
              <a:srgbClr val="D3B5D7"/>
            </a:solidFill>
            <a:ln w="38100">
              <a:noFill/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Nối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với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nguồn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điện</a:t>
              </a:r>
              <a:endParaRPr lang="en-US" sz="2400" dirty="0">
                <a:solidFill>
                  <a:schemeClr val="tx1"/>
                </a:solidFill>
                <a:latin typeface="OpenSans"/>
              </a:endParaRPr>
            </a:p>
            <a:p>
              <a:pPr algn="ctr"/>
              <a:endPara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934940" y="2917909"/>
              <a:ext cx="488910" cy="461665"/>
              <a:chOff x="934940" y="2970161"/>
              <a:chExt cx="488910" cy="461665"/>
            </a:xfrm>
          </p:grpSpPr>
          <p:sp>
            <p:nvSpPr>
              <p:cNvPr id="25" name="Oval 24"/>
              <p:cNvSpPr/>
              <p:nvPr/>
            </p:nvSpPr>
            <p:spPr>
              <a:xfrm>
                <a:off x="934940" y="2996288"/>
                <a:ext cx="488910" cy="43553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1005767" y="2970161"/>
                <a:ext cx="2874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e</a:t>
                </a:r>
              </a:p>
            </p:txBody>
          </p:sp>
        </p:grpSp>
      </p:grpSp>
      <p:grpSp>
        <p:nvGrpSpPr>
          <p:cNvPr id="32" name="Group 31"/>
          <p:cNvGrpSpPr/>
          <p:nvPr/>
        </p:nvGrpSpPr>
        <p:grpSpPr>
          <a:xfrm>
            <a:off x="853518" y="4904535"/>
            <a:ext cx="4957402" cy="919401"/>
            <a:chOff x="707521" y="2809346"/>
            <a:chExt cx="4957402" cy="919401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DB2DD22-29B2-C4C4-DD77-80D26F326D35}"/>
                </a:ext>
              </a:extLst>
            </p:cNvPr>
            <p:cNvSpPr txBox="1"/>
            <p:nvPr/>
          </p:nvSpPr>
          <p:spPr>
            <a:xfrm>
              <a:off x="707521" y="2809346"/>
              <a:ext cx="4957402" cy="919401"/>
            </a:xfrm>
            <a:prstGeom prst="roundRect">
              <a:avLst/>
            </a:prstGeom>
            <a:solidFill>
              <a:srgbClr val="BDDA8A"/>
            </a:solidFill>
            <a:ln w="38100">
              <a:noFill/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Thay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đổi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hướng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gió</a:t>
              </a:r>
              <a:endParaRPr lang="en-US" sz="2400" dirty="0">
                <a:solidFill>
                  <a:schemeClr val="tx1"/>
                </a:solidFill>
                <a:latin typeface="OpenSans"/>
              </a:endParaRPr>
            </a:p>
            <a:p>
              <a:pPr algn="ctr"/>
              <a:endPara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934940" y="2917909"/>
              <a:ext cx="488910" cy="461665"/>
              <a:chOff x="934940" y="2970161"/>
              <a:chExt cx="488910" cy="461665"/>
            </a:xfrm>
          </p:grpSpPr>
          <p:sp>
            <p:nvSpPr>
              <p:cNvPr id="35" name="Oval 34"/>
              <p:cNvSpPr/>
              <p:nvPr/>
            </p:nvSpPr>
            <p:spPr>
              <a:xfrm>
                <a:off x="934940" y="2996288"/>
                <a:ext cx="488910" cy="43553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1005767" y="2970161"/>
                <a:ext cx="2874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h</a:t>
                </a:r>
              </a:p>
            </p:txBody>
          </p:sp>
        </p:grpSp>
      </p:grpSp>
      <p:grpSp>
        <p:nvGrpSpPr>
          <p:cNvPr id="57" name="Group 56"/>
          <p:cNvGrpSpPr/>
          <p:nvPr/>
        </p:nvGrpSpPr>
        <p:grpSpPr>
          <a:xfrm>
            <a:off x="6208512" y="1507299"/>
            <a:ext cx="4957402" cy="919401"/>
            <a:chOff x="764129" y="1703353"/>
            <a:chExt cx="4957402" cy="919401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8DB2DD22-29B2-C4C4-DD77-80D26F326D35}"/>
                </a:ext>
              </a:extLst>
            </p:cNvPr>
            <p:cNvSpPr txBox="1"/>
            <p:nvPr/>
          </p:nvSpPr>
          <p:spPr>
            <a:xfrm>
              <a:off x="764129" y="1703353"/>
              <a:ext cx="4957402" cy="919401"/>
            </a:xfrm>
            <a:prstGeom prst="roundRect">
              <a:avLst/>
            </a:prstGeom>
            <a:solidFill>
              <a:srgbClr val="BDDA8A"/>
            </a:solidFill>
            <a:ln w="38100">
              <a:noFill/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latin typeface="OpenSans"/>
                </a:rPr>
                <a:t>       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Bảo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vệ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cánh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quạt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và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an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toàn</a:t>
              </a:r>
              <a:r>
                <a:rPr lang="en-US" sz="2400" dirty="0">
                  <a:solidFill>
                    <a:srgbClr val="FF0000"/>
                  </a:solidFill>
                  <a:latin typeface="OpenSans"/>
                </a:rPr>
                <a:t>                                                </a:t>
              </a:r>
              <a:r>
                <a:rPr lang="en-US" sz="2400" dirty="0" err="1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OpenSans"/>
                </a:rPr>
                <a:t>jjjjjjjjjj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cho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người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sử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dụng</a:t>
              </a:r>
              <a:endPara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908815" y="1920240"/>
              <a:ext cx="488910" cy="43553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979642" y="1894113"/>
              <a:ext cx="2874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6217219" y="2613292"/>
            <a:ext cx="4957402" cy="919401"/>
            <a:chOff x="707521" y="2809346"/>
            <a:chExt cx="4957402" cy="919401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8DB2DD22-29B2-C4C4-DD77-80D26F326D35}"/>
                </a:ext>
              </a:extLst>
            </p:cNvPr>
            <p:cNvSpPr txBox="1"/>
            <p:nvPr/>
          </p:nvSpPr>
          <p:spPr>
            <a:xfrm>
              <a:off x="707521" y="2809346"/>
              <a:ext cx="4957402" cy="919401"/>
            </a:xfrm>
            <a:prstGeom prst="roundRect">
              <a:avLst/>
            </a:prstGeom>
            <a:solidFill>
              <a:srgbClr val="FFC000"/>
            </a:solidFill>
            <a:ln w="38100">
              <a:noFill/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      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Tạo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ra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gió</a:t>
              </a:r>
              <a:endParaRPr lang="en-US" sz="2400" dirty="0">
                <a:solidFill>
                  <a:schemeClr val="tx1"/>
                </a:solidFill>
                <a:latin typeface="OpenSans"/>
              </a:endParaRPr>
            </a:p>
            <a:p>
              <a:pPr algn="ctr"/>
              <a:endPara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63" name="Group 62"/>
            <p:cNvGrpSpPr/>
            <p:nvPr/>
          </p:nvGrpSpPr>
          <p:grpSpPr>
            <a:xfrm>
              <a:off x="934940" y="2917909"/>
              <a:ext cx="488910" cy="461665"/>
              <a:chOff x="934940" y="2970161"/>
              <a:chExt cx="488910" cy="461665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934940" y="2996288"/>
                <a:ext cx="488910" cy="43553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1005767" y="2970161"/>
                <a:ext cx="2874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d</a:t>
                </a:r>
              </a:p>
            </p:txBody>
          </p:sp>
        </p:grpSp>
      </p:grpSp>
      <p:grpSp>
        <p:nvGrpSpPr>
          <p:cNvPr id="66" name="Group 65"/>
          <p:cNvGrpSpPr/>
          <p:nvPr/>
        </p:nvGrpSpPr>
        <p:grpSpPr>
          <a:xfrm>
            <a:off x="6217219" y="3754320"/>
            <a:ext cx="4957402" cy="919401"/>
            <a:chOff x="707521" y="2809346"/>
            <a:chExt cx="4957402" cy="919401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8DB2DD22-29B2-C4C4-DD77-80D26F326D35}"/>
                </a:ext>
              </a:extLst>
            </p:cNvPr>
            <p:cNvSpPr txBox="1"/>
            <p:nvPr/>
          </p:nvSpPr>
          <p:spPr>
            <a:xfrm>
              <a:off x="707521" y="2809346"/>
              <a:ext cx="4957402" cy="919401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8100">
              <a:noFill/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Giữ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cho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quạt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đứng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vững</a:t>
              </a:r>
              <a:endParaRPr lang="en-US" sz="2400" dirty="0">
                <a:solidFill>
                  <a:schemeClr val="tx1"/>
                </a:solidFill>
                <a:latin typeface="OpenSans"/>
              </a:endParaRPr>
            </a:p>
            <a:p>
              <a:pPr algn="ctr"/>
              <a:endPara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68" name="Group 67"/>
            <p:cNvGrpSpPr/>
            <p:nvPr/>
          </p:nvGrpSpPr>
          <p:grpSpPr>
            <a:xfrm>
              <a:off x="934940" y="2917909"/>
              <a:ext cx="488910" cy="461665"/>
              <a:chOff x="934940" y="2970161"/>
              <a:chExt cx="488910" cy="461665"/>
            </a:xfrm>
          </p:grpSpPr>
          <p:sp>
            <p:nvSpPr>
              <p:cNvPr id="69" name="Oval 68"/>
              <p:cNvSpPr/>
              <p:nvPr/>
            </p:nvSpPr>
            <p:spPr>
              <a:xfrm>
                <a:off x="934940" y="2996288"/>
                <a:ext cx="488910" cy="43553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1005767" y="2970161"/>
                <a:ext cx="2874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g</a:t>
                </a:r>
              </a:p>
            </p:txBody>
          </p:sp>
        </p:grpSp>
      </p:grpSp>
      <p:grpSp>
        <p:nvGrpSpPr>
          <p:cNvPr id="78" name="Group 77"/>
          <p:cNvGrpSpPr/>
          <p:nvPr/>
        </p:nvGrpSpPr>
        <p:grpSpPr>
          <a:xfrm>
            <a:off x="6217218" y="4873267"/>
            <a:ext cx="4957403" cy="1328023"/>
            <a:chOff x="764129" y="1703353"/>
            <a:chExt cx="4801234" cy="1328023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8DB2DD22-29B2-C4C4-DD77-80D26F326D35}"/>
                </a:ext>
              </a:extLst>
            </p:cNvPr>
            <p:cNvSpPr txBox="1"/>
            <p:nvPr/>
          </p:nvSpPr>
          <p:spPr>
            <a:xfrm>
              <a:off x="764129" y="1703353"/>
              <a:ext cx="4801234" cy="1328023"/>
            </a:xfrm>
            <a:prstGeom prst="roundRect">
              <a:avLst/>
            </a:prstGeom>
            <a:solidFill>
              <a:srgbClr val="F7BBD5"/>
            </a:solidFill>
            <a:ln w="38100">
              <a:noFill/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latin typeface="OpenSans"/>
                </a:rPr>
                <a:t>       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Đỡ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động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cơ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và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cánh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quạt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,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có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rgbClr val="F4BCD7"/>
                  </a:solidFill>
                  <a:latin typeface="OpenSans"/>
                </a:rPr>
                <a:t>jjjjjjjjjj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thể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điều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chỉnh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độ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cao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của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rgbClr val="F4BCD7"/>
                  </a:solidFill>
                  <a:latin typeface="OpenSans"/>
                </a:rPr>
                <a:t>jjjjjjjjjj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quạt</a:t>
              </a:r>
              <a:r>
                <a:rPr lang="en-US" sz="2400" dirty="0">
                  <a:solidFill>
                    <a:srgbClr val="8CD7F7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cho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người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sử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dụng</a:t>
              </a:r>
              <a:endPara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0" name="Oval 79"/>
            <p:cNvSpPr/>
            <p:nvPr/>
          </p:nvSpPr>
          <p:spPr>
            <a:xfrm>
              <a:off x="908815" y="1920240"/>
              <a:ext cx="488910" cy="43553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979642" y="1894113"/>
              <a:ext cx="2874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</a:t>
              </a:r>
              <a:endPara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82" name="Rectangle 81"/>
          <p:cNvSpPr/>
          <p:nvPr/>
        </p:nvSpPr>
        <p:spPr>
          <a:xfrm>
            <a:off x="1446663" y="190153"/>
            <a:ext cx="67569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2.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Một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số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bộ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phận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chính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của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quạt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điện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82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939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93939" y="5601908"/>
            <a:ext cx="1107550" cy="11662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481" y="5655426"/>
            <a:ext cx="811459" cy="11756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8875134"/>
              </p:ext>
            </p:extLst>
          </p:nvPr>
        </p:nvGraphicFramePr>
        <p:xfrm>
          <a:off x="2311804" y="1440955"/>
          <a:ext cx="7854172" cy="4825371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540528">
                  <a:extLst>
                    <a:ext uri="{9D8B030D-6E8A-4147-A177-3AD203B41FA5}">
                      <a16:colId xmlns:a16="http://schemas.microsoft.com/office/drawing/2014/main" val="1579416127"/>
                    </a:ext>
                  </a:extLst>
                </a:gridCol>
                <a:gridCol w="3927086">
                  <a:extLst>
                    <a:ext uri="{9D8B030D-6E8A-4147-A177-3AD203B41FA5}">
                      <a16:colId xmlns:a16="http://schemas.microsoft.com/office/drawing/2014/main" val="787793578"/>
                    </a:ext>
                  </a:extLst>
                </a:gridCol>
                <a:gridCol w="2386558">
                  <a:extLst>
                    <a:ext uri="{9D8B030D-6E8A-4147-A177-3AD203B41FA5}">
                      <a16:colId xmlns:a16="http://schemas.microsoft.com/office/drawing/2014/main" val="170979644"/>
                    </a:ext>
                  </a:extLst>
                </a:gridCol>
              </a:tblGrid>
              <a:tr h="433179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Hình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Chức</a:t>
                      </a:r>
                      <a:r>
                        <a:rPr lang="en-US" sz="20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năng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Tên</a:t>
                      </a:r>
                      <a:r>
                        <a:rPr lang="en-US" sz="20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bộ</a:t>
                      </a:r>
                      <a:r>
                        <a:rPr lang="en-US" sz="20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phận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301" marR="61301" marT="61301" marB="61301"/>
                </a:tc>
                <a:extLst>
                  <a:ext uri="{0D108BD9-81ED-4DB2-BD59-A6C34878D82A}">
                    <a16:rowId xmlns:a16="http://schemas.microsoft.com/office/drawing/2014/main" val="4209546607"/>
                  </a:ext>
                </a:extLst>
              </a:tr>
              <a:tr h="742099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Bật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tắt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điều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chỉnh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tốc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độ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quay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cánh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quạt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Các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nút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điều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khiển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extLst>
                  <a:ext uri="{0D108BD9-81ED-4DB2-BD59-A6C34878D82A}">
                    <a16:rowId xmlns:a16="http://schemas.microsoft.com/office/drawing/2014/main" val="2614920627"/>
                  </a:ext>
                </a:extLst>
              </a:tr>
              <a:tr h="742099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vi-VN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Bảo vệ cánh quạt an toàn cho người sử dụng</a:t>
                      </a:r>
                      <a:endParaRPr lang="vi-VN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Lồng quạt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extLst>
                  <a:ext uri="{0D108BD9-81ED-4DB2-BD59-A6C34878D82A}">
                    <a16:rowId xmlns:a16="http://schemas.microsoft.com/office/drawing/2014/main" val="3321805680"/>
                  </a:ext>
                </a:extLst>
              </a:tr>
              <a:tr h="433179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vi-VN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Chứa động cơ của quạt</a:t>
                      </a:r>
                      <a:endParaRPr lang="vi-VN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vi-VN" sz="20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Hộp động cơ quạt</a:t>
                      </a:r>
                      <a:endParaRPr lang="vi-VN" sz="200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extLst>
                  <a:ext uri="{0D108BD9-81ED-4DB2-BD59-A6C34878D82A}">
                    <a16:rowId xmlns:a16="http://schemas.microsoft.com/office/drawing/2014/main" val="3916687207"/>
                  </a:ext>
                </a:extLst>
              </a:tr>
              <a:tr h="433179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Tạo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ra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gió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Cánh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quạt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extLst>
                  <a:ext uri="{0D108BD9-81ED-4DB2-BD59-A6C34878D82A}">
                    <a16:rowId xmlns:a16="http://schemas.microsoft.com/office/drawing/2014/main" val="814106407"/>
                  </a:ext>
                </a:extLst>
              </a:tr>
              <a:tr h="433179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Nối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quạt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với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nguồn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điện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Dây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nguồn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extLst>
                  <a:ext uri="{0D108BD9-81ED-4DB2-BD59-A6C34878D82A}">
                    <a16:rowId xmlns:a16="http://schemas.microsoft.com/office/drawing/2014/main" val="457097774"/>
                  </a:ext>
                </a:extLst>
              </a:tr>
              <a:tr h="433179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BR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Giữ cho quạt đứng vững</a:t>
                      </a:r>
                      <a:endParaRPr lang="pt-BR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Đế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quạt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extLst>
                  <a:ext uri="{0D108BD9-81ED-4DB2-BD59-A6C34878D82A}">
                    <a16:rowId xmlns:a16="http://schemas.microsoft.com/office/drawing/2014/main" val="1320125173"/>
                  </a:ext>
                </a:extLst>
              </a:tr>
              <a:tr h="433179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h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vi-VN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Giúp thay đổi hướng gió</a:t>
                      </a:r>
                      <a:endParaRPr lang="vi-VN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Tuốc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năng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extLst>
                  <a:ext uri="{0D108BD9-81ED-4DB2-BD59-A6C34878D82A}">
                    <a16:rowId xmlns:a16="http://schemas.microsoft.com/office/drawing/2014/main" val="2237378773"/>
                  </a:ext>
                </a:extLst>
              </a:tr>
              <a:tr h="742099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vi-VN" sz="20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Đỡ động cơ và cánh quạt, có thể điều chỉnh độ cao của quạt</a:t>
                      </a:r>
                      <a:endParaRPr lang="vi-VN" sz="200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Thân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quạt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extLst>
                  <a:ext uri="{0D108BD9-81ED-4DB2-BD59-A6C34878D82A}">
                    <a16:rowId xmlns:a16="http://schemas.microsoft.com/office/drawing/2014/main" val="2175864252"/>
                  </a:ext>
                </a:extLst>
              </a:tr>
            </a:tbl>
          </a:graphicData>
        </a:graphic>
      </p:graphicFrame>
      <p:sp>
        <p:nvSpPr>
          <p:cNvPr id="46" name="Rectangle 45"/>
          <p:cNvSpPr/>
          <p:nvPr/>
        </p:nvSpPr>
        <p:spPr>
          <a:xfrm>
            <a:off x="1489165" y="725316"/>
            <a:ext cx="99542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-</a:t>
            </a:r>
            <a:r>
              <a:rPr lang="vi-VN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 Những mô tả về tác dụng sau đây tương ứng với bộ phận nào của quạt điện?</a:t>
            </a:r>
            <a:endParaRPr lang="en-US" sz="2000" dirty="0">
              <a:solidFill>
                <a:srgbClr val="0070C0"/>
              </a:solidFill>
              <a:latin typeface="Nunito Black" pitchFamily="2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1446663" y="190153"/>
            <a:ext cx="67569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2.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Một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số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bộ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phận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chính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của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quạt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điện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215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8"/>
            <a:ext cx="12192000" cy="68939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07839" y="4396293"/>
            <a:ext cx="1662979" cy="24093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334" y="224138"/>
            <a:ext cx="1029889" cy="116866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98495" y="807154"/>
            <a:ext cx="98566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Em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cùng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bạn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quan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sát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và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gọi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tên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những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bộ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phận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chính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của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một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chiếc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quạt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điện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.</a:t>
            </a:r>
            <a:endParaRPr lang="en-US" sz="2000" dirty="0">
              <a:solidFill>
                <a:srgbClr val="0070C0"/>
              </a:solidFill>
              <a:latin typeface="Nunito Black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446663" y="190153"/>
            <a:ext cx="67569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2.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Một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số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bộ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phận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chính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của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quạt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điện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89" b="98295" l="9091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94577" y="4101150"/>
            <a:ext cx="1895446" cy="2637143"/>
          </a:xfrm>
          <a:prstGeom prst="rect">
            <a:avLst/>
          </a:prstGeom>
        </p:spPr>
      </p:pic>
      <p:pic>
        <p:nvPicPr>
          <p:cNvPr id="3074" name="Picture 2" descr="Hình ảnh Dùng Kính Lúp để Quan Sát Mọi Thứ Cô Gái PNG , Kính Lúp, Cô Gái,  Nghiêm Túc đấy Cô Gái PNG miễn phí tải tập tin PSDComment và Vector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250" b="89375" l="26563" r="885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51" t="6591" r="10660" b="10967"/>
          <a:stretch/>
        </p:blipFill>
        <p:spPr bwMode="auto">
          <a:xfrm>
            <a:off x="8930241" y="4266618"/>
            <a:ext cx="1845049" cy="2366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1621267" y="2492110"/>
            <a:ext cx="1537147" cy="442674"/>
          </a:xfrm>
          <a:prstGeom prst="roundRect">
            <a:avLst/>
          </a:prstGeom>
          <a:solidFill>
            <a:srgbClr val="F4BCD7"/>
          </a:solidFill>
          <a:ln w="38100"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Cánh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quạt</a:t>
            </a:r>
            <a:endParaRPr lang="en-US" sz="2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1621267" y="1703326"/>
            <a:ext cx="1537148" cy="442674"/>
          </a:xfrm>
          <a:prstGeom prst="roundRect">
            <a:avLst/>
          </a:prstGeom>
          <a:solidFill>
            <a:srgbClr val="8CD7F7"/>
          </a:solidFill>
          <a:ln w="38100"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Lồng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quạt</a:t>
            </a:r>
            <a:endParaRPr lang="en-US" sz="20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7066636" y="2521232"/>
            <a:ext cx="2418345" cy="442674"/>
          </a:xfrm>
          <a:prstGeom prst="roundRect">
            <a:avLst/>
          </a:prstGeom>
          <a:solidFill>
            <a:srgbClr val="8CD7F7"/>
          </a:solidFill>
          <a:ln w="38100"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Các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nút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điều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khiển</a:t>
            </a:r>
            <a:endParaRPr lang="en-US" sz="20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1621267" y="3202281"/>
            <a:ext cx="1537147" cy="442674"/>
          </a:xfrm>
          <a:prstGeom prst="roundRect">
            <a:avLst/>
          </a:prstGeom>
          <a:solidFill>
            <a:srgbClr val="FFFF00"/>
          </a:solidFill>
          <a:ln w="38100"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Đế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quạt</a:t>
            </a:r>
            <a:endParaRPr lang="en-US" sz="20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4253813" y="3268829"/>
            <a:ext cx="1537147" cy="442674"/>
          </a:xfrm>
          <a:prstGeom prst="roundRect">
            <a:avLst/>
          </a:prstGeom>
          <a:solidFill>
            <a:srgbClr val="92D050"/>
          </a:solidFill>
          <a:ln w="38100"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Tuốc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năng</a:t>
            </a:r>
            <a:endParaRPr lang="en-US" sz="20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7066636" y="1679131"/>
            <a:ext cx="2426298" cy="44267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Hộp động cơ quạt</a:t>
            </a:r>
            <a:endParaRPr lang="en-US" sz="20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4253813" y="2422594"/>
            <a:ext cx="1717425" cy="44267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Thân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quạt</a:t>
            </a:r>
            <a:endParaRPr lang="en-US" sz="20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4253813" y="1648552"/>
            <a:ext cx="1717425" cy="442674"/>
          </a:xfrm>
          <a:prstGeom prst="roundRect">
            <a:avLst/>
          </a:prstGeom>
          <a:solidFill>
            <a:srgbClr val="F4BCD7"/>
          </a:solidFill>
          <a:ln w="38100"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Dây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nguồn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50576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4BC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355599" y="358648"/>
            <a:ext cx="11549019" cy="6238096"/>
            <a:chOff x="0" y="0"/>
            <a:chExt cx="3899707" cy="2214804"/>
          </a:xfrm>
          <a:solidFill>
            <a:schemeClr val="bg1"/>
          </a:solidFill>
        </p:grpSpPr>
        <p:sp>
          <p:nvSpPr>
            <p:cNvPr id="6" name="Freeform 6"/>
            <p:cNvSpPr/>
            <p:nvPr/>
          </p:nvSpPr>
          <p:spPr>
            <a:xfrm>
              <a:off x="-4213" y="0"/>
              <a:ext cx="3903920" cy="2214804"/>
            </a:xfrm>
            <a:custGeom>
              <a:avLst/>
              <a:gdLst/>
              <a:ahLst/>
              <a:cxnLst/>
              <a:rect l="l" t="t" r="r" b="b"/>
              <a:pathLst>
                <a:path w="3903920" h="2214804">
                  <a:moveTo>
                    <a:pt x="278431" y="16918"/>
                  </a:moveTo>
                  <a:cubicBezTo>
                    <a:pt x="278431" y="16918"/>
                    <a:pt x="604014" y="12258"/>
                    <a:pt x="939603" y="12454"/>
                  </a:cubicBezTo>
                  <a:cubicBezTo>
                    <a:pt x="2771746" y="12671"/>
                    <a:pt x="3629851" y="0"/>
                    <a:pt x="3629851" y="0"/>
                  </a:cubicBezTo>
                  <a:cubicBezTo>
                    <a:pt x="3697315" y="0"/>
                    <a:pt x="3773252" y="0"/>
                    <a:pt x="3852025" y="85073"/>
                  </a:cubicBezTo>
                  <a:cubicBezTo>
                    <a:pt x="3895003" y="131488"/>
                    <a:pt x="3896071" y="240224"/>
                    <a:pt x="3896476" y="320281"/>
                  </a:cubicBezTo>
                  <a:cubicBezTo>
                    <a:pt x="3896476" y="320281"/>
                    <a:pt x="3894772" y="1210032"/>
                    <a:pt x="3894772" y="1452220"/>
                  </a:cubicBezTo>
                  <a:cubicBezTo>
                    <a:pt x="3894772" y="1666379"/>
                    <a:pt x="3903920" y="1965558"/>
                    <a:pt x="3903920" y="1965558"/>
                  </a:cubicBezTo>
                  <a:cubicBezTo>
                    <a:pt x="3903920" y="2094227"/>
                    <a:pt x="3899750" y="2214804"/>
                    <a:pt x="3646912" y="2206670"/>
                  </a:cubicBezTo>
                  <a:cubicBezTo>
                    <a:pt x="3646912" y="2206670"/>
                    <a:pt x="3270440" y="2186372"/>
                    <a:pt x="2837360" y="2193970"/>
                  </a:cubicBezTo>
                  <a:cubicBezTo>
                    <a:pt x="1290440" y="2202104"/>
                    <a:pt x="304023" y="2214804"/>
                    <a:pt x="304023" y="2214804"/>
                  </a:cubicBezTo>
                  <a:cubicBezTo>
                    <a:pt x="132548" y="2214804"/>
                    <a:pt x="4213" y="2113735"/>
                    <a:pt x="8532" y="1911188"/>
                  </a:cubicBezTo>
                  <a:cubicBezTo>
                    <a:pt x="8532" y="1911188"/>
                    <a:pt x="9630" y="1412647"/>
                    <a:pt x="4815" y="979847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grpFill/>
            <a:ln>
              <a:solidFill>
                <a:srgbClr val="FFFFFF"/>
              </a:solidFill>
            </a:ln>
          </p:spPr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180231">
            <a:off x="383199" y="1687731"/>
            <a:ext cx="554555" cy="554555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180231">
            <a:off x="1836399" y="500436"/>
            <a:ext cx="574944" cy="587768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682344">
            <a:off x="157071" y="704987"/>
            <a:ext cx="1565616" cy="512383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625037" y="245550"/>
            <a:ext cx="740398" cy="826002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365435" y="1141838"/>
            <a:ext cx="554555" cy="55455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2394" y="5444951"/>
            <a:ext cx="1093789" cy="115179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8991" y="5388754"/>
            <a:ext cx="803848" cy="116463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0829" y="5501148"/>
            <a:ext cx="1093789" cy="115179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97426" y="5444951"/>
            <a:ext cx="803848" cy="1164631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3172439" y="1813683"/>
            <a:ext cx="8192996" cy="153233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    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Quạt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điện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thường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có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những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bộ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phận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chính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như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: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hộp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động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cơ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cánh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quạt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thân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quạt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đế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quạt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các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bộ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phận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điều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khiển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và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dây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nguồn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.</a:t>
            </a:r>
            <a:endParaRPr lang="en-US" sz="2800" b="1" dirty="0">
              <a:solidFill>
                <a:srgbClr val="0070C0"/>
              </a:solidFill>
              <a:latin typeface="Nunito Black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67" b="96000" l="6164" r="96575">
                        <a14:foregroundMark x1="68493" y1="68000" x2="68493" y2="68000"/>
                        <a14:foregroundMark x1="68493" y1="68000" x2="68493" y2="68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7661" y="1224018"/>
            <a:ext cx="2227499" cy="22885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119699" y="2852579"/>
            <a:ext cx="4422157" cy="4666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778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25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Freeform: Shape 27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Right Triangle 29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0381C55F-8E9F-B550-DCE4-AC458AEE27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729485" y="1327916"/>
            <a:ext cx="4979334" cy="48127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0E28F7-C2FC-6CA9-E824-0E775DE5C238}"/>
              </a:ext>
            </a:extLst>
          </p:cNvPr>
          <p:cNvSpPr txBox="1"/>
          <p:nvPr/>
        </p:nvSpPr>
        <p:spPr>
          <a:xfrm>
            <a:off x="5947235" y="1955800"/>
            <a:ext cx="5145039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indent="-152408" algn="ctr" defTabSz="60963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400" dirty="0" err="1">
                <a:solidFill>
                  <a:srgbClr val="F92D93"/>
                </a:solidFill>
                <a:latin typeface="Sigmar One" panose="00000500000000000000" pitchFamily="2" charset="0"/>
              </a:rPr>
              <a:t>Khởi</a:t>
            </a:r>
            <a:r>
              <a:rPr lang="en-US" sz="6400" dirty="0">
                <a:solidFill>
                  <a:srgbClr val="F92D93"/>
                </a:solidFill>
                <a:latin typeface="Sigmar One" panose="00000500000000000000" pitchFamily="2" charset="0"/>
              </a:rPr>
              <a:t> </a:t>
            </a:r>
            <a:r>
              <a:rPr lang="en-US" sz="6400" dirty="0" err="1">
                <a:solidFill>
                  <a:srgbClr val="F92D93"/>
                </a:solidFill>
                <a:latin typeface="Sigmar One" panose="00000500000000000000" pitchFamily="2" charset="0"/>
              </a:rPr>
              <a:t>động</a:t>
            </a:r>
            <a:endParaRPr lang="en-US" sz="6400" dirty="0">
              <a:solidFill>
                <a:srgbClr val="F92D93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8175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939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451" y="280617"/>
            <a:ext cx="1034898" cy="119916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2774" y="3787438"/>
            <a:ext cx="1931222" cy="26554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3288" y="3848508"/>
            <a:ext cx="2107918" cy="25943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1457609" y="587051"/>
            <a:ext cx="5167024" cy="303061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FF0000"/>
                </a:solidFill>
                <a:latin typeface="OpenSans"/>
              </a:rPr>
              <a:t>  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Năm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2009,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kĩ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sư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người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Anh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tên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Giêm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Đai-sơn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james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Dyson)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đã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nghiên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cứu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chế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tạo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“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quạt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cánh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”.</a:t>
            </a:r>
          </a:p>
          <a:p>
            <a:pPr algn="just"/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Động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cơ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cánh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quạt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thiết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kế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rất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nhỏ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nằm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thân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quạt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Quạt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điều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kiểu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dáng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đẹp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dễ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vệ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sinh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toàn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trẻ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nhỏ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7123797" y="1479784"/>
            <a:ext cx="4046899" cy="173664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mẫu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quạt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điện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hiện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đại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còn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thêm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bộ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phận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điều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khiển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từ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xa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thể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bật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tắt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thay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đổi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tốc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độ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hướng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gió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từ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xa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D2BF21FF-F40E-20C9-9A3E-948335DAFB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3088" y="5785598"/>
            <a:ext cx="1675541" cy="871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327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>
            <a:extLst>
              <a:ext uri="{FF2B5EF4-FFF2-40B4-BE49-F238E27FC236}">
                <a16:creationId xmlns:a16="http://schemas.microsoft.com/office/drawing/2014/main" id="{D2BF21FF-F40E-20C9-9A3E-948335DAFB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7246" y="3656687"/>
            <a:ext cx="3987625" cy="20752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F78383-08B4-8072-A611-E22385B21675}"/>
              </a:ext>
            </a:extLst>
          </p:cNvPr>
          <p:cNvSpPr txBox="1"/>
          <p:nvPr/>
        </p:nvSpPr>
        <p:spPr>
          <a:xfrm>
            <a:off x="6056207" y="1295973"/>
            <a:ext cx="5655380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0" i="0" u="none" strike="noStrike" kern="1200" cap="none" spc="0" normalizeH="0" baseline="0" noProof="0" dirty="0" err="1">
                <a:ln>
                  <a:noFill/>
                </a:ln>
                <a:solidFill>
                  <a:srgbClr val="F92D93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Hoạt</a:t>
            </a: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rgbClr val="F92D93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5867" b="0" i="0" u="none" strike="noStrike" kern="1200" cap="none" spc="0" normalizeH="0" baseline="0" noProof="0" dirty="0" err="1">
                <a:ln>
                  <a:noFill/>
                </a:ln>
                <a:solidFill>
                  <a:srgbClr val="F92D93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động</a:t>
            </a: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rgbClr val="F92D93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3</a:t>
            </a:r>
          </a:p>
          <a:p>
            <a:pPr marL="0" marR="0" lvl="0" indent="-152408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40AFB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54417" y="2455817"/>
            <a:ext cx="5401790" cy="293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7115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939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03295" y="493771"/>
            <a:ext cx="75472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3.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Sử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dụng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quạt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điện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đúng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cách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và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an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toàn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33753" y="1016991"/>
            <a:ext cx="100180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Em hãy sắp xếp các bước trong Hình 4 theo thứ tự hợp lí khi sử dụng quạt điện</a:t>
            </a:r>
            <a:endParaRPr lang="en-US" sz="2400" dirty="0">
              <a:solidFill>
                <a:srgbClr val="0070C0"/>
              </a:solidFill>
              <a:latin typeface="Nunito Black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8648" y="1906801"/>
            <a:ext cx="4905459" cy="4699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 descr="A picture containing clipart&#10;&#10;Description automatically generated">
            <a:extLst>
              <a:ext uri="{FF2B5EF4-FFF2-40B4-BE49-F238E27FC236}">
                <a16:creationId xmlns:a16="http://schemas.microsoft.com/office/drawing/2014/main" id="{7BAAB50E-1425-F429-67EF-8F7936DBDD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2000" r="98286">
                        <a14:foregroundMark x1="28000" y1="78571" x2="28000" y2="78571"/>
                        <a14:foregroundMark x1="18857" y1="37143" x2="18857" y2="37143"/>
                        <a14:foregroundMark x1="37714" y1="41429" x2="37714" y2="4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73881" y="4800813"/>
            <a:ext cx="2186890" cy="1817000"/>
          </a:xfrm>
          <a:prstGeom prst="rect">
            <a:avLst/>
          </a:prstGeom>
        </p:spPr>
      </p:pic>
      <p:sp>
        <p:nvSpPr>
          <p:cNvPr id="15" name="Cloud 14">
            <a:extLst>
              <a:ext uri="{FF2B5EF4-FFF2-40B4-BE49-F238E27FC236}">
                <a16:creationId xmlns:a16="http://schemas.microsoft.com/office/drawing/2014/main" id="{9983C60C-E901-DAA5-AC1C-ABD9B76BCFAC}"/>
              </a:ext>
            </a:extLst>
          </p:cNvPr>
          <p:cNvSpPr/>
          <p:nvPr/>
        </p:nvSpPr>
        <p:spPr>
          <a:xfrm>
            <a:off x="9202846" y="3446986"/>
            <a:ext cx="2480360" cy="948980"/>
          </a:xfrm>
          <a:prstGeom prst="cloud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Thảo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luận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nhóm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993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81" y="0"/>
            <a:ext cx="12192000" cy="68939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187689" y="451648"/>
            <a:ext cx="75472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3.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Sử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dụng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quạt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điện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đúng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cách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và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an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toàn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96435" y="1111855"/>
            <a:ext cx="1087380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2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Em hãy sắp xếp các bước trong Hình 4 theo thứ tự hợp lí khi sử dụng quạt điện</a:t>
            </a:r>
            <a:endParaRPr lang="en-US" sz="2200" dirty="0">
              <a:solidFill>
                <a:srgbClr val="0070C0"/>
              </a:solidFill>
              <a:latin typeface="Nunito Black" pitchFamily="2" charset="0"/>
            </a:endParaRPr>
          </a:p>
        </p:txBody>
      </p:sp>
      <p:pic>
        <p:nvPicPr>
          <p:cNvPr id="18" name="Picture 17" descr="A picture containing clipart&#10;&#10;Description automatically generated">
            <a:extLst>
              <a:ext uri="{FF2B5EF4-FFF2-40B4-BE49-F238E27FC236}">
                <a16:creationId xmlns:a16="http://schemas.microsoft.com/office/drawing/2014/main" id="{7BAAB50E-1425-F429-67EF-8F7936DBDD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2000" r="98286">
                        <a14:foregroundMark x1="28000" y1="78571" x2="28000" y2="78571"/>
                        <a14:foregroundMark x1="18857" y1="37143" x2="18857" y2="37143"/>
                        <a14:foregroundMark x1="37714" y1="41429" x2="37714" y2="4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21753" y="4893448"/>
            <a:ext cx="2186890" cy="1817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856" y="1993921"/>
            <a:ext cx="4441558" cy="42548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5321539" y="1858424"/>
            <a:ext cx="6826818" cy="91940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Bước 1: Đặt quạt điện trên bề mặt bằng phẳng, chắc chắn (Hình a)</a:t>
            </a:r>
            <a:endParaRPr lang="en-US" sz="2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5321539" y="2905006"/>
            <a:ext cx="6331895" cy="919401"/>
          </a:xfrm>
          <a:prstGeom prst="roundRect">
            <a:avLst/>
          </a:prstGeom>
          <a:solidFill>
            <a:srgbClr val="F7A9F1"/>
          </a:solidFill>
          <a:ln w="38100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Bước 2: Bật quạt và chọn tốc độ quay của cánh quạt (Hình c)</a:t>
            </a:r>
            <a:endParaRPr lang="en-US" sz="2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5321539" y="3951588"/>
            <a:ext cx="4894923" cy="919401"/>
          </a:xfrm>
          <a:prstGeom prst="roundRect">
            <a:avLst/>
          </a:prstGeom>
          <a:solidFill>
            <a:srgbClr val="92D050"/>
          </a:solidFill>
          <a:ln w="38100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Bước 3: Điều chỉnh hướng gió </a:t>
            </a:r>
            <a:endParaRPr lang="en-US" sz="2400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(Hình d)</a:t>
            </a:r>
            <a:endParaRPr lang="en-US" sz="2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5321539" y="4998170"/>
            <a:ext cx="5364920" cy="91940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Bước 4: Tắt quạt khi không sử dụng</a:t>
            </a:r>
            <a:endParaRPr lang="en-US" sz="2400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(Hình b)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19333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9" y="-35975"/>
            <a:ext cx="12192000" cy="68939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34" y="224138"/>
            <a:ext cx="1029889" cy="116866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72570" y="623806"/>
            <a:ext cx="91374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Em cùng bạn thực hành các bước sử dụng quạt điện.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30842" y="3151130"/>
            <a:ext cx="2170779" cy="314506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89" b="98295" l="9091" r="100000">
                        <a14:backgroundMark x1="89723" y1="43466" x2="89723" y2="43466"/>
                        <a14:backgroundMark x1="79447" y1="46591" x2="79447" y2="46591"/>
                        <a14:backgroundMark x1="82213" y1="59943" x2="82213" y2="59943"/>
                        <a14:backgroundMark x1="81818" y1="55398" x2="81818" y2="553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57342" y="3126924"/>
            <a:ext cx="2474230" cy="3442409"/>
          </a:xfrm>
          <a:prstGeom prst="rect">
            <a:avLst/>
          </a:prstGeom>
        </p:spPr>
      </p:pic>
      <p:pic>
        <p:nvPicPr>
          <p:cNvPr id="18" name="Picture 2" descr="Hình ảnh Dùng Kính Lúp để Quan Sát Mọi Thứ Cô Gái PNG , Kính Lúp, Cô Gái,  Nghiêm Túc đấy Cô Gái PNG miễn phí tải tập tin PSDComment và Vector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250" b="89375" l="26563" r="88594">
                        <a14:backgroundMark x1="70781" y1="15625" x2="70781" y2="15625"/>
                        <a14:backgroundMark x1="82969" y1="22813" x2="82969" y2="22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51" t="6591" r="10660" b="10967"/>
          <a:stretch/>
        </p:blipFill>
        <p:spPr bwMode="auto">
          <a:xfrm>
            <a:off x="7366676" y="3179424"/>
            <a:ext cx="2408445" cy="308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7556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4BC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355599" y="358648"/>
            <a:ext cx="11549019" cy="6238096"/>
            <a:chOff x="0" y="0"/>
            <a:chExt cx="3899707" cy="2214804"/>
          </a:xfrm>
          <a:solidFill>
            <a:schemeClr val="bg1"/>
          </a:solidFill>
        </p:grpSpPr>
        <p:sp>
          <p:nvSpPr>
            <p:cNvPr id="6" name="Freeform 6"/>
            <p:cNvSpPr/>
            <p:nvPr/>
          </p:nvSpPr>
          <p:spPr>
            <a:xfrm>
              <a:off x="-4213" y="0"/>
              <a:ext cx="3903920" cy="2214804"/>
            </a:xfrm>
            <a:custGeom>
              <a:avLst/>
              <a:gdLst/>
              <a:ahLst/>
              <a:cxnLst/>
              <a:rect l="l" t="t" r="r" b="b"/>
              <a:pathLst>
                <a:path w="3903920" h="2214804">
                  <a:moveTo>
                    <a:pt x="278431" y="16918"/>
                  </a:moveTo>
                  <a:cubicBezTo>
                    <a:pt x="278431" y="16918"/>
                    <a:pt x="604014" y="12258"/>
                    <a:pt x="939603" y="12454"/>
                  </a:cubicBezTo>
                  <a:cubicBezTo>
                    <a:pt x="2771746" y="12671"/>
                    <a:pt x="3629851" y="0"/>
                    <a:pt x="3629851" y="0"/>
                  </a:cubicBezTo>
                  <a:cubicBezTo>
                    <a:pt x="3697315" y="0"/>
                    <a:pt x="3773252" y="0"/>
                    <a:pt x="3852025" y="85073"/>
                  </a:cubicBezTo>
                  <a:cubicBezTo>
                    <a:pt x="3895003" y="131488"/>
                    <a:pt x="3896071" y="240224"/>
                    <a:pt x="3896476" y="320281"/>
                  </a:cubicBezTo>
                  <a:cubicBezTo>
                    <a:pt x="3896476" y="320281"/>
                    <a:pt x="3894772" y="1210032"/>
                    <a:pt x="3894772" y="1452220"/>
                  </a:cubicBezTo>
                  <a:cubicBezTo>
                    <a:pt x="3894772" y="1666379"/>
                    <a:pt x="3903920" y="1965558"/>
                    <a:pt x="3903920" y="1965558"/>
                  </a:cubicBezTo>
                  <a:cubicBezTo>
                    <a:pt x="3903920" y="2094227"/>
                    <a:pt x="3899750" y="2214804"/>
                    <a:pt x="3646912" y="2206670"/>
                  </a:cubicBezTo>
                  <a:cubicBezTo>
                    <a:pt x="3646912" y="2206670"/>
                    <a:pt x="3270440" y="2186372"/>
                    <a:pt x="2837360" y="2193970"/>
                  </a:cubicBezTo>
                  <a:cubicBezTo>
                    <a:pt x="1290440" y="2202104"/>
                    <a:pt x="304023" y="2214804"/>
                    <a:pt x="304023" y="2214804"/>
                  </a:cubicBezTo>
                  <a:cubicBezTo>
                    <a:pt x="132548" y="2214804"/>
                    <a:pt x="4213" y="2113735"/>
                    <a:pt x="8532" y="1911188"/>
                  </a:cubicBezTo>
                  <a:cubicBezTo>
                    <a:pt x="8532" y="1911188"/>
                    <a:pt x="9630" y="1412647"/>
                    <a:pt x="4815" y="979847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grpFill/>
            <a:ln>
              <a:solidFill>
                <a:srgbClr val="FFFFFF"/>
              </a:solidFill>
            </a:ln>
          </p:spPr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180231">
            <a:off x="383199" y="1687731"/>
            <a:ext cx="554555" cy="554555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180231">
            <a:off x="1836399" y="500436"/>
            <a:ext cx="574944" cy="587768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682344">
            <a:off x="157071" y="704987"/>
            <a:ext cx="1565616" cy="512383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625037" y="245550"/>
            <a:ext cx="740398" cy="826002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365435" y="1141838"/>
            <a:ext cx="554555" cy="55455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2394" y="5444951"/>
            <a:ext cx="1093789" cy="115179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8991" y="5388754"/>
            <a:ext cx="803848" cy="116463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0829" y="5501148"/>
            <a:ext cx="1093789" cy="115179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97426" y="5444951"/>
            <a:ext cx="803848" cy="116463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1790699" y="1237692"/>
            <a:ext cx="8610600" cy="439269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	      </a:t>
            </a:r>
            <a:r>
              <a:rPr lang="vi-VN" sz="2800" b="1" dirty="0">
                <a:solidFill>
                  <a:srgbClr val="FF0000"/>
                </a:solidFill>
                <a:latin typeface="Nunito Black" pitchFamily="2" charset="0"/>
              </a:rPr>
              <a:t>Các bước sử dụng quạt điện là:</a:t>
            </a:r>
            <a:endParaRPr lang="en-US" sz="2800" b="1" dirty="0">
              <a:solidFill>
                <a:srgbClr val="FF0000"/>
              </a:solidFill>
              <a:latin typeface="Nunito Black" pitchFamily="2" charset="0"/>
            </a:endParaRPr>
          </a:p>
          <a:p>
            <a:pPr lvl="0">
              <a:defRPr/>
            </a:pPr>
            <a:endParaRPr lang="en-US" sz="2800" b="1" dirty="0">
              <a:solidFill>
                <a:srgbClr val="FF0000"/>
              </a:solidFill>
              <a:latin typeface="Open Sans" panose="020B0606030504020204" pitchFamily="34" charset="0"/>
            </a:endParaRPr>
          </a:p>
          <a:p>
            <a:pPr lvl="0">
              <a:defRPr/>
            </a:pPr>
            <a:endParaRPr lang="en-US" sz="2800" b="1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pPr lvl="0">
              <a:defRPr/>
            </a:pPr>
            <a:endParaRPr lang="en-US" sz="2800" b="1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pPr lvl="0">
              <a:defRPr/>
            </a:pPr>
            <a:endParaRPr lang="en-US" sz="2800" b="1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pPr lvl="0">
              <a:defRPr/>
            </a:pPr>
            <a:endParaRPr lang="en-US" sz="2800" b="1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pPr lvl="0">
              <a:defRPr/>
            </a:pPr>
            <a:endParaRPr lang="en-US" sz="2800" b="1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pPr lvl="0">
              <a:defRPr/>
            </a:pP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   </a:t>
            </a:r>
          </a:p>
          <a:p>
            <a:pPr lvl="0">
              <a:defRPr/>
            </a:pP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204756" y="2217562"/>
            <a:ext cx="64095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b="1" dirty="0">
                <a:latin typeface="Open Sans" panose="020B0606030504020204" pitchFamily="34" charset="0"/>
              </a:rPr>
              <a:t>*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Nunito Black" pitchFamily="2" charset="0"/>
              </a:rPr>
              <a:t>Bước 1: Đặt quạt điện trên bề mặt bằng phẳng, chắc chắn.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Nunito Black" pitchFamily="2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209787" y="3100645"/>
            <a:ext cx="66494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984807"/>
                </a:solidFill>
                <a:latin typeface="Nunito Black" pitchFamily="2" charset="0"/>
              </a:rPr>
              <a:t>*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</a:rPr>
              <a:t> Bước 2: Bật quạt và chọn tốc độ quay của cánh quạt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984807"/>
              </a:solidFill>
              <a:effectLst/>
              <a:uLnTx/>
              <a:uFillTx/>
              <a:latin typeface="Nunito Black" pitchFamily="2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230165" y="4095333"/>
            <a:ext cx="47355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*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</a:rPr>
              <a:t> Bước 3: Điều chỉnh hướng gió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230165" y="4736018"/>
            <a:ext cx="56893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</a:rPr>
              <a:t>*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</a:rPr>
              <a:t>Bước 4: Tắt quạt khi không sử dụng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Nunito Black" pitchFamily="2" charset="0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67" b="96000" l="6164" r="96575">
                        <a14:foregroundMark x1="68493" y1="68000" x2="68493" y2="68000"/>
                        <a14:foregroundMark x1="68493" y1="68000" x2="68493" y2="68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5917" y="1967264"/>
            <a:ext cx="2454248" cy="252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321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939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33753" y="414880"/>
            <a:ext cx="97782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Em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hãy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cho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biết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tại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sao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các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tình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huống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sử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dụng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quạt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điện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trong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Hình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5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là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mất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an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toàn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?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0320" y="1656686"/>
            <a:ext cx="5277393" cy="45858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A picture containing clipart&#10;&#10;Description automatically generated">
            <a:extLst>
              <a:ext uri="{FF2B5EF4-FFF2-40B4-BE49-F238E27FC236}">
                <a16:creationId xmlns:a16="http://schemas.microsoft.com/office/drawing/2014/main" id="{7BAAB50E-1425-F429-67EF-8F7936DBDD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2000" r="98286">
                        <a14:foregroundMark x1="28000" y1="78571" x2="28000" y2="78571"/>
                        <a14:foregroundMark x1="18857" y1="37143" x2="18857" y2="37143"/>
                        <a14:foregroundMark x1="37714" y1="41429" x2="37714" y2="4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73881" y="4800813"/>
            <a:ext cx="2186890" cy="1817000"/>
          </a:xfrm>
          <a:prstGeom prst="rect">
            <a:avLst/>
          </a:prstGeom>
        </p:spPr>
      </p:pic>
      <p:sp>
        <p:nvSpPr>
          <p:cNvPr id="10" name="Cloud 9">
            <a:extLst>
              <a:ext uri="{FF2B5EF4-FFF2-40B4-BE49-F238E27FC236}">
                <a16:creationId xmlns:a16="http://schemas.microsoft.com/office/drawing/2014/main" id="{9983C60C-E901-DAA5-AC1C-ABD9B76BCFAC}"/>
              </a:ext>
            </a:extLst>
          </p:cNvPr>
          <p:cNvSpPr/>
          <p:nvPr/>
        </p:nvSpPr>
        <p:spPr>
          <a:xfrm>
            <a:off x="9202846" y="3446986"/>
            <a:ext cx="2480360" cy="948980"/>
          </a:xfrm>
          <a:prstGeom prst="cloud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Thảo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luận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nhóm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700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939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199" y="1563463"/>
            <a:ext cx="3895899" cy="35451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tangle 8"/>
          <p:cNvSpPr/>
          <p:nvPr/>
        </p:nvSpPr>
        <p:spPr>
          <a:xfrm>
            <a:off x="3277699" y="5558575"/>
            <a:ext cx="59469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Hình a: Đặt quạt chênh vênh trên ghế rất dễ đổ quạt vào người.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58187" y="414880"/>
            <a:ext cx="91120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Các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tình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huống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sử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dụng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quạt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điện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trong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Hình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5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là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mất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an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toàn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vì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: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  <p:sp>
        <p:nvSpPr>
          <p:cNvPr id="15" name="Arrow: Right 19">
            <a:extLst>
              <a:ext uri="{FF2B5EF4-FFF2-40B4-BE49-F238E27FC236}">
                <a16:creationId xmlns:a16="http://schemas.microsoft.com/office/drawing/2014/main" id="{81AB20EB-3D76-7640-164A-71D8752BB450}"/>
              </a:ext>
            </a:extLst>
          </p:cNvPr>
          <p:cNvSpPr/>
          <p:nvPr/>
        </p:nvSpPr>
        <p:spPr>
          <a:xfrm>
            <a:off x="2603365" y="5773080"/>
            <a:ext cx="533400" cy="32864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393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939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6318" y="1807095"/>
            <a:ext cx="3518871" cy="31145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Rectangle 11"/>
          <p:cNvSpPr/>
          <p:nvPr/>
        </p:nvSpPr>
        <p:spPr>
          <a:xfrm>
            <a:off x="1758187" y="414880"/>
            <a:ext cx="91120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Các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tình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huống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sử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dụng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quạt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điện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trong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Hình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5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là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mất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an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toàn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vì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: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77699" y="5558575"/>
            <a:ext cx="59469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Hình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b: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Ngồi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sát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vào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quạt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khiến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tóc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bị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cánh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quạt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cuốn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vào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,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rất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nguy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hiểm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15" name="Arrow: Right 19">
            <a:extLst>
              <a:ext uri="{FF2B5EF4-FFF2-40B4-BE49-F238E27FC236}">
                <a16:creationId xmlns:a16="http://schemas.microsoft.com/office/drawing/2014/main" id="{81AB20EB-3D76-7640-164A-71D8752BB450}"/>
              </a:ext>
            </a:extLst>
          </p:cNvPr>
          <p:cNvSpPr/>
          <p:nvPr/>
        </p:nvSpPr>
        <p:spPr>
          <a:xfrm>
            <a:off x="2603365" y="5773080"/>
            <a:ext cx="533400" cy="32864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9485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939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758187" y="414880"/>
            <a:ext cx="91120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huống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sử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dụng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quạt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mất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vì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: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403644" y="5558575"/>
            <a:ext cx="80447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Hình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c: Cho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ngón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tay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vào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lồng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quạt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khi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quạt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đang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hoạt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động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sẽ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khiến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cánh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quạt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kẹp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tay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,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rất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nguy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hiểm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.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15" name="Arrow: Right 19">
            <a:extLst>
              <a:ext uri="{FF2B5EF4-FFF2-40B4-BE49-F238E27FC236}">
                <a16:creationId xmlns:a16="http://schemas.microsoft.com/office/drawing/2014/main" id="{81AB20EB-3D76-7640-164A-71D8752BB450}"/>
              </a:ext>
            </a:extLst>
          </p:cNvPr>
          <p:cNvSpPr/>
          <p:nvPr/>
        </p:nvSpPr>
        <p:spPr>
          <a:xfrm>
            <a:off x="1729310" y="5773080"/>
            <a:ext cx="533400" cy="32864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5651" y="1748798"/>
            <a:ext cx="3998737" cy="3280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45810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402" y="109440"/>
            <a:ext cx="11949196" cy="6639119"/>
          </a:xfrm>
          <a:prstGeom prst="rect">
            <a:avLst/>
          </a:prstGeom>
        </p:spPr>
      </p:pic>
      <p:sp>
        <p:nvSpPr>
          <p:cNvPr id="32" name="Rectangle 25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0E28F7-C2FC-6CA9-E824-0E775DE5C238}"/>
              </a:ext>
            </a:extLst>
          </p:cNvPr>
          <p:cNvSpPr txBox="1"/>
          <p:nvPr/>
        </p:nvSpPr>
        <p:spPr>
          <a:xfrm>
            <a:off x="1945308" y="169825"/>
            <a:ext cx="7948230" cy="750499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indent="-152408" algn="ctr" defTabSz="60963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3200" dirty="0" err="1">
                <a:solidFill>
                  <a:srgbClr val="F92D93"/>
                </a:solidFill>
                <a:latin typeface="Sigmar One" panose="00000500000000000000" pitchFamily="2" charset="0"/>
              </a:rPr>
              <a:t>Nghe</a:t>
            </a:r>
            <a:r>
              <a:rPr lang="en-US" sz="3200" dirty="0">
                <a:solidFill>
                  <a:srgbClr val="F92D93"/>
                </a:solidFill>
                <a:latin typeface="Sigmar One" panose="00000500000000000000" pitchFamily="2" charset="0"/>
              </a:rPr>
              <a:t> </a:t>
            </a:r>
            <a:r>
              <a:rPr lang="en-US" sz="3200" dirty="0" err="1">
                <a:solidFill>
                  <a:srgbClr val="F92D93"/>
                </a:solidFill>
                <a:latin typeface="Sigmar One" panose="00000500000000000000" pitchFamily="2" charset="0"/>
              </a:rPr>
              <a:t>bài</a:t>
            </a:r>
            <a:r>
              <a:rPr lang="en-US" sz="3200" dirty="0">
                <a:solidFill>
                  <a:srgbClr val="F92D93"/>
                </a:solidFill>
                <a:latin typeface="Sigmar One" panose="00000500000000000000" pitchFamily="2" charset="0"/>
              </a:rPr>
              <a:t> </a:t>
            </a:r>
            <a:r>
              <a:rPr lang="en-US" sz="3200" dirty="0" err="1">
                <a:solidFill>
                  <a:srgbClr val="F92D93"/>
                </a:solidFill>
                <a:latin typeface="Sigmar One" panose="00000500000000000000" pitchFamily="2" charset="0"/>
              </a:rPr>
              <a:t>hát</a:t>
            </a:r>
            <a:r>
              <a:rPr lang="en-US" sz="3200" dirty="0">
                <a:solidFill>
                  <a:srgbClr val="F92D93"/>
                </a:solidFill>
                <a:latin typeface="Sigmar One" panose="00000500000000000000" pitchFamily="2" charset="0"/>
              </a:rPr>
              <a:t>:  </a:t>
            </a:r>
            <a:r>
              <a:rPr lang="en-US" sz="3200" dirty="0" err="1">
                <a:solidFill>
                  <a:srgbClr val="00B0F0"/>
                </a:solidFill>
                <a:latin typeface="Sigmar One" panose="00000500000000000000" pitchFamily="2" charset="0"/>
              </a:rPr>
              <a:t>đồ</a:t>
            </a:r>
            <a:r>
              <a:rPr lang="en-US" sz="3200" dirty="0">
                <a:solidFill>
                  <a:srgbClr val="00B0F0"/>
                </a:solidFill>
                <a:latin typeface="Sigmar One" panose="00000500000000000000" pitchFamily="2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Sigmar One" panose="00000500000000000000" pitchFamily="2" charset="0"/>
              </a:rPr>
              <a:t>dùng</a:t>
            </a:r>
            <a:r>
              <a:rPr lang="en-US" sz="3200" dirty="0">
                <a:solidFill>
                  <a:srgbClr val="00B0F0"/>
                </a:solidFill>
                <a:latin typeface="Sigmar One" panose="00000500000000000000" pitchFamily="2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Sigmar One" panose="00000500000000000000" pitchFamily="2" charset="0"/>
              </a:rPr>
              <a:t>bé</a:t>
            </a:r>
            <a:r>
              <a:rPr lang="en-US" sz="3200" dirty="0">
                <a:solidFill>
                  <a:srgbClr val="00B0F0"/>
                </a:solidFill>
                <a:latin typeface="Sigmar One" panose="00000500000000000000" pitchFamily="2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Sigmar One" panose="00000500000000000000" pitchFamily="2" charset="0"/>
              </a:rPr>
              <a:t>yêu</a:t>
            </a:r>
            <a:endParaRPr lang="en-US" sz="3200" dirty="0">
              <a:solidFill>
                <a:srgbClr val="00B0F0"/>
              </a:solidFill>
              <a:latin typeface="Sigmar One" panose="00000500000000000000" pitchFamily="2" charset="0"/>
            </a:endParaRPr>
          </a:p>
        </p:txBody>
      </p:sp>
      <p:pic>
        <p:nvPicPr>
          <p:cNvPr id="2" name="Bài hát Đồ dùng bé yêu_480p_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60615" y="920324"/>
            <a:ext cx="9117615" cy="5252302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66239" y="4895066"/>
            <a:ext cx="2347163" cy="19082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91995" y="4459436"/>
            <a:ext cx="2594674" cy="2289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03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939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758187" y="414880"/>
            <a:ext cx="91120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huống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sử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dụng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quạt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mất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vì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: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914631" y="5531681"/>
            <a:ext cx="70496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Hình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d: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Tắt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quạt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bằng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cách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giật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dây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nguồn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là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vi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phạm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an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toàn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khi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sử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dụng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thiết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bị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điện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.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15" name="Arrow: Right 19">
            <a:extLst>
              <a:ext uri="{FF2B5EF4-FFF2-40B4-BE49-F238E27FC236}">
                <a16:creationId xmlns:a16="http://schemas.microsoft.com/office/drawing/2014/main" id="{81AB20EB-3D76-7640-164A-71D8752BB450}"/>
              </a:ext>
            </a:extLst>
          </p:cNvPr>
          <p:cNvSpPr/>
          <p:nvPr/>
        </p:nvSpPr>
        <p:spPr>
          <a:xfrm>
            <a:off x="2240296" y="5746186"/>
            <a:ext cx="533400" cy="32864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7738" y="1656686"/>
            <a:ext cx="4371291" cy="34254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02137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4BC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355599" y="358648"/>
            <a:ext cx="11549019" cy="6238096"/>
            <a:chOff x="0" y="0"/>
            <a:chExt cx="3899707" cy="2214804"/>
          </a:xfrm>
          <a:solidFill>
            <a:schemeClr val="bg1"/>
          </a:solidFill>
        </p:grpSpPr>
        <p:sp>
          <p:nvSpPr>
            <p:cNvPr id="6" name="Freeform 6"/>
            <p:cNvSpPr/>
            <p:nvPr/>
          </p:nvSpPr>
          <p:spPr>
            <a:xfrm>
              <a:off x="-4213" y="0"/>
              <a:ext cx="3903920" cy="2214804"/>
            </a:xfrm>
            <a:custGeom>
              <a:avLst/>
              <a:gdLst/>
              <a:ahLst/>
              <a:cxnLst/>
              <a:rect l="l" t="t" r="r" b="b"/>
              <a:pathLst>
                <a:path w="3903920" h="2214804">
                  <a:moveTo>
                    <a:pt x="278431" y="16918"/>
                  </a:moveTo>
                  <a:cubicBezTo>
                    <a:pt x="278431" y="16918"/>
                    <a:pt x="604014" y="12258"/>
                    <a:pt x="939603" y="12454"/>
                  </a:cubicBezTo>
                  <a:cubicBezTo>
                    <a:pt x="2771746" y="12671"/>
                    <a:pt x="3629851" y="0"/>
                    <a:pt x="3629851" y="0"/>
                  </a:cubicBezTo>
                  <a:cubicBezTo>
                    <a:pt x="3697315" y="0"/>
                    <a:pt x="3773252" y="0"/>
                    <a:pt x="3852025" y="85073"/>
                  </a:cubicBezTo>
                  <a:cubicBezTo>
                    <a:pt x="3895003" y="131488"/>
                    <a:pt x="3896071" y="240224"/>
                    <a:pt x="3896476" y="320281"/>
                  </a:cubicBezTo>
                  <a:cubicBezTo>
                    <a:pt x="3896476" y="320281"/>
                    <a:pt x="3894772" y="1210032"/>
                    <a:pt x="3894772" y="1452220"/>
                  </a:cubicBezTo>
                  <a:cubicBezTo>
                    <a:pt x="3894772" y="1666379"/>
                    <a:pt x="3903920" y="1965558"/>
                    <a:pt x="3903920" y="1965558"/>
                  </a:cubicBezTo>
                  <a:cubicBezTo>
                    <a:pt x="3903920" y="2094227"/>
                    <a:pt x="3899750" y="2214804"/>
                    <a:pt x="3646912" y="2206670"/>
                  </a:cubicBezTo>
                  <a:cubicBezTo>
                    <a:pt x="3646912" y="2206670"/>
                    <a:pt x="3270440" y="2186372"/>
                    <a:pt x="2837360" y="2193970"/>
                  </a:cubicBezTo>
                  <a:cubicBezTo>
                    <a:pt x="1290440" y="2202104"/>
                    <a:pt x="304023" y="2214804"/>
                    <a:pt x="304023" y="2214804"/>
                  </a:cubicBezTo>
                  <a:cubicBezTo>
                    <a:pt x="132548" y="2214804"/>
                    <a:pt x="4213" y="2113735"/>
                    <a:pt x="8532" y="1911188"/>
                  </a:cubicBezTo>
                  <a:cubicBezTo>
                    <a:pt x="8532" y="1911188"/>
                    <a:pt x="9630" y="1412647"/>
                    <a:pt x="4815" y="979847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grpFill/>
            <a:ln>
              <a:solidFill>
                <a:srgbClr val="FFFFFF"/>
              </a:solidFill>
            </a:ln>
          </p:spPr>
        </p:sp>
      </p:grpSp>
      <p:pic>
        <p:nvPicPr>
          <p:cNvPr id="26" name="Picture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625037" y="245550"/>
            <a:ext cx="740398" cy="826002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365435" y="1141838"/>
            <a:ext cx="554555" cy="55455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2394" y="5444951"/>
            <a:ext cx="1093789" cy="115179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8991" y="5388754"/>
            <a:ext cx="803848" cy="116463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0829" y="5501148"/>
            <a:ext cx="1093789" cy="115179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97426" y="5444951"/>
            <a:ext cx="803848" cy="116463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1307096" y="2425358"/>
            <a:ext cx="9317941" cy="248578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				      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Khi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sử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dụng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nếu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quạt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điện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phát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ra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				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tiếng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kêu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khác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thường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hoặc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bị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rung 				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lắc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cần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nhanh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chóng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tắt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quạt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báo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				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với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người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lớn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để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đảm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bảo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an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toàn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.</a:t>
            </a:r>
          </a:p>
          <a:p>
            <a:pPr lvl="0">
              <a:defRPr/>
            </a:pPr>
            <a:endParaRPr lang="en-US" sz="2800" b="1" dirty="0">
              <a:solidFill>
                <a:srgbClr val="000000"/>
              </a:solidFill>
              <a:latin typeface="Open Sans" panose="020B060603050402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74978" y="2498350"/>
            <a:ext cx="3448873" cy="2183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67" b="96000" l="6164" r="96575">
                        <a14:foregroundMark x1="68493" y1="68000" x2="68493" y2="68000"/>
                        <a14:foregroundMark x1="68493" y1="68000" x2="68493" y2="68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9034" y="158371"/>
            <a:ext cx="2454248" cy="252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28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>
            <a:extLst>
              <a:ext uri="{FF2B5EF4-FFF2-40B4-BE49-F238E27FC236}">
                <a16:creationId xmlns:a16="http://schemas.microsoft.com/office/drawing/2014/main" id="{C6258C25-9AC4-F6CB-0E86-31EDD3BE5F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89" r="4870" b="1"/>
          <a:stretch/>
        </p:blipFill>
        <p:spPr>
          <a:xfrm>
            <a:off x="-67324" y="-39887"/>
            <a:ext cx="12196243" cy="6857993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707F116-8EC0-4822-9067-186AC8C96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38684" y="1316432"/>
            <a:ext cx="4225136" cy="4225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49F1A7E4-819D-4D21-8E8B-32671A9F9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563920" y="753377"/>
            <a:ext cx="5353835" cy="5353835"/>
          </a:xfrm>
          <a:custGeom>
            <a:avLst/>
            <a:gdLst>
              <a:gd name="connsiteX0" fmla="*/ 690507 w 5353835"/>
              <a:gd name="connsiteY0" fmla="*/ 5273742 h 5353835"/>
              <a:gd name="connsiteX1" fmla="*/ 4938299 w 5353835"/>
              <a:gd name="connsiteY1" fmla="*/ 5273742 h 5353835"/>
              <a:gd name="connsiteX2" fmla="*/ 4858206 w 5353835"/>
              <a:gd name="connsiteY2" fmla="*/ 5353835 h 5353835"/>
              <a:gd name="connsiteX3" fmla="*/ 770600 w 5353835"/>
              <a:gd name="connsiteY3" fmla="*/ 5353835 h 5353835"/>
              <a:gd name="connsiteX4" fmla="*/ 433255 w 5353835"/>
              <a:gd name="connsiteY4" fmla="*/ 80093 h 5353835"/>
              <a:gd name="connsiteX5" fmla="*/ 513348 w 5353835"/>
              <a:gd name="connsiteY5" fmla="*/ 0 h 5353835"/>
              <a:gd name="connsiteX6" fmla="*/ 5353835 w 5353835"/>
              <a:gd name="connsiteY6" fmla="*/ 0 h 5353835"/>
              <a:gd name="connsiteX7" fmla="*/ 5353835 w 5353835"/>
              <a:gd name="connsiteY7" fmla="*/ 4858206 h 5353835"/>
              <a:gd name="connsiteX8" fmla="*/ 5273742 w 5353835"/>
              <a:gd name="connsiteY8" fmla="*/ 4938299 h 5353835"/>
              <a:gd name="connsiteX9" fmla="*/ 5273742 w 5353835"/>
              <a:gd name="connsiteY9" fmla="*/ 80093 h 5353835"/>
              <a:gd name="connsiteX10" fmla="*/ 0 w 5353835"/>
              <a:gd name="connsiteY10" fmla="*/ 513348 h 5353835"/>
              <a:gd name="connsiteX11" fmla="*/ 80093 w 5353835"/>
              <a:gd name="connsiteY11" fmla="*/ 433255 h 5353835"/>
              <a:gd name="connsiteX12" fmla="*/ 80093 w 5353835"/>
              <a:gd name="connsiteY12" fmla="*/ 4663328 h 5353835"/>
              <a:gd name="connsiteX13" fmla="*/ 0 w 5353835"/>
              <a:gd name="connsiteY13" fmla="*/ 4583235 h 535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53835" h="5353835">
                <a:moveTo>
                  <a:pt x="690507" y="5273742"/>
                </a:moveTo>
                <a:lnTo>
                  <a:pt x="4938299" y="5273742"/>
                </a:lnTo>
                <a:lnTo>
                  <a:pt x="4858206" y="5353835"/>
                </a:lnTo>
                <a:lnTo>
                  <a:pt x="770600" y="5353835"/>
                </a:lnTo>
                <a:close/>
                <a:moveTo>
                  <a:pt x="433255" y="80093"/>
                </a:moveTo>
                <a:lnTo>
                  <a:pt x="513348" y="0"/>
                </a:lnTo>
                <a:lnTo>
                  <a:pt x="5353835" y="0"/>
                </a:lnTo>
                <a:lnTo>
                  <a:pt x="5353835" y="4858206"/>
                </a:lnTo>
                <a:lnTo>
                  <a:pt x="5273742" y="4938299"/>
                </a:lnTo>
                <a:lnTo>
                  <a:pt x="5273742" y="80093"/>
                </a:lnTo>
                <a:close/>
                <a:moveTo>
                  <a:pt x="0" y="513348"/>
                </a:moveTo>
                <a:lnTo>
                  <a:pt x="80093" y="433255"/>
                </a:lnTo>
                <a:lnTo>
                  <a:pt x="80093" y="4663328"/>
                </a:lnTo>
                <a:lnTo>
                  <a:pt x="0" y="4583235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839EB8-8201-63F3-BBB7-AFBB0E77BB6D}"/>
              </a:ext>
            </a:extLst>
          </p:cNvPr>
          <p:cNvSpPr txBox="1"/>
          <p:nvPr/>
        </p:nvSpPr>
        <p:spPr>
          <a:xfrm>
            <a:off x="975736" y="1770051"/>
            <a:ext cx="4248318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0" i="0" u="none" strike="noStrike" kern="1200" cap="none" spc="0" normalizeH="0" baseline="0" noProof="0" dirty="0" err="1">
                <a:ln>
                  <a:noFill/>
                </a:ln>
                <a:solidFill>
                  <a:srgbClr val="F92D93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Vận</a:t>
            </a: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rgbClr val="F92D93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5867" b="0" i="0" u="none" strike="noStrike" kern="1200" cap="none" spc="0" normalizeH="0" baseline="0" noProof="0" dirty="0" err="1">
                <a:ln>
                  <a:noFill/>
                </a:ln>
                <a:solidFill>
                  <a:srgbClr val="F92D93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dụng</a:t>
            </a:r>
            <a:endParaRPr kumimoji="0" lang="en-US" sz="5867" b="0" i="0" u="none" strike="noStrike" kern="1200" cap="none" spc="0" normalizeH="0" baseline="0" noProof="0" dirty="0">
              <a:ln>
                <a:noFill/>
              </a:ln>
              <a:solidFill>
                <a:srgbClr val="F92D93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  <a:p>
            <a:pPr marL="0" marR="0" lvl="0" indent="-152408" algn="ctr" defTabSz="6096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40AFB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B1ECBAC9-8FF8-4D44-BD49-6B81C38167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951583" y="-621194"/>
            <a:ext cx="2495927" cy="1767670"/>
          </a:xfrm>
          <a:custGeom>
            <a:avLst/>
            <a:gdLst>
              <a:gd name="connsiteX0" fmla="*/ 0 w 2495927"/>
              <a:gd name="connsiteY0" fmla="*/ 1767670 h 1767670"/>
              <a:gd name="connsiteX1" fmla="*/ 1767670 w 2495927"/>
              <a:gd name="connsiteY1" fmla="*/ 0 h 1767670"/>
              <a:gd name="connsiteX2" fmla="*/ 2495927 w 2495927"/>
              <a:gd name="connsiteY2" fmla="*/ 728256 h 1767670"/>
              <a:gd name="connsiteX3" fmla="*/ 2495927 w 2495927"/>
              <a:gd name="connsiteY3" fmla="*/ 1767670 h 1767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5927" h="1767670">
                <a:moveTo>
                  <a:pt x="0" y="1767670"/>
                </a:moveTo>
                <a:lnTo>
                  <a:pt x="1767670" y="0"/>
                </a:lnTo>
                <a:lnTo>
                  <a:pt x="2495927" y="728256"/>
                </a:lnTo>
                <a:lnTo>
                  <a:pt x="2495927" y="176767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30F234A-713C-4B90-B43E-8F10C8B67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136578" y="419910"/>
            <a:ext cx="1130961" cy="113096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2C8816B-132C-4433-807D-BE8737D460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4" y="5609070"/>
            <a:ext cx="780053" cy="747280"/>
            <a:chOff x="7011922" y="4095164"/>
            <a:chExt cx="1203067" cy="1152523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D9E8922-1B3D-4020-A05C-C539C0C550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7135024" y="4167722"/>
              <a:ext cx="1079965" cy="1079965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8064EBB-920B-4259-AC3A-6F286FAF21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7011922" y="4095164"/>
              <a:ext cx="485578" cy="485578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FE43375-339B-4A67-BEC7-44D202CA1F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62597" y="5490560"/>
            <a:ext cx="803394" cy="855268"/>
            <a:chOff x="10246841" y="5975889"/>
            <a:chExt cx="1378553" cy="1467564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2329D9A-3D48-4B69-939D-2A480F147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0246842" y="5975888"/>
              <a:ext cx="1316404" cy="131640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D5CC4CB-7B78-480A-A0AE-A8A35C08E1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38860" y="6856918"/>
              <a:ext cx="586534" cy="58653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9DECC1B-0AAB-435F-81AE-4C770DACC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85868" y="6047146"/>
            <a:ext cx="1636826" cy="818413"/>
            <a:chOff x="8085870" y="5837885"/>
            <a:chExt cx="2055357" cy="1027679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C580C66-5435-4F00-873E-679D3D5049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9241090" y="5965012"/>
              <a:ext cx="696678" cy="69667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id="{B4AFD177-1A38-4FAE-87D4-840AE22C8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85870" y="5837885"/>
              <a:ext cx="2055357" cy="1027679"/>
            </a:xfrm>
            <a:prstGeom prst="triangle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" name="Picture 5">
            <a:extLst>
              <a:ext uri="{FF2B5EF4-FFF2-40B4-BE49-F238E27FC236}">
                <a16:creationId xmlns:a16="http://schemas.microsoft.com/office/drawing/2014/main" id="{FB1CDD8E-A095-9B0A-25AF-6330DA73F9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133600" y="3429000"/>
            <a:ext cx="2149149" cy="234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9225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939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93939" y="5601908"/>
            <a:ext cx="1107550" cy="11662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481" y="5655426"/>
            <a:ext cx="811459" cy="117565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75404" y="422752"/>
            <a:ext cx="41841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Em hãy chia sẻ với bạn: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613" y="293611"/>
            <a:ext cx="1368653" cy="120897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75404" y="1139786"/>
            <a:ext cx="86881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- Trong gia đình em có những loại quạt điện nào? Mỗi loại quạt được dùng ở đâu và trong trường hợp nào?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75404" y="2170735"/>
            <a:ext cx="72058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sử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dụng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quạt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toàn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64131" y="3657211"/>
            <a:ext cx="4196813" cy="232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840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7846"/>
            <a:ext cx="12192000" cy="68939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481" y="5655426"/>
            <a:ext cx="811459" cy="117565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75404" y="422752"/>
            <a:ext cx="41841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Em hãy chia sẻ với bạn: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613" y="293611"/>
            <a:ext cx="1368653" cy="120897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19266" y="902403"/>
            <a:ext cx="86881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- Trong gia đình em có những loại quạt điện nào? Mỗi loại quạt được dùng ở đâu và trong trường hợp nào?</a:t>
            </a:r>
            <a:endParaRPr lang="en-US" sz="2000" dirty="0">
              <a:solidFill>
                <a:srgbClr val="0070C0"/>
              </a:solidFill>
              <a:latin typeface="Nunito Black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19266" y="1711270"/>
            <a:ext cx="6040436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2000" b="0" i="0" dirty="0">
                <a:solidFill>
                  <a:srgbClr val="984807"/>
                </a:solidFill>
                <a:effectLst/>
                <a:latin typeface="Nunito Black" pitchFamily="2" charset="0"/>
              </a:rPr>
              <a:t>- </a:t>
            </a:r>
            <a:r>
              <a:rPr lang="en-US" sz="2000" b="0" i="0" dirty="0" err="1">
                <a:solidFill>
                  <a:srgbClr val="984807"/>
                </a:solidFill>
                <a:effectLst/>
                <a:latin typeface="Nunito Black" pitchFamily="2" charset="0"/>
              </a:rPr>
              <a:t>Cách</a:t>
            </a:r>
            <a:r>
              <a:rPr lang="en-US" sz="2000" b="0" i="0" dirty="0">
                <a:solidFill>
                  <a:srgbClr val="984807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984807"/>
                </a:solidFill>
                <a:effectLst/>
                <a:latin typeface="Nunito Black" pitchFamily="2" charset="0"/>
              </a:rPr>
              <a:t>sử</a:t>
            </a:r>
            <a:r>
              <a:rPr lang="en-US" sz="2000" b="0" i="0" dirty="0">
                <a:solidFill>
                  <a:srgbClr val="984807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984807"/>
                </a:solidFill>
                <a:effectLst/>
                <a:latin typeface="Nunito Black" pitchFamily="2" charset="0"/>
              </a:rPr>
              <a:t>dụng</a:t>
            </a:r>
            <a:r>
              <a:rPr lang="en-US" sz="2000" b="0" i="0" dirty="0">
                <a:solidFill>
                  <a:srgbClr val="984807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984807"/>
                </a:solidFill>
                <a:effectLst/>
                <a:latin typeface="Nunito Black" pitchFamily="2" charset="0"/>
              </a:rPr>
              <a:t>quạt</a:t>
            </a:r>
            <a:r>
              <a:rPr lang="en-US" sz="2000" b="0" i="0" dirty="0">
                <a:solidFill>
                  <a:srgbClr val="984807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984807"/>
                </a:solidFill>
                <a:effectLst/>
                <a:latin typeface="Nunito Black" pitchFamily="2" charset="0"/>
              </a:rPr>
              <a:t>điện</a:t>
            </a:r>
            <a:r>
              <a:rPr lang="en-US" sz="2000" b="0" i="0" dirty="0">
                <a:solidFill>
                  <a:srgbClr val="984807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984807"/>
                </a:solidFill>
                <a:effectLst/>
                <a:latin typeface="Nunito Black" pitchFamily="2" charset="0"/>
              </a:rPr>
              <a:t>đúng</a:t>
            </a:r>
            <a:r>
              <a:rPr lang="en-US" sz="2000" b="0" i="0" dirty="0">
                <a:solidFill>
                  <a:srgbClr val="984807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984807"/>
                </a:solidFill>
                <a:effectLst/>
                <a:latin typeface="Nunito Black" pitchFamily="2" charset="0"/>
              </a:rPr>
              <a:t>cách</a:t>
            </a:r>
            <a:r>
              <a:rPr lang="en-US" sz="2000" b="0" i="0" dirty="0">
                <a:solidFill>
                  <a:srgbClr val="984807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984807"/>
                </a:solidFill>
                <a:effectLst/>
                <a:latin typeface="Nunito Black" pitchFamily="2" charset="0"/>
              </a:rPr>
              <a:t>và</a:t>
            </a:r>
            <a:r>
              <a:rPr lang="en-US" sz="2000" b="0" i="0" dirty="0">
                <a:solidFill>
                  <a:srgbClr val="984807"/>
                </a:solidFill>
                <a:effectLst/>
                <a:latin typeface="Nunito Black" pitchFamily="2" charset="0"/>
              </a:rPr>
              <a:t> an </a:t>
            </a:r>
            <a:r>
              <a:rPr lang="en-US" sz="2000" b="0" i="0" dirty="0" err="1">
                <a:solidFill>
                  <a:srgbClr val="984807"/>
                </a:solidFill>
                <a:effectLst/>
                <a:latin typeface="Nunito Black" pitchFamily="2" charset="0"/>
              </a:rPr>
              <a:t>toàn</a:t>
            </a:r>
            <a:r>
              <a:rPr lang="en-US" sz="2000" b="0" i="0" dirty="0">
                <a:solidFill>
                  <a:srgbClr val="984807"/>
                </a:solidFill>
                <a:effectLst/>
                <a:latin typeface="Nunito Black" pitchFamily="2" charset="0"/>
              </a:rPr>
              <a:t>.</a:t>
            </a:r>
            <a:endParaRPr lang="en-US" sz="2000" dirty="0">
              <a:solidFill>
                <a:srgbClr val="984807"/>
              </a:solidFill>
              <a:latin typeface="Nunito Black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54979" y="3696479"/>
            <a:ext cx="64524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0" i="0" dirty="0">
                <a:solidFill>
                  <a:srgbClr val="7030A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Gia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đình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em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có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quạt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để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bàn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và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quạt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trần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.</a:t>
            </a:r>
            <a:endParaRPr lang="en-US" sz="2400" dirty="0">
              <a:solidFill>
                <a:srgbClr val="0070C0"/>
              </a:solidFill>
              <a:latin typeface="Nunito Black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99861" y="4485414"/>
            <a:ext cx="8739608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2400" b="0" i="0" dirty="0">
                <a:solidFill>
                  <a:srgbClr val="984807"/>
                </a:solidFill>
                <a:effectLst/>
                <a:latin typeface="Nunito Black" pitchFamily="2" charset="0"/>
              </a:rPr>
              <a:t>+ Quạt để bàn được đặt ở bàn học, dùng khi em học bài.</a:t>
            </a:r>
            <a:endParaRPr lang="en-US" sz="2400" dirty="0">
              <a:solidFill>
                <a:srgbClr val="984807"/>
              </a:solidFill>
              <a:latin typeface="Nunito Black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529497" y="5148260"/>
            <a:ext cx="8475139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2400" b="0" i="0" dirty="0">
                <a:solidFill>
                  <a:srgbClr val="984807"/>
                </a:solidFill>
                <a:effectLst/>
                <a:latin typeface="Nunito Black" pitchFamily="2" charset="0"/>
              </a:rPr>
              <a:t>+ Quạt trần được treo ở phòng khách, dùng khi cả nhà ngồi xem ti vi hoặc chơi cùng nhau.</a:t>
            </a:r>
            <a:endParaRPr lang="en-US" sz="2400" dirty="0">
              <a:solidFill>
                <a:srgbClr val="984807"/>
              </a:solidFill>
              <a:latin typeface="Nunito Black" pitchFamily="2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28119" y="5655426"/>
            <a:ext cx="1940399" cy="107576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528412" y="3165322"/>
            <a:ext cx="10935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Ví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dụ</a:t>
            </a:r>
            <a:endParaRPr lang="en-US" sz="2800" dirty="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18021" y="655671"/>
            <a:ext cx="3912238" cy="3707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33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4" grpId="0" animBg="1"/>
      <p:bldP spid="1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9D0624C8-4D79-C60F-5081-CC78422FEB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20138"/>
          <a:stretch/>
        </p:blipFill>
        <p:spPr>
          <a:xfrm>
            <a:off x="3523488" y="7"/>
            <a:ext cx="8668512" cy="685799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1CDA5A-B024-D5B3-4D0B-010F074979C9}"/>
              </a:ext>
            </a:extLst>
          </p:cNvPr>
          <p:cNvSpPr txBox="1"/>
          <p:nvPr/>
        </p:nvSpPr>
        <p:spPr>
          <a:xfrm>
            <a:off x="152400" y="1651000"/>
            <a:ext cx="7366000" cy="3204134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/>
          <a:p>
            <a:pPr defTabSz="60963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400">
                <a:solidFill>
                  <a:srgbClr val="57C7D4"/>
                </a:solidFill>
                <a:latin typeface="Sigmar One" panose="00000500000000000000" pitchFamily="2" charset="0"/>
              </a:rPr>
              <a:t>Củng cố</a:t>
            </a:r>
          </a:p>
          <a:p>
            <a:pPr defTabSz="60963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400">
                <a:solidFill>
                  <a:srgbClr val="57C7D4"/>
                </a:solidFill>
                <a:latin typeface="Sigmar One" panose="00000500000000000000" pitchFamily="2" charset="0"/>
              </a:rPr>
              <a:t>            Dặn dò</a:t>
            </a:r>
          </a:p>
          <a:p>
            <a:pPr indent="-152408" defTabSz="60963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endParaRPr lang="en-US" sz="6400">
              <a:solidFill>
                <a:prstClr val="black"/>
              </a:solidFill>
              <a:latin typeface="Sigmar One" panose="00000500000000000000" pitchFamily="2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C8A3EEF3-C730-EF72-8C57-2EF76FDA0C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81029" y="3284375"/>
            <a:ext cx="2029968" cy="192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9334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10963" y="196595"/>
            <a:ext cx="888142" cy="88814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792" y="1745991"/>
            <a:ext cx="9286208" cy="3651196"/>
          </a:xfrm>
          <a:prstGeom prst="rect">
            <a:avLst/>
          </a:prstGeom>
        </p:spPr>
      </p:pic>
      <p:pic>
        <p:nvPicPr>
          <p:cNvPr id="9222" name="Picture 6" descr="Stt về nắng nóng bá đạo nhất - QuanTriMang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41" y="5043573"/>
            <a:ext cx="1875391" cy="1654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11 Cách Chống Nóng Mùa Hè Vô Cùng Hiệu Quả Mà Không Cần Máy Lạnh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53" b="89904" l="2821" r="100000">
                        <a14:foregroundMark x1="16154" y1="54487" x2="16154" y2="54487"/>
                        <a14:foregroundMark x1="16154" y1="54487" x2="16154" y2="54487"/>
                        <a14:foregroundMark x1="16154" y1="54487" x2="16154" y2="54487"/>
                        <a14:foregroundMark x1="23974" y1="54487" x2="23974" y2="54487"/>
                        <a14:foregroundMark x1="23974" y1="54487" x2="23974" y2="54487"/>
                        <a14:foregroundMark x1="29615" y1="53686" x2="29615" y2="53686"/>
                        <a14:foregroundMark x1="29615" y1="53686" x2="29615" y2="53686"/>
                        <a14:foregroundMark x1="35256" y1="52724" x2="35256" y2="52724"/>
                        <a14:foregroundMark x1="38718" y1="46635" x2="38718" y2="46635"/>
                        <a14:foregroundMark x1="19744" y1="70353" x2="19744" y2="70353"/>
                        <a14:foregroundMark x1="42949" y1="47436" x2="42949" y2="47436"/>
                        <a14:foregroundMark x1="44359" y1="43109" x2="44359" y2="43109"/>
                        <a14:foregroundMark x1="23974" y1="47436" x2="23974" y2="47436"/>
                        <a14:foregroundMark x1="29359" y1="49519" x2="29359" y2="49519"/>
                        <a14:foregroundMark x1="36282" y1="47756" x2="36282" y2="47276"/>
                        <a14:foregroundMark x1="39487" y1="51763" x2="39487" y2="51763"/>
                        <a14:foregroundMark x1="39487" y1="51282" x2="39487" y2="51282"/>
                        <a14:foregroundMark x1="39872" y1="50160" x2="39872" y2="50160"/>
                        <a14:foregroundMark x1="33974" y1="58654" x2="33974" y2="58654"/>
                        <a14:foregroundMark x1="34487" y1="58654" x2="34487" y2="58654"/>
                        <a14:foregroundMark x1="32564" y1="51282" x2="32564" y2="51282"/>
                        <a14:foregroundMark x1="32564" y1="49519" x2="32564" y2="49519"/>
                        <a14:foregroundMark x1="18077" y1="68269" x2="18077" y2="68269"/>
                        <a14:foregroundMark x1="35769" y1="54647" x2="35769" y2="54647"/>
                        <a14:foregroundMark x1="35769" y1="54647" x2="35769" y2="54647"/>
                        <a14:foregroundMark x1="35769" y1="54647" x2="35769" y2="54647"/>
                        <a14:foregroundMark x1="35769" y1="54647" x2="35769" y2="54647"/>
                        <a14:foregroundMark x1="35769" y1="54647" x2="35769" y2="54647"/>
                        <a14:foregroundMark x1="35769" y1="54647" x2="35769" y2="54647"/>
                        <a14:foregroundMark x1="38077" y1="45513" x2="38077" y2="45513"/>
                        <a14:foregroundMark x1="38077" y1="45513" x2="38077" y2="45513"/>
                        <a14:foregroundMark x1="38077" y1="45513" x2="38077" y2="45513"/>
                        <a14:foregroundMark x1="38077" y1="45513" x2="38077" y2="45513"/>
                        <a14:foregroundMark x1="38077" y1="45513" x2="38077" y2="45513"/>
                        <a14:foregroundMark x1="38077" y1="45513" x2="38077" y2="45513"/>
                        <a14:foregroundMark x1="38077" y1="45513" x2="38077" y2="45513"/>
                        <a14:foregroundMark x1="35769" y1="45032" x2="35769" y2="45032"/>
                        <a14:foregroundMark x1="31667" y1="45032" x2="31667" y2="45032"/>
                        <a14:foregroundMark x1="31667" y1="45032" x2="31667" y2="45032"/>
                        <a14:foregroundMark x1="31667" y1="45032" x2="31667" y2="45032"/>
                        <a14:foregroundMark x1="17564" y1="52404" x2="17564" y2="52404"/>
                        <a14:foregroundMark x1="27564" y1="50641" x2="27564" y2="50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019" b="16698"/>
          <a:stretch/>
        </p:blipFill>
        <p:spPr bwMode="auto">
          <a:xfrm>
            <a:off x="9757726" y="4802768"/>
            <a:ext cx="2351543" cy="1911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0381C55F-8E9F-B550-DCE4-AC458AEE27B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6200000">
            <a:off x="173273" y="219262"/>
            <a:ext cx="1354667" cy="130933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CA0E28F7-C2FC-6CA9-E824-0E775DE5C238}"/>
              </a:ext>
            </a:extLst>
          </p:cNvPr>
          <p:cNvSpPr txBox="1"/>
          <p:nvPr/>
        </p:nvSpPr>
        <p:spPr>
          <a:xfrm>
            <a:off x="1505274" y="516128"/>
            <a:ext cx="2399931" cy="52546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 fontScale="40000" lnSpcReduction="20000"/>
          </a:bodyPr>
          <a:lstStyle/>
          <a:p>
            <a:pPr indent="-152408" algn="ctr" defTabSz="60963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400" dirty="0" err="1">
                <a:solidFill>
                  <a:srgbClr val="F92D93"/>
                </a:solidFill>
                <a:latin typeface="Sigmar One" panose="00000500000000000000" pitchFamily="2" charset="0"/>
              </a:rPr>
              <a:t>Khởi</a:t>
            </a:r>
            <a:r>
              <a:rPr lang="en-US" sz="6400" dirty="0">
                <a:solidFill>
                  <a:srgbClr val="F92D93"/>
                </a:solidFill>
                <a:latin typeface="Sigmar One" panose="00000500000000000000" pitchFamily="2" charset="0"/>
              </a:rPr>
              <a:t> </a:t>
            </a:r>
            <a:r>
              <a:rPr lang="en-US" sz="6400" dirty="0" err="1">
                <a:solidFill>
                  <a:srgbClr val="F92D93"/>
                </a:solidFill>
                <a:latin typeface="Sigmar One" panose="00000500000000000000" pitchFamily="2" charset="0"/>
              </a:rPr>
              <a:t>động</a:t>
            </a:r>
            <a:endParaRPr lang="en-US" sz="6400" dirty="0">
              <a:solidFill>
                <a:srgbClr val="F92D93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834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10963" y="196595"/>
            <a:ext cx="888142" cy="8881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50819" y="4191791"/>
            <a:ext cx="9255305" cy="461665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92D93"/>
                </a:solidFill>
                <a:effectLst/>
                <a:uLnTx/>
                <a:uFillTx/>
                <a:latin typeface="Nunito Black" pitchFamily="2" charset="0"/>
              </a:rPr>
              <a:t>- Bước 1: Đặt quạt điện trên bề mặt bằng phẳng, chắc chắn.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92D93"/>
              </a:solidFill>
              <a:effectLst/>
              <a:uLnTx/>
              <a:uFillTx/>
              <a:latin typeface="Nunito Black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50819" y="4824572"/>
            <a:ext cx="8079456" cy="461665"/>
          </a:xfrm>
          <a:prstGeom prst="rect">
            <a:avLst/>
          </a:prstGeom>
          <a:solidFill>
            <a:srgbClr val="FFFF66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</a:rPr>
              <a:t>- Bước 2: Bật quạt và chọn tốc độ quay của cánh quạt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unito Black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44255" y="5477457"/>
            <a:ext cx="5062731" cy="461665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- Bước 3: Điều chỉnh hướng gió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644255" y="6110238"/>
            <a:ext cx="6090471" cy="461665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</a:rPr>
              <a:t>- Bước 4: Tắt quạt khi không sử dụng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Nunito Black" pitchFamily="2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8134" y="589787"/>
            <a:ext cx="7619414" cy="2995838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0381C55F-8E9F-B550-DCE4-AC458AEE27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173273" y="219262"/>
            <a:ext cx="1354667" cy="130933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A0E28F7-C2FC-6CA9-E824-0E775DE5C238}"/>
              </a:ext>
            </a:extLst>
          </p:cNvPr>
          <p:cNvSpPr txBox="1"/>
          <p:nvPr/>
        </p:nvSpPr>
        <p:spPr>
          <a:xfrm>
            <a:off x="1505274" y="215679"/>
            <a:ext cx="2399931" cy="52546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 fontScale="40000" lnSpcReduction="20000"/>
          </a:bodyPr>
          <a:lstStyle/>
          <a:p>
            <a:pPr indent="-152408" algn="ctr" defTabSz="60963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400" dirty="0" err="1">
                <a:solidFill>
                  <a:srgbClr val="F92D93"/>
                </a:solidFill>
                <a:latin typeface="Sigmar One" panose="00000500000000000000" pitchFamily="2" charset="0"/>
              </a:rPr>
              <a:t>Khởi</a:t>
            </a:r>
            <a:r>
              <a:rPr lang="en-US" sz="6400" dirty="0">
                <a:solidFill>
                  <a:srgbClr val="F92D93"/>
                </a:solidFill>
                <a:latin typeface="Sigmar One" panose="00000500000000000000" pitchFamily="2" charset="0"/>
              </a:rPr>
              <a:t> </a:t>
            </a:r>
            <a:r>
              <a:rPr lang="en-US" sz="6400" dirty="0" err="1">
                <a:solidFill>
                  <a:srgbClr val="F92D93"/>
                </a:solidFill>
                <a:latin typeface="Sigmar One" panose="00000500000000000000" pitchFamily="2" charset="0"/>
              </a:rPr>
              <a:t>động</a:t>
            </a:r>
            <a:endParaRPr lang="en-US" sz="6400" dirty="0">
              <a:solidFill>
                <a:srgbClr val="F92D93"/>
              </a:solidFill>
              <a:latin typeface="Sigmar One" panose="00000500000000000000" pitchFamily="2" charset="0"/>
            </a:endParaRPr>
          </a:p>
        </p:txBody>
      </p:sp>
      <p:pic>
        <p:nvPicPr>
          <p:cNvPr id="20" name="Picture 10" descr="11 Cách Chống Nóng Mùa Hè Vô Cùng Hiệu Quả Mà Không Cần Máy Lạnh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853" b="89904" l="2821" r="100000">
                        <a14:foregroundMark x1="16154" y1="54487" x2="16154" y2="54487"/>
                        <a14:foregroundMark x1="16154" y1="54487" x2="16154" y2="54487"/>
                        <a14:foregroundMark x1="16154" y1="54487" x2="16154" y2="54487"/>
                        <a14:foregroundMark x1="23974" y1="54487" x2="23974" y2="54487"/>
                        <a14:foregroundMark x1="23974" y1="54487" x2="23974" y2="54487"/>
                        <a14:foregroundMark x1="29615" y1="53686" x2="29615" y2="53686"/>
                        <a14:foregroundMark x1="29615" y1="53686" x2="29615" y2="53686"/>
                        <a14:foregroundMark x1="35256" y1="52724" x2="35256" y2="52724"/>
                        <a14:foregroundMark x1="38718" y1="46635" x2="38718" y2="46635"/>
                        <a14:foregroundMark x1="19744" y1="70353" x2="19744" y2="70353"/>
                        <a14:foregroundMark x1="42949" y1="47436" x2="42949" y2="47436"/>
                        <a14:foregroundMark x1="44359" y1="43109" x2="44359" y2="43109"/>
                        <a14:foregroundMark x1="23974" y1="47436" x2="23974" y2="47436"/>
                        <a14:foregroundMark x1="29359" y1="49519" x2="29359" y2="49519"/>
                        <a14:foregroundMark x1="36282" y1="47756" x2="36282" y2="47276"/>
                        <a14:foregroundMark x1="39487" y1="51763" x2="39487" y2="51763"/>
                        <a14:foregroundMark x1="39487" y1="51282" x2="39487" y2="51282"/>
                        <a14:foregroundMark x1="39872" y1="50160" x2="39872" y2="50160"/>
                        <a14:foregroundMark x1="33974" y1="58654" x2="33974" y2="58654"/>
                        <a14:foregroundMark x1="34487" y1="58654" x2="34487" y2="58654"/>
                        <a14:foregroundMark x1="32564" y1="51282" x2="32564" y2="51282"/>
                        <a14:foregroundMark x1="32564" y1="49519" x2="32564" y2="49519"/>
                        <a14:foregroundMark x1="18077" y1="68269" x2="18077" y2="68269"/>
                        <a14:foregroundMark x1="35769" y1="54647" x2="35769" y2="54647"/>
                        <a14:foregroundMark x1="35769" y1="54647" x2="35769" y2="54647"/>
                        <a14:foregroundMark x1="35769" y1="54647" x2="35769" y2="54647"/>
                        <a14:foregroundMark x1="35769" y1="54647" x2="35769" y2="54647"/>
                        <a14:foregroundMark x1="35769" y1="54647" x2="35769" y2="54647"/>
                        <a14:foregroundMark x1="35769" y1="54647" x2="35769" y2="54647"/>
                        <a14:foregroundMark x1="38077" y1="45513" x2="38077" y2="45513"/>
                        <a14:foregroundMark x1="38077" y1="45513" x2="38077" y2="45513"/>
                        <a14:foregroundMark x1="38077" y1="45513" x2="38077" y2="45513"/>
                        <a14:foregroundMark x1="38077" y1="45513" x2="38077" y2="45513"/>
                        <a14:foregroundMark x1="38077" y1="45513" x2="38077" y2="45513"/>
                        <a14:foregroundMark x1="38077" y1="45513" x2="38077" y2="45513"/>
                        <a14:foregroundMark x1="38077" y1="45513" x2="38077" y2="45513"/>
                        <a14:foregroundMark x1="35769" y1="45032" x2="35769" y2="45032"/>
                        <a14:foregroundMark x1="31667" y1="45032" x2="31667" y2="45032"/>
                        <a14:foregroundMark x1="31667" y1="45032" x2="31667" y2="45032"/>
                        <a14:foregroundMark x1="31667" y1="45032" x2="31667" y2="45032"/>
                        <a14:foregroundMark x1="17564" y1="52404" x2="17564" y2="52404"/>
                        <a14:foregroundMark x1="27564" y1="50641" x2="27564" y2="50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019" b="16698"/>
          <a:stretch/>
        </p:blipFill>
        <p:spPr bwMode="auto">
          <a:xfrm>
            <a:off x="9961299" y="5110868"/>
            <a:ext cx="2037806" cy="165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2976369" y="3579330"/>
            <a:ext cx="62792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H</a:t>
            </a:r>
            <a:r>
              <a:rPr lang="vi-VN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ướng dẫn cách sử dụng quạt điện.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481" y="5000057"/>
            <a:ext cx="1169469" cy="1694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156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2" grpId="0" animBg="1"/>
      <p:bldP spid="13" grpId="0" animBg="1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>
            <a:extLst>
              <a:ext uri="{FF2B5EF4-FFF2-40B4-BE49-F238E27FC236}">
                <a16:creationId xmlns:a16="http://schemas.microsoft.com/office/drawing/2014/main" id="{C6258C25-9AC4-F6CB-0E86-31EDD3BE5F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89" r="4870" b="1"/>
          <a:stretch/>
        </p:blipFill>
        <p:spPr>
          <a:xfrm>
            <a:off x="-67324" y="-39887"/>
            <a:ext cx="12196243" cy="6857993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707F116-8EC0-4822-9067-186AC8C96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38684" y="1316432"/>
            <a:ext cx="4225136" cy="4225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067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49F1A7E4-819D-4D21-8E8B-32671A9F9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563920" y="753377"/>
            <a:ext cx="5353835" cy="5353835"/>
          </a:xfrm>
          <a:custGeom>
            <a:avLst/>
            <a:gdLst>
              <a:gd name="connsiteX0" fmla="*/ 690507 w 5353835"/>
              <a:gd name="connsiteY0" fmla="*/ 5273742 h 5353835"/>
              <a:gd name="connsiteX1" fmla="*/ 4938299 w 5353835"/>
              <a:gd name="connsiteY1" fmla="*/ 5273742 h 5353835"/>
              <a:gd name="connsiteX2" fmla="*/ 4858206 w 5353835"/>
              <a:gd name="connsiteY2" fmla="*/ 5353835 h 5353835"/>
              <a:gd name="connsiteX3" fmla="*/ 770600 w 5353835"/>
              <a:gd name="connsiteY3" fmla="*/ 5353835 h 5353835"/>
              <a:gd name="connsiteX4" fmla="*/ 433255 w 5353835"/>
              <a:gd name="connsiteY4" fmla="*/ 80093 h 5353835"/>
              <a:gd name="connsiteX5" fmla="*/ 513348 w 5353835"/>
              <a:gd name="connsiteY5" fmla="*/ 0 h 5353835"/>
              <a:gd name="connsiteX6" fmla="*/ 5353835 w 5353835"/>
              <a:gd name="connsiteY6" fmla="*/ 0 h 5353835"/>
              <a:gd name="connsiteX7" fmla="*/ 5353835 w 5353835"/>
              <a:gd name="connsiteY7" fmla="*/ 4858206 h 5353835"/>
              <a:gd name="connsiteX8" fmla="*/ 5273742 w 5353835"/>
              <a:gd name="connsiteY8" fmla="*/ 4938299 h 5353835"/>
              <a:gd name="connsiteX9" fmla="*/ 5273742 w 5353835"/>
              <a:gd name="connsiteY9" fmla="*/ 80093 h 5353835"/>
              <a:gd name="connsiteX10" fmla="*/ 0 w 5353835"/>
              <a:gd name="connsiteY10" fmla="*/ 513348 h 5353835"/>
              <a:gd name="connsiteX11" fmla="*/ 80093 w 5353835"/>
              <a:gd name="connsiteY11" fmla="*/ 433255 h 5353835"/>
              <a:gd name="connsiteX12" fmla="*/ 80093 w 5353835"/>
              <a:gd name="connsiteY12" fmla="*/ 4663328 h 5353835"/>
              <a:gd name="connsiteX13" fmla="*/ 0 w 5353835"/>
              <a:gd name="connsiteY13" fmla="*/ 4583235 h 535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53835" h="5353835">
                <a:moveTo>
                  <a:pt x="690507" y="5273742"/>
                </a:moveTo>
                <a:lnTo>
                  <a:pt x="4938299" y="5273742"/>
                </a:lnTo>
                <a:lnTo>
                  <a:pt x="4858206" y="5353835"/>
                </a:lnTo>
                <a:lnTo>
                  <a:pt x="770600" y="5353835"/>
                </a:lnTo>
                <a:close/>
                <a:moveTo>
                  <a:pt x="433255" y="80093"/>
                </a:moveTo>
                <a:lnTo>
                  <a:pt x="513348" y="0"/>
                </a:lnTo>
                <a:lnTo>
                  <a:pt x="5353835" y="0"/>
                </a:lnTo>
                <a:lnTo>
                  <a:pt x="5353835" y="4858206"/>
                </a:lnTo>
                <a:lnTo>
                  <a:pt x="5273742" y="4938299"/>
                </a:lnTo>
                <a:lnTo>
                  <a:pt x="5273742" y="80093"/>
                </a:lnTo>
                <a:close/>
                <a:moveTo>
                  <a:pt x="0" y="513348"/>
                </a:moveTo>
                <a:lnTo>
                  <a:pt x="80093" y="433255"/>
                </a:lnTo>
                <a:lnTo>
                  <a:pt x="80093" y="4663328"/>
                </a:lnTo>
                <a:lnTo>
                  <a:pt x="0" y="4583235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839EB8-8201-63F3-BBB7-AFBB0E77BB6D}"/>
              </a:ext>
            </a:extLst>
          </p:cNvPr>
          <p:cNvSpPr txBox="1"/>
          <p:nvPr/>
        </p:nvSpPr>
        <p:spPr>
          <a:xfrm>
            <a:off x="975736" y="1770051"/>
            <a:ext cx="4248318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algn="ctr" defTabSz="60963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5867" dirty="0" err="1">
                <a:solidFill>
                  <a:srgbClr val="F92D93"/>
                </a:solidFill>
                <a:latin typeface="Sigmar One" panose="00000500000000000000" pitchFamily="2" charset="0"/>
              </a:rPr>
              <a:t>Khám</a:t>
            </a:r>
            <a:r>
              <a:rPr lang="en-US" sz="5867" dirty="0">
                <a:solidFill>
                  <a:srgbClr val="F92D93"/>
                </a:solidFill>
                <a:latin typeface="Sigmar One" panose="00000500000000000000" pitchFamily="2" charset="0"/>
              </a:rPr>
              <a:t> </a:t>
            </a:r>
            <a:r>
              <a:rPr lang="en-US" sz="5867" dirty="0" err="1">
                <a:solidFill>
                  <a:srgbClr val="F92D93"/>
                </a:solidFill>
                <a:latin typeface="Sigmar One" panose="00000500000000000000" pitchFamily="2" charset="0"/>
              </a:rPr>
              <a:t>phá</a:t>
            </a:r>
            <a:endParaRPr lang="en-US" sz="5867" dirty="0">
              <a:solidFill>
                <a:srgbClr val="F92D93"/>
              </a:solidFill>
              <a:latin typeface="Sigmar One" panose="00000500000000000000" pitchFamily="2" charset="0"/>
            </a:endParaRPr>
          </a:p>
          <a:p>
            <a:pPr indent="-152408" algn="ctr" defTabSz="60963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endParaRPr lang="en-US" sz="3600" dirty="0">
              <a:solidFill>
                <a:srgbClr val="40AFB9"/>
              </a:solidFill>
              <a:latin typeface="Calibri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B1ECBAC9-8FF8-4D44-BD49-6B81C38167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951583" y="-621194"/>
            <a:ext cx="2495927" cy="1767670"/>
          </a:xfrm>
          <a:custGeom>
            <a:avLst/>
            <a:gdLst>
              <a:gd name="connsiteX0" fmla="*/ 0 w 2495927"/>
              <a:gd name="connsiteY0" fmla="*/ 1767670 h 1767670"/>
              <a:gd name="connsiteX1" fmla="*/ 1767670 w 2495927"/>
              <a:gd name="connsiteY1" fmla="*/ 0 h 1767670"/>
              <a:gd name="connsiteX2" fmla="*/ 2495927 w 2495927"/>
              <a:gd name="connsiteY2" fmla="*/ 728256 h 1767670"/>
              <a:gd name="connsiteX3" fmla="*/ 2495927 w 2495927"/>
              <a:gd name="connsiteY3" fmla="*/ 1767670 h 1767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5927" h="1767670">
                <a:moveTo>
                  <a:pt x="0" y="1767670"/>
                </a:moveTo>
                <a:lnTo>
                  <a:pt x="1767670" y="0"/>
                </a:lnTo>
                <a:lnTo>
                  <a:pt x="2495927" y="728256"/>
                </a:lnTo>
                <a:lnTo>
                  <a:pt x="2495927" y="176767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30F234A-713C-4B90-B43E-8F10C8B67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136578" y="419910"/>
            <a:ext cx="1130961" cy="113096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2C8816B-132C-4433-807D-BE8737D460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4" y="5609070"/>
            <a:ext cx="780053" cy="747280"/>
            <a:chOff x="7011922" y="4095164"/>
            <a:chExt cx="1203067" cy="1152523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D9E8922-1B3D-4020-A05C-C539C0C550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7135024" y="4167722"/>
              <a:ext cx="1079965" cy="1079965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8064EBB-920B-4259-AC3A-6F286FAF21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7011922" y="4095164"/>
              <a:ext cx="485578" cy="485578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FE43375-339B-4A67-BEC7-44D202CA1F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62597" y="5490560"/>
            <a:ext cx="803394" cy="855268"/>
            <a:chOff x="10246841" y="5975889"/>
            <a:chExt cx="1378553" cy="1467564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2329D9A-3D48-4B69-939D-2A480F147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0246842" y="5975888"/>
              <a:ext cx="1316404" cy="131640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D5CC4CB-7B78-480A-A0AE-A8A35C08E1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38860" y="6856918"/>
              <a:ext cx="586534" cy="58653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9DECC1B-0AAB-435F-81AE-4C770DACC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85868" y="6047146"/>
            <a:ext cx="1636826" cy="818413"/>
            <a:chOff x="8085870" y="5837885"/>
            <a:chExt cx="2055357" cy="1027679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C580C66-5435-4F00-873E-679D3D5049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9241090" y="5965012"/>
              <a:ext cx="696678" cy="69667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id="{B4AFD177-1A38-4FAE-87D4-840AE22C8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85870" y="5837885"/>
              <a:ext cx="2055357" cy="1027679"/>
            </a:xfrm>
            <a:prstGeom prst="triangle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7" name="Picture 5">
            <a:extLst>
              <a:ext uri="{FF2B5EF4-FFF2-40B4-BE49-F238E27FC236}">
                <a16:creationId xmlns:a16="http://schemas.microsoft.com/office/drawing/2014/main" id="{FB1CDD8E-A095-9B0A-25AF-6330DA73F9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133600" y="3429000"/>
            <a:ext cx="2149149" cy="234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5703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>
            <a:extLst>
              <a:ext uri="{FF2B5EF4-FFF2-40B4-BE49-F238E27FC236}">
                <a16:creationId xmlns:a16="http://schemas.microsoft.com/office/drawing/2014/main" id="{D2BF21FF-F40E-20C9-9A3E-948335DAFB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7246" y="3656687"/>
            <a:ext cx="3987625" cy="20752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F78383-08B4-8072-A611-E22385B21675}"/>
              </a:ext>
            </a:extLst>
          </p:cNvPr>
          <p:cNvSpPr txBox="1"/>
          <p:nvPr/>
        </p:nvSpPr>
        <p:spPr>
          <a:xfrm>
            <a:off x="6186553" y="1585684"/>
            <a:ext cx="4248318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0" i="0" u="none" strike="noStrike" kern="1200" cap="none" spc="0" normalizeH="0" baseline="0" noProof="0" dirty="0" err="1">
                <a:ln>
                  <a:noFill/>
                </a:ln>
                <a:solidFill>
                  <a:srgbClr val="F92D93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Hoạt</a:t>
            </a: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rgbClr val="F92D93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5867" b="0" i="0" u="none" strike="noStrike" kern="1200" cap="none" spc="0" normalizeH="0" baseline="0" noProof="0" dirty="0" err="1">
                <a:ln>
                  <a:noFill/>
                </a:ln>
                <a:solidFill>
                  <a:srgbClr val="F92D93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động</a:t>
            </a: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rgbClr val="F92D93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1</a:t>
            </a:r>
          </a:p>
          <a:p>
            <a:pPr marL="0" marR="0" lvl="0" indent="-152408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40AFB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54417" y="2455817"/>
            <a:ext cx="5401790" cy="293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772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10963" y="196595"/>
            <a:ext cx="888142" cy="8881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8215" y="5540188"/>
            <a:ext cx="1157294" cy="12186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482" y="5535945"/>
            <a:ext cx="850518" cy="123224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86862" y="424767"/>
            <a:ext cx="46281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1.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Tác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dụng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của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quạt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điện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10272" y="974755"/>
            <a:ext cx="100761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rgbClr val="0070C0"/>
                </a:solidFill>
                <a:effectLst/>
                <a:latin typeface="Nunito Black" pitchFamily="2" charset="0"/>
              </a:rPr>
              <a:t>-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 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Em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hãy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quan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sát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Hình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1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và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cho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biết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bạn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nhỏ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đang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sử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dụng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quạt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điện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để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làm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gì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?</a:t>
            </a:r>
            <a:endParaRPr lang="en-US" sz="2400" dirty="0">
              <a:solidFill>
                <a:srgbClr val="0070C0"/>
              </a:solidFill>
              <a:latin typeface="Nunito Black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062026" y="5776595"/>
            <a:ext cx="8026956" cy="523220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r>
              <a:rPr lang="en-US" sz="28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Bạn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nhỏ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đang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sử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dụng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quạt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điện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để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làm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mát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.</a:t>
            </a:r>
            <a:endParaRPr lang="en-US" sz="2800" dirty="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32787" y="1857663"/>
            <a:ext cx="4363488" cy="37080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407548" y="5829208"/>
            <a:ext cx="1591558" cy="86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539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7172" y="2299960"/>
            <a:ext cx="1738827" cy="26387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8143" y="2478949"/>
            <a:ext cx="1974082" cy="2505566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110963" y="196595"/>
            <a:ext cx="888142" cy="8881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407548" y="5829208"/>
            <a:ext cx="1591558" cy="86519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10272" y="988732"/>
            <a:ext cx="100890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Em hãy sắp xếp các thẻ tên dưới đây tương ứng với mỗi loại quạt có trong Hình 2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211144" y="459036"/>
            <a:ext cx="46281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quạt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điện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6111" y="5522769"/>
            <a:ext cx="1157294" cy="121866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378" y="5518526"/>
            <a:ext cx="850518" cy="12322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3052" y="2349498"/>
            <a:ext cx="3348164" cy="2635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34979" y="1889752"/>
            <a:ext cx="2055816" cy="6895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4"/>
          <a:srcRect b="695"/>
          <a:stretch/>
        </p:blipFill>
        <p:spPr>
          <a:xfrm>
            <a:off x="6653234" y="2508191"/>
            <a:ext cx="1955987" cy="24305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104346" y="1899791"/>
            <a:ext cx="2377804" cy="70857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34758" y="1843807"/>
            <a:ext cx="1986549" cy="7085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73942" y="1828128"/>
            <a:ext cx="2062649" cy="75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667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7 L 0.66276 0.4611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38" y="2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44444E-6 L -0.23034 0.4493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23" y="2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6 L -0.19206 0.4601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09" y="2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6 L -0.19297 0.4620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48" y="2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1703</TotalTime>
  <Words>1243</Words>
  <Application>Microsoft Office PowerPoint</Application>
  <PresentationFormat>Widescreen</PresentationFormat>
  <Paragraphs>156</Paragraphs>
  <Slides>35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35</vt:i4>
      </vt:variant>
    </vt:vector>
  </HeadingPairs>
  <TitlesOfParts>
    <vt:vector size="48" baseType="lpstr">
      <vt:lpstr>#9Slide03 AmpleSoft Bold</vt:lpstr>
      <vt:lpstr>Arial</vt:lpstr>
      <vt:lpstr>Calibri</vt:lpstr>
      <vt:lpstr>Gluten Black</vt:lpstr>
      <vt:lpstr>Nunito Black</vt:lpstr>
      <vt:lpstr>Open Sans</vt:lpstr>
      <vt:lpstr>OpenSans</vt:lpstr>
      <vt:lpstr>Sigmar One</vt:lpstr>
      <vt:lpstr>Sriracha</vt:lpstr>
      <vt:lpstr>Tahoma</vt:lpstr>
      <vt:lpstr>1_Office Theme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2 đạng</cp:lastModifiedBy>
  <cp:revision>58</cp:revision>
  <dcterms:created xsi:type="dcterms:W3CDTF">2022-07-17T22:20:46Z</dcterms:created>
  <dcterms:modified xsi:type="dcterms:W3CDTF">2024-10-20T05:29:21Z</dcterms:modified>
</cp:coreProperties>
</file>