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4"/>
  </p:notesMasterIdLst>
  <p:sldIdLst>
    <p:sldId id="342" r:id="rId2"/>
    <p:sldId id="343" r:id="rId3"/>
    <p:sldId id="361" r:id="rId4"/>
    <p:sldId id="335" r:id="rId5"/>
    <p:sldId id="256" r:id="rId6"/>
    <p:sldId id="352" r:id="rId7"/>
    <p:sldId id="257" r:id="rId8"/>
    <p:sldId id="346" r:id="rId9"/>
    <p:sldId id="347" r:id="rId10"/>
    <p:sldId id="348" r:id="rId11"/>
    <p:sldId id="349" r:id="rId12"/>
    <p:sldId id="350" r:id="rId13"/>
    <p:sldId id="351" r:id="rId14"/>
    <p:sldId id="362" r:id="rId15"/>
    <p:sldId id="353" r:id="rId16"/>
    <p:sldId id="354" r:id="rId17"/>
    <p:sldId id="355" r:id="rId18"/>
    <p:sldId id="356" r:id="rId19"/>
    <p:sldId id="357" r:id="rId20"/>
    <p:sldId id="358" r:id="rId21"/>
    <p:sldId id="359" r:id="rId22"/>
    <p:sldId id="360" r:id="rId23"/>
  </p:sldIdLst>
  <p:sldSz cx="12161838" cy="6858000"/>
  <p:notesSz cx="6858000" cy="9144000"/>
  <p:embeddedFontLst>
    <p:embeddedFont>
      <p:font typeface="Amatic SC" panose="00000500000000000000" pitchFamily="2" charset="-79"/>
      <p:regular r:id="rId25"/>
      <p:bold r:id="rId26"/>
    </p:embeddedFont>
    <p:embeddedFont>
      <p:font typeface="HP001 4 hàng" panose="020B0603050302020204" pitchFamily="34" charset="0"/>
      <p:regular r:id="rId27"/>
      <p:bold r:id="rId28"/>
    </p:embeddedFont>
    <p:embeddedFont>
      <p:font typeface="HP001 4H" panose="020B0603050302020204" pitchFamily="34" charset="0"/>
      <p:regular r:id="rId29"/>
      <p:bold r:id="rId30"/>
    </p:embeddedFont>
    <p:embeddedFont>
      <p:font typeface="HP001 5 hàng" panose="020B0603050302020204" pitchFamily="34" charset="0"/>
      <p:regular r:id="rId31"/>
      <p:bold r:id="rId32"/>
    </p:embeddedFont>
    <p:embeddedFont>
      <p:font typeface="Nunito" pitchFamily="2" charset="0"/>
      <p:regular r:id="rId33"/>
      <p:bold r:id="rId34"/>
      <p:italic r:id="rId35"/>
      <p:boldItalic r:id="rId36"/>
    </p:embeddedFont>
    <p:embeddedFont>
      <p:font typeface="Varela Round" panose="00000500000000000000" pitchFamily="2" charset="-79"/>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FF9999"/>
    <a:srgbClr val="E7F3ED"/>
    <a:srgbClr val="FCD575"/>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477" autoAdjust="0"/>
  </p:normalViewPr>
  <p:slideViewPr>
    <p:cSldViewPr snapToGrid="0">
      <p:cViewPr varScale="1">
        <p:scale>
          <a:sx n="60" d="100"/>
          <a:sy n="60" d="100"/>
        </p:scale>
        <p:origin x="1122" y="66"/>
      </p:cViewPr>
      <p:guideLst/>
    </p:cSldViewPr>
  </p:slideViewPr>
  <p:notesTextViewPr>
    <p:cViewPr>
      <p:scale>
        <a:sx n="3" d="2"/>
        <a:sy n="3" d="2"/>
      </p:scale>
      <p:origin x="0" y="0"/>
    </p:cViewPr>
  </p:notesTextViewPr>
  <p:sorterViewPr>
    <p:cViewPr>
      <p:scale>
        <a:sx n="130" d="100"/>
        <a:sy n="130" d="100"/>
      </p:scale>
      <p:origin x="0" y="-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HD trình bày trên bảng lớp rõ ràng vì đây là bài cta đầu lớp 3 nên một số HS sẽ chưa hiểu cách trình bày</a:t>
            </a:r>
          </a:p>
        </p:txBody>
      </p:sp>
    </p:spTree>
    <p:extLst>
      <p:ext uri="{BB962C8B-B14F-4D97-AF65-F5344CB8AC3E}">
        <p14:creationId xmlns:p14="http://schemas.microsoft.com/office/powerpoint/2010/main" val="3562118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68927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Để cả bài thì chữ nhỏ quá ạ</a:t>
            </a:r>
          </a:p>
        </p:txBody>
      </p:sp>
    </p:spTree>
    <p:extLst>
      <p:ext uri="{BB962C8B-B14F-4D97-AF65-F5344CB8AC3E}">
        <p14:creationId xmlns:p14="http://schemas.microsoft.com/office/powerpoint/2010/main" val="86904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32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920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K chỉ đi với i, e, ê</a:t>
            </a:r>
          </a:p>
        </p:txBody>
      </p:sp>
    </p:spTree>
    <p:extLst>
      <p:ext uri="{BB962C8B-B14F-4D97-AF65-F5344CB8AC3E}">
        <p14:creationId xmlns:p14="http://schemas.microsoft.com/office/powerpoint/2010/main" val="381108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 đi với những âm còn lại</a:t>
            </a:r>
          </a:p>
        </p:txBody>
      </p:sp>
    </p:spTree>
    <p:extLst>
      <p:ext uri="{BB962C8B-B14F-4D97-AF65-F5344CB8AC3E}">
        <p14:creationId xmlns:p14="http://schemas.microsoft.com/office/powerpoint/2010/main" val="3066756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tl xong Gv mới chiếu tranh mình hoạ thêm, gợi ý thêm</a:t>
            </a:r>
            <a:endParaRPr/>
          </a:p>
        </p:txBody>
      </p:sp>
    </p:spTree>
    <p:extLst>
      <p:ext uri="{BB962C8B-B14F-4D97-AF65-F5344CB8AC3E}">
        <p14:creationId xmlns:p14="http://schemas.microsoft.com/office/powerpoint/2010/main" val="4151286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tl xong Gv mới chiếu tranh mình hoạ thêm, gợi ý thêm</a:t>
            </a:r>
            <a:endParaRPr/>
          </a:p>
        </p:txBody>
      </p:sp>
    </p:spTree>
    <p:extLst>
      <p:ext uri="{BB962C8B-B14F-4D97-AF65-F5344CB8AC3E}">
        <p14:creationId xmlns:p14="http://schemas.microsoft.com/office/powerpoint/2010/main" val="127218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84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mời HS cảm nhận về nội dung</a:t>
            </a:r>
          </a:p>
        </p:txBody>
      </p:sp>
    </p:spTree>
    <p:extLst>
      <p:ext uri="{BB962C8B-B14F-4D97-AF65-F5344CB8AC3E}">
        <p14:creationId xmlns:p14="http://schemas.microsoft.com/office/powerpoint/2010/main" val="908961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HS còn lại theo dõi vào sách</a:t>
            </a:r>
          </a:p>
        </p:txBody>
      </p:sp>
    </p:spTree>
    <p:extLst>
      <p:ext uri="{BB962C8B-B14F-4D97-AF65-F5344CB8AC3E}">
        <p14:creationId xmlns:p14="http://schemas.microsoft.com/office/powerpoint/2010/main" val="2627823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Chú ý đây là thơ 4 chữ</a:t>
            </a:r>
          </a:p>
          <a:p>
            <a:pPr marL="0" lvl="0" indent="0" algn="l" rtl="0">
              <a:spcBef>
                <a:spcPts val="0"/>
              </a:spcBef>
              <a:spcAft>
                <a:spcPts val="0"/>
              </a:spcAft>
              <a:buNone/>
            </a:pPr>
            <a:r>
              <a:rPr lang="en-US"/>
              <a:t>Trong vở chúng ta không chia 2 cột như trên màn hình mà viết thàng 1 cột</a:t>
            </a:r>
          </a:p>
          <a:p>
            <a:pPr marL="0" lvl="0" indent="0" algn="l" rtl="0">
              <a:spcBef>
                <a:spcPts val="0"/>
              </a:spcBef>
              <a:spcAft>
                <a:spcPts val="0"/>
              </a:spcAft>
              <a:buNone/>
            </a:pPr>
            <a:r>
              <a:rPr lang="en-US"/>
              <a:t>Viết hoa các chữ đầu dòng thơ, tên tác giả</a:t>
            </a:r>
          </a:p>
          <a:p>
            <a:pPr marL="0" lvl="0" indent="0" algn="l" rtl="0">
              <a:spcBef>
                <a:spcPts val="0"/>
              </a:spcBef>
              <a:spcAft>
                <a:spcPts val="0"/>
              </a:spcAft>
              <a:buNone/>
            </a:pPr>
            <a:r>
              <a:rPr lang="en-US"/>
              <a:t>Chú ý các dấu cuối dòng thơ</a:t>
            </a:r>
          </a:p>
          <a:p>
            <a:pPr marL="0" lvl="0" indent="0" algn="l" rtl="0">
              <a:spcBef>
                <a:spcPts val="0"/>
              </a:spcBef>
              <a:spcAft>
                <a:spcPts val="0"/>
              </a:spcAft>
              <a:buNone/>
            </a:pPr>
            <a:r>
              <a:rPr lang="en-US"/>
              <a:t>Chú ý tên bài thơ và tên tác giả</a:t>
            </a:r>
            <a:endParaRPr/>
          </a:p>
        </p:txBody>
      </p:sp>
    </p:spTree>
    <p:extLst>
      <p:ext uri="{BB962C8B-B14F-4D97-AF65-F5344CB8AC3E}">
        <p14:creationId xmlns:p14="http://schemas.microsoft.com/office/powerpoint/2010/main" val="2910328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linh động thay đổi từ khó tuỳ vào từng vùng miền nhé!</a:t>
            </a:r>
          </a:p>
          <a:p>
            <a:pPr marL="0" lvl="0" indent="0" algn="l" rtl="0">
              <a:spcBef>
                <a:spcPts val="0"/>
              </a:spcBef>
              <a:spcAft>
                <a:spcPts val="0"/>
              </a:spcAft>
              <a:buNone/>
            </a:pPr>
            <a:r>
              <a:rPr lang="en-US"/>
              <a:t>Nếu có thười gian, GV cho HS luyện vài từ khó vào bảng con ạ (mà em nghĩ là luyện bảng con thì k kịp viết chính tả)</a:t>
            </a:r>
            <a:endParaRPr/>
          </a:p>
        </p:txBody>
      </p:sp>
    </p:spTree>
    <p:extLst>
      <p:ext uri="{BB962C8B-B14F-4D97-AF65-F5344CB8AC3E}">
        <p14:creationId xmlns:p14="http://schemas.microsoft.com/office/powerpoint/2010/main" val="1947342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675" y="91391"/>
            <a:ext cx="11925202"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65" name="Google Shape;65;p2"/>
          <p:cNvGrpSpPr/>
          <p:nvPr/>
        </p:nvGrpSpPr>
        <p:grpSpPr>
          <a:xfrm>
            <a:off x="10476007" y="2958676"/>
            <a:ext cx="3175919"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4" name="Google Shape;74;p2"/>
          <p:cNvGrpSpPr/>
          <p:nvPr/>
        </p:nvGrpSpPr>
        <p:grpSpPr>
          <a:xfrm rot="-1799965">
            <a:off x="9523433" y="3795778"/>
            <a:ext cx="2384304"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110" name="Google Shape;110;p2"/>
          <p:cNvGrpSpPr/>
          <p:nvPr/>
        </p:nvGrpSpPr>
        <p:grpSpPr>
          <a:xfrm>
            <a:off x="428474" y="3651798"/>
            <a:ext cx="174966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151" name="Google Shape;151;p2"/>
          <p:cNvSpPr txBox="1">
            <a:spLocks noGrp="1"/>
          </p:cNvSpPr>
          <p:nvPr>
            <p:ph type="subTitle" idx="1"/>
          </p:nvPr>
        </p:nvSpPr>
        <p:spPr>
          <a:xfrm>
            <a:off x="2839160" y="4876667"/>
            <a:ext cx="6483521"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394">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152" name="Google Shape;152;p2"/>
          <p:cNvSpPr txBox="1">
            <a:spLocks noGrp="1"/>
          </p:cNvSpPr>
          <p:nvPr>
            <p:ph type="ctrTitle"/>
          </p:nvPr>
        </p:nvSpPr>
        <p:spPr>
          <a:xfrm>
            <a:off x="3116273" y="1132733"/>
            <a:ext cx="5929295"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1970" b="1">
                <a:latin typeface="Amatic SC"/>
                <a:ea typeface="Amatic SC"/>
                <a:cs typeface="Amatic SC"/>
                <a:sym typeface="Amatic SC"/>
              </a:defRPr>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5"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26" name="Google Shape;2526;p39"/>
          <p:cNvSpPr/>
          <p:nvPr/>
        </p:nvSpPr>
        <p:spPr>
          <a:xfrm>
            <a:off x="7452169" y="2272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27" name="Google Shape;2527;p39"/>
          <p:cNvGrpSpPr/>
          <p:nvPr/>
        </p:nvGrpSpPr>
        <p:grpSpPr>
          <a:xfrm>
            <a:off x="8693408" y="3093067"/>
            <a:ext cx="1155036"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532" name="Google Shape;2532;p39"/>
          <p:cNvSpPr/>
          <p:nvPr/>
        </p:nvSpPr>
        <p:spPr>
          <a:xfrm flipH="1">
            <a:off x="9123604"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3" name="Google Shape;2533;p39"/>
          <p:cNvSpPr/>
          <p:nvPr/>
        </p:nvSpPr>
        <p:spPr>
          <a:xfrm>
            <a:off x="9544414" y="4064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4" name="Google Shape;2534;p39"/>
          <p:cNvSpPr/>
          <p:nvPr/>
        </p:nvSpPr>
        <p:spPr>
          <a:xfrm>
            <a:off x="9544414" y="1648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5" name="Google Shape;2535;p39"/>
          <p:cNvSpPr/>
          <p:nvPr/>
        </p:nvSpPr>
        <p:spPr>
          <a:xfrm>
            <a:off x="7761535" y="4976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6" name="Google Shape;2536;p39"/>
          <p:cNvSpPr/>
          <p:nvPr/>
        </p:nvSpPr>
        <p:spPr>
          <a:xfrm flipH="1">
            <a:off x="9123604"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5"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6" y="726633"/>
            <a:ext cx="7902801"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91" name="Google Shape;2591;p40"/>
          <p:cNvGrpSpPr/>
          <p:nvPr/>
        </p:nvGrpSpPr>
        <p:grpSpPr>
          <a:xfrm>
            <a:off x="553720" y="2741406"/>
            <a:ext cx="2456635"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598" name="Google Shape;2598;p40"/>
          <p:cNvGrpSpPr/>
          <p:nvPr/>
        </p:nvGrpSpPr>
        <p:grpSpPr>
          <a:xfrm rot="536064" flipH="1">
            <a:off x="8892757" y="1203255"/>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637" name="Google Shape;2637;p40"/>
          <p:cNvSpPr/>
          <p:nvPr/>
        </p:nvSpPr>
        <p:spPr>
          <a:xfrm flipH="1">
            <a:off x="9236923"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071669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62675" y="147201"/>
            <a:ext cx="11925202"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481" name="Google Shape;481;p7"/>
          <p:cNvSpPr/>
          <p:nvPr/>
        </p:nvSpPr>
        <p:spPr>
          <a:xfrm>
            <a:off x="965971" y="720000"/>
            <a:ext cx="6330301"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482" name="Google Shape;482;p7"/>
          <p:cNvGrpSpPr/>
          <p:nvPr/>
        </p:nvGrpSpPr>
        <p:grpSpPr>
          <a:xfrm>
            <a:off x="8807860" y="960925"/>
            <a:ext cx="1843734"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489" name="Google Shape;489;p7"/>
          <p:cNvGrpSpPr/>
          <p:nvPr/>
        </p:nvGrpSpPr>
        <p:grpSpPr>
          <a:xfrm>
            <a:off x="6639095" y="3482387"/>
            <a:ext cx="2347920"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528" name="Google Shape;528;p7"/>
          <p:cNvSpPr/>
          <p:nvPr/>
        </p:nvSpPr>
        <p:spPr>
          <a:xfrm>
            <a:off x="11204215" y="2119592"/>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29" name="Google Shape;529;p7"/>
          <p:cNvSpPr/>
          <p:nvPr/>
        </p:nvSpPr>
        <p:spPr>
          <a:xfrm>
            <a:off x="8742087" y="5721665"/>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30" name="Google Shape;530;p7"/>
          <p:cNvSpPr txBox="1">
            <a:spLocks noGrp="1"/>
          </p:cNvSpPr>
          <p:nvPr>
            <p:ph type="title"/>
          </p:nvPr>
        </p:nvSpPr>
        <p:spPr>
          <a:xfrm>
            <a:off x="1623142" y="1302784"/>
            <a:ext cx="501596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3142" y="2119584"/>
            <a:ext cx="5015960" cy="34356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Clr>
                <a:srgbClr val="434343"/>
              </a:buClr>
              <a:buSzPts val="1200"/>
              <a:buChar char="●"/>
              <a:defRPr sz="1862">
                <a:solidFill>
                  <a:srgbClr val="434343"/>
                </a:solidFill>
              </a:defRPr>
            </a:lvl1pPr>
            <a:lvl2pPr marL="1216151" lvl="1" indent="-422275" rtl="0">
              <a:lnSpc>
                <a:spcPct val="115000"/>
              </a:lnSpc>
              <a:spcBef>
                <a:spcPts val="0"/>
              </a:spcBef>
              <a:spcAft>
                <a:spcPts val="0"/>
              </a:spcAft>
              <a:buClr>
                <a:srgbClr val="434343"/>
              </a:buClr>
              <a:buSzPts val="1400"/>
              <a:buChar char="○"/>
              <a:defRPr>
                <a:solidFill>
                  <a:srgbClr val="434343"/>
                </a:solidFill>
              </a:defRPr>
            </a:lvl2pPr>
            <a:lvl3pPr marL="1824227" lvl="2" indent="-422275" rtl="0">
              <a:lnSpc>
                <a:spcPct val="115000"/>
              </a:lnSpc>
              <a:spcBef>
                <a:spcPts val="0"/>
              </a:spcBef>
              <a:spcAft>
                <a:spcPts val="0"/>
              </a:spcAft>
              <a:buClr>
                <a:srgbClr val="434343"/>
              </a:buClr>
              <a:buSzPts val="1400"/>
              <a:buChar char="■"/>
              <a:defRPr>
                <a:solidFill>
                  <a:srgbClr val="434343"/>
                </a:solidFill>
              </a:defRPr>
            </a:lvl3pPr>
            <a:lvl4pPr marL="2432302" lvl="3" indent="-422275" rtl="0">
              <a:lnSpc>
                <a:spcPct val="115000"/>
              </a:lnSpc>
              <a:spcBef>
                <a:spcPts val="0"/>
              </a:spcBef>
              <a:spcAft>
                <a:spcPts val="0"/>
              </a:spcAft>
              <a:buClr>
                <a:srgbClr val="434343"/>
              </a:buClr>
              <a:buSzPts val="1400"/>
              <a:buChar char="●"/>
              <a:defRPr>
                <a:solidFill>
                  <a:srgbClr val="434343"/>
                </a:solidFill>
              </a:defRPr>
            </a:lvl4pPr>
            <a:lvl5pPr marL="3040378" lvl="4" indent="-422275" rtl="0">
              <a:lnSpc>
                <a:spcPct val="115000"/>
              </a:lnSpc>
              <a:spcBef>
                <a:spcPts val="0"/>
              </a:spcBef>
              <a:spcAft>
                <a:spcPts val="0"/>
              </a:spcAft>
              <a:buClr>
                <a:srgbClr val="434343"/>
              </a:buClr>
              <a:buSzPts val="1400"/>
              <a:buChar char="○"/>
              <a:defRPr>
                <a:solidFill>
                  <a:srgbClr val="434343"/>
                </a:solidFill>
              </a:defRPr>
            </a:lvl5pPr>
            <a:lvl6pPr marL="3648453" lvl="5" indent="-422275" rtl="0">
              <a:lnSpc>
                <a:spcPct val="115000"/>
              </a:lnSpc>
              <a:spcBef>
                <a:spcPts val="0"/>
              </a:spcBef>
              <a:spcAft>
                <a:spcPts val="0"/>
              </a:spcAft>
              <a:buClr>
                <a:srgbClr val="434343"/>
              </a:buClr>
              <a:buSzPts val="1400"/>
              <a:buChar char="■"/>
              <a:defRPr>
                <a:solidFill>
                  <a:srgbClr val="434343"/>
                </a:solidFill>
              </a:defRPr>
            </a:lvl6pPr>
            <a:lvl7pPr marL="4256529" lvl="6" indent="-422275" rtl="0">
              <a:lnSpc>
                <a:spcPct val="115000"/>
              </a:lnSpc>
              <a:spcBef>
                <a:spcPts val="0"/>
              </a:spcBef>
              <a:spcAft>
                <a:spcPts val="0"/>
              </a:spcAft>
              <a:buClr>
                <a:srgbClr val="434343"/>
              </a:buClr>
              <a:buSzPts val="1400"/>
              <a:buChar char="●"/>
              <a:defRPr>
                <a:solidFill>
                  <a:srgbClr val="434343"/>
                </a:solidFill>
              </a:defRPr>
            </a:lvl7pPr>
            <a:lvl8pPr marL="4864604" lvl="7" indent="-422275" rtl="0">
              <a:lnSpc>
                <a:spcPct val="115000"/>
              </a:lnSpc>
              <a:spcBef>
                <a:spcPts val="0"/>
              </a:spcBef>
              <a:spcAft>
                <a:spcPts val="0"/>
              </a:spcAft>
              <a:buClr>
                <a:srgbClr val="434343"/>
              </a:buClr>
              <a:buSzPts val="1400"/>
              <a:buChar char="○"/>
              <a:defRPr>
                <a:solidFill>
                  <a:srgbClr val="434343"/>
                </a:solidFill>
              </a:defRPr>
            </a:lvl8pPr>
            <a:lvl9pPr marL="5472680"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572"/>
        <p:cNvGrpSpPr/>
        <p:nvPr/>
      </p:nvGrpSpPr>
      <p:grpSpPr>
        <a:xfrm>
          <a:off x="0" y="0"/>
          <a:ext cx="0" cy="0"/>
          <a:chOff x="0" y="0"/>
          <a:chExt cx="0" cy="0"/>
        </a:xfrm>
      </p:grpSpPr>
      <p:grpSp>
        <p:nvGrpSpPr>
          <p:cNvPr id="1573" name="Google Shape;1573;p24"/>
          <p:cNvGrpSpPr/>
          <p:nvPr/>
        </p:nvGrpSpPr>
        <p:grpSpPr>
          <a:xfrm>
            <a:off x="162674" y="91391"/>
            <a:ext cx="11849344" cy="6721505"/>
            <a:chOff x="122308" y="68542"/>
            <a:chExt cx="8909048" cy="5041129"/>
          </a:xfrm>
        </p:grpSpPr>
        <p:sp>
          <p:nvSpPr>
            <p:cNvPr id="1574" name="Google Shape;1574;p2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75" name="Google Shape;1575;p2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76" name="Google Shape;1576;p2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77" name="Google Shape;1577;p2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78" name="Google Shape;1578;p2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79" name="Google Shape;1579;p2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80" name="Google Shape;1580;p2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1" name="Google Shape;1581;p2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82" name="Google Shape;1582;p2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83" name="Google Shape;1583;p2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4" name="Google Shape;1584;p2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85" name="Google Shape;1585;p2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86" name="Google Shape;1586;p2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87" name="Google Shape;1587;p2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8" name="Google Shape;1588;p2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9" name="Google Shape;1589;p24"/>
            <p:cNvSpPr/>
            <p:nvPr/>
          </p:nvSpPr>
          <p:spPr>
            <a:xfrm rot="-5400000">
              <a:off x="10072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90" name="Google Shape;1590;p24"/>
            <p:cNvSpPr/>
            <p:nvPr/>
          </p:nvSpPr>
          <p:spPr>
            <a:xfrm rot="2700000">
              <a:off x="1582641" y="1703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1" name="Google Shape;1591;p2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92" name="Google Shape;1592;p24"/>
            <p:cNvSpPr/>
            <p:nvPr/>
          </p:nvSpPr>
          <p:spPr>
            <a:xfrm rot="8999773">
              <a:off x="447859" y="17799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3" name="Google Shape;1593;p24"/>
            <p:cNvSpPr/>
            <p:nvPr/>
          </p:nvSpPr>
          <p:spPr>
            <a:xfrm rot="6300406">
              <a:off x="237570" y="1266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94" name="Google Shape;1594;p2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95" name="Google Shape;1595;p2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96" name="Google Shape;1596;p2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7" name="Google Shape;1597;p2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98" name="Google Shape;1598;p2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9" name="Google Shape;1599;p2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0" name="Google Shape;1600;p2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01" name="Google Shape;1601;p2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2" name="Google Shape;1602;p2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603" name="Google Shape;1603;p24"/>
            <p:cNvSpPr/>
            <p:nvPr/>
          </p:nvSpPr>
          <p:spPr>
            <a:xfrm rot="2700000">
              <a:off x="133366" y="2256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4" name="Google Shape;1604;p2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05" name="Google Shape;1605;p2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6" name="Google Shape;1606;p2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7" name="Google Shape;1607;p2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8" name="Google Shape;1608;p24"/>
            <p:cNvSpPr/>
            <p:nvPr/>
          </p:nvSpPr>
          <p:spPr>
            <a:xfrm rot="8100000" flipH="1">
              <a:off x="88264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9" name="Google Shape;1609;p2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0" name="Google Shape;1610;p2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11" name="Google Shape;1611;p2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2" name="Google Shape;1612;p2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3" name="Google Shape;1613;p2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14" name="Google Shape;1614;p2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15" name="Google Shape;1615;p2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16" name="Google Shape;1616;p24"/>
            <p:cNvSpPr/>
            <p:nvPr/>
          </p:nvSpPr>
          <p:spPr>
            <a:xfrm>
              <a:off x="51713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7" name="Google Shape;1617;p24"/>
            <p:cNvSpPr/>
            <p:nvPr/>
          </p:nvSpPr>
          <p:spPr>
            <a:xfrm rot="8999773">
              <a:off x="5950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18" name="Google Shape;1618;p24"/>
            <p:cNvSpPr/>
            <p:nvPr/>
          </p:nvSpPr>
          <p:spPr>
            <a:xfrm>
              <a:off x="67011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19" name="Google Shape;1619;p2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20" name="Google Shape;1620;p2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21" name="Google Shape;1621;p2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22" name="Google Shape;1622;p2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23" name="Google Shape;1623;p2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24" name="Google Shape;1624;p2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625" name="Google Shape;1625;p2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626" name="Google Shape;1626;p24"/>
          <p:cNvSpPr/>
          <p:nvPr/>
        </p:nvSpPr>
        <p:spPr>
          <a:xfrm>
            <a:off x="949379" y="720000"/>
            <a:ext cx="10246588" cy="891200"/>
          </a:xfrm>
          <a:prstGeom prst="roundRect">
            <a:avLst>
              <a:gd name="adj" fmla="val 27596"/>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627" name="Google Shape;1627;p24"/>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5">
  <p:cSld name="CUSTOM_10_1_1_1_1">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15779" y="1655800"/>
            <a:ext cx="4143723" cy="35464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800" name="Google Shape;1800;p28"/>
          <p:cNvSpPr txBox="1">
            <a:spLocks noGrp="1"/>
          </p:cNvSpPr>
          <p:nvPr>
            <p:ph type="title"/>
          </p:nvPr>
        </p:nvSpPr>
        <p:spPr>
          <a:xfrm>
            <a:off x="1907869" y="1995600"/>
            <a:ext cx="3759476"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98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2674" y="105369"/>
            <a:ext cx="11831407"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5" name="Google Shape;2415;p38"/>
          <p:cNvSpPr/>
          <p:nvPr/>
        </p:nvSpPr>
        <p:spPr>
          <a:xfrm>
            <a:off x="957625" y="397367"/>
            <a:ext cx="10246588" cy="60636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416" name="Google Shape;2416;p38"/>
          <p:cNvGrpSpPr/>
          <p:nvPr/>
        </p:nvGrpSpPr>
        <p:grpSpPr>
          <a:xfrm rot="1799965" flipH="1">
            <a:off x="8959320" y="3592578"/>
            <a:ext cx="2384304"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2" name="Google Shape;2452;p38"/>
          <p:cNvGrpSpPr/>
          <p:nvPr/>
        </p:nvGrpSpPr>
        <p:grpSpPr>
          <a:xfrm>
            <a:off x="9370960" y="380469"/>
            <a:ext cx="2100425"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grpSp>
        <p:nvGrpSpPr>
          <p:cNvPr id="2468" name="Google Shape;2468;p38"/>
          <p:cNvGrpSpPr/>
          <p:nvPr/>
        </p:nvGrpSpPr>
        <p:grpSpPr>
          <a:xfrm>
            <a:off x="1271349" y="1024801"/>
            <a:ext cx="1016546"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72" name="Google Shape;2472;p38"/>
          <p:cNvSpPr/>
          <p:nvPr/>
        </p:nvSpPr>
        <p:spPr>
          <a:xfrm rot="8823568">
            <a:off x="2249308" y="5510811"/>
            <a:ext cx="2708409"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473" name="Google Shape;2473;p38"/>
          <p:cNvSpPr/>
          <p:nvPr/>
        </p:nvSpPr>
        <p:spPr>
          <a:xfrm rot="-8552197" flipH="1">
            <a:off x="7186078" y="5510745"/>
            <a:ext cx="2708535"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6" r:id="rId5"/>
    <p:sldLayoutId id="2147483658" r:id="rId6"/>
    <p:sldLayoutId id="2147483670" r:id="rId7"/>
    <p:sldLayoutId id="2147483674" r:id="rId8"/>
    <p:sldLayoutId id="2147483684" r:id="rId9"/>
    <p:sldLayoutId id="2147483685" r:id="rId10"/>
    <p:sldLayoutId id="2147483686"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6.xml"/><Relationship Id="rId7" Type="http://schemas.microsoft.com/office/2007/relationships/hdphoto" Target="../media/hdphoto4.wdp"/><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gif"/><Relationship Id="rId7"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gif"/><Relationship Id="rId5" Type="http://schemas.openxmlformats.org/officeDocument/2006/relationships/image" Target="../media/image13.gif"/><Relationship Id="rId10" Type="http://schemas.openxmlformats.org/officeDocument/2006/relationships/image" Target="../media/image18.gif"/><Relationship Id="rId4" Type="http://schemas.openxmlformats.org/officeDocument/2006/relationships/image" Target="../media/image12.gif"/><Relationship Id="rId9" Type="http://schemas.openxmlformats.org/officeDocument/2006/relationships/image" Target="../media/image17.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0">
            <a:extLst>
              <a:ext uri="{FF2B5EF4-FFF2-40B4-BE49-F238E27FC236}">
                <a16:creationId xmlns:a16="http://schemas.microsoft.com/office/drawing/2014/main" id="{73965309-4D49-D451-8700-69F1B5DBCCFA}"/>
              </a:ext>
            </a:extLst>
          </p:cNvPr>
          <p:cNvGraphicFramePr>
            <a:graphicFrameLocks noGrp="1"/>
          </p:cNvGraphicFramePr>
          <p:nvPr>
            <p:extLst>
              <p:ext uri="{D42A27DB-BD31-4B8C-83A1-F6EECF244321}">
                <p14:modId xmlns:p14="http://schemas.microsoft.com/office/powerpoint/2010/main" val="2195304470"/>
              </p:ext>
            </p:extLst>
          </p:nvPr>
        </p:nvGraphicFramePr>
        <p:xfrm>
          <a:off x="0" y="60998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35494077"/>
                  </a:ext>
                </a:extLst>
              </a:tr>
            </a:tbl>
          </a:graphicData>
        </a:graphic>
      </p:graphicFrame>
      <p:sp>
        <p:nvSpPr>
          <p:cNvPr id="14" name="TextBox 13">
            <a:extLst>
              <a:ext uri="{FF2B5EF4-FFF2-40B4-BE49-F238E27FC236}">
                <a16:creationId xmlns:a16="http://schemas.microsoft.com/office/drawing/2014/main" id="{A27082CC-79BE-65B2-CFB9-4DA5C00BBA65}"/>
              </a:ext>
            </a:extLst>
          </p:cNvPr>
          <p:cNvSpPr txBox="1"/>
          <p:nvPr/>
        </p:nvSpPr>
        <p:spPr>
          <a:xfrm>
            <a:off x="5492679" y="2132101"/>
            <a:ext cx="390112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N</a:t>
            </a:r>
            <a:r>
              <a:rPr lang="el-GR" sz="4974" b="1" kern="1200">
                <a:solidFill>
                  <a:srgbClr val="7030A0"/>
                </a:solidFill>
                <a:latin typeface="HP001 4 hàng" panose="020B0603050302020204" pitchFamily="34" charset="0"/>
                <a:ea typeface="+mn-ea"/>
                <a:cs typeface="HP001 5H Normal" panose="020B0603050302020204" pitchFamily="34" charset="0"/>
              </a:rPr>
              <a:t>Ή;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l-GR" sz="4974" b="1" kern="1200">
                <a:solidFill>
                  <a:srgbClr val="7030A0"/>
                </a:solidFill>
                <a:latin typeface="HP001 4 hàng" panose="020B0603050302020204" pitchFamily="34" charset="0"/>
                <a:ea typeface="+mn-ea"/>
                <a:cs typeface="HP001 5H Normal" panose="020B0603050302020204" pitchFamily="34" charset="0"/>
              </a:rPr>
              <a:t> νμ</a:t>
            </a:r>
            <a:r>
              <a:rPr lang="en-US" sz="4974" b="1" kern="1200">
                <a:solidFill>
                  <a:srgbClr val="7030A0"/>
                </a:solidFill>
                <a:latin typeface="HP001 4 hàng" panose="020B0603050302020204" pitchFamily="34" charset="0"/>
                <a:ea typeface="+mn-ea"/>
                <a:cs typeface="HP001 5H Normal" panose="020B0603050302020204" pitchFamily="34" charset="0"/>
              </a:rPr>
              <a:t>Ğt:</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23A34C87-DEA1-FD50-1FA1-022C1460C8C4}"/>
              </a:ext>
            </a:extLst>
          </p:cNvPr>
          <p:cNvSpPr txBox="1"/>
          <p:nvPr/>
        </p:nvSpPr>
        <p:spPr>
          <a:xfrm>
            <a:off x="3521276" y="-56179"/>
            <a:ext cx="5119285" cy="747256"/>
          </a:xfrm>
          <a:prstGeom prst="rect">
            <a:avLst/>
          </a:prstGeom>
          <a:noFill/>
        </p:spPr>
        <p:txBody>
          <a:bodyPr wrap="square" rtlCol="0">
            <a:spAutoFit/>
          </a:bodyPr>
          <a:lstStyle/>
          <a:p>
            <a:pPr algn="ctr"/>
            <a:r>
              <a:rPr lang="en-US" sz="4256">
                <a:solidFill>
                  <a:srgbClr val="0070C0"/>
                </a:solidFill>
              </a:rPr>
              <a:t>CHUẨN BỊ</a:t>
            </a:r>
          </a:p>
        </p:txBody>
      </p:sp>
      <p:pic>
        <p:nvPicPr>
          <p:cNvPr id="1028" name="Picture 4" descr="Tổng hợp Quyển Vở Ô Ly giá rẻ, bán chạy tháng 7/2022 - BeeCost">
            <a:extLst>
              <a:ext uri="{FF2B5EF4-FFF2-40B4-BE49-F238E27FC236}">
                <a16:creationId xmlns:a16="http://schemas.microsoft.com/office/drawing/2014/main" id="{5A70F8EC-0797-978A-5E7B-1BFF00D5C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79" t="7028" r="18992" b="7028"/>
          <a:stretch/>
        </p:blipFill>
        <p:spPr bwMode="auto">
          <a:xfrm>
            <a:off x="3505342" y="4926392"/>
            <a:ext cx="1649211" cy="22703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ảng đen/ Bảng trắng/ Bảng học sinh khổ A4 giảm chỉ còn 18,000 đ">
            <a:extLst>
              <a:ext uri="{FF2B5EF4-FFF2-40B4-BE49-F238E27FC236}">
                <a16:creationId xmlns:a16="http://schemas.microsoft.com/office/drawing/2014/main" id="{F88173F6-7405-2E31-12B8-709D1391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928" y="4921167"/>
            <a:ext cx="2956630" cy="21897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àng Chất Lượng Cao] Bông lau bảng,xóa bảng,Giẻ lau bảng Cầm tay chắc chắn  -dc3912 | Shopee Việt Nam">
            <a:extLst>
              <a:ext uri="{FF2B5EF4-FFF2-40B4-BE49-F238E27FC236}">
                <a16:creationId xmlns:a16="http://schemas.microsoft.com/office/drawing/2014/main" id="{84052C4A-241B-D896-8EBF-5031BA79721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8041878" y="6099440"/>
            <a:ext cx="1636741" cy="9079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ÚT LÔNG BẢNG TL WB03 | Văn Phòng Phẩm Huyền Anh">
            <a:extLst>
              <a:ext uri="{FF2B5EF4-FFF2-40B4-BE49-F238E27FC236}">
                <a16:creationId xmlns:a16="http://schemas.microsoft.com/office/drawing/2014/main" id="{9C668DB8-E971-4375-8C3D-A296663C68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51" r="30098"/>
          <a:stretch/>
        </p:blipFill>
        <p:spPr bwMode="auto">
          <a:xfrm rot="13770365">
            <a:off x="7264101" y="4780261"/>
            <a:ext cx="836973" cy="23947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DC4430-C204-EB9E-AB95-4244F22B43D0}"/>
              </a:ext>
            </a:extLst>
          </p:cNvPr>
          <p:cNvGrpSpPr/>
          <p:nvPr/>
        </p:nvGrpSpPr>
        <p:grpSpPr>
          <a:xfrm>
            <a:off x="9497209" y="3997164"/>
            <a:ext cx="2510563" cy="2791409"/>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8"/>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9"/>
            <a:stretch>
              <a:fillRect/>
            </a:stretch>
          </p:blipFill>
          <p:spPr>
            <a:xfrm>
              <a:off x="4282241" y="4543865"/>
              <a:ext cx="2125270" cy="2125270"/>
            </a:xfrm>
            <a:prstGeom prst="rect">
              <a:avLst/>
            </a:prstGeom>
          </p:spPr>
        </p:pic>
      </p:grpSp>
      <p:sp>
        <p:nvSpPr>
          <p:cNvPr id="23" name="TextBox 22">
            <a:extLst>
              <a:ext uri="{FF2B5EF4-FFF2-40B4-BE49-F238E27FC236}">
                <a16:creationId xmlns:a16="http://schemas.microsoft.com/office/drawing/2014/main" id="{EB88FE1F-04F8-F42A-C02C-4416EFA22BEC}"/>
              </a:ext>
            </a:extLst>
          </p:cNvPr>
          <p:cNvSpPr txBox="1"/>
          <p:nvPr/>
        </p:nvSpPr>
        <p:spPr>
          <a:xfrm>
            <a:off x="1999797" y="2149246"/>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24" name="TextBox 23">
            <a:extLst>
              <a:ext uri="{FF2B5EF4-FFF2-40B4-BE49-F238E27FC236}">
                <a16:creationId xmlns:a16="http://schemas.microsoft.com/office/drawing/2014/main" id="{865C8512-1DA3-D18C-EDA6-2584085E72C7}"/>
              </a:ext>
            </a:extLst>
          </p:cNvPr>
          <p:cNvSpPr txBox="1"/>
          <p:nvPr/>
        </p:nvSpPr>
        <p:spPr>
          <a:xfrm>
            <a:off x="5104900" y="3151768"/>
            <a:ext cx="798374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Em </a:t>
            </a:r>
            <a:r>
              <a:rPr lang="el-GR" sz="4974" b="1" kern="1200">
                <a:solidFill>
                  <a:srgbClr val="7030A0"/>
                </a:solidFill>
                <a:latin typeface="HP001 4 hàng" panose="020B0603050302020204" pitchFamily="34" charset="0"/>
                <a:ea typeface="+mn-ea"/>
                <a:cs typeface="HP001 5H Normal" panose="020B0603050302020204" pitchFamily="34" charset="0"/>
              </a:rPr>
              <a:t>ΐ</a:t>
            </a:r>
            <a:r>
              <a:rPr lang="en-US" sz="4974" b="1" kern="1200">
                <a:solidFill>
                  <a:srgbClr val="7030A0"/>
                </a:solidFill>
                <a:latin typeface="HP001 4 hàng" panose="020B0603050302020204" pitchFamily="34" charset="0"/>
                <a:ea typeface="+mn-ea"/>
                <a:cs typeface="HP001 5H Normal" panose="020B0603050302020204" pitchFamily="34" charset="0"/>
              </a:rPr>
              <a:t>êu jùa Ǘ∆</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27" name="Picture 4" descr="Tiếng Việt 3 - Tập Một (Kết nối tri thức với cuộc sống)">
            <a:extLst>
              <a:ext uri="{FF2B5EF4-FFF2-40B4-BE49-F238E27FC236}">
                <a16:creationId xmlns:a16="http://schemas.microsoft.com/office/drawing/2014/main" id="{C5A0A2A8-F7FE-E23F-FDDE-886690256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1424" y="4919924"/>
            <a:ext cx="1649211" cy="22429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B88FE1F-04F8-F42A-C02C-4416EFA22BEC}"/>
              </a:ext>
            </a:extLst>
          </p:cNvPr>
          <p:cNvSpPr txBox="1"/>
          <p:nvPr/>
        </p:nvSpPr>
        <p:spPr>
          <a:xfrm>
            <a:off x="1956435" y="3142310"/>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Bài viết</a:t>
            </a:r>
          </a:p>
        </p:txBody>
      </p:sp>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graphicFrame>
        <p:nvGraphicFramePr>
          <p:cNvPr id="10" name="Table 9">
            <a:extLst>
              <a:ext uri="{FF2B5EF4-FFF2-40B4-BE49-F238E27FC236}">
                <a16:creationId xmlns:a16="http://schemas.microsoft.com/office/drawing/2014/main" id="{1F6831A3-2B51-787C-C101-F52C2E6DF389}"/>
              </a:ext>
            </a:extLst>
          </p:cNvPr>
          <p:cNvGraphicFramePr>
            <a:graphicFrameLocks noGrp="1"/>
          </p:cNvGraphicFramePr>
          <p:nvPr>
            <p:extLst>
              <p:ext uri="{D42A27DB-BD31-4B8C-83A1-F6EECF244321}">
                <p14:modId xmlns:p14="http://schemas.microsoft.com/office/powerpoint/2010/main" val="3266805649"/>
              </p:ext>
            </p:extLst>
          </p:nvPr>
        </p:nvGraphicFramePr>
        <p:xfrm>
          <a:off x="751948" y="1625778"/>
          <a:ext cx="11676438" cy="5204708"/>
        </p:xfrm>
        <a:graphic>
          <a:graphicData uri="http://schemas.openxmlformats.org/drawingml/2006/table">
            <a:tbl>
              <a:tblPr/>
              <a:tblGrid>
                <a:gridCol w="5838219">
                  <a:extLst>
                    <a:ext uri="{9D8B030D-6E8A-4147-A177-3AD203B41FA5}">
                      <a16:colId xmlns:a16="http://schemas.microsoft.com/office/drawing/2014/main" val="3491413103"/>
                    </a:ext>
                  </a:extLst>
                </a:gridCol>
                <a:gridCol w="5838219">
                  <a:extLst>
                    <a:ext uri="{9D8B030D-6E8A-4147-A177-3AD203B41FA5}">
                      <a16:colId xmlns:a16="http://schemas.microsoft.com/office/drawing/2014/main" val="3926612890"/>
                    </a:ext>
                  </a:extLst>
                </a:gridCol>
              </a:tblGrid>
              <a:tr h="2212304">
                <a:tc>
                  <a:txBody>
                    <a:bodyPr/>
                    <a:lstStyle/>
                    <a:p>
                      <a:pPr fontAlgn="t"/>
                      <a:r>
                        <a:rPr lang="vi-VN" sz="3500" b="0">
                          <a:solidFill>
                            <a:srgbClr val="0070C0"/>
                          </a:solidFill>
                          <a:effectLst/>
                        </a:rPr>
                        <a:t>Em yêu mùa hè,</a:t>
                      </a:r>
                    </a:p>
                    <a:p>
                      <a:pPr fontAlgn="t"/>
                      <a:r>
                        <a:rPr lang="vi-VN" sz="3500" b="0">
                          <a:solidFill>
                            <a:srgbClr val="0070C0"/>
                          </a:solidFill>
                          <a:effectLst/>
                        </a:rPr>
                        <a:t>Có hoa sim tím</a:t>
                      </a:r>
                    </a:p>
                    <a:p>
                      <a:pPr fontAlgn="t"/>
                      <a:r>
                        <a:rPr lang="vi-VN" sz="3500" b="0">
                          <a:solidFill>
                            <a:srgbClr val="0070C0"/>
                          </a:solidFill>
                          <a:effectLst/>
                        </a:rPr>
                        <a:t>Mọc trên đồi quê</a:t>
                      </a:r>
                    </a:p>
                    <a:p>
                      <a:pPr fontAlgn="t">
                        <a:spcAft>
                          <a:spcPts val="1200"/>
                        </a:spcAft>
                      </a:pPr>
                      <a:r>
                        <a:rPr lang="vi-VN" sz="3500" b="0">
                          <a:solidFill>
                            <a:srgbClr val="0070C0"/>
                          </a:solidFill>
                          <a:effectLst/>
                        </a:rPr>
                        <a:t>Rung rinh bướm lượn.</a:t>
                      </a:r>
                    </a:p>
                  </a:txBody>
                  <a:tcPr marL="51497" marR="51497" marT="51497" marB="51497">
                    <a:lnL>
                      <a:noFill/>
                    </a:lnL>
                    <a:lnR>
                      <a:noFill/>
                    </a:lnR>
                    <a:lnT>
                      <a:noFill/>
                    </a:lnT>
                    <a:lnB>
                      <a:noFill/>
                    </a:lnB>
                  </a:tcPr>
                </a:tc>
                <a:tc>
                  <a:txBody>
                    <a:bodyPr/>
                    <a:lstStyle/>
                    <a:p>
                      <a:pPr fontAlgn="t"/>
                      <a:r>
                        <a:rPr lang="vi-VN" sz="3500" b="0">
                          <a:solidFill>
                            <a:srgbClr val="0070C0"/>
                          </a:solidFill>
                          <a:effectLst/>
                        </a:rPr>
                        <a:t>Gió mát lưng đồi</a:t>
                      </a:r>
                    </a:p>
                    <a:p>
                      <a:pPr fontAlgn="t"/>
                      <a:r>
                        <a:rPr lang="vi-VN" sz="3500" b="0">
                          <a:solidFill>
                            <a:srgbClr val="0070C0"/>
                          </a:solidFill>
                          <a:effectLst/>
                        </a:rPr>
                        <a:t>Ve ngân ra rả</a:t>
                      </a:r>
                    </a:p>
                    <a:p>
                      <a:pPr fontAlgn="t"/>
                      <a:r>
                        <a:rPr lang="vi-VN" sz="3500" b="0">
                          <a:solidFill>
                            <a:srgbClr val="0070C0"/>
                          </a:solidFill>
                          <a:effectLst/>
                        </a:rPr>
                        <a:t>Trên cao lưng trời</a:t>
                      </a:r>
                    </a:p>
                    <a:p>
                      <a:pPr fontAlgn="t"/>
                      <a:r>
                        <a:rPr lang="vi-VN" sz="3500" b="0">
                          <a:solidFill>
                            <a:srgbClr val="0070C0"/>
                          </a:solidFill>
                          <a:effectLst/>
                        </a:rPr>
                        <a:t>Diều ai vừa thả.</a:t>
                      </a:r>
                    </a:p>
                  </a:txBody>
                  <a:tcPr marL="51497" marR="51497" marT="51497" marB="51497">
                    <a:lnL>
                      <a:noFill/>
                    </a:lnL>
                    <a:lnR>
                      <a:noFill/>
                    </a:lnR>
                    <a:lnT>
                      <a:noFill/>
                    </a:lnT>
                    <a:lnB>
                      <a:noFill/>
                    </a:lnB>
                  </a:tcPr>
                </a:tc>
                <a:extLst>
                  <a:ext uri="{0D108BD9-81ED-4DB2-BD59-A6C34878D82A}">
                    <a16:rowId xmlns:a16="http://schemas.microsoft.com/office/drawing/2014/main" val="3049157111"/>
                  </a:ext>
                </a:extLst>
              </a:tr>
              <a:tr h="2937380">
                <a:tc>
                  <a:txBody>
                    <a:bodyPr/>
                    <a:lstStyle/>
                    <a:p>
                      <a:pPr fontAlgn="t">
                        <a:spcBef>
                          <a:spcPts val="1200"/>
                        </a:spcBef>
                      </a:pPr>
                      <a:endParaRPr lang="en-US" sz="1300" b="0">
                        <a:solidFill>
                          <a:srgbClr val="0070C0"/>
                        </a:solidFill>
                        <a:effectLst/>
                      </a:endParaRPr>
                    </a:p>
                    <a:p>
                      <a:pPr fontAlgn="t">
                        <a:spcBef>
                          <a:spcPts val="1200"/>
                        </a:spcBef>
                      </a:pPr>
                      <a:r>
                        <a:rPr lang="en-US" sz="3500" b="0">
                          <a:solidFill>
                            <a:srgbClr val="0070C0"/>
                          </a:solidFill>
                          <a:effectLst/>
                        </a:rPr>
                        <a:t>Thong thả dắt trâu</a:t>
                      </a:r>
                    </a:p>
                    <a:p>
                      <a:pPr fontAlgn="t"/>
                      <a:r>
                        <a:rPr lang="en-US" sz="3500" b="0">
                          <a:solidFill>
                            <a:srgbClr val="0070C0"/>
                          </a:solidFill>
                          <a:effectLst/>
                        </a:rPr>
                        <a:t>Trong chiều nắng xế</a:t>
                      </a:r>
                    </a:p>
                    <a:p>
                      <a:pPr fontAlgn="t"/>
                      <a:r>
                        <a:rPr lang="en-US" sz="3500" b="0">
                          <a:solidFill>
                            <a:srgbClr val="0070C0"/>
                          </a:solidFill>
                          <a:effectLst/>
                        </a:rPr>
                        <a:t>Em hái sim ăn</a:t>
                      </a:r>
                    </a:p>
                    <a:p>
                      <a:pPr fontAlgn="t"/>
                      <a:r>
                        <a:rPr lang="en-US" sz="3500" b="0">
                          <a:solidFill>
                            <a:srgbClr val="0070C0"/>
                          </a:solidFill>
                          <a:effectLst/>
                        </a:rPr>
                        <a:t>Trời, sao ngọt thế!</a:t>
                      </a:r>
                    </a:p>
                  </a:txBody>
                  <a:tcPr marL="51497" marR="51497" marT="51497" marB="51497">
                    <a:lnL>
                      <a:noFill/>
                    </a:lnL>
                    <a:lnR>
                      <a:noFill/>
                    </a:lnR>
                    <a:lnT>
                      <a:noFill/>
                    </a:lnT>
                    <a:lnB>
                      <a:noFill/>
                    </a:lnB>
                  </a:tcPr>
                </a:tc>
                <a:tc>
                  <a:txBody>
                    <a:bodyPr/>
                    <a:lstStyle/>
                    <a:p>
                      <a:pPr fontAlgn="t"/>
                      <a:endParaRPr lang="en-US" sz="1300" b="0">
                        <a:solidFill>
                          <a:srgbClr val="0070C0"/>
                        </a:solidFill>
                        <a:effectLst/>
                      </a:endParaRPr>
                    </a:p>
                    <a:p>
                      <a:pPr fontAlgn="t"/>
                      <a:r>
                        <a:rPr lang="vi-VN" sz="3500" b="0">
                          <a:solidFill>
                            <a:srgbClr val="0070C0"/>
                          </a:solidFill>
                          <a:effectLst/>
                        </a:rPr>
                        <a:t>Em yêu mùa hè</a:t>
                      </a:r>
                    </a:p>
                    <a:p>
                      <a:pPr fontAlgn="t"/>
                      <a:r>
                        <a:rPr lang="vi-VN" sz="3500" b="0">
                          <a:solidFill>
                            <a:srgbClr val="0070C0"/>
                          </a:solidFill>
                          <a:effectLst/>
                        </a:rPr>
                        <a:t>Có trái sim ngọt</a:t>
                      </a:r>
                    </a:p>
                    <a:p>
                      <a:pPr fontAlgn="t"/>
                      <a:r>
                        <a:rPr lang="vi-VN" sz="3500" b="0">
                          <a:solidFill>
                            <a:srgbClr val="0070C0"/>
                          </a:solidFill>
                          <a:effectLst/>
                        </a:rPr>
                        <a:t>Em yêu đồi quê</a:t>
                      </a:r>
                    </a:p>
                    <a:p>
                      <a:pPr fontAlgn="t"/>
                      <a:r>
                        <a:rPr lang="vi-VN" sz="3500" b="0">
                          <a:solidFill>
                            <a:srgbClr val="0070C0"/>
                          </a:solidFill>
                          <a:effectLst/>
                        </a:rPr>
                        <a:t>Có cơn gió mát.</a:t>
                      </a:r>
                    </a:p>
                    <a:p>
                      <a:pPr fontAlgn="t"/>
                      <a:r>
                        <a:rPr lang="vi-VN" sz="3500" b="0">
                          <a:solidFill>
                            <a:srgbClr val="0070C0"/>
                          </a:solidFill>
                          <a:effectLst/>
                        </a:rPr>
                        <a:t> </a:t>
                      </a:r>
                      <a:r>
                        <a:rPr lang="en-US" sz="3500" b="0">
                          <a:solidFill>
                            <a:srgbClr val="0070C0"/>
                          </a:solidFill>
                          <a:effectLst/>
                        </a:rPr>
                        <a:t>    </a:t>
                      </a:r>
                      <a:r>
                        <a:rPr lang="vi-VN" sz="3500" b="0">
                          <a:solidFill>
                            <a:srgbClr val="0070C0"/>
                          </a:solidFill>
                          <a:effectLst/>
                        </a:rPr>
                        <a:t> (Nguyễn Thanh Toàn)</a:t>
                      </a:r>
                    </a:p>
                  </a:txBody>
                  <a:tcPr marL="51497" marR="51497" marT="51497" marB="51497">
                    <a:lnL>
                      <a:noFill/>
                    </a:lnL>
                    <a:lnR>
                      <a:noFill/>
                    </a:lnR>
                    <a:lnT>
                      <a:noFill/>
                    </a:lnT>
                    <a:lnB>
                      <a:noFill/>
                    </a:lnB>
                  </a:tcPr>
                </a:tc>
                <a:extLst>
                  <a:ext uri="{0D108BD9-81ED-4DB2-BD59-A6C34878D82A}">
                    <a16:rowId xmlns:a16="http://schemas.microsoft.com/office/drawing/2014/main" val="4023662948"/>
                  </a:ext>
                </a:extLst>
              </a:tr>
            </a:tbl>
          </a:graphicData>
        </a:graphic>
      </p:graphicFrame>
      <p:sp>
        <p:nvSpPr>
          <p:cNvPr id="23" name="Google Shape;7902;p32">
            <a:extLst>
              <a:ext uri="{FF2B5EF4-FFF2-40B4-BE49-F238E27FC236}">
                <a16:creationId xmlns:a16="http://schemas.microsoft.com/office/drawing/2014/main" id="{AD5F4C64-121F-63CB-0B57-20853E4BA60F}"/>
              </a:ext>
            </a:extLst>
          </p:cNvPr>
          <p:cNvSpPr txBox="1">
            <a:spLocks/>
          </p:cNvSpPr>
          <p:nvPr/>
        </p:nvSpPr>
        <p:spPr>
          <a:xfrm>
            <a:off x="1235926" y="50801"/>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893" b="1">
                <a:solidFill>
                  <a:srgbClr val="0070C0"/>
                </a:solidFill>
                <a:latin typeface="+mj-lt"/>
              </a:rPr>
              <a:t>Em yêu mùa hè</a:t>
            </a:r>
          </a:p>
        </p:txBody>
      </p:sp>
      <p:sp>
        <p:nvSpPr>
          <p:cNvPr id="8" name="Google Shape;7902;p32">
            <a:extLst>
              <a:ext uri="{FF2B5EF4-FFF2-40B4-BE49-F238E27FC236}">
                <a16:creationId xmlns:a16="http://schemas.microsoft.com/office/drawing/2014/main" id="{7E00408A-8D92-6103-01CA-285C83E4EC31}"/>
              </a:ext>
            </a:extLst>
          </p:cNvPr>
          <p:cNvSpPr txBox="1">
            <a:spLocks/>
          </p:cNvSpPr>
          <p:nvPr/>
        </p:nvSpPr>
        <p:spPr>
          <a:xfrm>
            <a:off x="1430359" y="-324"/>
            <a:ext cx="9301119" cy="100017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gì về hình thức trình bày?</a:t>
            </a:r>
          </a:p>
        </p:txBody>
      </p:sp>
    </p:spTree>
    <p:extLst>
      <p:ext uri="{BB962C8B-B14F-4D97-AF65-F5344CB8AC3E}">
        <p14:creationId xmlns:p14="http://schemas.microsoft.com/office/powerpoint/2010/main" val="4628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2081431" cy="551577"/>
            <a:chOff x="-1" y="-255132"/>
            <a:chExt cx="9083545" cy="414708"/>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8154301" y="-15267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graphicFrame>
        <p:nvGraphicFramePr>
          <p:cNvPr id="10" name="Table 9">
            <a:extLst>
              <a:ext uri="{FF2B5EF4-FFF2-40B4-BE49-F238E27FC236}">
                <a16:creationId xmlns:a16="http://schemas.microsoft.com/office/drawing/2014/main" id="{1F6831A3-2B51-787C-C101-F52C2E6DF389}"/>
              </a:ext>
            </a:extLst>
          </p:cNvPr>
          <p:cNvGraphicFramePr>
            <a:graphicFrameLocks noGrp="1"/>
          </p:cNvGraphicFramePr>
          <p:nvPr/>
        </p:nvGraphicFramePr>
        <p:xfrm>
          <a:off x="809098" y="1695242"/>
          <a:ext cx="11676438" cy="5204708"/>
        </p:xfrm>
        <a:graphic>
          <a:graphicData uri="http://schemas.openxmlformats.org/drawingml/2006/table">
            <a:tbl>
              <a:tblPr/>
              <a:tblGrid>
                <a:gridCol w="5838219">
                  <a:extLst>
                    <a:ext uri="{9D8B030D-6E8A-4147-A177-3AD203B41FA5}">
                      <a16:colId xmlns:a16="http://schemas.microsoft.com/office/drawing/2014/main" val="3491413103"/>
                    </a:ext>
                  </a:extLst>
                </a:gridCol>
                <a:gridCol w="5838219">
                  <a:extLst>
                    <a:ext uri="{9D8B030D-6E8A-4147-A177-3AD203B41FA5}">
                      <a16:colId xmlns:a16="http://schemas.microsoft.com/office/drawing/2014/main" val="3926612890"/>
                    </a:ext>
                  </a:extLst>
                </a:gridCol>
              </a:tblGrid>
              <a:tr h="2212304">
                <a:tc>
                  <a:txBody>
                    <a:bodyPr/>
                    <a:lstStyle/>
                    <a:p>
                      <a:pPr fontAlgn="t"/>
                      <a:r>
                        <a:rPr lang="vi-VN" sz="3500" b="0">
                          <a:solidFill>
                            <a:srgbClr val="0070C0"/>
                          </a:solidFill>
                          <a:effectLst/>
                        </a:rPr>
                        <a:t>Em yêu mùa hè,</a:t>
                      </a:r>
                    </a:p>
                    <a:p>
                      <a:pPr fontAlgn="t"/>
                      <a:r>
                        <a:rPr lang="vi-VN" sz="3500" b="0">
                          <a:solidFill>
                            <a:srgbClr val="0070C0"/>
                          </a:solidFill>
                          <a:effectLst/>
                        </a:rPr>
                        <a:t>Có hoa sim tím</a:t>
                      </a:r>
                    </a:p>
                    <a:p>
                      <a:pPr fontAlgn="t"/>
                      <a:r>
                        <a:rPr lang="vi-VN" sz="3500" b="0">
                          <a:solidFill>
                            <a:srgbClr val="0070C0"/>
                          </a:solidFill>
                          <a:effectLst/>
                        </a:rPr>
                        <a:t>Mọc trên đồi quê</a:t>
                      </a:r>
                    </a:p>
                    <a:p>
                      <a:pPr fontAlgn="t">
                        <a:spcAft>
                          <a:spcPts val="1200"/>
                        </a:spcAft>
                      </a:pPr>
                      <a:r>
                        <a:rPr lang="vi-VN" sz="3500" b="0">
                          <a:solidFill>
                            <a:srgbClr val="0070C0"/>
                          </a:solidFill>
                          <a:effectLst/>
                        </a:rPr>
                        <a:t>Rung rinh bướm lượn.</a:t>
                      </a:r>
                    </a:p>
                  </a:txBody>
                  <a:tcPr marL="51497" marR="51497" marT="51497" marB="51497">
                    <a:lnL>
                      <a:noFill/>
                    </a:lnL>
                    <a:lnR>
                      <a:noFill/>
                    </a:lnR>
                    <a:lnT>
                      <a:noFill/>
                    </a:lnT>
                    <a:lnB>
                      <a:noFill/>
                    </a:lnB>
                  </a:tcPr>
                </a:tc>
                <a:tc>
                  <a:txBody>
                    <a:bodyPr/>
                    <a:lstStyle/>
                    <a:p>
                      <a:pPr fontAlgn="t"/>
                      <a:r>
                        <a:rPr lang="vi-VN" sz="3500" b="0">
                          <a:solidFill>
                            <a:srgbClr val="0070C0"/>
                          </a:solidFill>
                          <a:effectLst/>
                        </a:rPr>
                        <a:t>Gió mát lưng đồi</a:t>
                      </a:r>
                    </a:p>
                    <a:p>
                      <a:pPr fontAlgn="t"/>
                      <a:r>
                        <a:rPr lang="vi-VN" sz="3500" b="0">
                          <a:solidFill>
                            <a:srgbClr val="0070C0"/>
                          </a:solidFill>
                          <a:effectLst/>
                        </a:rPr>
                        <a:t>Ve ngân ra rả</a:t>
                      </a:r>
                    </a:p>
                    <a:p>
                      <a:pPr fontAlgn="t"/>
                      <a:r>
                        <a:rPr lang="vi-VN" sz="3500" b="0">
                          <a:solidFill>
                            <a:srgbClr val="0070C0"/>
                          </a:solidFill>
                          <a:effectLst/>
                        </a:rPr>
                        <a:t>Trên cao lưng trời</a:t>
                      </a:r>
                    </a:p>
                    <a:p>
                      <a:pPr fontAlgn="t"/>
                      <a:r>
                        <a:rPr lang="vi-VN" sz="3500" b="0">
                          <a:solidFill>
                            <a:srgbClr val="0070C0"/>
                          </a:solidFill>
                          <a:effectLst/>
                        </a:rPr>
                        <a:t>Diều ai vừa thả.</a:t>
                      </a:r>
                    </a:p>
                  </a:txBody>
                  <a:tcPr marL="51497" marR="51497" marT="51497" marB="51497">
                    <a:lnL>
                      <a:noFill/>
                    </a:lnL>
                    <a:lnR>
                      <a:noFill/>
                    </a:lnR>
                    <a:lnT>
                      <a:noFill/>
                    </a:lnT>
                    <a:lnB>
                      <a:noFill/>
                    </a:lnB>
                  </a:tcPr>
                </a:tc>
                <a:extLst>
                  <a:ext uri="{0D108BD9-81ED-4DB2-BD59-A6C34878D82A}">
                    <a16:rowId xmlns:a16="http://schemas.microsoft.com/office/drawing/2014/main" val="3049157111"/>
                  </a:ext>
                </a:extLst>
              </a:tr>
              <a:tr h="2937380">
                <a:tc>
                  <a:txBody>
                    <a:bodyPr/>
                    <a:lstStyle/>
                    <a:p>
                      <a:pPr fontAlgn="t">
                        <a:spcBef>
                          <a:spcPts val="1200"/>
                        </a:spcBef>
                      </a:pPr>
                      <a:endParaRPr lang="en-US" sz="1300" b="0">
                        <a:solidFill>
                          <a:srgbClr val="0070C0"/>
                        </a:solidFill>
                        <a:effectLst/>
                      </a:endParaRPr>
                    </a:p>
                    <a:p>
                      <a:pPr fontAlgn="t">
                        <a:spcBef>
                          <a:spcPts val="1200"/>
                        </a:spcBef>
                      </a:pPr>
                      <a:r>
                        <a:rPr lang="en-US" sz="3500" b="0">
                          <a:solidFill>
                            <a:srgbClr val="0070C0"/>
                          </a:solidFill>
                          <a:effectLst/>
                        </a:rPr>
                        <a:t>Thong thả dắt trâu</a:t>
                      </a:r>
                    </a:p>
                    <a:p>
                      <a:pPr fontAlgn="t"/>
                      <a:r>
                        <a:rPr lang="en-US" sz="3500" b="0">
                          <a:solidFill>
                            <a:srgbClr val="0070C0"/>
                          </a:solidFill>
                          <a:effectLst/>
                        </a:rPr>
                        <a:t>Trong chiều nắng xế</a:t>
                      </a:r>
                    </a:p>
                    <a:p>
                      <a:pPr fontAlgn="t"/>
                      <a:r>
                        <a:rPr lang="en-US" sz="3500" b="0">
                          <a:solidFill>
                            <a:srgbClr val="0070C0"/>
                          </a:solidFill>
                          <a:effectLst/>
                        </a:rPr>
                        <a:t>Em hái sim ăn</a:t>
                      </a:r>
                    </a:p>
                    <a:p>
                      <a:pPr fontAlgn="t"/>
                      <a:r>
                        <a:rPr lang="en-US" sz="3500" b="0">
                          <a:solidFill>
                            <a:srgbClr val="0070C0"/>
                          </a:solidFill>
                          <a:effectLst/>
                        </a:rPr>
                        <a:t>Trời, sao ngọt thế!</a:t>
                      </a:r>
                    </a:p>
                  </a:txBody>
                  <a:tcPr marL="51497" marR="51497" marT="51497" marB="51497">
                    <a:lnL>
                      <a:noFill/>
                    </a:lnL>
                    <a:lnR>
                      <a:noFill/>
                    </a:lnR>
                    <a:lnT>
                      <a:noFill/>
                    </a:lnT>
                    <a:lnB>
                      <a:noFill/>
                    </a:lnB>
                  </a:tcPr>
                </a:tc>
                <a:tc>
                  <a:txBody>
                    <a:bodyPr/>
                    <a:lstStyle/>
                    <a:p>
                      <a:pPr fontAlgn="t"/>
                      <a:endParaRPr lang="en-US" sz="1300" b="0">
                        <a:solidFill>
                          <a:srgbClr val="0070C0"/>
                        </a:solidFill>
                        <a:effectLst/>
                      </a:endParaRPr>
                    </a:p>
                    <a:p>
                      <a:pPr fontAlgn="t"/>
                      <a:r>
                        <a:rPr lang="vi-VN" sz="3500" b="0">
                          <a:solidFill>
                            <a:srgbClr val="0070C0"/>
                          </a:solidFill>
                          <a:effectLst/>
                        </a:rPr>
                        <a:t>Em yêu mùa hè</a:t>
                      </a:r>
                    </a:p>
                    <a:p>
                      <a:pPr fontAlgn="t"/>
                      <a:r>
                        <a:rPr lang="vi-VN" sz="3500" b="0">
                          <a:solidFill>
                            <a:srgbClr val="0070C0"/>
                          </a:solidFill>
                          <a:effectLst/>
                        </a:rPr>
                        <a:t>Có trái sim ngọt</a:t>
                      </a:r>
                    </a:p>
                    <a:p>
                      <a:pPr fontAlgn="t"/>
                      <a:r>
                        <a:rPr lang="vi-VN" sz="3500" b="0">
                          <a:solidFill>
                            <a:srgbClr val="0070C0"/>
                          </a:solidFill>
                          <a:effectLst/>
                        </a:rPr>
                        <a:t>Em yêu đồi quê</a:t>
                      </a:r>
                    </a:p>
                    <a:p>
                      <a:pPr fontAlgn="t"/>
                      <a:r>
                        <a:rPr lang="vi-VN" sz="3500" b="0">
                          <a:solidFill>
                            <a:srgbClr val="0070C0"/>
                          </a:solidFill>
                          <a:effectLst/>
                        </a:rPr>
                        <a:t>Có cơn gió mát.</a:t>
                      </a:r>
                    </a:p>
                    <a:p>
                      <a:pPr fontAlgn="t"/>
                      <a:r>
                        <a:rPr lang="vi-VN" sz="3500" b="0">
                          <a:solidFill>
                            <a:srgbClr val="0070C0"/>
                          </a:solidFill>
                          <a:effectLst/>
                        </a:rPr>
                        <a:t>  (Nguyễn Thanh Toàn)</a:t>
                      </a:r>
                    </a:p>
                  </a:txBody>
                  <a:tcPr marL="51497" marR="51497" marT="51497" marB="51497">
                    <a:lnL>
                      <a:noFill/>
                    </a:lnL>
                    <a:lnR>
                      <a:noFill/>
                    </a:lnR>
                    <a:lnT>
                      <a:noFill/>
                    </a:lnT>
                    <a:lnB>
                      <a:noFill/>
                    </a:lnB>
                  </a:tcPr>
                </a:tc>
                <a:extLst>
                  <a:ext uri="{0D108BD9-81ED-4DB2-BD59-A6C34878D82A}">
                    <a16:rowId xmlns:a16="http://schemas.microsoft.com/office/drawing/2014/main" val="4023662948"/>
                  </a:ext>
                </a:extLst>
              </a:tr>
            </a:tbl>
          </a:graphicData>
        </a:graphic>
      </p:graphicFrame>
      <p:sp>
        <p:nvSpPr>
          <p:cNvPr id="23" name="Google Shape;7902;p32">
            <a:extLst>
              <a:ext uri="{FF2B5EF4-FFF2-40B4-BE49-F238E27FC236}">
                <a16:creationId xmlns:a16="http://schemas.microsoft.com/office/drawing/2014/main" id="{AD5F4C64-121F-63CB-0B57-20853E4BA60F}"/>
              </a:ext>
            </a:extLst>
          </p:cNvPr>
          <p:cNvSpPr txBox="1">
            <a:spLocks/>
          </p:cNvSpPr>
          <p:nvPr/>
        </p:nvSpPr>
        <p:spPr>
          <a:xfrm>
            <a:off x="1239609" y="84456"/>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893" b="1">
                <a:solidFill>
                  <a:srgbClr val="0070C0"/>
                </a:solidFill>
                <a:latin typeface="+mj-lt"/>
              </a:rPr>
              <a:t>Em yêu mùa hè</a:t>
            </a:r>
          </a:p>
        </p:txBody>
      </p:sp>
      <p:sp>
        <p:nvSpPr>
          <p:cNvPr id="8" name="Google Shape;7902;p32">
            <a:extLst>
              <a:ext uri="{FF2B5EF4-FFF2-40B4-BE49-F238E27FC236}">
                <a16:creationId xmlns:a16="http://schemas.microsoft.com/office/drawing/2014/main" id="{7E00408A-8D92-6103-01CA-285C83E4EC31}"/>
              </a:ext>
            </a:extLst>
          </p:cNvPr>
          <p:cNvSpPr txBox="1">
            <a:spLocks/>
          </p:cNvSpPr>
          <p:nvPr/>
        </p:nvSpPr>
        <p:spPr>
          <a:xfrm>
            <a:off x="69384" y="49803"/>
            <a:ext cx="12000578" cy="100017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những từ ngữ nào dễ nhầm lẫn khi viết?</a:t>
            </a:r>
          </a:p>
        </p:txBody>
      </p:sp>
      <p:cxnSp>
        <p:nvCxnSpPr>
          <p:cNvPr id="3" name="Straight Connector 2">
            <a:extLst>
              <a:ext uri="{FF2B5EF4-FFF2-40B4-BE49-F238E27FC236}">
                <a16:creationId xmlns:a16="http://schemas.microsoft.com/office/drawing/2014/main" id="{11B2082B-C180-B3BA-3993-5360343F507D}"/>
              </a:ext>
            </a:extLst>
          </p:cNvPr>
          <p:cNvCxnSpPr/>
          <p:nvPr/>
        </p:nvCxnSpPr>
        <p:spPr>
          <a:xfrm>
            <a:off x="2311919" y="2758412"/>
            <a:ext cx="1094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585810-D329-2634-A3E8-07F9C9FEABAF}"/>
              </a:ext>
            </a:extLst>
          </p:cNvPr>
          <p:cNvCxnSpPr/>
          <p:nvPr/>
        </p:nvCxnSpPr>
        <p:spPr>
          <a:xfrm>
            <a:off x="1827757" y="3276523"/>
            <a:ext cx="7477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038AB8-0D43-C75A-D18D-EAAE9D1917E0}"/>
              </a:ext>
            </a:extLst>
          </p:cNvPr>
          <p:cNvCxnSpPr/>
          <p:nvPr/>
        </p:nvCxnSpPr>
        <p:spPr>
          <a:xfrm>
            <a:off x="4285597" y="3814259"/>
            <a:ext cx="9047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B4D6E8-67A7-6552-D707-4017D978186B}"/>
              </a:ext>
            </a:extLst>
          </p:cNvPr>
          <p:cNvCxnSpPr/>
          <p:nvPr/>
        </p:nvCxnSpPr>
        <p:spPr>
          <a:xfrm>
            <a:off x="3001733" y="4813719"/>
            <a:ext cx="1463941" cy="28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300B40-E1F5-9264-D9F3-56991CD5C5A3}"/>
              </a:ext>
            </a:extLst>
          </p:cNvPr>
          <p:cNvCxnSpPr/>
          <p:nvPr/>
        </p:nvCxnSpPr>
        <p:spPr>
          <a:xfrm>
            <a:off x="4465674" y="5331373"/>
            <a:ext cx="5617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8300B40-E1F5-9264-D9F3-56991CD5C5A3}"/>
              </a:ext>
            </a:extLst>
          </p:cNvPr>
          <p:cNvCxnSpPr/>
          <p:nvPr/>
        </p:nvCxnSpPr>
        <p:spPr>
          <a:xfrm>
            <a:off x="7627088" y="2240843"/>
            <a:ext cx="5617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300B40-E1F5-9264-D9F3-56991CD5C5A3}"/>
              </a:ext>
            </a:extLst>
          </p:cNvPr>
          <p:cNvCxnSpPr/>
          <p:nvPr/>
        </p:nvCxnSpPr>
        <p:spPr>
          <a:xfrm>
            <a:off x="7736958" y="2791227"/>
            <a:ext cx="5617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300B40-E1F5-9264-D9F3-56991CD5C5A3}"/>
              </a:ext>
            </a:extLst>
          </p:cNvPr>
          <p:cNvCxnSpPr/>
          <p:nvPr/>
        </p:nvCxnSpPr>
        <p:spPr>
          <a:xfrm>
            <a:off x="8188859" y="5197729"/>
            <a:ext cx="5617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300B40-E1F5-9264-D9F3-56991CD5C5A3}"/>
              </a:ext>
            </a:extLst>
          </p:cNvPr>
          <p:cNvCxnSpPr/>
          <p:nvPr/>
        </p:nvCxnSpPr>
        <p:spPr>
          <a:xfrm flipV="1">
            <a:off x="7456072" y="6273209"/>
            <a:ext cx="1375626" cy="19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7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49907" y="1712017"/>
            <a:ext cx="5607775" cy="990912"/>
          </a:xfrm>
          <a:prstGeom prst="rect">
            <a:avLst/>
          </a:prstGeom>
          <a:noFill/>
        </p:spPr>
        <p:txBody>
          <a:bodyPr wrap="square" rtlCol="0">
            <a:spAutoFit/>
          </a:bodyPr>
          <a:lstStyle/>
          <a:p>
            <a:pPr algn="just"/>
            <a:r>
              <a:rPr lang="en-US" sz="5839">
                <a:solidFill>
                  <a:srgbClr val="0070C0"/>
                </a:solidFill>
              </a:rPr>
              <a:t>Nghe – viết</a:t>
            </a:r>
          </a:p>
        </p:txBody>
      </p:sp>
      <p:pic>
        <p:nvPicPr>
          <p:cNvPr id="5124" name="Picture 4" descr="Oxford Discover 1 - Final test | English - Quizizz">
            <a:extLst>
              <a:ext uri="{FF2B5EF4-FFF2-40B4-BE49-F238E27FC236}">
                <a16:creationId xmlns:a16="http://schemas.microsoft.com/office/drawing/2014/main" id="{76B93051-752E-E121-550A-B937B32D7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2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10" name="TextBox 9">
            <a:extLst>
              <a:ext uri="{FF2B5EF4-FFF2-40B4-BE49-F238E27FC236}">
                <a16:creationId xmlns:a16="http://schemas.microsoft.com/office/drawing/2014/main" id="{27295D30-AEFD-F7CE-3549-4A46378C8A5B}"/>
              </a:ext>
            </a:extLst>
          </p:cNvPr>
          <p:cNvSpPr txBox="1"/>
          <p:nvPr/>
        </p:nvSpPr>
        <p:spPr>
          <a:xfrm>
            <a:off x="3935045" y="3572139"/>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Có h</a:t>
            </a:r>
            <a:r>
              <a:rPr lang="el-GR" sz="4109" b="1" kern="1200">
                <a:solidFill>
                  <a:srgbClr val="7030A0"/>
                </a:solidFill>
                <a:latin typeface="HP001 4 hàng" panose="020B0603050302020204" pitchFamily="34" charset="0"/>
                <a:ea typeface="+mn-ea"/>
                <a:cs typeface="HP001 5H Normal" panose="020B0603050302020204" pitchFamily="34" charset="0"/>
              </a:rPr>
              <a:t>Ξ </a:t>
            </a:r>
            <a:r>
              <a:rPr lang="en-US" sz="4109" b="1" kern="1200">
                <a:solidFill>
                  <a:srgbClr val="7030A0"/>
                </a:solidFill>
                <a:latin typeface="HP001 4 hàng" panose="020B0603050302020204" pitchFamily="34" charset="0"/>
                <a:ea typeface="+mn-ea"/>
                <a:cs typeface="HP001 5H Normal" panose="020B0603050302020204" pitchFamily="34" charset="0"/>
              </a:rPr>
              <a:t>ǧ</a:t>
            </a:r>
            <a:r>
              <a:rPr lang="el-GR" sz="4109" b="1" kern="1200">
                <a:solidFill>
                  <a:srgbClr val="7030A0"/>
                </a:solidFill>
                <a:latin typeface="HP001 4 hàng" panose="020B0603050302020204" pitchFamily="34" charset="0"/>
                <a:ea typeface="+mn-ea"/>
                <a:cs typeface="HP001 5H Normal" panose="020B0603050302020204" pitchFamily="34" charset="0"/>
              </a:rPr>
              <a:t>΅</a:t>
            </a:r>
            <a:r>
              <a:rPr lang="en-US" sz="4109" b="1" kern="1200">
                <a:solidFill>
                  <a:srgbClr val="7030A0"/>
                </a:solidFill>
                <a:latin typeface="HP001 4 hàng" panose="020B0603050302020204" pitchFamily="34" charset="0"/>
                <a:ea typeface="+mn-ea"/>
                <a:cs typeface="HP001 5H Normal" panose="020B0603050302020204" pitchFamily="34" charset="0"/>
              </a:rPr>
              <a:t>m Ǉím</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DC2D7DE2-E23D-CC09-7149-6C6D22610D4B}"/>
              </a:ext>
            </a:extLst>
          </p:cNvPr>
          <p:cNvSpPr txBox="1"/>
          <p:nvPr/>
        </p:nvSpPr>
        <p:spPr>
          <a:xfrm>
            <a:off x="3935045" y="4413972"/>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Mǌ </a:t>
            </a:r>
            <a:r>
              <a:rPr lang="el-GR" sz="4109" b="1" kern="1200">
                <a:solidFill>
                  <a:srgbClr val="7030A0"/>
                </a:solidFill>
                <a:latin typeface="HP001 4 hàng" panose="020B0603050302020204" pitchFamily="34" charset="0"/>
                <a:ea typeface="+mn-ea"/>
                <a:cs typeface="HP001 5H Normal" panose="020B0603050302020204" pitchFamily="34" charset="0"/>
              </a:rPr>
              <a:t>Λ</a:t>
            </a:r>
            <a:r>
              <a:rPr lang="en-US" sz="4109" b="1" kern="1200">
                <a:solidFill>
                  <a:srgbClr val="7030A0"/>
                </a:solidFill>
                <a:latin typeface="HP001 4 hàng" panose="020B0603050302020204" pitchFamily="34" charset="0"/>
                <a:ea typeface="+mn-ea"/>
                <a:cs typeface="HP001 5H Normal" panose="020B0603050302020204" pitchFamily="34" charset="0"/>
              </a:rPr>
              <a:t>łn đē </a:t>
            </a:r>
            <a:r>
              <a:rPr lang="en-US" sz="4109" b="1" kern="1200">
                <a:solidFill>
                  <a:srgbClr val="7030A0"/>
                </a:solidFill>
                <a:latin typeface="HP001 5 hàng" panose="020B0603050302020204" pitchFamily="34" charset="0"/>
                <a:ea typeface="+mn-ea"/>
                <a:cs typeface="HP001 5H Normal" panose="020B0603050302020204" pitchFamily="34" charset="0"/>
              </a:rPr>
              <a:t>Ǖ</a:t>
            </a:r>
            <a:r>
              <a:rPr lang="el-GR" sz="4109" b="1" kern="1200">
                <a:solidFill>
                  <a:srgbClr val="7030A0"/>
                </a:solidFill>
                <a:latin typeface="HP001 5 hàng" panose="020B0603050302020204" pitchFamily="34" charset="0"/>
                <a:ea typeface="+mn-ea"/>
                <a:cs typeface="HP001 5H Normal" panose="020B0603050302020204" pitchFamily="34" charset="0"/>
              </a:rPr>
              <a:t>Μ</a:t>
            </a:r>
            <a:r>
              <a:rPr lang="en-US" sz="4109" b="1" kern="1200">
                <a:solidFill>
                  <a:srgbClr val="7030A0"/>
                </a:solidFill>
                <a:latin typeface="HP001 4H" panose="020B0603050302020204" pitchFamily="34" charset="0"/>
                <a:ea typeface="+mn-ea"/>
                <a:cs typeface="HP001 5H Normal" panose="020B0603050302020204" pitchFamily="34" charset="0"/>
              </a:rPr>
              <a:t>ɐ</a:t>
            </a:r>
            <a:endParaRPr lang="en-VN" sz="4109"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8DBE1656-FC72-3771-0109-657C86297AC2}"/>
              </a:ext>
            </a:extLst>
          </p:cNvPr>
          <p:cNvSpPr txBox="1"/>
          <p:nvPr/>
        </p:nvSpPr>
        <p:spPr>
          <a:xfrm>
            <a:off x="3935045" y="5251723"/>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Rung ǟi</a:t>
            </a:r>
            <a:r>
              <a:rPr lang="el-GR" sz="4109" b="1" kern="1200">
                <a:solidFill>
                  <a:srgbClr val="7030A0"/>
                </a:solidFill>
                <a:latin typeface="HP001 4 hàng" panose="020B0603050302020204" pitchFamily="34" charset="0"/>
                <a:ea typeface="+mn-ea"/>
                <a:cs typeface="HP001 5H Normal" panose="020B0603050302020204" pitchFamily="34" charset="0"/>
              </a:rPr>
              <a:t>ζ λΰ</a:t>
            </a:r>
            <a:r>
              <a:rPr lang="vi-VN" sz="4109" b="1" kern="1200">
                <a:solidFill>
                  <a:srgbClr val="7030A0"/>
                </a:solidFill>
                <a:latin typeface="HP001 4 hàng" panose="020B0603050302020204" pitchFamily="34" charset="0"/>
                <a:ea typeface="+mn-ea"/>
                <a:cs typeface="HP001 5H Normal" panose="020B0603050302020204" pitchFamily="34" charset="0"/>
              </a:rPr>
              <a:t>ĥ lưŖ</a:t>
            </a:r>
            <a:r>
              <a:rPr lang="en-US" sz="4109" b="1" kern="1200">
                <a:solidFill>
                  <a:srgbClr val="7030A0"/>
                </a:solidFill>
                <a:latin typeface="HP001 4 hàng" panose="020B0603050302020204" pitchFamily="34" charset="0"/>
                <a:ea typeface="+mn-ea"/>
                <a:cs typeface="HP001 5H Normal" panose="020B0603050302020204" pitchFamily="34" charset="0"/>
              </a:rPr>
              <a:t>.</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DBF1D43E-0AAF-4DC8-567C-E9125DB2B884}"/>
              </a:ext>
            </a:extLst>
          </p:cNvPr>
          <p:cNvSpPr txBox="1"/>
          <p:nvPr/>
        </p:nvSpPr>
        <p:spPr>
          <a:xfrm>
            <a:off x="3935044" y="2753609"/>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Em </a:t>
            </a:r>
            <a:r>
              <a:rPr lang="el-GR" sz="4109" b="1" kern="1200">
                <a:solidFill>
                  <a:srgbClr val="7030A0"/>
                </a:solidFill>
                <a:latin typeface="HP001 4 hàng" panose="020B0603050302020204" pitchFamily="34" charset="0"/>
                <a:ea typeface="+mn-ea"/>
                <a:cs typeface="HP001 5H Normal" panose="020B0603050302020204" pitchFamily="34" charset="0"/>
              </a:rPr>
              <a:t>ΐ</a:t>
            </a:r>
            <a:r>
              <a:rPr lang="en-US" sz="4109" b="1" kern="1200">
                <a:solidFill>
                  <a:srgbClr val="7030A0"/>
                </a:solidFill>
                <a:latin typeface="HP001 4 hàng" panose="020B0603050302020204" pitchFamily="34" charset="0"/>
                <a:ea typeface="+mn-ea"/>
                <a:cs typeface="HP001 5H Normal" panose="020B0603050302020204" pitchFamily="34" charset="0"/>
              </a:rPr>
              <a:t>êu jùa Ǘ∆</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3" name="TextBox 2">
            <a:extLst>
              <a:ext uri="{FF2B5EF4-FFF2-40B4-BE49-F238E27FC236}">
                <a16:creationId xmlns:a16="http://schemas.microsoft.com/office/drawing/2014/main" id="{73B323F8-DC76-48EE-B37C-9938F43E9794}"/>
              </a:ext>
            </a:extLst>
          </p:cNvPr>
          <p:cNvSpPr txBox="1"/>
          <p:nvPr/>
        </p:nvSpPr>
        <p:spPr>
          <a:xfrm>
            <a:off x="1438275" y="229109"/>
            <a:ext cx="11547521" cy="738664"/>
          </a:xfrm>
          <a:prstGeom prst="rect">
            <a:avLst/>
          </a:prstGeom>
          <a:noFill/>
        </p:spPr>
        <p:txBody>
          <a:bodyPr wrap="square" rtlCol="0">
            <a:spAutoFit/>
          </a:bodyPr>
          <a:lstStyle/>
          <a:p>
            <a:pPr defTabSz="739683">
              <a:buClrTx/>
              <a:defRPr/>
            </a:pPr>
            <a:r>
              <a:rPr lang="en-VN" sz="4200" b="1" kern="1200">
                <a:solidFill>
                  <a:srgbClr val="7030A0"/>
                </a:solidFill>
                <a:latin typeface="HP001 4 hàng" panose="020B0603050302020204" pitchFamily="34" charset="0"/>
                <a:ea typeface="+mn-ea"/>
                <a:cs typeface="HP001 5H Normal" panose="020B0603050302020204" pitchFamily="34" charset="0"/>
              </a:rPr>
              <a:t>Thứ</a:t>
            </a:r>
            <a:r>
              <a:rPr lang="en-US" sz="4200" b="1" kern="1200">
                <a:solidFill>
                  <a:srgbClr val="7030A0"/>
                </a:solidFill>
                <a:latin typeface="HP001 4 hàng" panose="020B0603050302020204" pitchFamily="34" charset="0"/>
                <a:ea typeface="+mn-ea"/>
                <a:cs typeface="HP001 5H Normal" panose="020B0603050302020204" pitchFamily="34" charset="0"/>
              </a:rPr>
              <a:t> 5</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a:solidFill>
                  <a:srgbClr val="7030A0"/>
                </a:solidFill>
                <a:latin typeface="HP001 4 hàng" panose="020B0603050302020204" pitchFamily="34" charset="0"/>
                <a:ea typeface="+mn-ea"/>
                <a:cs typeface="HP001 5H Normal" panose="020B0603050302020204" pitchFamily="34" charset="0"/>
              </a:rPr>
              <a:t>gà</a:t>
            </a:r>
            <a:r>
              <a:rPr lang="en-US" sz="4200" b="1" kern="1200">
                <a:solidFill>
                  <a:srgbClr val="7030A0"/>
                </a:solidFill>
                <a:latin typeface="HP001 4 hàng" panose="020B0603050302020204" pitchFamily="34" charset="0"/>
                <a:ea typeface="+mn-ea"/>
                <a:cs typeface="HP001 5H Normal" panose="020B0603050302020204" pitchFamily="34" charset="0"/>
              </a:rPr>
              <a:t>ǀ 7</a:t>
            </a:r>
            <a:r>
              <a:rPr lang="en-US" sz="4200" b="1">
                <a:solidFill>
                  <a:srgbClr val="7030A0"/>
                </a:solidFill>
                <a:latin typeface="HP001 4 hàng" panose="020B0603050302020204" pitchFamily="34" charset="0"/>
                <a:cs typeface="HP001 5H Normal" panose="020B0603050302020204" pitchFamily="34" charset="0"/>
              </a:rPr>
              <a:t> </a:t>
            </a:r>
            <a:r>
              <a:rPr lang="el-GR" sz="4200" b="1" kern="1200" dirty="0">
                <a:solidFill>
                  <a:srgbClr val="7030A0"/>
                </a:solidFill>
                <a:latin typeface="HP001 4 hàng" panose="020B0603050302020204" pitchFamily="34" charset="0"/>
                <a:ea typeface="+mn-ea"/>
                <a:cs typeface="HP001 5H Normal" panose="020B0603050302020204" pitchFamily="34" charset="0"/>
              </a:rPr>
              <a:t>κ</a:t>
            </a:r>
            <a:r>
              <a:rPr lang="en-VN" sz="4200" b="1" kern="1200" dirty="0">
                <a:solidFill>
                  <a:srgbClr val="7030A0"/>
                </a:solidFill>
                <a:latin typeface="HP001 4 hàng" panose="020B0603050302020204" pitchFamily="34" charset="0"/>
                <a:ea typeface="+mn-ea"/>
                <a:cs typeface="HP001 5H Normal" panose="020B0603050302020204" pitchFamily="34" charset="0"/>
              </a:rPr>
              <a:t>án</a:t>
            </a:r>
            <a:r>
              <a:rPr lang="en-US" sz="4200" b="1" kern="1200" err="1">
                <a:solidFill>
                  <a:srgbClr val="7030A0"/>
                </a:solidFill>
                <a:latin typeface="HP001 4 hàng" panose="020B0603050302020204" pitchFamily="34" charset="0"/>
                <a:ea typeface="+mn-ea"/>
                <a:cs typeface="HP001 5H Normal" panose="020B0603050302020204" pitchFamily="34" charset="0"/>
              </a:rPr>
              <a:t>Ƒ</a:t>
            </a:r>
            <a:r>
              <a:rPr lang="en-US" sz="4200" b="1">
                <a:solidFill>
                  <a:srgbClr val="7030A0"/>
                </a:solidFill>
                <a:latin typeface="HP001 4 hàng" panose="020B0603050302020204" pitchFamily="34" charset="0"/>
                <a:cs typeface="HP001 5H Normal" panose="020B0603050302020204" pitchFamily="34" charset="0"/>
              </a:rPr>
              <a:t> 9</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a:solidFill>
                  <a:srgbClr val="7030A0"/>
                </a:solidFill>
                <a:latin typeface="HP001 4 hàng" panose="020B0603050302020204" pitchFamily="34" charset="0"/>
                <a:ea typeface="+mn-ea"/>
                <a:cs typeface="HP001 5H Normal" panose="020B0603050302020204" pitchFamily="34" charset="0"/>
              </a:rPr>
              <a:t>ăm 202</a:t>
            </a:r>
            <a:r>
              <a:rPr lang="en-US" sz="4200" b="1" kern="1200" dirty="0">
                <a:solidFill>
                  <a:srgbClr val="7030A0"/>
                </a:solidFill>
                <a:latin typeface="HP001 4 hàng" panose="020B0603050302020204" pitchFamily="34" charset="0"/>
                <a:ea typeface="+mn-ea"/>
                <a:cs typeface="HP001 5H Normal" panose="020B0603050302020204" pitchFamily="34" charset="0"/>
              </a:rPr>
              <a:t>3</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8" name="TextBox 7">
            <a:extLst>
              <a:ext uri="{FF2B5EF4-FFF2-40B4-BE49-F238E27FC236}">
                <a16:creationId xmlns:a16="http://schemas.microsoft.com/office/drawing/2014/main" id="{0534CD4D-B1ED-0EDE-887A-E7584CA2863C}"/>
              </a:ext>
            </a:extLst>
          </p:cNvPr>
          <p:cNvSpPr txBox="1"/>
          <p:nvPr/>
        </p:nvSpPr>
        <p:spPr>
          <a:xfrm>
            <a:off x="1438275" y="1037516"/>
            <a:ext cx="3011090" cy="738664"/>
          </a:xfrm>
          <a:prstGeom prst="rect">
            <a:avLst/>
          </a:prstGeom>
          <a:noFill/>
        </p:spPr>
        <p:txBody>
          <a:bodyPr wrap="square">
            <a:spAutoFit/>
          </a:bodyPr>
          <a:lstStyle/>
          <a:p>
            <a:r>
              <a:rPr lang="en-US" sz="4200" b="1" u="sng">
                <a:solidFill>
                  <a:srgbClr val="7030A0"/>
                </a:solidFill>
                <a:latin typeface="HP001 4 hàng" panose="020B0603050302020204" pitchFamily="34" charset="0"/>
              </a:rPr>
              <a:t>Chíζ Ǉả</a:t>
            </a:r>
            <a:r>
              <a:rPr lang="en-US" sz="4200" b="1">
                <a:solidFill>
                  <a:srgbClr val="7030A0"/>
                </a:solidFill>
                <a:latin typeface="HP001 4 hàng" panose="020B0603050302020204" pitchFamily="34" charset="0"/>
              </a:rPr>
              <a:t>:</a:t>
            </a:r>
          </a:p>
        </p:txBody>
      </p:sp>
      <p:sp>
        <p:nvSpPr>
          <p:cNvPr id="17" name="TextBox 16">
            <a:extLst>
              <a:ext uri="{FF2B5EF4-FFF2-40B4-BE49-F238E27FC236}">
                <a16:creationId xmlns:a16="http://schemas.microsoft.com/office/drawing/2014/main" id="{7DDA1FC0-A214-D5C3-029D-AF4BD4F84AB7}"/>
              </a:ext>
            </a:extLst>
          </p:cNvPr>
          <p:cNvSpPr txBox="1"/>
          <p:nvPr/>
        </p:nvSpPr>
        <p:spPr>
          <a:xfrm>
            <a:off x="3924414" y="1897972"/>
            <a:ext cx="798374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Em </a:t>
            </a:r>
            <a:r>
              <a:rPr lang="el-GR" sz="4200" b="1" kern="1200">
                <a:solidFill>
                  <a:srgbClr val="7030A0"/>
                </a:solidFill>
                <a:latin typeface="HP001 4 hàng" panose="020B0603050302020204" pitchFamily="34" charset="0"/>
                <a:ea typeface="+mn-ea"/>
                <a:cs typeface="HP001 5H Normal" panose="020B0603050302020204" pitchFamily="34" charset="0"/>
              </a:rPr>
              <a:t>ΐ</a:t>
            </a:r>
            <a:r>
              <a:rPr lang="en-US" sz="4200" b="1" kern="1200">
                <a:solidFill>
                  <a:srgbClr val="7030A0"/>
                </a:solidFill>
                <a:latin typeface="HP001 4 hàng" panose="020B0603050302020204" pitchFamily="34" charset="0"/>
                <a:ea typeface="+mn-ea"/>
                <a:cs typeface="HP001 5H Normal" panose="020B0603050302020204" pitchFamily="34" charset="0"/>
              </a:rPr>
              <a:t>êu jùa Ǘ∆</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3AD9ADDE-C0FE-9389-E1BB-53F8401FE180}"/>
              </a:ext>
            </a:extLst>
          </p:cNvPr>
          <p:cNvSpPr txBox="1"/>
          <p:nvPr/>
        </p:nvSpPr>
        <p:spPr>
          <a:xfrm>
            <a:off x="1438275" y="1905472"/>
            <a:ext cx="3901127" cy="738664"/>
          </a:xfrm>
          <a:prstGeom prst="rect">
            <a:avLst/>
          </a:prstGeom>
          <a:noFill/>
        </p:spPr>
        <p:txBody>
          <a:bodyPr wrap="square" rtlCol="0">
            <a:spAutoFit/>
          </a:bodyPr>
          <a:lstStyle/>
          <a:p>
            <a:pPr defTabSz="739683">
              <a:buClrTx/>
              <a:defRPr/>
            </a:pPr>
            <a:r>
              <a:rPr lang="en-US" sz="4200" b="1" u="sng" kern="1200">
                <a:solidFill>
                  <a:srgbClr val="7030A0"/>
                </a:solidFill>
                <a:latin typeface="HP001 4 hàng" panose="020B0603050302020204" pitchFamily="34" charset="0"/>
                <a:ea typeface="+mn-ea"/>
                <a:cs typeface="HP001 5H Normal" panose="020B0603050302020204" pitchFamily="34" charset="0"/>
              </a:rPr>
              <a:t>Bài</a:t>
            </a:r>
            <a:r>
              <a:rPr lang="el-GR" sz="4200" b="1" u="sng" kern="1200">
                <a:solidFill>
                  <a:srgbClr val="7030A0"/>
                </a:solidFill>
                <a:latin typeface="HP001 4 hàng" panose="020B0603050302020204" pitchFamily="34" charset="0"/>
                <a:ea typeface="+mn-ea"/>
                <a:cs typeface="HP001 5H Normal" panose="020B0603050302020204" pitchFamily="34" charset="0"/>
              </a:rPr>
              <a:t> νμ</a:t>
            </a:r>
            <a:r>
              <a:rPr lang="en-US" sz="4200" b="1" u="sng" kern="1200">
                <a:solidFill>
                  <a:srgbClr val="7030A0"/>
                </a:solidFill>
                <a:latin typeface="HP001 4 hàng" panose="020B0603050302020204" pitchFamily="34" charset="0"/>
                <a:ea typeface="+mn-ea"/>
                <a:cs typeface="HP001 5H Normal" panose="020B0603050302020204" pitchFamily="34" charset="0"/>
              </a:rPr>
              <a:t>Ğt</a:t>
            </a:r>
            <a:r>
              <a:rPr lang="en-US" sz="4200" b="1" kern="1200">
                <a:solidFill>
                  <a:srgbClr val="7030A0"/>
                </a:solidFill>
                <a:latin typeface="HP001 4 hàng" panose="020B0603050302020204" pitchFamily="34" charset="0"/>
                <a:ea typeface="+mn-ea"/>
                <a:cs typeface="HP001 5H Normal" panose="020B0603050302020204" pitchFamily="34" charset="0"/>
              </a:rPr>
              <a: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5" name="TextBox 14">
            <a:extLst>
              <a:ext uri="{FF2B5EF4-FFF2-40B4-BE49-F238E27FC236}">
                <a16:creationId xmlns:a16="http://schemas.microsoft.com/office/drawing/2014/main" id="{3AD9ADDE-C0FE-9389-E1BB-53F8401FE180}"/>
              </a:ext>
            </a:extLst>
          </p:cNvPr>
          <p:cNvSpPr txBox="1"/>
          <p:nvPr/>
        </p:nvSpPr>
        <p:spPr>
          <a:xfrm>
            <a:off x="4713855" y="1060221"/>
            <a:ext cx="390112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N</a:t>
            </a:r>
            <a:r>
              <a:rPr lang="el-GR" sz="4200" b="1" kern="1200">
                <a:solidFill>
                  <a:srgbClr val="7030A0"/>
                </a:solidFill>
                <a:latin typeface="HP001 4 hàng" panose="020B0603050302020204" pitchFamily="34" charset="0"/>
                <a:ea typeface="+mn-ea"/>
                <a:cs typeface="HP001 5H Normal" panose="020B0603050302020204" pitchFamily="34" charset="0"/>
              </a:rPr>
              <a:t>Ή; </a:t>
            </a:r>
            <a:r>
              <a:rPr lang="en-US" sz="4200" b="1" kern="1200">
                <a:solidFill>
                  <a:srgbClr val="7030A0"/>
                </a:solidFill>
                <a:latin typeface="HP001 4 hàng" panose="020B0603050302020204" pitchFamily="34" charset="0"/>
                <a:ea typeface="+mn-ea"/>
                <a:cs typeface="HP001 5H Normal" panose="020B0603050302020204" pitchFamily="34" charset="0"/>
              </a:rPr>
              <a:t>– viết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cxnSp>
        <p:nvCxnSpPr>
          <p:cNvPr id="5" name="Straight Connector 4"/>
          <p:cNvCxnSpPr/>
          <p:nvPr/>
        </p:nvCxnSpPr>
        <p:spPr>
          <a:xfrm>
            <a:off x="3111087" y="2466753"/>
            <a:ext cx="0" cy="398721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074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9" name="TextBox 8">
            <a:extLst>
              <a:ext uri="{FF2B5EF4-FFF2-40B4-BE49-F238E27FC236}">
                <a16:creationId xmlns:a16="http://schemas.microsoft.com/office/drawing/2014/main" id="{5981B583-F08F-1F6F-483B-31B2FCBF31CD}"/>
              </a:ext>
            </a:extLst>
          </p:cNvPr>
          <p:cNvSpPr txBox="1"/>
          <p:nvPr/>
        </p:nvSpPr>
        <p:spPr>
          <a:xfrm>
            <a:off x="3102085" y="231872"/>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Em </a:t>
            </a:r>
            <a:r>
              <a:rPr lang="el-GR" sz="4109" b="1" kern="1200">
                <a:solidFill>
                  <a:srgbClr val="7030A0"/>
                </a:solidFill>
                <a:latin typeface="HP001 4 hàng" panose="020B0603050302020204" pitchFamily="34" charset="0"/>
                <a:ea typeface="+mn-ea"/>
                <a:cs typeface="HP001 5H Normal" panose="020B0603050302020204" pitchFamily="34" charset="0"/>
              </a:rPr>
              <a:t>ΐ</a:t>
            </a:r>
            <a:r>
              <a:rPr lang="en-US" sz="4109" b="1" kern="1200">
                <a:solidFill>
                  <a:srgbClr val="7030A0"/>
                </a:solidFill>
                <a:latin typeface="HP001 4 hàng" panose="020B0603050302020204" pitchFamily="34" charset="0"/>
                <a:ea typeface="+mn-ea"/>
                <a:cs typeface="HP001 5H Normal" panose="020B0603050302020204" pitchFamily="34" charset="0"/>
              </a:rPr>
              <a:t>êu jùa Ǘ∆</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0" name="TextBox 9">
            <a:extLst>
              <a:ext uri="{FF2B5EF4-FFF2-40B4-BE49-F238E27FC236}">
                <a16:creationId xmlns:a16="http://schemas.microsoft.com/office/drawing/2014/main" id="{27295D30-AEFD-F7CE-3549-4A46378C8A5B}"/>
              </a:ext>
            </a:extLst>
          </p:cNvPr>
          <p:cNvSpPr txBox="1"/>
          <p:nvPr/>
        </p:nvSpPr>
        <p:spPr>
          <a:xfrm>
            <a:off x="3102085" y="1902595"/>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Có h</a:t>
            </a:r>
            <a:r>
              <a:rPr lang="el-GR" sz="4109" b="1" kern="1200">
                <a:solidFill>
                  <a:srgbClr val="7030A0"/>
                </a:solidFill>
                <a:latin typeface="HP001 4 hàng" panose="020B0603050302020204" pitchFamily="34" charset="0"/>
                <a:ea typeface="+mn-ea"/>
                <a:cs typeface="HP001 5H Normal" panose="020B0603050302020204" pitchFamily="34" charset="0"/>
              </a:rPr>
              <a:t>Ξ </a:t>
            </a:r>
            <a:r>
              <a:rPr lang="en-US" sz="4109" b="1" kern="1200">
                <a:solidFill>
                  <a:srgbClr val="7030A0"/>
                </a:solidFill>
                <a:latin typeface="HP001 4 hàng" panose="020B0603050302020204" pitchFamily="34" charset="0"/>
                <a:ea typeface="+mn-ea"/>
                <a:cs typeface="HP001 5H Normal" panose="020B0603050302020204" pitchFamily="34" charset="0"/>
              </a:rPr>
              <a:t>ǧ</a:t>
            </a:r>
            <a:r>
              <a:rPr lang="el-GR" sz="4109" b="1" kern="1200">
                <a:solidFill>
                  <a:srgbClr val="7030A0"/>
                </a:solidFill>
                <a:latin typeface="HP001 4 hàng" panose="020B0603050302020204" pitchFamily="34" charset="0"/>
                <a:ea typeface="+mn-ea"/>
                <a:cs typeface="HP001 5H Normal" panose="020B0603050302020204" pitchFamily="34" charset="0"/>
              </a:rPr>
              <a:t>΅</a:t>
            </a:r>
            <a:r>
              <a:rPr lang="en-US" sz="4109" b="1" kern="1200">
                <a:solidFill>
                  <a:srgbClr val="7030A0"/>
                </a:solidFill>
                <a:latin typeface="HP001 4 hàng" panose="020B0603050302020204" pitchFamily="34" charset="0"/>
                <a:ea typeface="+mn-ea"/>
                <a:cs typeface="HP001 5H Normal" panose="020B0603050302020204" pitchFamily="34" charset="0"/>
              </a:rPr>
              <a:t>m Ǉím</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DC2D7DE2-E23D-CC09-7149-6C6D22610D4B}"/>
              </a:ext>
            </a:extLst>
          </p:cNvPr>
          <p:cNvSpPr txBox="1"/>
          <p:nvPr/>
        </p:nvSpPr>
        <p:spPr>
          <a:xfrm>
            <a:off x="3102085" y="2729188"/>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Mǌ </a:t>
            </a:r>
            <a:r>
              <a:rPr lang="el-GR" sz="4109" b="1" kern="1200">
                <a:solidFill>
                  <a:srgbClr val="7030A0"/>
                </a:solidFill>
                <a:latin typeface="HP001 4 hàng" panose="020B0603050302020204" pitchFamily="34" charset="0"/>
                <a:ea typeface="+mn-ea"/>
                <a:cs typeface="HP001 5H Normal" panose="020B0603050302020204" pitchFamily="34" charset="0"/>
              </a:rPr>
              <a:t>Λ</a:t>
            </a:r>
            <a:r>
              <a:rPr lang="en-US" sz="4109" b="1" kern="1200">
                <a:solidFill>
                  <a:srgbClr val="7030A0"/>
                </a:solidFill>
                <a:latin typeface="HP001 4 hàng" panose="020B0603050302020204" pitchFamily="34" charset="0"/>
                <a:ea typeface="+mn-ea"/>
                <a:cs typeface="HP001 5H Normal" panose="020B0603050302020204" pitchFamily="34" charset="0"/>
              </a:rPr>
              <a:t>łn đē </a:t>
            </a:r>
            <a:r>
              <a:rPr lang="en-US" sz="4109" b="1" kern="1200">
                <a:solidFill>
                  <a:srgbClr val="7030A0"/>
                </a:solidFill>
                <a:latin typeface="HP001 5 hàng" panose="020B0603050302020204" pitchFamily="34" charset="0"/>
                <a:ea typeface="+mn-ea"/>
                <a:cs typeface="HP001 5H Normal" panose="020B0603050302020204" pitchFamily="34" charset="0"/>
              </a:rPr>
              <a:t>Ǖ</a:t>
            </a:r>
            <a:r>
              <a:rPr lang="el-GR" sz="4109" b="1" kern="1200">
                <a:solidFill>
                  <a:srgbClr val="7030A0"/>
                </a:solidFill>
                <a:latin typeface="HP001 5 hàng" panose="020B0603050302020204" pitchFamily="34" charset="0"/>
                <a:ea typeface="+mn-ea"/>
                <a:cs typeface="HP001 5H Normal" panose="020B0603050302020204" pitchFamily="34" charset="0"/>
              </a:rPr>
              <a:t>Μ</a:t>
            </a:r>
            <a:r>
              <a:rPr lang="en-US" sz="4109" b="1" kern="1200">
                <a:solidFill>
                  <a:srgbClr val="7030A0"/>
                </a:solidFill>
                <a:latin typeface="HP001 4H" panose="020B0603050302020204" pitchFamily="34" charset="0"/>
                <a:ea typeface="+mn-ea"/>
                <a:cs typeface="HP001 5H Normal" panose="020B0603050302020204" pitchFamily="34" charset="0"/>
              </a:rPr>
              <a:t>ɐ</a:t>
            </a:r>
            <a:endParaRPr lang="en-VN" sz="4109"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8DBE1656-FC72-3771-0109-657C86297AC2}"/>
              </a:ext>
            </a:extLst>
          </p:cNvPr>
          <p:cNvSpPr txBox="1"/>
          <p:nvPr/>
        </p:nvSpPr>
        <p:spPr>
          <a:xfrm>
            <a:off x="3102085" y="3582179"/>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Rung ǟi</a:t>
            </a:r>
            <a:r>
              <a:rPr lang="el-GR" sz="4109" b="1" kern="1200">
                <a:solidFill>
                  <a:srgbClr val="7030A0"/>
                </a:solidFill>
                <a:latin typeface="HP001 4 hàng" panose="020B0603050302020204" pitchFamily="34" charset="0"/>
                <a:ea typeface="+mn-ea"/>
                <a:cs typeface="HP001 5H Normal" panose="020B0603050302020204" pitchFamily="34" charset="0"/>
              </a:rPr>
              <a:t>ζ λΰ</a:t>
            </a:r>
            <a:r>
              <a:rPr lang="vi-VN" sz="4109" b="1" kern="1200">
                <a:solidFill>
                  <a:srgbClr val="7030A0"/>
                </a:solidFill>
                <a:latin typeface="HP001 4 hàng" panose="020B0603050302020204" pitchFamily="34" charset="0"/>
                <a:ea typeface="+mn-ea"/>
                <a:cs typeface="HP001 5H Normal" panose="020B0603050302020204" pitchFamily="34" charset="0"/>
              </a:rPr>
              <a:t>ĥ lưŖ</a:t>
            </a:r>
            <a:r>
              <a:rPr lang="en-US" sz="4109" b="1" kern="1200">
                <a:solidFill>
                  <a:srgbClr val="7030A0"/>
                </a:solidFill>
                <a:latin typeface="HP001 4 hàng" panose="020B0603050302020204" pitchFamily="34" charset="0"/>
                <a:ea typeface="+mn-ea"/>
                <a:cs typeface="HP001 5H Normal" panose="020B0603050302020204" pitchFamily="34" charset="0"/>
              </a:rPr>
              <a:t>.</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DBF1D43E-0AAF-4DC8-567C-E9125DB2B884}"/>
              </a:ext>
            </a:extLst>
          </p:cNvPr>
          <p:cNvSpPr txBox="1"/>
          <p:nvPr/>
        </p:nvSpPr>
        <p:spPr>
          <a:xfrm>
            <a:off x="3102084" y="1068825"/>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Em </a:t>
            </a:r>
            <a:r>
              <a:rPr lang="el-GR" sz="4109" b="1" kern="1200">
                <a:solidFill>
                  <a:srgbClr val="7030A0"/>
                </a:solidFill>
                <a:latin typeface="HP001 4 hàng" panose="020B0603050302020204" pitchFamily="34" charset="0"/>
                <a:ea typeface="+mn-ea"/>
                <a:cs typeface="HP001 5H Normal" panose="020B0603050302020204" pitchFamily="34" charset="0"/>
              </a:rPr>
              <a:t>ΐ</a:t>
            </a:r>
            <a:r>
              <a:rPr lang="en-US" sz="4109" b="1" kern="1200">
                <a:solidFill>
                  <a:srgbClr val="7030A0"/>
                </a:solidFill>
                <a:latin typeface="HP001 4 hàng" panose="020B0603050302020204" pitchFamily="34" charset="0"/>
                <a:ea typeface="+mn-ea"/>
                <a:cs typeface="HP001 5H Normal" panose="020B0603050302020204" pitchFamily="34" charset="0"/>
              </a:rPr>
              <a:t>êu jùa Ǘ∆</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FABC0ED8-4394-24E3-484E-324054AA11F9}"/>
              </a:ext>
            </a:extLst>
          </p:cNvPr>
          <p:cNvSpPr txBox="1"/>
          <p:nvPr/>
        </p:nvSpPr>
        <p:spPr>
          <a:xfrm>
            <a:off x="3102084" y="5243585"/>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Th</a:t>
            </a:r>
            <a:r>
              <a:rPr lang="el-GR" sz="4109" b="1" kern="1200">
                <a:solidFill>
                  <a:srgbClr val="7030A0"/>
                </a:solidFill>
                <a:latin typeface="HP001 4 hàng" panose="020B0603050302020204" pitchFamily="34" charset="0"/>
                <a:ea typeface="+mn-ea"/>
                <a:cs typeface="HP001 5H Normal" panose="020B0603050302020204" pitchFamily="34" charset="0"/>
              </a:rPr>
              <a:t>Ϊ</a:t>
            </a:r>
            <a:r>
              <a:rPr lang="vi-VN" sz="4109" b="1" kern="1200">
                <a:solidFill>
                  <a:srgbClr val="7030A0"/>
                </a:solidFill>
                <a:latin typeface="HP001 4 hàng" panose="020B0603050302020204" pitchFamily="34" charset="0"/>
                <a:ea typeface="+mn-ea"/>
                <a:cs typeface="HP001 5H Normal" panose="020B0603050302020204" pitchFamily="34" charset="0"/>
              </a:rPr>
              <a:t>g </a:t>
            </a:r>
            <a:r>
              <a:rPr lang="el-GR" sz="4109" b="1" kern="1200">
                <a:solidFill>
                  <a:srgbClr val="7030A0"/>
                </a:solidFill>
                <a:latin typeface="HP001 4 hàng" panose="020B0603050302020204" pitchFamily="34" charset="0"/>
                <a:ea typeface="+mn-ea"/>
                <a:cs typeface="HP001 5H Normal" panose="020B0603050302020204" pitchFamily="34" charset="0"/>
              </a:rPr>
              <a:t>κ</a:t>
            </a:r>
            <a:r>
              <a:rPr lang="vi-VN" sz="4109" b="1" kern="1200">
                <a:solidFill>
                  <a:srgbClr val="7030A0"/>
                </a:solidFill>
                <a:latin typeface="HP001 4 hàng" panose="020B0603050302020204" pitchFamily="34" charset="0"/>
                <a:ea typeface="+mn-ea"/>
                <a:cs typeface="HP001 5H Normal" panose="020B0603050302020204" pitchFamily="34" charset="0"/>
              </a:rPr>
              <a:t>ả dắt Ǉrâu</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5" name="TextBox 14">
            <a:extLst>
              <a:ext uri="{FF2B5EF4-FFF2-40B4-BE49-F238E27FC236}">
                <a16:creationId xmlns:a16="http://schemas.microsoft.com/office/drawing/2014/main" id="{502EDB56-3B23-1F32-4FAC-3E2FE03ABC1B}"/>
              </a:ext>
            </a:extLst>
          </p:cNvPr>
          <p:cNvSpPr txBox="1"/>
          <p:nvPr/>
        </p:nvSpPr>
        <p:spPr>
          <a:xfrm>
            <a:off x="3102084" y="6077355"/>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Tǟ</a:t>
            </a:r>
            <a:r>
              <a:rPr lang="el-GR" sz="4109" b="1" kern="1200">
                <a:solidFill>
                  <a:srgbClr val="7030A0"/>
                </a:solidFill>
                <a:latin typeface="HP001 4 hàng" panose="020B0603050302020204" pitchFamily="34" charset="0"/>
                <a:ea typeface="+mn-ea"/>
                <a:cs typeface="HP001 5H Normal" panose="020B0603050302020204" pitchFamily="34" charset="0"/>
              </a:rPr>
              <a:t>Ϊ</a:t>
            </a:r>
            <a:r>
              <a:rPr lang="vi-VN" sz="4109" b="1" kern="1200">
                <a:solidFill>
                  <a:srgbClr val="7030A0"/>
                </a:solidFill>
                <a:latin typeface="HP001 4 hàng" panose="020B0603050302020204" pitchFamily="34" charset="0"/>
                <a:ea typeface="+mn-ea"/>
                <a:cs typeface="HP001 5H Normal" panose="020B0603050302020204" pitchFamily="34" charset="0"/>
              </a:rPr>
              <a:t>g </a:t>
            </a:r>
            <a:r>
              <a:rPr lang="el-GR" sz="4109" b="1" kern="1200">
                <a:solidFill>
                  <a:srgbClr val="7030A0"/>
                </a:solidFill>
                <a:latin typeface="HP001 4 hàng" panose="020B0603050302020204" pitchFamily="34" charset="0"/>
                <a:ea typeface="+mn-ea"/>
                <a:cs typeface="HP001 5H Normal" panose="020B0603050302020204" pitchFamily="34" charset="0"/>
              </a:rPr>
              <a:t>εΗϛ</a:t>
            </a:r>
            <a:r>
              <a:rPr lang="vi-VN" sz="4109" b="1" kern="1200">
                <a:solidFill>
                  <a:srgbClr val="7030A0"/>
                </a:solidFill>
                <a:latin typeface="HP001 4 hàng" panose="020B0603050302020204" pitchFamily="34" charset="0"/>
                <a:ea typeface="+mn-ea"/>
                <a:cs typeface="HP001 5H Normal" panose="020B0603050302020204" pitchFamily="34" charset="0"/>
              </a:rPr>
              <a:t>u wắng </a:t>
            </a:r>
            <a:r>
              <a:rPr lang="el-GR" sz="4109" b="1" kern="1200">
                <a:solidFill>
                  <a:srgbClr val="7030A0"/>
                </a:solidFill>
                <a:latin typeface="HP001 4 hàng" panose="020B0603050302020204" pitchFamily="34" charset="0"/>
                <a:ea typeface="+mn-ea"/>
                <a:cs typeface="HP001 5H Normal" panose="020B0603050302020204" pitchFamily="34" charset="0"/>
              </a:rPr>
              <a:t>Κ</a:t>
            </a:r>
            <a:r>
              <a:rPr lang="vi-VN" sz="4109" b="1" kern="1200">
                <a:solidFill>
                  <a:srgbClr val="7030A0"/>
                </a:solidFill>
                <a:latin typeface="HP001 4 hàng" panose="020B0603050302020204" pitchFamily="34" charset="0"/>
                <a:ea typeface="+mn-ea"/>
                <a:cs typeface="HP001 5H Normal" panose="020B0603050302020204" pitchFamily="34" charset="0"/>
              </a:rPr>
              <a:t>Ğ</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cxnSp>
        <p:nvCxnSpPr>
          <p:cNvPr id="16" name="Straight Connector 15"/>
          <p:cNvCxnSpPr/>
          <p:nvPr/>
        </p:nvCxnSpPr>
        <p:spPr>
          <a:xfrm flipH="1">
            <a:off x="2328530" y="0"/>
            <a:ext cx="6380" cy="680204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631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015531" y="333811"/>
            <a:ext cx="10130776"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460">
                <a:solidFill>
                  <a:srgbClr val="0070C0"/>
                </a:solidFill>
                <a:latin typeface="+mj-lt"/>
              </a:rPr>
              <a:t>2. Tìm và viết tên sự vật bắt đầu bằng </a:t>
            </a:r>
            <a:r>
              <a:rPr lang="en-US" sz="3460" i="1">
                <a:solidFill>
                  <a:srgbClr val="0070C0"/>
                </a:solidFill>
                <a:latin typeface="+mj-lt"/>
              </a:rPr>
              <a:t>c</a:t>
            </a:r>
            <a:r>
              <a:rPr lang="en-US" sz="3460">
                <a:solidFill>
                  <a:srgbClr val="0070C0"/>
                </a:solidFill>
                <a:latin typeface="+mj-lt"/>
              </a:rPr>
              <a:t> hoặc </a:t>
            </a:r>
            <a:r>
              <a:rPr lang="en-US" sz="3460" i="1">
                <a:solidFill>
                  <a:srgbClr val="0070C0"/>
                </a:solidFill>
                <a:latin typeface="+mj-lt"/>
              </a:rPr>
              <a:t>k</a:t>
            </a:r>
            <a:r>
              <a:rPr lang="en-US" sz="3460">
                <a:solidFill>
                  <a:srgbClr val="0070C0"/>
                </a:solidFill>
                <a:latin typeface="+mj-lt"/>
              </a:rPr>
              <a:t> trong các hình dưới đây.</a:t>
            </a:r>
            <a:endParaRPr lang="en-US" sz="4758">
              <a:solidFill>
                <a:srgbClr val="0070C0"/>
              </a:solidFill>
              <a:latin typeface="+mj-lt"/>
            </a:endParaRPr>
          </a:p>
        </p:txBody>
      </p:sp>
      <p:pic>
        <p:nvPicPr>
          <p:cNvPr id="4" name="Picture 3">
            <a:extLst>
              <a:ext uri="{FF2B5EF4-FFF2-40B4-BE49-F238E27FC236}">
                <a16:creationId xmlns:a16="http://schemas.microsoft.com/office/drawing/2014/main" id="{A1C945FE-B36B-80D1-E0CF-CA267E0160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567" y="1953790"/>
            <a:ext cx="11996705" cy="3436778"/>
          </a:xfrm>
          <a:prstGeom prst="rect">
            <a:avLst/>
          </a:prstGeom>
        </p:spPr>
      </p:pic>
    </p:spTree>
    <p:extLst>
      <p:ext uri="{BB962C8B-B14F-4D97-AF65-F5344CB8AC3E}">
        <p14:creationId xmlns:p14="http://schemas.microsoft.com/office/powerpoint/2010/main" val="1772288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pic>
        <p:nvPicPr>
          <p:cNvPr id="4" name="Picture 3">
            <a:extLst>
              <a:ext uri="{FF2B5EF4-FFF2-40B4-BE49-F238E27FC236}">
                <a16:creationId xmlns:a16="http://schemas.microsoft.com/office/drawing/2014/main" id="{A1C945FE-B36B-80D1-E0CF-CA267E0160F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0" y="874756"/>
            <a:ext cx="12151724" cy="3481187"/>
          </a:xfrm>
          <a:prstGeom prst="rect">
            <a:avLst/>
          </a:prstGeom>
        </p:spPr>
      </p:pic>
      <p:sp>
        <p:nvSpPr>
          <p:cNvPr id="2" name="Oval 1">
            <a:extLst>
              <a:ext uri="{FF2B5EF4-FFF2-40B4-BE49-F238E27FC236}">
                <a16:creationId xmlns:a16="http://schemas.microsoft.com/office/drawing/2014/main" id="{D16B2B07-25B7-E0BF-13DA-AAB72754EABB}"/>
              </a:ext>
            </a:extLst>
          </p:cNvPr>
          <p:cNvSpPr/>
          <p:nvPr/>
        </p:nvSpPr>
        <p:spPr>
          <a:xfrm>
            <a:off x="597706" y="1121941"/>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1</a:t>
            </a:r>
          </a:p>
        </p:txBody>
      </p:sp>
      <p:sp>
        <p:nvSpPr>
          <p:cNvPr id="3" name="TextBox 2">
            <a:extLst>
              <a:ext uri="{FF2B5EF4-FFF2-40B4-BE49-F238E27FC236}">
                <a16:creationId xmlns:a16="http://schemas.microsoft.com/office/drawing/2014/main" id="{DB39DDA7-1242-3988-7C42-8F28EA6C01B4}"/>
              </a:ext>
            </a:extLst>
          </p:cNvPr>
          <p:cNvSpPr txBox="1"/>
          <p:nvPr/>
        </p:nvSpPr>
        <p:spPr>
          <a:xfrm>
            <a:off x="813822" y="4804701"/>
            <a:ext cx="2078289" cy="990912"/>
          </a:xfrm>
          <a:prstGeom prst="rect">
            <a:avLst/>
          </a:prstGeom>
          <a:noFill/>
        </p:spPr>
        <p:txBody>
          <a:bodyPr wrap="square" rtlCol="0">
            <a:spAutoFit/>
          </a:bodyPr>
          <a:lstStyle/>
          <a:p>
            <a:pPr algn="just"/>
            <a:r>
              <a:rPr lang="en-US" sz="5839">
                <a:solidFill>
                  <a:schemeClr val="tx1"/>
                </a:solidFill>
              </a:rPr>
              <a:t>kính</a:t>
            </a:r>
          </a:p>
        </p:txBody>
      </p:sp>
      <p:sp>
        <p:nvSpPr>
          <p:cNvPr id="10" name="Oval 9">
            <a:extLst>
              <a:ext uri="{FF2B5EF4-FFF2-40B4-BE49-F238E27FC236}">
                <a16:creationId xmlns:a16="http://schemas.microsoft.com/office/drawing/2014/main" id="{6E621881-CF31-A070-B472-82BAEA2FEF8A}"/>
              </a:ext>
            </a:extLst>
          </p:cNvPr>
          <p:cNvSpPr/>
          <p:nvPr/>
        </p:nvSpPr>
        <p:spPr>
          <a:xfrm>
            <a:off x="1636851" y="2316668"/>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2</a:t>
            </a:r>
          </a:p>
        </p:txBody>
      </p:sp>
      <p:sp>
        <p:nvSpPr>
          <p:cNvPr id="11" name="TextBox 10">
            <a:extLst>
              <a:ext uri="{FF2B5EF4-FFF2-40B4-BE49-F238E27FC236}">
                <a16:creationId xmlns:a16="http://schemas.microsoft.com/office/drawing/2014/main" id="{D03C4B17-CFA0-6159-8A60-B08E114CA254}"/>
              </a:ext>
            </a:extLst>
          </p:cNvPr>
          <p:cNvSpPr txBox="1"/>
          <p:nvPr/>
        </p:nvSpPr>
        <p:spPr>
          <a:xfrm>
            <a:off x="813821" y="5865975"/>
            <a:ext cx="2078289" cy="990912"/>
          </a:xfrm>
          <a:prstGeom prst="rect">
            <a:avLst/>
          </a:prstGeom>
          <a:noFill/>
        </p:spPr>
        <p:txBody>
          <a:bodyPr wrap="square" rtlCol="0">
            <a:spAutoFit/>
          </a:bodyPr>
          <a:lstStyle/>
          <a:p>
            <a:pPr algn="just"/>
            <a:r>
              <a:rPr lang="en-US" sz="5839">
                <a:solidFill>
                  <a:schemeClr val="tx1"/>
                </a:solidFill>
              </a:rPr>
              <a:t>cân</a:t>
            </a:r>
          </a:p>
        </p:txBody>
      </p:sp>
      <p:sp>
        <p:nvSpPr>
          <p:cNvPr id="12" name="Oval 11">
            <a:extLst>
              <a:ext uri="{FF2B5EF4-FFF2-40B4-BE49-F238E27FC236}">
                <a16:creationId xmlns:a16="http://schemas.microsoft.com/office/drawing/2014/main" id="{81D2478B-D0E5-14EC-D885-D821C295267A}"/>
              </a:ext>
            </a:extLst>
          </p:cNvPr>
          <p:cNvSpPr/>
          <p:nvPr/>
        </p:nvSpPr>
        <p:spPr>
          <a:xfrm>
            <a:off x="3767728" y="1986926"/>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3</a:t>
            </a:r>
          </a:p>
        </p:txBody>
      </p:sp>
      <p:sp>
        <p:nvSpPr>
          <p:cNvPr id="13" name="TextBox 12">
            <a:extLst>
              <a:ext uri="{FF2B5EF4-FFF2-40B4-BE49-F238E27FC236}">
                <a16:creationId xmlns:a16="http://schemas.microsoft.com/office/drawing/2014/main" id="{CB0A1CE6-5B10-D596-7215-AD4D238A22D2}"/>
              </a:ext>
            </a:extLst>
          </p:cNvPr>
          <p:cNvSpPr txBox="1"/>
          <p:nvPr/>
        </p:nvSpPr>
        <p:spPr>
          <a:xfrm>
            <a:off x="3745888" y="4800912"/>
            <a:ext cx="2078289" cy="990912"/>
          </a:xfrm>
          <a:prstGeom prst="rect">
            <a:avLst/>
          </a:prstGeom>
          <a:noFill/>
        </p:spPr>
        <p:txBody>
          <a:bodyPr wrap="square" rtlCol="0">
            <a:spAutoFit/>
          </a:bodyPr>
          <a:lstStyle/>
          <a:p>
            <a:pPr algn="just"/>
            <a:r>
              <a:rPr lang="en-US" sz="5839">
                <a:solidFill>
                  <a:schemeClr val="tx1"/>
                </a:solidFill>
              </a:rPr>
              <a:t>cây</a:t>
            </a:r>
          </a:p>
        </p:txBody>
      </p:sp>
      <p:sp>
        <p:nvSpPr>
          <p:cNvPr id="14" name="GHE">
            <a:extLst>
              <a:ext uri="{FF2B5EF4-FFF2-40B4-BE49-F238E27FC236}">
                <a16:creationId xmlns:a16="http://schemas.microsoft.com/office/drawing/2014/main" id="{F005C5DF-57BF-4AC2-920F-F83146DFA08E}"/>
              </a:ext>
            </a:extLst>
          </p:cNvPr>
          <p:cNvSpPr/>
          <p:nvPr/>
        </p:nvSpPr>
        <p:spPr>
          <a:xfrm>
            <a:off x="3253102" y="2769840"/>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4</a:t>
            </a:r>
          </a:p>
        </p:txBody>
      </p:sp>
      <p:sp>
        <p:nvSpPr>
          <p:cNvPr id="19" name="Oval 18">
            <a:extLst>
              <a:ext uri="{FF2B5EF4-FFF2-40B4-BE49-F238E27FC236}">
                <a16:creationId xmlns:a16="http://schemas.microsoft.com/office/drawing/2014/main" id="{255DBDFD-3AFC-B8B0-6E09-6E5D938F8680}"/>
              </a:ext>
            </a:extLst>
          </p:cNvPr>
          <p:cNvSpPr/>
          <p:nvPr/>
        </p:nvSpPr>
        <p:spPr>
          <a:xfrm>
            <a:off x="5064529" y="2934630"/>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5</a:t>
            </a:r>
          </a:p>
        </p:txBody>
      </p:sp>
      <p:sp>
        <p:nvSpPr>
          <p:cNvPr id="20" name="TextBox 19">
            <a:extLst>
              <a:ext uri="{FF2B5EF4-FFF2-40B4-BE49-F238E27FC236}">
                <a16:creationId xmlns:a16="http://schemas.microsoft.com/office/drawing/2014/main" id="{0F341CA4-EC3C-C688-482C-275C22D88610}"/>
              </a:ext>
            </a:extLst>
          </p:cNvPr>
          <p:cNvSpPr txBox="1"/>
          <p:nvPr/>
        </p:nvSpPr>
        <p:spPr>
          <a:xfrm>
            <a:off x="3745887" y="5862186"/>
            <a:ext cx="2078289" cy="990912"/>
          </a:xfrm>
          <a:prstGeom prst="rect">
            <a:avLst/>
          </a:prstGeom>
          <a:noFill/>
        </p:spPr>
        <p:txBody>
          <a:bodyPr wrap="square" rtlCol="0">
            <a:spAutoFit/>
          </a:bodyPr>
          <a:lstStyle/>
          <a:p>
            <a:pPr algn="just"/>
            <a:r>
              <a:rPr lang="en-US" sz="5839">
                <a:solidFill>
                  <a:schemeClr val="tx1"/>
                </a:solidFill>
              </a:rPr>
              <a:t>kéo</a:t>
            </a:r>
          </a:p>
        </p:txBody>
      </p:sp>
      <p:sp>
        <p:nvSpPr>
          <p:cNvPr id="24" name="Oval 23">
            <a:extLst>
              <a:ext uri="{FF2B5EF4-FFF2-40B4-BE49-F238E27FC236}">
                <a16:creationId xmlns:a16="http://schemas.microsoft.com/office/drawing/2014/main" id="{0CEDF348-D935-632F-8517-2E6AA7501124}"/>
              </a:ext>
            </a:extLst>
          </p:cNvPr>
          <p:cNvSpPr/>
          <p:nvPr/>
        </p:nvSpPr>
        <p:spPr>
          <a:xfrm>
            <a:off x="5241893" y="1121941"/>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6</a:t>
            </a:r>
          </a:p>
        </p:txBody>
      </p:sp>
      <p:sp>
        <p:nvSpPr>
          <p:cNvPr id="25" name="TextBox 24">
            <a:extLst>
              <a:ext uri="{FF2B5EF4-FFF2-40B4-BE49-F238E27FC236}">
                <a16:creationId xmlns:a16="http://schemas.microsoft.com/office/drawing/2014/main" id="{8D8076AE-DCD4-522A-B83A-DC107EE693E9}"/>
              </a:ext>
            </a:extLst>
          </p:cNvPr>
          <p:cNvSpPr txBox="1"/>
          <p:nvPr/>
        </p:nvSpPr>
        <p:spPr>
          <a:xfrm>
            <a:off x="6840017" y="4803448"/>
            <a:ext cx="2078289" cy="990912"/>
          </a:xfrm>
          <a:prstGeom prst="rect">
            <a:avLst/>
          </a:prstGeom>
          <a:noFill/>
        </p:spPr>
        <p:txBody>
          <a:bodyPr wrap="square" rtlCol="0">
            <a:spAutoFit/>
          </a:bodyPr>
          <a:lstStyle/>
          <a:p>
            <a:pPr algn="just"/>
            <a:r>
              <a:rPr lang="en-US" sz="5839">
                <a:solidFill>
                  <a:schemeClr val="tx1"/>
                </a:solidFill>
              </a:rPr>
              <a:t>kìm</a:t>
            </a:r>
          </a:p>
        </p:txBody>
      </p:sp>
      <p:sp>
        <p:nvSpPr>
          <p:cNvPr id="30" name="but">
            <a:extLst>
              <a:ext uri="{FF2B5EF4-FFF2-40B4-BE49-F238E27FC236}">
                <a16:creationId xmlns:a16="http://schemas.microsoft.com/office/drawing/2014/main" id="{BACC1544-7D85-4857-4F50-417E8B5AFF1D}"/>
              </a:ext>
            </a:extLst>
          </p:cNvPr>
          <p:cNvSpPr/>
          <p:nvPr/>
        </p:nvSpPr>
        <p:spPr>
          <a:xfrm>
            <a:off x="6714986" y="1780939"/>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7</a:t>
            </a:r>
          </a:p>
        </p:txBody>
      </p:sp>
      <p:sp>
        <p:nvSpPr>
          <p:cNvPr id="33" name="Oval 32">
            <a:extLst>
              <a:ext uri="{FF2B5EF4-FFF2-40B4-BE49-F238E27FC236}">
                <a16:creationId xmlns:a16="http://schemas.microsoft.com/office/drawing/2014/main" id="{A1F026B2-EBEC-29A4-4C63-D60A67840B9E}"/>
              </a:ext>
            </a:extLst>
          </p:cNvPr>
          <p:cNvSpPr/>
          <p:nvPr/>
        </p:nvSpPr>
        <p:spPr>
          <a:xfrm>
            <a:off x="8404833" y="2318749"/>
            <a:ext cx="844000" cy="40839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10</a:t>
            </a:r>
          </a:p>
        </p:txBody>
      </p:sp>
      <p:sp>
        <p:nvSpPr>
          <p:cNvPr id="34" name="TextBox 33">
            <a:extLst>
              <a:ext uri="{FF2B5EF4-FFF2-40B4-BE49-F238E27FC236}">
                <a16:creationId xmlns:a16="http://schemas.microsoft.com/office/drawing/2014/main" id="{D2CF8DC9-DA16-9A5D-9571-D1050D99E015}"/>
              </a:ext>
            </a:extLst>
          </p:cNvPr>
          <p:cNvSpPr txBox="1"/>
          <p:nvPr/>
        </p:nvSpPr>
        <p:spPr>
          <a:xfrm>
            <a:off x="6840017" y="5864722"/>
            <a:ext cx="2078289" cy="990912"/>
          </a:xfrm>
          <a:prstGeom prst="rect">
            <a:avLst/>
          </a:prstGeom>
          <a:noFill/>
        </p:spPr>
        <p:txBody>
          <a:bodyPr wrap="square" rtlCol="0">
            <a:spAutoFit/>
          </a:bodyPr>
          <a:lstStyle/>
          <a:p>
            <a:pPr algn="just"/>
            <a:r>
              <a:rPr lang="en-US" sz="5839">
                <a:solidFill>
                  <a:schemeClr val="tx1"/>
                </a:solidFill>
              </a:rPr>
              <a:t>cờ</a:t>
            </a:r>
          </a:p>
        </p:txBody>
      </p:sp>
      <p:sp>
        <p:nvSpPr>
          <p:cNvPr id="35" name="Oval 34">
            <a:extLst>
              <a:ext uri="{FF2B5EF4-FFF2-40B4-BE49-F238E27FC236}">
                <a16:creationId xmlns:a16="http://schemas.microsoft.com/office/drawing/2014/main" id="{200AA63B-80E9-B0D4-7C0D-AA0719988125}"/>
              </a:ext>
            </a:extLst>
          </p:cNvPr>
          <p:cNvSpPr/>
          <p:nvPr/>
        </p:nvSpPr>
        <p:spPr>
          <a:xfrm>
            <a:off x="8959503" y="1030961"/>
            <a:ext cx="800271" cy="40839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11</a:t>
            </a:r>
          </a:p>
        </p:txBody>
      </p:sp>
      <p:sp>
        <p:nvSpPr>
          <p:cNvPr id="36" name="TextBox 35">
            <a:extLst>
              <a:ext uri="{FF2B5EF4-FFF2-40B4-BE49-F238E27FC236}">
                <a16:creationId xmlns:a16="http://schemas.microsoft.com/office/drawing/2014/main" id="{E005274B-EBA4-5356-24CB-CD41B340890F}"/>
              </a:ext>
            </a:extLst>
          </p:cNvPr>
          <p:cNvSpPr txBox="1"/>
          <p:nvPr/>
        </p:nvSpPr>
        <p:spPr>
          <a:xfrm>
            <a:off x="9772084" y="4800912"/>
            <a:ext cx="2078289" cy="990912"/>
          </a:xfrm>
          <a:prstGeom prst="rect">
            <a:avLst/>
          </a:prstGeom>
          <a:noFill/>
        </p:spPr>
        <p:txBody>
          <a:bodyPr wrap="square" rtlCol="0">
            <a:spAutoFit/>
          </a:bodyPr>
          <a:lstStyle/>
          <a:p>
            <a:pPr algn="just"/>
            <a:r>
              <a:rPr lang="en-US" sz="5839">
                <a:solidFill>
                  <a:schemeClr val="tx1"/>
                </a:solidFill>
              </a:rPr>
              <a:t>kẹo</a:t>
            </a:r>
          </a:p>
        </p:txBody>
      </p:sp>
      <p:sp>
        <p:nvSpPr>
          <p:cNvPr id="37" name="Oval 36">
            <a:extLst>
              <a:ext uri="{FF2B5EF4-FFF2-40B4-BE49-F238E27FC236}">
                <a16:creationId xmlns:a16="http://schemas.microsoft.com/office/drawing/2014/main" id="{B423C104-BE83-D682-5DAF-4BEAC9704EEF}"/>
              </a:ext>
            </a:extLst>
          </p:cNvPr>
          <p:cNvSpPr/>
          <p:nvPr/>
        </p:nvSpPr>
        <p:spPr>
          <a:xfrm>
            <a:off x="10337456" y="3645989"/>
            <a:ext cx="947541"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12</a:t>
            </a:r>
          </a:p>
        </p:txBody>
      </p:sp>
      <p:sp>
        <p:nvSpPr>
          <p:cNvPr id="38" name="TextBox 37">
            <a:extLst>
              <a:ext uri="{FF2B5EF4-FFF2-40B4-BE49-F238E27FC236}">
                <a16:creationId xmlns:a16="http://schemas.microsoft.com/office/drawing/2014/main" id="{38F2E789-AC7C-F6C3-A4A9-3C4DC3A615B0}"/>
              </a:ext>
            </a:extLst>
          </p:cNvPr>
          <p:cNvSpPr txBox="1"/>
          <p:nvPr/>
        </p:nvSpPr>
        <p:spPr>
          <a:xfrm>
            <a:off x="9759775" y="5841841"/>
            <a:ext cx="2078289" cy="990912"/>
          </a:xfrm>
          <a:prstGeom prst="rect">
            <a:avLst/>
          </a:prstGeom>
          <a:noFill/>
        </p:spPr>
        <p:txBody>
          <a:bodyPr wrap="square" rtlCol="0">
            <a:spAutoFit/>
          </a:bodyPr>
          <a:lstStyle/>
          <a:p>
            <a:pPr algn="just"/>
            <a:r>
              <a:rPr lang="en-US" sz="5839">
                <a:solidFill>
                  <a:schemeClr val="tx1"/>
                </a:solidFill>
              </a:rPr>
              <a:t>cửa</a:t>
            </a:r>
          </a:p>
        </p:txBody>
      </p:sp>
      <p:sp>
        <p:nvSpPr>
          <p:cNvPr id="39" name="Google Shape;7902;p32">
            <a:extLst>
              <a:ext uri="{FF2B5EF4-FFF2-40B4-BE49-F238E27FC236}">
                <a16:creationId xmlns:a16="http://schemas.microsoft.com/office/drawing/2014/main" id="{609C354D-7128-8596-2731-C2D1CB6C890A}"/>
              </a:ext>
            </a:extLst>
          </p:cNvPr>
          <p:cNvSpPr txBox="1">
            <a:spLocks/>
          </p:cNvSpPr>
          <p:nvPr/>
        </p:nvSpPr>
        <p:spPr>
          <a:xfrm>
            <a:off x="135308" y="-600368"/>
            <a:ext cx="11715065"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800">
                <a:solidFill>
                  <a:srgbClr val="0070C0"/>
                </a:solidFill>
                <a:latin typeface="+mj-lt"/>
              </a:rPr>
              <a:t>2. Tìm và viết tên sự vật bắt đầu bằng </a:t>
            </a:r>
            <a:r>
              <a:rPr lang="en-US" sz="2800" i="1">
                <a:solidFill>
                  <a:srgbClr val="0070C0"/>
                </a:solidFill>
                <a:latin typeface="+mj-lt"/>
              </a:rPr>
              <a:t>c</a:t>
            </a:r>
            <a:r>
              <a:rPr lang="en-US" sz="2800">
                <a:solidFill>
                  <a:srgbClr val="0070C0"/>
                </a:solidFill>
                <a:latin typeface="+mj-lt"/>
              </a:rPr>
              <a:t> hoặc </a:t>
            </a:r>
            <a:r>
              <a:rPr lang="en-US" sz="2800" i="1">
                <a:solidFill>
                  <a:srgbClr val="0070C0"/>
                </a:solidFill>
                <a:latin typeface="+mj-lt"/>
              </a:rPr>
              <a:t>k</a:t>
            </a:r>
            <a:r>
              <a:rPr lang="en-US" sz="2800">
                <a:solidFill>
                  <a:srgbClr val="0070C0"/>
                </a:solidFill>
                <a:latin typeface="+mj-lt"/>
              </a:rPr>
              <a:t> trong các hình dưới đây.</a:t>
            </a:r>
            <a:endParaRPr lang="en-US" sz="4000">
              <a:solidFill>
                <a:srgbClr val="0070C0"/>
              </a:solidFill>
              <a:latin typeface="+mj-lt"/>
            </a:endParaRPr>
          </a:p>
        </p:txBody>
      </p:sp>
      <p:sp>
        <p:nvSpPr>
          <p:cNvPr id="40" name="đèn">
            <a:extLst>
              <a:ext uri="{FF2B5EF4-FFF2-40B4-BE49-F238E27FC236}">
                <a16:creationId xmlns:a16="http://schemas.microsoft.com/office/drawing/2014/main" id="{EBCF5606-C858-2703-760B-CF1E3D5B0656}"/>
              </a:ext>
            </a:extLst>
          </p:cNvPr>
          <p:cNvSpPr/>
          <p:nvPr/>
        </p:nvSpPr>
        <p:spPr>
          <a:xfrm>
            <a:off x="6086161" y="2573990"/>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8</a:t>
            </a:r>
          </a:p>
        </p:txBody>
      </p:sp>
      <p:sp>
        <p:nvSpPr>
          <p:cNvPr id="41" name="may tinh">
            <a:extLst>
              <a:ext uri="{FF2B5EF4-FFF2-40B4-BE49-F238E27FC236}">
                <a16:creationId xmlns:a16="http://schemas.microsoft.com/office/drawing/2014/main" id="{D6924932-E935-843F-A8F7-8433A0305B51}"/>
              </a:ext>
            </a:extLst>
          </p:cNvPr>
          <p:cNvSpPr/>
          <p:nvPr/>
        </p:nvSpPr>
        <p:spPr>
          <a:xfrm>
            <a:off x="7282498" y="1005946"/>
            <a:ext cx="514626" cy="41197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5" b="1">
                <a:solidFill>
                  <a:schemeClr val="tx1"/>
                </a:solidFill>
              </a:rPr>
              <a:t>9</a:t>
            </a:r>
          </a:p>
        </p:txBody>
      </p:sp>
      <p:sp>
        <p:nvSpPr>
          <p:cNvPr id="5" name="TextBox 4">
            <a:extLst>
              <a:ext uri="{FF2B5EF4-FFF2-40B4-BE49-F238E27FC236}">
                <a16:creationId xmlns:a16="http://schemas.microsoft.com/office/drawing/2014/main" id="{A7C75CF0-DD8E-F670-457D-1AB638CA7A94}"/>
              </a:ext>
            </a:extLst>
          </p:cNvPr>
          <p:cNvSpPr txBox="1"/>
          <p:nvPr/>
        </p:nvSpPr>
        <p:spPr>
          <a:xfrm>
            <a:off x="5582258" y="2934631"/>
            <a:ext cx="65" cy="295145"/>
          </a:xfrm>
          <a:prstGeom prst="rect">
            <a:avLst/>
          </a:prstGeom>
          <a:noFill/>
        </p:spPr>
        <p:txBody>
          <a:bodyPr wrap="none" lIns="0" tIns="0" rIns="0" bIns="0" rtlCol="0">
            <a:spAutoFit/>
          </a:bodyPr>
          <a:lstStyle/>
          <a:p>
            <a:endParaRPr lang="en-US" sz="1918"/>
          </a:p>
        </p:txBody>
      </p:sp>
      <p:pic>
        <p:nvPicPr>
          <p:cNvPr id="6" name="oh no">
            <a:hlinkClick r:id="" action="ppaction://media"/>
            <a:extLst>
              <a:ext uri="{FF2B5EF4-FFF2-40B4-BE49-F238E27FC236}">
                <a16:creationId xmlns:a16="http://schemas.microsoft.com/office/drawing/2014/main" id="{42D0CEE3-16F6-9511-CBC4-BF11FBD5BF03}"/>
              </a:ext>
            </a:extLst>
          </p:cNvPr>
          <p:cNvPicPr>
            <a:picLocks noChangeAspect="1"/>
          </p:cNvPicPr>
          <p:nvPr>
            <a:audioFile r:link="rId1"/>
            <p:extLst>
              <p:ext uri="{DAA4B4D4-6D71-4841-9C94-3DE7FCFB9230}">
                <p14:media xmlns:p14="http://schemas.microsoft.com/office/powerpoint/2010/main" r:embed="rId2">
                  <p14:trim end="1370.3015"/>
                </p14:media>
              </p:ext>
            </p:extLst>
          </p:nvPr>
        </p:nvPicPr>
        <p:blipFill>
          <a:blip r:embed="rId8"/>
          <a:stretch>
            <a:fillRect/>
          </a:stretch>
        </p:blipFill>
        <p:spPr>
          <a:xfrm>
            <a:off x="13038460" y="1307168"/>
            <a:ext cx="659160" cy="659160"/>
          </a:xfrm>
          <a:prstGeom prst="rect">
            <a:avLst/>
          </a:prstGeom>
        </p:spPr>
      </p:pic>
      <p:sp>
        <p:nvSpPr>
          <p:cNvPr id="43" name="Google Shape;7902;p32">
            <a:extLst>
              <a:ext uri="{FF2B5EF4-FFF2-40B4-BE49-F238E27FC236}">
                <a16:creationId xmlns:a16="http://schemas.microsoft.com/office/drawing/2014/main" id="{B25C7D79-D5F5-BE8F-AB49-9F03DD77C70F}"/>
              </a:ext>
            </a:extLst>
          </p:cNvPr>
          <p:cNvSpPr txBox="1">
            <a:spLocks/>
          </p:cNvSpPr>
          <p:nvPr/>
        </p:nvSpPr>
        <p:spPr>
          <a:xfrm>
            <a:off x="50569" y="6665300"/>
            <a:ext cx="11715065" cy="455360"/>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2000">
                <a:solidFill>
                  <a:srgbClr val="002060"/>
                </a:solidFill>
                <a:latin typeface="+mj-lt"/>
              </a:rPr>
              <a:t>Click chuột và các vòng tròn có số thứ tự để ra kết quả.</a:t>
            </a:r>
            <a:endParaRPr lang="en-US" sz="3200">
              <a:solidFill>
                <a:srgbClr val="002060"/>
              </a:solidFill>
              <a:latin typeface="+mj-lt"/>
            </a:endParaRPr>
          </a:p>
        </p:txBody>
      </p:sp>
    </p:spTree>
    <p:extLst>
      <p:ext uri="{BB962C8B-B14F-4D97-AF65-F5344CB8AC3E}">
        <p14:creationId xmlns:p14="http://schemas.microsoft.com/office/powerpoint/2010/main" val="3941954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subTnLst>
                                    <p:audio>
                                      <p:cMediaNode>
                                        <p:cTn display="0" masterRel="sameClick">
                                          <p:stCondLst>
                                            <p:cond evt="begin" delay="0">
                                              <p:tn val="3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3"/>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subTnLst>
                                    <p:audio>
                                      <p:cMediaNode>
                                        <p:cTn display="0" masterRel="sameClick">
                                          <p:stCondLst>
                                            <p:cond evt="begin" delay="0">
                                              <p:tn val="4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7"/>
                  </p:tgtEl>
                </p:cond>
              </p:nextCondLst>
            </p:seq>
            <p:audio>
              <p:cMediaNode vol="80000">
                <p:cTn id="50" fill="hold" display="0">
                  <p:stCondLst>
                    <p:cond delay="indefinite"/>
                  </p:stCondLst>
                  <p:endCondLst>
                    <p:cond evt="onStopAudio" delay="0">
                      <p:tgtEl>
                        <p:sldTgt/>
                      </p:tgtEl>
                    </p:cond>
                  </p:endCondLst>
                </p:cTn>
                <p:tgtEl>
                  <p:spTgt spid="6"/>
                </p:tgtEl>
              </p:cMediaNode>
            </p:audio>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457" fill="hold"/>
                                        <p:tgtEl>
                                          <p:spTgt spid="6"/>
                                        </p:tgtEl>
                                      </p:cBhvr>
                                    </p:cmd>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457" fill="hold"/>
                                        <p:tgtEl>
                                          <p:spTgt spid="6"/>
                                        </p:tgtEl>
                                      </p:cBhvr>
                                    </p:cmd>
                                  </p:childTnLst>
                                </p:cTn>
                              </p:par>
                            </p:childTnLst>
                          </p:cTn>
                        </p:par>
                      </p:childTnLst>
                    </p:cTn>
                  </p:par>
                </p:childTnLst>
              </p:cTn>
              <p:nextCondLst>
                <p:cond evt="onClick" delay="0">
                  <p:tgtEl>
                    <p:spTgt spid="40"/>
                  </p:tgtEl>
                </p:cond>
              </p:nextCondLst>
            </p:seq>
            <p:seq concurrent="1" nextAc="seek">
              <p:cTn id="61" restart="whenNotActive" fill="hold" evtFilter="cancelBubble" nodeType="interactiveSeq">
                <p:stCondLst>
                  <p:cond evt="onClick" delay="0">
                    <p:tgtEl>
                      <p:spTgt spid="41"/>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457" fill="hold"/>
                                        <p:tgtEl>
                                          <p:spTgt spid="6"/>
                                        </p:tgtEl>
                                      </p:cBhvr>
                                    </p:cmd>
                                  </p:childTnLst>
                                </p:cTn>
                              </p:par>
                            </p:childTnLst>
                          </p:cTn>
                        </p:par>
                      </p:childTnLst>
                    </p:cTn>
                  </p:par>
                </p:childTnLst>
              </p:cTn>
              <p:nextCondLst>
                <p:cond evt="onClick" delay="0">
                  <p:tgtEl>
                    <p:spTgt spid="41"/>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457" fill="hold"/>
                                        <p:tgtEl>
                                          <p:spTgt spid="6"/>
                                        </p:tgtEl>
                                      </p:cBhvr>
                                    </p:cmd>
                                  </p:childTnLst>
                                </p:cTn>
                              </p:par>
                            </p:childTnLst>
                          </p:cTn>
                        </p:par>
                      </p:childTnLst>
                    </p:cTn>
                  </p:par>
                </p:childTnLst>
              </p:cTn>
              <p:nextCondLst>
                <p:cond evt="onClick" delay="0">
                  <p:tgtEl>
                    <p:spTgt spid="14"/>
                  </p:tgtEl>
                </p:cond>
              </p:nextCondLst>
            </p:seq>
          </p:childTnLst>
        </p:cTn>
      </p:par>
    </p:tnLst>
    <p:bldLst>
      <p:bldP spid="3" grpId="0"/>
      <p:bldP spid="11" grpId="0"/>
      <p:bldP spid="13" grpId="0"/>
      <p:bldP spid="20" grpId="0"/>
      <p:bldP spid="25" grpId="0"/>
      <p:bldP spid="34" grpId="0"/>
      <p:bldP spid="36"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63746" cy="404939"/>
          </a:xfrm>
          <a:prstGeom prst="curvedConnector3">
            <a:avLst>
              <a:gd name="adj1" fmla="val 50000"/>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549817"/>
          </a:xfrm>
          <a:prstGeom prst="curvedConnector3">
            <a:avLst>
              <a:gd name="adj1" fmla="val 50000"/>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id="{E740435E-552F-99E6-E6CA-EF92FA9509CB}"/>
              </a:ext>
            </a:extLst>
          </p:cNvPr>
          <p:cNvSpPr/>
          <p:nvPr/>
        </p:nvSpPr>
        <p:spPr>
          <a:xfrm>
            <a:off x="3688400" y="3328823"/>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id="{E8615389-2DB2-31C3-CE73-D3751F95B3AE}"/>
              </a:ext>
            </a:extLst>
          </p:cNvPr>
          <p:cNvSpPr/>
          <p:nvPr/>
        </p:nvSpPr>
        <p:spPr>
          <a:xfrm>
            <a:off x="3688400" y="2511120"/>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id="{290357BA-630B-D30C-420E-64EEDBD3B501}"/>
              </a:ext>
            </a:extLst>
          </p:cNvPr>
          <p:cNvSpPr/>
          <p:nvPr/>
        </p:nvSpPr>
        <p:spPr>
          <a:xfrm>
            <a:off x="3605169" y="510978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k</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i</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e</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ê</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kí, kĩ, kì, kỉ…</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627194" y="1720845"/>
            <a:ext cx="6269537" cy="757900"/>
          </a:xfrm>
          <a:prstGeom prst="rect">
            <a:avLst/>
          </a:prstGeom>
          <a:noFill/>
        </p:spPr>
        <p:txBody>
          <a:bodyPr wrap="square" rtlCol="0">
            <a:spAutoFit/>
          </a:bodyPr>
          <a:lstStyle/>
          <a:p>
            <a:pPr algn="just"/>
            <a:r>
              <a:rPr lang="en-US" sz="4325">
                <a:solidFill>
                  <a:schemeClr val="tx1"/>
                </a:solidFill>
              </a:rPr>
              <a:t>kiến, kìa, kiễng…</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904550" y="2534404"/>
            <a:ext cx="5675147" cy="757900"/>
          </a:xfrm>
          <a:prstGeom prst="rect">
            <a:avLst/>
          </a:prstGeom>
          <a:noFill/>
        </p:spPr>
        <p:txBody>
          <a:bodyPr wrap="square" rtlCol="0">
            <a:spAutoFit/>
          </a:bodyPr>
          <a:lstStyle/>
          <a:p>
            <a:pPr algn="just"/>
            <a:r>
              <a:rPr lang="en-US" sz="4325">
                <a:solidFill>
                  <a:schemeClr val="tx1"/>
                </a:solidFill>
              </a:rPr>
              <a:t>kẻ, ké, kè…</a:t>
            </a:r>
          </a:p>
        </p:txBody>
      </p:sp>
      <p:sp>
        <p:nvSpPr>
          <p:cNvPr id="34" name="TextBox 33">
            <a:extLst>
              <a:ext uri="{FF2B5EF4-FFF2-40B4-BE49-F238E27FC236}">
                <a16:creationId xmlns:a16="http://schemas.microsoft.com/office/drawing/2014/main" id="{AD348351-D6DB-EA7D-411E-8559B3F00F7E}"/>
              </a:ext>
            </a:extLst>
          </p:cNvPr>
          <p:cNvSpPr txBox="1"/>
          <p:nvPr/>
        </p:nvSpPr>
        <p:spPr>
          <a:xfrm>
            <a:off x="5044998" y="3325960"/>
            <a:ext cx="5675147" cy="757900"/>
          </a:xfrm>
          <a:prstGeom prst="rect">
            <a:avLst/>
          </a:prstGeom>
          <a:noFill/>
        </p:spPr>
        <p:txBody>
          <a:bodyPr wrap="square" rtlCol="0">
            <a:spAutoFit/>
          </a:bodyPr>
          <a:lstStyle/>
          <a:p>
            <a:pPr algn="just"/>
            <a:r>
              <a:rPr lang="en-US" sz="4325">
                <a:solidFill>
                  <a:schemeClr val="tx1"/>
                </a:solidFill>
              </a:rPr>
              <a:t>kẻng, kén…</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838375" y="4332251"/>
            <a:ext cx="5675147" cy="757900"/>
          </a:xfrm>
          <a:prstGeom prst="rect">
            <a:avLst/>
          </a:prstGeom>
          <a:noFill/>
        </p:spPr>
        <p:txBody>
          <a:bodyPr wrap="square" rtlCol="0">
            <a:spAutoFit/>
          </a:bodyPr>
          <a:lstStyle/>
          <a:p>
            <a:pPr algn="just"/>
            <a:r>
              <a:rPr lang="en-US" sz="4325">
                <a:solidFill>
                  <a:schemeClr val="tx1"/>
                </a:solidFill>
              </a:rPr>
              <a:t>kê, kệ, kể…</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591338" y="5198244"/>
            <a:ext cx="5675147" cy="757900"/>
          </a:xfrm>
          <a:prstGeom prst="rect">
            <a:avLst/>
          </a:prstGeom>
          <a:noFill/>
        </p:spPr>
        <p:txBody>
          <a:bodyPr wrap="square" rtlCol="0">
            <a:spAutoFit/>
          </a:bodyPr>
          <a:lstStyle/>
          <a:p>
            <a:pPr algn="just"/>
            <a:r>
              <a:rPr lang="en-US" sz="4325">
                <a:solidFill>
                  <a:schemeClr val="tx1"/>
                </a:solidFill>
              </a:rPr>
              <a:t>kênh, kềnh, kền…</a:t>
            </a:r>
          </a:p>
        </p:txBody>
      </p:sp>
    </p:spTree>
    <p:extLst>
      <p:ext uri="{BB962C8B-B14F-4D97-AF65-F5344CB8AC3E}">
        <p14:creationId xmlns:p14="http://schemas.microsoft.com/office/powerpoint/2010/main" val="10973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97125" cy="367164"/>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id="{E740435E-552F-99E6-E6CA-EF92FA9509CB}"/>
              </a:ext>
            </a:extLst>
          </p:cNvPr>
          <p:cNvSpPr/>
          <p:nvPr/>
        </p:nvSpPr>
        <p:spPr>
          <a:xfrm>
            <a:off x="3803459" y="340554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id="{E8615389-2DB2-31C3-CE73-D3751F95B3AE}"/>
              </a:ext>
            </a:extLst>
          </p:cNvPr>
          <p:cNvSpPr/>
          <p:nvPr/>
        </p:nvSpPr>
        <p:spPr>
          <a:xfrm>
            <a:off x="3803477" y="261682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id="{290357BA-630B-D30C-420E-64EEDBD3B501}"/>
              </a:ext>
            </a:extLst>
          </p:cNvPr>
          <p:cNvSpPr/>
          <p:nvPr/>
        </p:nvSpPr>
        <p:spPr>
          <a:xfrm>
            <a:off x="3605169" y="514026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c</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a</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u</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cá, cả, cà…</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470008" y="1724051"/>
            <a:ext cx="6269537" cy="757900"/>
          </a:xfrm>
          <a:prstGeom prst="rect">
            <a:avLst/>
          </a:prstGeom>
          <a:noFill/>
        </p:spPr>
        <p:txBody>
          <a:bodyPr wrap="square" rtlCol="0">
            <a:spAutoFit/>
          </a:bodyPr>
          <a:lstStyle/>
          <a:p>
            <a:pPr algn="just"/>
            <a:r>
              <a:rPr lang="en-US" sz="4325">
                <a:solidFill>
                  <a:schemeClr val="tx1"/>
                </a:solidFill>
              </a:rPr>
              <a:t>cảng, càng, càn…</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772442" y="2619506"/>
            <a:ext cx="5675147" cy="757900"/>
          </a:xfrm>
          <a:prstGeom prst="rect">
            <a:avLst/>
          </a:prstGeom>
          <a:noFill/>
        </p:spPr>
        <p:txBody>
          <a:bodyPr wrap="square" rtlCol="0">
            <a:spAutoFit/>
          </a:bodyPr>
          <a:lstStyle/>
          <a:p>
            <a:pPr algn="just"/>
            <a:r>
              <a:rPr lang="en-US" sz="4325">
                <a:solidFill>
                  <a:schemeClr val="tx1"/>
                </a:solidFill>
              </a:rPr>
              <a:t>cụ, củ, cú…</a:t>
            </a:r>
          </a:p>
        </p:txBody>
      </p:sp>
      <p:sp>
        <p:nvSpPr>
          <p:cNvPr id="34" name="TextBox 33">
            <a:extLst>
              <a:ext uri="{FF2B5EF4-FFF2-40B4-BE49-F238E27FC236}">
                <a16:creationId xmlns:a16="http://schemas.microsoft.com/office/drawing/2014/main" id="{AD348351-D6DB-EA7D-411E-8559B3F00F7E}"/>
              </a:ext>
            </a:extLst>
          </p:cNvPr>
          <p:cNvSpPr txBox="1"/>
          <p:nvPr/>
        </p:nvSpPr>
        <p:spPr>
          <a:xfrm>
            <a:off x="4912873" y="3382079"/>
            <a:ext cx="5675147" cy="757900"/>
          </a:xfrm>
          <a:prstGeom prst="rect">
            <a:avLst/>
          </a:prstGeom>
          <a:noFill/>
        </p:spPr>
        <p:txBody>
          <a:bodyPr wrap="square" rtlCol="0">
            <a:spAutoFit/>
          </a:bodyPr>
          <a:lstStyle/>
          <a:p>
            <a:pPr algn="just"/>
            <a:r>
              <a:rPr lang="en-US" sz="4325">
                <a:solidFill>
                  <a:schemeClr val="tx1"/>
                </a:solidFill>
              </a:rPr>
              <a:t>cùng, cũng, của…</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767204" y="4194261"/>
            <a:ext cx="5675147" cy="757900"/>
          </a:xfrm>
          <a:prstGeom prst="rect">
            <a:avLst/>
          </a:prstGeom>
          <a:noFill/>
        </p:spPr>
        <p:txBody>
          <a:bodyPr wrap="square" rtlCol="0">
            <a:spAutoFit/>
          </a:bodyPr>
          <a:lstStyle/>
          <a:p>
            <a:pPr algn="just"/>
            <a:r>
              <a:rPr lang="en-US" sz="4325">
                <a:solidFill>
                  <a:schemeClr val="tx1"/>
                </a:solidFill>
              </a:rPr>
              <a:t>cây, cường, cô…</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767205" y="5273379"/>
            <a:ext cx="5675147" cy="757900"/>
          </a:xfrm>
          <a:prstGeom prst="rect">
            <a:avLst/>
          </a:prstGeom>
          <a:noFill/>
        </p:spPr>
        <p:txBody>
          <a:bodyPr wrap="square" rtlCol="0">
            <a:spAutoFit/>
          </a:bodyPr>
          <a:lstStyle/>
          <a:p>
            <a:pPr algn="just"/>
            <a:r>
              <a:rPr lang="en-US" sz="4325">
                <a:solidFill>
                  <a:schemeClr val="tx1"/>
                </a:solidFill>
              </a:rPr>
              <a:t>căng, cỏ, cơn…</a:t>
            </a:r>
          </a:p>
        </p:txBody>
      </p:sp>
    </p:spTree>
    <p:extLst>
      <p:ext uri="{BB962C8B-B14F-4D97-AF65-F5344CB8AC3E}">
        <p14:creationId xmlns:p14="http://schemas.microsoft.com/office/powerpoint/2010/main" val="31351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015531" y="368557"/>
            <a:ext cx="10130776"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460">
                <a:solidFill>
                  <a:srgbClr val="0070C0"/>
                </a:solidFill>
                <a:latin typeface="+mj-lt"/>
              </a:rPr>
              <a:t>3. Tìm thêm từ ngữ chỉ sự vật, hoạt động có tiếng bắt đầu bằng </a:t>
            </a:r>
            <a:r>
              <a:rPr lang="en-US" sz="3460" i="1">
                <a:solidFill>
                  <a:srgbClr val="0070C0"/>
                </a:solidFill>
                <a:latin typeface="+mj-lt"/>
              </a:rPr>
              <a:t>c </a:t>
            </a:r>
            <a:r>
              <a:rPr lang="en-US" sz="3460">
                <a:solidFill>
                  <a:srgbClr val="0070C0"/>
                </a:solidFill>
                <a:latin typeface="+mj-lt"/>
              </a:rPr>
              <a:t>hoặc </a:t>
            </a:r>
            <a:r>
              <a:rPr lang="en-US" sz="3460" i="1">
                <a:solidFill>
                  <a:srgbClr val="0070C0"/>
                </a:solidFill>
                <a:latin typeface="+mj-lt"/>
              </a:rPr>
              <a:t>k.</a:t>
            </a:r>
            <a:endParaRPr lang="en-US" sz="4758">
              <a:solidFill>
                <a:srgbClr val="0070C0"/>
              </a:solidFill>
              <a:latin typeface="+mj-lt"/>
            </a:endParaRPr>
          </a:p>
        </p:txBody>
      </p:sp>
      <p:pic>
        <p:nvPicPr>
          <p:cNvPr id="6146" name="Picture 2">
            <a:extLst>
              <a:ext uri="{FF2B5EF4-FFF2-40B4-BE49-F238E27FC236}">
                <a16:creationId xmlns:a16="http://schemas.microsoft.com/office/drawing/2014/main" id="{C4EA2748-007E-AF4E-96EE-E6E26B0C3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531" y="3078710"/>
            <a:ext cx="2511425" cy="18835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à tím Organic - Univers Farm Organics">
            <a:extLst>
              <a:ext uri="{FF2B5EF4-FFF2-40B4-BE49-F238E27FC236}">
                <a16:creationId xmlns:a16="http://schemas.microsoft.com/office/drawing/2014/main" id="{E195DC53-80A8-B468-6E8F-3DF40F23A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425" y="3078710"/>
            <a:ext cx="2225675" cy="22256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nt Smiling Cartoon - Free vector graphic on Pixabay">
            <a:extLst>
              <a:ext uri="{FF2B5EF4-FFF2-40B4-BE49-F238E27FC236}">
                <a16:creationId xmlns:a16="http://schemas.microsoft.com/office/drawing/2014/main" id="{84D0AF32-ADE7-458C-09C9-D52D92512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7569" y="3358000"/>
            <a:ext cx="3333750" cy="166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5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fade">
                                      <p:cBhvr>
                                        <p:cTn id="1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3" y="3057171"/>
            <a:ext cx="3959627" cy="290831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689403" y="1486500"/>
            <a:ext cx="8783029" cy="1403031"/>
          </a:xfrm>
          <a:prstGeom prst="rect">
            <a:avLst/>
          </a:prstGeom>
        </p:spPr>
        <p:txBody>
          <a:bodyPr spcFirstLastPara="1" wrap="square" lIns="121298" tIns="121298" rIns="121298" bIns="121298" anchor="b" anchorCtr="0">
            <a:noAutofit/>
          </a:bodyPr>
          <a:lstStyle/>
          <a:p>
            <a:r>
              <a:rPr lang="en-US" sz="7980">
                <a:solidFill>
                  <a:srgbClr val="0070C0"/>
                </a:solidFill>
                <a:latin typeface="+mj-lt"/>
              </a:rPr>
              <a:t>TIẾNG VIỆT 3</a:t>
            </a:r>
            <a:endParaRPr sz="798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888318" y="714776"/>
            <a:ext cx="1671327" cy="1543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015531" y="368557"/>
            <a:ext cx="10130776"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460">
                <a:solidFill>
                  <a:srgbClr val="0070C0"/>
                </a:solidFill>
                <a:latin typeface="+mj-lt"/>
              </a:rPr>
              <a:t>3. Tìm thêm từ ngữ chỉ sự vật, hoạt động có tiếng bắt đầu bằng </a:t>
            </a:r>
            <a:r>
              <a:rPr lang="en-US" sz="3460" i="1">
                <a:solidFill>
                  <a:srgbClr val="0070C0"/>
                </a:solidFill>
                <a:latin typeface="+mj-lt"/>
              </a:rPr>
              <a:t>c </a:t>
            </a:r>
            <a:r>
              <a:rPr lang="en-US" sz="3460">
                <a:solidFill>
                  <a:srgbClr val="0070C0"/>
                </a:solidFill>
                <a:latin typeface="+mj-lt"/>
              </a:rPr>
              <a:t>hoặc </a:t>
            </a:r>
            <a:r>
              <a:rPr lang="en-US" sz="3460" i="1">
                <a:solidFill>
                  <a:srgbClr val="0070C0"/>
                </a:solidFill>
                <a:latin typeface="+mj-lt"/>
              </a:rPr>
              <a:t>k.</a:t>
            </a:r>
            <a:endParaRPr lang="en-US" sz="4758">
              <a:solidFill>
                <a:srgbClr val="0070C0"/>
              </a:solidFill>
              <a:latin typeface="+mj-lt"/>
            </a:endParaRPr>
          </a:p>
        </p:txBody>
      </p:sp>
      <p:pic>
        <p:nvPicPr>
          <p:cNvPr id="8194" name="Picture 2" descr="Ngân Sơn: Tập trung gieo cấy lúa mùa">
            <a:extLst>
              <a:ext uri="{FF2B5EF4-FFF2-40B4-BE49-F238E27FC236}">
                <a16:creationId xmlns:a16="http://schemas.microsoft.com/office/drawing/2014/main" id="{C0C5A8EE-5880-D0EA-4F4A-E86BBD953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959894"/>
            <a:ext cx="3902075" cy="29265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74878CC0-54A9-FD93-389F-ED2720305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425" y="2959894"/>
            <a:ext cx="3902075" cy="292655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HỮ KÝ TÊN BA hợp phong thủy nhiều mẫu đẹp nhất hiện nay">
            <a:extLst>
              <a:ext uri="{FF2B5EF4-FFF2-40B4-BE49-F238E27FC236}">
                <a16:creationId xmlns:a16="http://schemas.microsoft.com/office/drawing/2014/main" id="{0F3F494D-3794-CD8E-CEC1-E6EA32A8A2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33" r="311"/>
          <a:stretch/>
        </p:blipFill>
        <p:spPr bwMode="auto">
          <a:xfrm>
            <a:off x="8423274" y="2959894"/>
            <a:ext cx="3597713" cy="292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483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B4D8EA45-9A0A-3E27-3B4C-38D26FD07D0A}"/>
              </a:ext>
            </a:extLst>
          </p:cNvPr>
          <p:cNvSpPr txBox="1">
            <a:spLocks/>
          </p:cNvSpPr>
          <p:nvPr/>
        </p:nvSpPr>
        <p:spPr>
          <a:xfrm>
            <a:off x="3060624" y="378231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800">
                <a:solidFill>
                  <a:srgbClr val="0070C0"/>
                </a:solidFill>
                <a:latin typeface="+mj-lt"/>
              </a:rPr>
              <a:t>Trao đổi với người thân những mong muốn của em về kì nghỉ hè năm tới.</a:t>
            </a:r>
            <a:endParaRPr lang="en-US" sz="6600">
              <a:solidFill>
                <a:srgbClr val="0070C0"/>
              </a:solidFill>
              <a:latin typeface="+mj-lt"/>
            </a:endParaRPr>
          </a:p>
        </p:txBody>
      </p:sp>
      <p:pic>
        <p:nvPicPr>
          <p:cNvPr id="7" name="Picture 6">
            <a:extLst>
              <a:ext uri="{FF2B5EF4-FFF2-40B4-BE49-F238E27FC236}">
                <a16:creationId xmlns:a16="http://schemas.microsoft.com/office/drawing/2014/main" id="{27C63AB0-EF6C-A364-8307-4DBEB1BCCB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060624" y="1219200"/>
            <a:ext cx="1165674" cy="853440"/>
          </a:xfrm>
          <a:prstGeom prst="rect">
            <a:avLst/>
          </a:prstGeom>
        </p:spPr>
      </p:pic>
    </p:spTree>
    <p:extLst>
      <p:ext uri="{BB962C8B-B14F-4D97-AF65-F5344CB8AC3E}">
        <p14:creationId xmlns:p14="http://schemas.microsoft.com/office/powerpoint/2010/main" val="1590474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02;p32">
            <a:extLst>
              <a:ext uri="{FF2B5EF4-FFF2-40B4-BE49-F238E27FC236}">
                <a16:creationId xmlns:a16="http://schemas.microsoft.com/office/drawing/2014/main" id="{02376A27-C14A-D5DD-BD30-73F6B3EEC6BD}"/>
              </a:ext>
            </a:extLst>
          </p:cNvPr>
          <p:cNvSpPr txBox="1">
            <a:spLocks/>
          </p:cNvSpPr>
          <p:nvPr/>
        </p:nvSpPr>
        <p:spPr>
          <a:xfrm>
            <a:off x="1841424" y="250215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8800" b="1">
                <a:solidFill>
                  <a:srgbClr val="0070C0"/>
                </a:solidFill>
                <a:latin typeface="+mj-lt"/>
              </a:rPr>
              <a:t>DẶN DÒ</a:t>
            </a:r>
            <a:endParaRPr lang="en-US" sz="13800" b="1">
              <a:solidFill>
                <a:srgbClr val="0070C0"/>
              </a:solidFill>
              <a:latin typeface="+mj-lt"/>
            </a:endParaRPr>
          </a:p>
        </p:txBody>
      </p:sp>
    </p:spTree>
    <p:extLst>
      <p:ext uri="{BB962C8B-B14F-4D97-AF65-F5344CB8AC3E}">
        <p14:creationId xmlns:p14="http://schemas.microsoft.com/office/powerpoint/2010/main" val="287168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5042-9993-80D4-316D-53488B28A673}"/>
              </a:ext>
            </a:extLst>
          </p:cNvPr>
          <p:cNvSpPr>
            <a:spLocks noGrp="1"/>
          </p:cNvSpPr>
          <p:nvPr>
            <p:ph type="title"/>
          </p:nvPr>
        </p:nvSpPr>
        <p:spPr/>
        <p:txBody>
          <a:bodyPr/>
          <a:lstStyle/>
          <a:p>
            <a:r>
              <a:rPr lang="en-US" sz="4800"/>
              <a:t>KHỞI ĐỘNG</a:t>
            </a:r>
          </a:p>
        </p:txBody>
      </p:sp>
      <p:sp>
        <p:nvSpPr>
          <p:cNvPr id="3" name="Title 1">
            <a:extLst>
              <a:ext uri="{FF2B5EF4-FFF2-40B4-BE49-F238E27FC236}">
                <a16:creationId xmlns:a16="http://schemas.microsoft.com/office/drawing/2014/main" id="{ACAD7231-10C3-0F69-C054-43D411A6DCEE}"/>
              </a:ext>
            </a:extLst>
          </p:cNvPr>
          <p:cNvSpPr txBox="1">
            <a:spLocks/>
          </p:cNvSpPr>
          <p:nvPr/>
        </p:nvSpPr>
        <p:spPr>
          <a:xfrm>
            <a:off x="864564" y="1702000"/>
            <a:ext cx="10432710" cy="81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5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6600">
                <a:solidFill>
                  <a:srgbClr val="002060"/>
                </a:solidFill>
              </a:rPr>
              <a:t>CHIA LỚP THÀNH 2 ĐỘI A VÀ B. ĐẠI DIỆN 2 ĐỘI LÊN BẢNG VIẾT NHANH CÁC TỪ NGỮ.</a:t>
            </a:r>
          </a:p>
          <a:p>
            <a:r>
              <a:rPr lang="en-US" sz="6600">
                <a:solidFill>
                  <a:srgbClr val="C00000"/>
                </a:solidFill>
              </a:rPr>
              <a:t>ĐỘI A: VIẾT CÁC TỪ NGỮ BẮT ĐẦU BẰNG C.</a:t>
            </a:r>
          </a:p>
          <a:p>
            <a:r>
              <a:rPr lang="en-US" sz="6600">
                <a:solidFill>
                  <a:srgbClr val="7030A0"/>
                </a:solidFill>
              </a:rPr>
              <a:t>ĐỘI B: VIẾT CÁC TỪ NGỮ BẮT ĐẦU BẰNG K.</a:t>
            </a:r>
          </a:p>
        </p:txBody>
      </p:sp>
    </p:spTree>
    <p:extLst>
      <p:ext uri="{BB962C8B-B14F-4D97-AF65-F5344CB8AC3E}">
        <p14:creationId xmlns:p14="http://schemas.microsoft.com/office/powerpoint/2010/main" val="3336558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3275651" y="720000"/>
            <a:ext cx="5610605" cy="816800"/>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999788" y="1712026"/>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5839" b="1">
                <a:latin typeface="+mj-lt"/>
              </a:rPr>
              <a:t>Nghe – viết:</a:t>
            </a:r>
            <a:br>
              <a:rPr lang="en-US" sz="7137" b="1">
                <a:latin typeface="+mj-lt"/>
              </a:rPr>
            </a:br>
            <a:r>
              <a:rPr lang="en-US" sz="7785" b="1">
                <a:solidFill>
                  <a:srgbClr val="0070C0"/>
                </a:solidFill>
                <a:latin typeface="+mj-lt"/>
              </a:rPr>
              <a:t>Em yêu mùa hè</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426002" y="1206713"/>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latin typeface="+mj-lt"/>
              </a:rPr>
              <a:t>1. </a:t>
            </a:r>
          </a:p>
          <a:p>
            <a:pPr algn="ctr"/>
            <a:r>
              <a:rPr lang="en-US" sz="4758" b="1">
                <a:latin typeface="+mj-lt"/>
              </a:rPr>
              <a:t>Nghe – viết:</a:t>
            </a:r>
            <a:endParaRPr lang="en-US" sz="6488" b="1">
              <a:solidFill>
                <a:srgbClr val="0070C0"/>
              </a:solidFill>
              <a:latin typeface="+mj-lt"/>
            </a:endParaRPr>
          </a:p>
        </p:txBody>
      </p:sp>
    </p:spTree>
    <p:extLst>
      <p:ext uri="{BB962C8B-B14F-4D97-AF65-F5344CB8AC3E}">
        <p14:creationId xmlns:p14="http://schemas.microsoft.com/office/powerpoint/2010/main" val="134215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graphicFrame>
        <p:nvGraphicFramePr>
          <p:cNvPr id="10" name="Table 9">
            <a:extLst>
              <a:ext uri="{FF2B5EF4-FFF2-40B4-BE49-F238E27FC236}">
                <a16:creationId xmlns:a16="http://schemas.microsoft.com/office/drawing/2014/main" id="{1F6831A3-2B51-787C-C101-F52C2E6DF389}"/>
              </a:ext>
            </a:extLst>
          </p:cNvPr>
          <p:cNvGraphicFramePr>
            <a:graphicFrameLocks noGrp="1"/>
          </p:cNvGraphicFramePr>
          <p:nvPr>
            <p:extLst>
              <p:ext uri="{D42A27DB-BD31-4B8C-83A1-F6EECF244321}">
                <p14:modId xmlns:p14="http://schemas.microsoft.com/office/powerpoint/2010/main" val="1147637114"/>
              </p:ext>
            </p:extLst>
          </p:nvPr>
        </p:nvGraphicFramePr>
        <p:xfrm>
          <a:off x="754953" y="1114596"/>
          <a:ext cx="11676438" cy="5819604"/>
        </p:xfrm>
        <a:graphic>
          <a:graphicData uri="http://schemas.openxmlformats.org/drawingml/2006/table">
            <a:tbl>
              <a:tblPr/>
              <a:tblGrid>
                <a:gridCol w="5838219">
                  <a:extLst>
                    <a:ext uri="{9D8B030D-6E8A-4147-A177-3AD203B41FA5}">
                      <a16:colId xmlns:a16="http://schemas.microsoft.com/office/drawing/2014/main" val="3491413103"/>
                    </a:ext>
                  </a:extLst>
                </a:gridCol>
                <a:gridCol w="5838219">
                  <a:extLst>
                    <a:ext uri="{9D8B030D-6E8A-4147-A177-3AD203B41FA5}">
                      <a16:colId xmlns:a16="http://schemas.microsoft.com/office/drawing/2014/main" val="3926612890"/>
                    </a:ext>
                  </a:extLst>
                </a:gridCol>
              </a:tblGrid>
              <a:tr h="2744810">
                <a:tc>
                  <a:txBody>
                    <a:bodyPr/>
                    <a:lstStyle/>
                    <a:p>
                      <a:pPr fontAlgn="t"/>
                      <a:r>
                        <a:rPr lang="vi-VN" sz="3900" b="0">
                          <a:solidFill>
                            <a:srgbClr val="0070C0"/>
                          </a:solidFill>
                          <a:effectLst/>
                        </a:rPr>
                        <a:t>Em yêu mùa hè,</a:t>
                      </a:r>
                    </a:p>
                    <a:p>
                      <a:pPr fontAlgn="t"/>
                      <a:r>
                        <a:rPr lang="vi-VN" sz="3900" b="0">
                          <a:solidFill>
                            <a:srgbClr val="0070C0"/>
                          </a:solidFill>
                          <a:effectLst/>
                        </a:rPr>
                        <a:t>Có hoa sim tím</a:t>
                      </a:r>
                    </a:p>
                    <a:p>
                      <a:pPr fontAlgn="t"/>
                      <a:r>
                        <a:rPr lang="vi-VN" sz="3900" b="0">
                          <a:solidFill>
                            <a:srgbClr val="0070C0"/>
                          </a:solidFill>
                          <a:effectLst/>
                        </a:rPr>
                        <a:t>Mọc trên đồi quê</a:t>
                      </a:r>
                    </a:p>
                    <a:p>
                      <a:pPr fontAlgn="t"/>
                      <a:r>
                        <a:rPr lang="vi-VN" sz="3900" b="0">
                          <a:solidFill>
                            <a:srgbClr val="0070C0"/>
                          </a:solidFill>
                          <a:effectLst/>
                        </a:rPr>
                        <a:t>Rung rinh bướm lượn.</a:t>
                      </a:r>
                    </a:p>
                  </a:txBody>
                  <a:tcPr marL="51497" marR="51497" marT="51497" marB="51497">
                    <a:lnL>
                      <a:noFill/>
                    </a:lnL>
                    <a:lnR>
                      <a:noFill/>
                    </a:lnR>
                    <a:lnT>
                      <a:noFill/>
                    </a:lnT>
                    <a:lnB>
                      <a:noFill/>
                    </a:lnB>
                  </a:tcPr>
                </a:tc>
                <a:tc>
                  <a:txBody>
                    <a:bodyPr/>
                    <a:lstStyle/>
                    <a:p>
                      <a:pPr fontAlgn="t"/>
                      <a:r>
                        <a:rPr lang="vi-VN" sz="3900" b="0">
                          <a:solidFill>
                            <a:srgbClr val="0070C0"/>
                          </a:solidFill>
                          <a:effectLst/>
                        </a:rPr>
                        <a:t>Gió mát lưng đồi</a:t>
                      </a:r>
                    </a:p>
                    <a:p>
                      <a:pPr fontAlgn="t"/>
                      <a:r>
                        <a:rPr lang="vi-VN" sz="3900" b="0">
                          <a:solidFill>
                            <a:srgbClr val="0070C0"/>
                          </a:solidFill>
                          <a:effectLst/>
                        </a:rPr>
                        <a:t>Ve ngân ra rả</a:t>
                      </a:r>
                    </a:p>
                    <a:p>
                      <a:pPr fontAlgn="t"/>
                      <a:r>
                        <a:rPr lang="vi-VN" sz="3900" b="0">
                          <a:solidFill>
                            <a:srgbClr val="0070C0"/>
                          </a:solidFill>
                          <a:effectLst/>
                        </a:rPr>
                        <a:t>Trên cao lưng trời</a:t>
                      </a:r>
                    </a:p>
                    <a:p>
                      <a:pPr fontAlgn="t"/>
                      <a:r>
                        <a:rPr lang="vi-VN" sz="3900" b="0">
                          <a:solidFill>
                            <a:srgbClr val="0070C0"/>
                          </a:solidFill>
                          <a:effectLst/>
                        </a:rPr>
                        <a:t>Diều ai vừa thả.</a:t>
                      </a:r>
                    </a:p>
                  </a:txBody>
                  <a:tcPr marL="51497" marR="51497" marT="51497" marB="51497">
                    <a:lnL>
                      <a:noFill/>
                    </a:lnL>
                    <a:lnR>
                      <a:noFill/>
                    </a:lnR>
                    <a:lnT>
                      <a:noFill/>
                    </a:lnT>
                    <a:lnB>
                      <a:noFill/>
                    </a:lnB>
                  </a:tcPr>
                </a:tc>
                <a:extLst>
                  <a:ext uri="{0D108BD9-81ED-4DB2-BD59-A6C34878D82A}">
                    <a16:rowId xmlns:a16="http://schemas.microsoft.com/office/drawing/2014/main" val="3049157111"/>
                  </a:ext>
                </a:extLst>
              </a:tr>
              <a:tr h="3069212">
                <a:tc>
                  <a:txBody>
                    <a:bodyPr/>
                    <a:lstStyle/>
                    <a:p>
                      <a:pPr fontAlgn="t"/>
                      <a:r>
                        <a:rPr lang="en-US" sz="3900" b="0">
                          <a:solidFill>
                            <a:srgbClr val="0070C0"/>
                          </a:solidFill>
                          <a:effectLst/>
                        </a:rPr>
                        <a:t>Thong thả dắt trâu</a:t>
                      </a:r>
                    </a:p>
                    <a:p>
                      <a:pPr fontAlgn="t"/>
                      <a:r>
                        <a:rPr lang="en-US" sz="3900" b="0">
                          <a:solidFill>
                            <a:srgbClr val="0070C0"/>
                          </a:solidFill>
                          <a:effectLst/>
                        </a:rPr>
                        <a:t>Trong chiều nắng xế</a:t>
                      </a:r>
                    </a:p>
                    <a:p>
                      <a:pPr fontAlgn="t"/>
                      <a:r>
                        <a:rPr lang="en-US" sz="3900" b="0">
                          <a:solidFill>
                            <a:srgbClr val="0070C0"/>
                          </a:solidFill>
                          <a:effectLst/>
                        </a:rPr>
                        <a:t>Em hái sim ăn</a:t>
                      </a:r>
                    </a:p>
                    <a:p>
                      <a:pPr fontAlgn="t"/>
                      <a:r>
                        <a:rPr lang="en-US" sz="3900" b="0">
                          <a:solidFill>
                            <a:srgbClr val="0070C0"/>
                          </a:solidFill>
                          <a:effectLst/>
                        </a:rPr>
                        <a:t>Trời, sao ngọt thế!</a:t>
                      </a:r>
                    </a:p>
                  </a:txBody>
                  <a:tcPr marL="51497" marR="51497" marT="51497" marB="51497">
                    <a:lnL>
                      <a:noFill/>
                    </a:lnL>
                    <a:lnR>
                      <a:noFill/>
                    </a:lnR>
                    <a:lnT>
                      <a:noFill/>
                    </a:lnT>
                    <a:lnB>
                      <a:noFill/>
                    </a:lnB>
                  </a:tcPr>
                </a:tc>
                <a:tc>
                  <a:txBody>
                    <a:bodyPr/>
                    <a:lstStyle/>
                    <a:p>
                      <a:pPr fontAlgn="t"/>
                      <a:r>
                        <a:rPr lang="vi-VN" sz="3900" b="0">
                          <a:solidFill>
                            <a:srgbClr val="0070C0"/>
                          </a:solidFill>
                          <a:effectLst/>
                        </a:rPr>
                        <a:t>Em yêu mùa hè</a:t>
                      </a:r>
                    </a:p>
                    <a:p>
                      <a:pPr fontAlgn="t"/>
                      <a:r>
                        <a:rPr lang="vi-VN" sz="3900" b="0">
                          <a:solidFill>
                            <a:srgbClr val="0070C0"/>
                          </a:solidFill>
                          <a:effectLst/>
                        </a:rPr>
                        <a:t>Có trái sim ngọt</a:t>
                      </a:r>
                    </a:p>
                    <a:p>
                      <a:pPr fontAlgn="t"/>
                      <a:r>
                        <a:rPr lang="vi-VN" sz="3900" b="0">
                          <a:solidFill>
                            <a:srgbClr val="0070C0"/>
                          </a:solidFill>
                          <a:effectLst/>
                        </a:rPr>
                        <a:t>Em yêu đồi quê</a:t>
                      </a:r>
                    </a:p>
                    <a:p>
                      <a:pPr fontAlgn="t"/>
                      <a:r>
                        <a:rPr lang="vi-VN" sz="3900" b="0">
                          <a:solidFill>
                            <a:srgbClr val="0070C0"/>
                          </a:solidFill>
                          <a:effectLst/>
                        </a:rPr>
                        <a:t>Có cơn gió mát.</a:t>
                      </a:r>
                    </a:p>
                    <a:p>
                      <a:pPr fontAlgn="t"/>
                      <a:r>
                        <a:rPr lang="vi-VN" sz="3900" b="0">
                          <a:solidFill>
                            <a:srgbClr val="0070C0"/>
                          </a:solidFill>
                          <a:effectLst/>
                        </a:rPr>
                        <a:t>  (Nguyễn Thanh Toàn)</a:t>
                      </a:r>
                    </a:p>
                  </a:txBody>
                  <a:tcPr marL="51497" marR="51497" marT="51497" marB="51497">
                    <a:lnL>
                      <a:noFill/>
                    </a:lnL>
                    <a:lnR>
                      <a:noFill/>
                    </a:lnR>
                    <a:lnT>
                      <a:noFill/>
                    </a:lnT>
                    <a:lnB>
                      <a:noFill/>
                    </a:lnB>
                  </a:tcPr>
                </a:tc>
                <a:extLst>
                  <a:ext uri="{0D108BD9-81ED-4DB2-BD59-A6C34878D82A}">
                    <a16:rowId xmlns:a16="http://schemas.microsoft.com/office/drawing/2014/main" val="4023662948"/>
                  </a:ext>
                </a:extLst>
              </a:tr>
            </a:tbl>
          </a:graphicData>
        </a:graphic>
      </p:graphicFrame>
      <p:sp>
        <p:nvSpPr>
          <p:cNvPr id="23" name="Google Shape;7902;p32">
            <a:extLst>
              <a:ext uri="{FF2B5EF4-FFF2-40B4-BE49-F238E27FC236}">
                <a16:creationId xmlns:a16="http://schemas.microsoft.com/office/drawing/2014/main" id="{AD5F4C64-121F-63CB-0B57-20853E4BA60F}"/>
              </a:ext>
            </a:extLst>
          </p:cNvPr>
          <p:cNvSpPr txBox="1">
            <a:spLocks/>
          </p:cNvSpPr>
          <p:nvPr/>
        </p:nvSpPr>
        <p:spPr>
          <a:xfrm>
            <a:off x="1980889" y="-481357"/>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solidFill>
                  <a:srgbClr val="0070C0"/>
                </a:solidFill>
                <a:latin typeface="+mj-lt"/>
              </a:rPr>
              <a:t>Em yêu mùa hè</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28159" y="683413"/>
            <a:ext cx="5607775" cy="5484002"/>
          </a:xfrm>
          <a:prstGeom prst="rect">
            <a:avLst/>
          </a:prstGeom>
          <a:noFill/>
        </p:spPr>
        <p:txBody>
          <a:bodyPr wrap="square" rtlCol="0">
            <a:spAutoFit/>
          </a:bodyPr>
          <a:lstStyle/>
          <a:p>
            <a:pPr algn="just"/>
            <a:r>
              <a:rPr lang="en-US" sz="3893">
                <a:solidFill>
                  <a:srgbClr val="00B050"/>
                </a:solidFill>
              </a:rPr>
              <a:t>	Bài thơ tả cảnh thiên nhiên khi mùa hè qua cảm nhận của bạn nhỏ. Qua khung cảnh thiên nhiên hè đặc trưng, chúng ta thấy được tình cảm yêu mến mà bạn nhỏ dành cho mùa hè.</a:t>
            </a:r>
          </a:p>
        </p:txBody>
      </p:sp>
    </p:spTree>
    <p:extLst>
      <p:ext uri="{BB962C8B-B14F-4D97-AF65-F5344CB8AC3E}">
        <p14:creationId xmlns:p14="http://schemas.microsoft.com/office/powerpoint/2010/main" val="5184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401945" y="1712017"/>
            <a:ext cx="5607775" cy="990912"/>
          </a:xfrm>
          <a:prstGeom prst="rect">
            <a:avLst/>
          </a:prstGeom>
          <a:noFill/>
        </p:spPr>
        <p:txBody>
          <a:bodyPr wrap="square" rtlCol="0">
            <a:spAutoFit/>
          </a:bodyPr>
          <a:lstStyle/>
          <a:p>
            <a:pPr algn="just"/>
            <a:r>
              <a:rPr lang="en-US" sz="5839">
                <a:solidFill>
                  <a:srgbClr val="0070C0"/>
                </a:solidFill>
              </a:rPr>
              <a:t>Lắng nghe</a:t>
            </a:r>
          </a:p>
        </p:txBody>
      </p:sp>
      <p:pic>
        <p:nvPicPr>
          <p:cNvPr id="4098" name="Picture 2">
            <a:extLst>
              <a:ext uri="{FF2B5EF4-FFF2-40B4-BE49-F238E27FC236}">
                <a16:creationId xmlns:a16="http://schemas.microsoft.com/office/drawing/2014/main" id="{20A0D75F-BA6C-5291-1955-231C77E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562" y="2710413"/>
            <a:ext cx="6448276" cy="430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25BA5F-0E96-E770-21F8-6C119864E32D}"/>
              </a:ext>
            </a:extLst>
          </p:cNvPr>
          <p:cNvSpPr txBox="1"/>
          <p:nvPr/>
        </p:nvSpPr>
        <p:spPr>
          <a:xfrm>
            <a:off x="1506154" y="6238217"/>
            <a:ext cx="5607775" cy="891013"/>
          </a:xfrm>
          <a:prstGeom prst="rect">
            <a:avLst/>
          </a:prstGeom>
          <a:noFill/>
        </p:spPr>
        <p:txBody>
          <a:bodyPr wrap="square" rtlCol="0">
            <a:spAutoFit/>
          </a:bodyPr>
          <a:lstStyle/>
          <a:p>
            <a:pPr algn="just"/>
            <a:r>
              <a:rPr lang="en-US" sz="1730">
                <a:solidFill>
                  <a:srgbClr val="002060"/>
                </a:solidFill>
              </a:rPr>
              <a:t>GV đọc mẫu</a:t>
            </a:r>
          </a:p>
          <a:p>
            <a:pPr algn="just"/>
            <a:r>
              <a:rPr lang="en-US" sz="1730">
                <a:solidFill>
                  <a:srgbClr val="002060"/>
                </a:solidFill>
              </a:rPr>
              <a:t>4 học sinh đọc nối tiếp 4 khổ</a:t>
            </a:r>
          </a:p>
          <a:p>
            <a:pPr algn="just"/>
            <a:r>
              <a:rPr lang="en-US" sz="1730">
                <a:solidFill>
                  <a:srgbClr val="002060"/>
                </a:solidFill>
              </a:rPr>
              <a:t>HS dưới lớp theo dõi vào sách.</a:t>
            </a:r>
          </a:p>
        </p:txBody>
      </p:sp>
    </p:spTree>
    <p:extLst>
      <p:ext uri="{BB962C8B-B14F-4D97-AF65-F5344CB8AC3E}">
        <p14:creationId xmlns:p14="http://schemas.microsoft.com/office/powerpoint/2010/main" val="22866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TotalTime>
  <Words>1161</Words>
  <Application>Microsoft Office PowerPoint</Application>
  <PresentationFormat>Custom</PresentationFormat>
  <Paragraphs>173</Paragraphs>
  <Slides>22</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Varela Round</vt:lpstr>
      <vt:lpstr>HP001 5 hàng</vt:lpstr>
      <vt:lpstr>Amatic SC</vt:lpstr>
      <vt:lpstr>Nunito</vt:lpstr>
      <vt:lpstr>HP001 4H</vt:lpstr>
      <vt:lpstr>Arial</vt:lpstr>
      <vt:lpstr>HP001 4 hàng</vt:lpstr>
      <vt:lpstr>Children's Day by Slidesgo</vt:lpstr>
      <vt:lpstr>PowerPoint Presentation</vt:lpstr>
      <vt:lpstr>TIẾNG VIỆT 3</vt:lpstr>
      <vt:lpstr>KHỞI ĐỘNG</vt:lpstr>
      <vt:lpstr>Chúc mừng các em đã khởi động xuất sắc!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CRIANÇAS</dc:title>
  <dc:creator>PC</dc:creator>
  <cp:lastModifiedBy>2 đạng</cp:lastModifiedBy>
  <cp:revision>50</cp:revision>
  <dcterms:modified xsi:type="dcterms:W3CDTF">2024-09-20T05:04:58Z</dcterms:modified>
</cp:coreProperties>
</file>