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04" r:id="rId2"/>
    <p:sldId id="305" r:id="rId3"/>
    <p:sldId id="307" r:id="rId4"/>
    <p:sldId id="312" r:id="rId5"/>
    <p:sldId id="314" r:id="rId6"/>
    <p:sldId id="317" r:id="rId7"/>
    <p:sldId id="324" r:id="rId8"/>
    <p:sldId id="322" r:id="rId9"/>
    <p:sldId id="262" r:id="rId10"/>
    <p:sldId id="325" r:id="rId11"/>
    <p:sldId id="330" r:id="rId12"/>
    <p:sldId id="332" r:id="rId13"/>
    <p:sldId id="333" r:id="rId14"/>
    <p:sldId id="334" r:id="rId15"/>
    <p:sldId id="335" r:id="rId16"/>
    <p:sldId id="340" r:id="rId17"/>
    <p:sldId id="342" r:id="rId18"/>
    <p:sldId id="344" r:id="rId19"/>
    <p:sldId id="345" r:id="rId20"/>
    <p:sldId id="346" r:id="rId21"/>
    <p:sldId id="347" r:id="rId22"/>
    <p:sldId id="348" r:id="rId23"/>
    <p:sldId id="349" r:id="rId24"/>
    <p:sldId id="350" r:id="rId25"/>
    <p:sldId id="351" r:id="rId26"/>
    <p:sldId id="352" r:id="rId27"/>
    <p:sldId id="353" r:id="rId28"/>
  </p:sldIdLst>
  <p:sldSz cx="12192000" cy="6858000"/>
  <p:notesSz cx="6858000" cy="9144000"/>
  <p:embeddedFontLst>
    <p:embeddedFont>
      <p:font typeface="Great Vibes" panose="020B0604020202020204" charset="0"/>
      <p:regular r:id="rId29"/>
    </p:embeddedFont>
    <p:embeddedFont>
      <p:font typeface="Nunito Black" pitchFamily="2" charset="0"/>
      <p:bold r:id="rId30"/>
      <p:boldItalic r:id="rId31"/>
    </p:embeddedFont>
    <p:embeddedFont>
      <p:font typeface="Sigmar One"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D04"/>
    <a:srgbClr val="F4ADBD"/>
    <a:srgbClr val="DDECD9"/>
    <a:srgbClr val="FFF2D9"/>
    <a:srgbClr val="C6EAFA"/>
    <a:srgbClr val="FCE5EF"/>
    <a:srgbClr val="F4ADB9"/>
    <a:srgbClr val="800000"/>
    <a:srgbClr val="B6F1FC"/>
    <a:srgbClr val="548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13C0930-5BD0-4BF0-A834-36870DB3069C}"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152843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C0930-5BD0-4BF0-A834-36870DB3069C}"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2558720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C0930-5BD0-4BF0-A834-36870DB3069C}"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420054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C0930-5BD0-4BF0-A834-36870DB3069C}"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96843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3C0930-5BD0-4BF0-A834-36870DB3069C}"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159860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C0930-5BD0-4BF0-A834-36870DB3069C}"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186670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C0930-5BD0-4BF0-A834-36870DB3069C}" type="datetimeFigureOut">
              <a:rPr lang="en-US" smtClean="0"/>
              <a:t>12/20/2024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98622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C0930-5BD0-4BF0-A834-36870DB3069C}" type="datetimeFigureOut">
              <a:rPr lang="en-US" smtClean="0"/>
              <a:t>12/20/2024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273364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C0930-5BD0-4BF0-A834-36870DB3069C}" type="datetimeFigureOut">
              <a:rPr lang="en-US" smtClean="0"/>
              <a:t>12/20/2024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12001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3C0930-5BD0-4BF0-A834-36870DB3069C}"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272600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3C0930-5BD0-4BF0-A834-36870DB3069C}"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64077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C0930-5BD0-4BF0-A834-36870DB3069C}" type="datetimeFigureOut">
              <a:rPr lang="en-US" smtClean="0"/>
              <a:t>12/20/2024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E805E-B3E3-4B5B-B70D-DFCB414EB54E}" type="slidenum">
              <a:rPr lang="en-US" smtClean="0"/>
              <a:t>‹#›</a:t>
            </a:fld>
            <a:endParaRPr lang="en-US"/>
          </a:p>
        </p:txBody>
      </p:sp>
    </p:spTree>
    <p:extLst>
      <p:ext uri="{BB962C8B-B14F-4D97-AF65-F5344CB8AC3E}">
        <p14:creationId xmlns:p14="http://schemas.microsoft.com/office/powerpoint/2010/main" val="3725497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910;p31">
            <a:extLst>
              <a:ext uri="{FF2B5EF4-FFF2-40B4-BE49-F238E27FC236}">
                <a16:creationId xmlns:a16="http://schemas.microsoft.com/office/drawing/2014/main" id="{B4486D36-6C53-75D6-BF08-C59D05FCF23A}"/>
              </a:ext>
            </a:extLst>
          </p:cNvPr>
          <p:cNvSpPr txBox="1">
            <a:spLocks/>
          </p:cNvSpPr>
          <p:nvPr/>
        </p:nvSpPr>
        <p:spPr>
          <a:xfrm>
            <a:off x="2053411" y="1650935"/>
            <a:ext cx="8123908" cy="2111234"/>
          </a:xfrm>
          <a:prstGeom prst="rect">
            <a:avLst/>
          </a:prstGeom>
          <a:noFill/>
          <a:ln>
            <a:noFill/>
          </a:ln>
        </p:spPr>
        <p:txBody>
          <a:bodyPr spcFirstLastPara="1" wrap="square" lIns="91425" tIns="91425" rIns="91425" bIns="91425" numCol="1" anchor="ctr" anchorCtr="0">
            <a:prstTxWarp prst="textArchUp">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 typeface="Chango"/>
              <a:buNone/>
              <a:tabLst/>
              <a:defRPr/>
            </a:pPr>
            <a:r>
              <a:rPr kumimoji="0" lang="en-US" sz="100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sym typeface="Chango"/>
              </a:rPr>
              <a:t>Tiếng</a:t>
            </a:r>
            <a:r>
              <a:rPr kumimoji="0" lang="en-US" sz="100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sym typeface="Chango"/>
              </a:rPr>
              <a:t> </a:t>
            </a:r>
            <a:r>
              <a:rPr kumimoji="0" lang="en-US" sz="100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sym typeface="Chango"/>
              </a:rPr>
              <a:t>Việt</a:t>
            </a:r>
            <a:endParaRPr kumimoji="0" lang="en-US" sz="100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sym typeface="Chango"/>
            </a:endParaRPr>
          </a:p>
        </p:txBody>
      </p:sp>
    </p:spTree>
    <p:extLst>
      <p:ext uri="{BB962C8B-B14F-4D97-AF65-F5344CB8AC3E}">
        <p14:creationId xmlns:p14="http://schemas.microsoft.com/office/powerpoint/2010/main" val="93115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9" name="Rounded Rectangle 8"/>
          <p:cNvSpPr/>
          <p:nvPr/>
        </p:nvSpPr>
        <p:spPr>
          <a:xfrm>
            <a:off x="1159626" y="288696"/>
            <a:ext cx="4084728" cy="629107"/>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36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Luyện</a:t>
            </a:r>
            <a:r>
              <a:rPr lang="en-US"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36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đọc</a:t>
            </a:r>
            <a:r>
              <a:rPr lang="en-US"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36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từ</a:t>
            </a:r>
            <a:r>
              <a:rPr lang="en-US"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36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khó</a:t>
            </a:r>
            <a:endParaRPr lang="id-ID"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endParaRPr>
          </a:p>
        </p:txBody>
      </p:sp>
      <p:sp>
        <p:nvSpPr>
          <p:cNvPr id="10" name="Rounded Rectangular Callout 9"/>
          <p:cNvSpPr/>
          <p:nvPr/>
        </p:nvSpPr>
        <p:spPr>
          <a:xfrm>
            <a:off x="2208499" y="2173475"/>
            <a:ext cx="2807255" cy="1470678"/>
          </a:xfrm>
          <a:prstGeom prst="wedgeRoundRectCallout">
            <a:avLst>
              <a:gd name="adj1" fmla="val -36162"/>
              <a:gd name="adj2" fmla="val 120103"/>
              <a:gd name="adj3" fmla="val 16667"/>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3600" b="1" kern="0" dirty="0" err="1">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Làm</a:t>
            </a:r>
            <a:r>
              <a:rPr lang="en-US" sz="3600" b="1" kern="0" dirty="0">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3600" b="1" kern="0" dirty="0" err="1">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chỉ</a:t>
            </a:r>
            <a:endParaRPr lang="id-ID" sz="3600" b="1" kern="0" dirty="0">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endParaRPr>
          </a:p>
        </p:txBody>
      </p:sp>
      <p:sp>
        <p:nvSpPr>
          <p:cNvPr id="13" name="Rounded Rectangular Callout 12"/>
          <p:cNvSpPr/>
          <p:nvPr/>
        </p:nvSpPr>
        <p:spPr>
          <a:xfrm>
            <a:off x="7887640" y="2173475"/>
            <a:ext cx="2807255" cy="1470678"/>
          </a:xfrm>
          <a:prstGeom prst="wedgeRoundRectCallout">
            <a:avLst>
              <a:gd name="adj1" fmla="val -96039"/>
              <a:gd name="adj2" fmla="val 85358"/>
              <a:gd name="adj3" fmla="val 16667"/>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3600" b="1" kern="0" dirty="0" err="1">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Luồn</a:t>
            </a:r>
            <a:r>
              <a:rPr lang="en-US" sz="3600" b="1" kern="0" dirty="0">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3600" b="1" kern="0" dirty="0" err="1">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kim</a:t>
            </a:r>
            <a:endParaRPr lang="id-ID" sz="3600" b="1" kern="0" dirty="0">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endParaRPr>
          </a:p>
        </p:txBody>
      </p:sp>
    </p:spTree>
    <p:extLst>
      <p:ext uri="{BB962C8B-B14F-4D97-AF65-F5344CB8AC3E}">
        <p14:creationId xmlns:p14="http://schemas.microsoft.com/office/powerpoint/2010/main" val="15812683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159626" y="288696"/>
            <a:ext cx="3519950" cy="629107"/>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Luyện</a:t>
            </a:r>
            <a:r>
              <a:rPr kumimoji="0" lang="en-US" sz="36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36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đọc</a:t>
            </a:r>
            <a:r>
              <a:rPr kumimoji="0" lang="en-US" sz="36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36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câu</a:t>
            </a:r>
            <a:endParaRPr kumimoji="0" lang="id-ID" sz="36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
        <p:nvSpPr>
          <p:cNvPr id="5" name="Rounded Rectangle 4"/>
          <p:cNvSpPr/>
          <p:nvPr/>
        </p:nvSpPr>
        <p:spPr>
          <a:xfrm>
            <a:off x="171445" y="1590063"/>
            <a:ext cx="11744325" cy="1470678"/>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00"/>
              </a:buClr>
            </a:pPr>
            <a:r>
              <a:rPr lang="vi-VN" sz="3200" dirty="0">
                <a:solidFill>
                  <a:schemeClr val="tx1"/>
                </a:solidFill>
                <a:latin typeface="Nunito Black" pitchFamily="2" charset="0"/>
              </a:rPr>
              <a:t>M</a:t>
            </a:r>
            <a:r>
              <a:rPr lang="en-US" sz="3200" dirty="0" err="1">
                <a:solidFill>
                  <a:schemeClr val="tx1"/>
                </a:solidFill>
                <a:latin typeface="Nunito Black" pitchFamily="2" charset="0"/>
              </a:rPr>
              <a:t>ùa</a:t>
            </a:r>
            <a:r>
              <a:rPr lang="vi-VN" sz="3200" dirty="0">
                <a:solidFill>
                  <a:schemeClr val="tx1"/>
                </a:solidFill>
                <a:latin typeface="Nunito Black" pitchFamily="2" charset="0"/>
              </a:rPr>
              <a:t> </a:t>
            </a:r>
            <a:r>
              <a:rPr lang="en-US" sz="3200" dirty="0" err="1">
                <a:solidFill>
                  <a:schemeClr val="tx1"/>
                </a:solidFill>
                <a:latin typeface="Nunito Black" pitchFamily="2" charset="0"/>
              </a:rPr>
              <a:t>đông</a:t>
            </a:r>
            <a:r>
              <a:rPr lang="vi-VN" sz="3200" dirty="0">
                <a:solidFill>
                  <a:schemeClr val="tx1"/>
                </a:solidFill>
                <a:latin typeface="Nunito Black" pitchFamily="2" charset="0"/>
              </a:rPr>
              <a:t>,</a:t>
            </a:r>
            <a:r>
              <a:rPr lang="en-US" sz="3200" dirty="0">
                <a:solidFill>
                  <a:srgbClr val="FF0000"/>
                </a:solidFill>
                <a:latin typeface="Nunito Black" pitchFamily="2" charset="0"/>
              </a:rPr>
              <a:t>/ </a:t>
            </a:r>
            <a:r>
              <a:rPr lang="vi-VN" sz="3200" dirty="0">
                <a:solidFill>
                  <a:schemeClr val="tx1"/>
                </a:solidFill>
                <a:latin typeface="Nunito Black" pitchFamily="2" charset="0"/>
              </a:rPr>
              <a:t>thỏ quấn tấm vải lên người cho đỡ rét</a:t>
            </a:r>
            <a:r>
              <a:rPr lang="en-US" sz="3200" dirty="0">
                <a:solidFill>
                  <a:schemeClr val="tx1"/>
                </a:solidFill>
                <a:latin typeface="Nunito Black" pitchFamily="2" charset="0"/>
              </a:rPr>
              <a:t> </a:t>
            </a:r>
            <a:r>
              <a:rPr lang="en-US" sz="3200" dirty="0">
                <a:solidFill>
                  <a:srgbClr val="FF0000"/>
                </a:solidFill>
                <a:latin typeface="Nunito Black" pitchFamily="2" charset="0"/>
              </a:rPr>
              <a:t>/</a:t>
            </a:r>
            <a:r>
              <a:rPr lang="vi-VN" sz="3200" dirty="0">
                <a:solidFill>
                  <a:schemeClr val="tx1"/>
                </a:solidFill>
                <a:latin typeface="Nunito Black" pitchFamily="2" charset="0"/>
              </a:rPr>
              <a:t> thì gió thổi tấm vải bay xuống ao.</a:t>
            </a:r>
            <a:r>
              <a:rPr lang="en-US" sz="3200" dirty="0">
                <a:solidFill>
                  <a:srgbClr val="FF0000"/>
                </a:solidFill>
                <a:latin typeface="Nunito Black" pitchFamily="2" charset="0"/>
              </a:rPr>
              <a:t>//</a:t>
            </a:r>
            <a:endParaRPr kumimoji="0" lang="id-ID"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cs typeface="#9Slide05 Bodega Script" pitchFamily="2" charset="0"/>
              <a:sym typeface="Arial"/>
            </a:endParaRPr>
          </a:p>
        </p:txBody>
      </p:sp>
      <p:pic>
        <p:nvPicPr>
          <p:cNvPr id="6" name="Picture 5">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8" name="Rounded Rectangle 7"/>
          <p:cNvSpPr/>
          <p:nvPr/>
        </p:nvSpPr>
        <p:spPr>
          <a:xfrm>
            <a:off x="290702" y="3885570"/>
            <a:ext cx="11696510" cy="2058017"/>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0000"/>
                </a:solidFill>
                <a:latin typeface="Nunito Black" pitchFamily="2" charset="0"/>
              </a:rPr>
              <a:t>Thỏ trải vải.</a:t>
            </a:r>
            <a:r>
              <a:rPr lang="en-US" sz="3200" dirty="0">
                <a:solidFill>
                  <a:srgbClr val="FF0000"/>
                </a:solidFill>
                <a:latin typeface="Nunito Black" pitchFamily="2" charset="0"/>
              </a:rPr>
              <a:t>//</a:t>
            </a:r>
            <a:r>
              <a:rPr lang="vi-VN" sz="3200" dirty="0">
                <a:solidFill>
                  <a:srgbClr val="000000"/>
                </a:solidFill>
                <a:latin typeface="Nunito Black" pitchFamily="2" charset="0"/>
              </a:rPr>
              <a:t> Ốc sên kẻ đường vạch.</a:t>
            </a:r>
            <a:r>
              <a:rPr lang="en-US" sz="3200" dirty="0">
                <a:solidFill>
                  <a:srgbClr val="FF0000"/>
                </a:solidFill>
                <a:latin typeface="Nunito Black" pitchFamily="2" charset="0"/>
              </a:rPr>
              <a:t>//</a:t>
            </a:r>
            <a:endParaRPr lang="vi-VN" sz="3200" dirty="0">
              <a:solidFill>
                <a:srgbClr val="FF0000"/>
              </a:solidFill>
              <a:latin typeface="Nunito Black" pitchFamily="2" charset="0"/>
            </a:endParaRPr>
          </a:p>
          <a:p>
            <a:pPr algn="just"/>
            <a:r>
              <a:rPr lang="vi-VN" sz="3200" dirty="0">
                <a:solidFill>
                  <a:srgbClr val="000000"/>
                </a:solidFill>
                <a:latin typeface="Nunito Black" pitchFamily="2" charset="0"/>
              </a:rPr>
              <a:t>Bọ ngựa cắt vải theo vạch.</a:t>
            </a:r>
            <a:r>
              <a:rPr lang="en-US" sz="3200" dirty="0">
                <a:solidFill>
                  <a:srgbClr val="FF0000"/>
                </a:solidFill>
                <a:latin typeface="Nunito Black" pitchFamily="2" charset="0"/>
              </a:rPr>
              <a:t> //</a:t>
            </a:r>
            <a:r>
              <a:rPr lang="vi-VN" sz="3200" dirty="0">
                <a:solidFill>
                  <a:srgbClr val="000000"/>
                </a:solidFill>
                <a:latin typeface="Nunito Black" pitchFamily="2" charset="0"/>
              </a:rPr>
              <a:t> Tằm xe chỉ.</a:t>
            </a:r>
            <a:r>
              <a:rPr lang="en-US" sz="3200" dirty="0">
                <a:solidFill>
                  <a:srgbClr val="FF0000"/>
                </a:solidFill>
                <a:latin typeface="Nunito Black" pitchFamily="2" charset="0"/>
              </a:rPr>
              <a:t> //</a:t>
            </a:r>
            <a:r>
              <a:rPr lang="vi-VN" sz="3200" dirty="0">
                <a:solidFill>
                  <a:srgbClr val="000000"/>
                </a:solidFill>
                <a:latin typeface="Nunito Black" pitchFamily="2" charset="0"/>
              </a:rPr>
              <a:t> Nhím chắp vải,</a:t>
            </a:r>
            <a:r>
              <a:rPr lang="en-US" sz="3200" dirty="0">
                <a:solidFill>
                  <a:srgbClr val="FF0000"/>
                </a:solidFill>
                <a:latin typeface="Nunito Black" pitchFamily="2" charset="0"/>
              </a:rPr>
              <a:t>/</a:t>
            </a:r>
            <a:r>
              <a:rPr lang="vi-VN" sz="3200" dirty="0">
                <a:solidFill>
                  <a:srgbClr val="FF0000"/>
                </a:solidFill>
                <a:latin typeface="Nunito Black" pitchFamily="2" charset="0"/>
              </a:rPr>
              <a:t> </a:t>
            </a:r>
            <a:r>
              <a:rPr lang="vi-VN" sz="3200" dirty="0">
                <a:solidFill>
                  <a:srgbClr val="000000"/>
                </a:solidFill>
                <a:latin typeface="Nunito Black" pitchFamily="2" charset="0"/>
              </a:rPr>
              <a:t>dùi lỗ.</a:t>
            </a:r>
            <a:r>
              <a:rPr lang="en-US" sz="3200" dirty="0">
                <a:solidFill>
                  <a:srgbClr val="FF0000"/>
                </a:solidFill>
                <a:latin typeface="Nunito Black" pitchFamily="2" charset="0"/>
              </a:rPr>
              <a:t> //</a:t>
            </a:r>
            <a:endParaRPr kumimoji="0" lang="id-ID" sz="40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cs typeface="#9Slide05 Bodega Script" pitchFamily="2" charset="0"/>
              <a:sym typeface="Arial"/>
            </a:endParaRPr>
          </a:p>
        </p:txBody>
      </p:sp>
    </p:spTree>
    <p:extLst>
      <p:ext uri="{BB962C8B-B14F-4D97-AF65-F5344CB8AC3E}">
        <p14:creationId xmlns:p14="http://schemas.microsoft.com/office/powerpoint/2010/main" val="761173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7" name="Rounded Rectangle 6"/>
          <p:cNvSpPr/>
          <p:nvPr/>
        </p:nvSpPr>
        <p:spPr>
          <a:xfrm>
            <a:off x="1038873" y="240025"/>
            <a:ext cx="2198103" cy="537282"/>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Chia </a:t>
            </a:r>
            <a:r>
              <a:rPr kumimoji="0" lang="en-US" sz="32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đoạn</a:t>
            </a:r>
            <a:endParaRPr kumimoji="0" lang="id-ID"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
        <p:nvSpPr>
          <p:cNvPr id="9" name="Rounded Rectangle 8"/>
          <p:cNvSpPr/>
          <p:nvPr/>
        </p:nvSpPr>
        <p:spPr>
          <a:xfrm>
            <a:off x="680846" y="1154749"/>
            <a:ext cx="10251613" cy="687498"/>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0000"/>
                </a:solidFill>
                <a:latin typeface="Nunito Black" pitchFamily="2" charset="0"/>
              </a:rPr>
              <a:t>+ </a:t>
            </a:r>
            <a:r>
              <a:rPr lang="en-US" sz="3200" dirty="0" err="1">
                <a:solidFill>
                  <a:srgbClr val="000000"/>
                </a:solidFill>
                <a:latin typeface="Nunito Black" pitchFamily="2" charset="0"/>
              </a:rPr>
              <a:t>Đoạn</a:t>
            </a:r>
            <a:r>
              <a:rPr lang="en-US" sz="3200" dirty="0">
                <a:solidFill>
                  <a:srgbClr val="000000"/>
                </a:solidFill>
                <a:latin typeface="Nunito Black" pitchFamily="2" charset="0"/>
              </a:rPr>
              <a:t> 1: </a:t>
            </a:r>
            <a:r>
              <a:rPr lang="en-US" sz="3200" dirty="0" err="1">
                <a:solidFill>
                  <a:srgbClr val="000000"/>
                </a:solidFill>
                <a:latin typeface="Nunito Black" pitchFamily="2" charset="0"/>
              </a:rPr>
              <a:t>Từ</a:t>
            </a:r>
            <a:r>
              <a:rPr lang="en-US" sz="3200" dirty="0">
                <a:solidFill>
                  <a:srgbClr val="000000"/>
                </a:solidFill>
                <a:latin typeface="Nunito Black" pitchFamily="2" charset="0"/>
              </a:rPr>
              <a:t> </a:t>
            </a:r>
            <a:r>
              <a:rPr lang="en-US" sz="3200" dirty="0" err="1">
                <a:solidFill>
                  <a:srgbClr val="000000"/>
                </a:solidFill>
                <a:latin typeface="Nunito Black" pitchFamily="2" charset="0"/>
              </a:rPr>
              <a:t>đầu</a:t>
            </a:r>
            <a:r>
              <a:rPr lang="en-US" sz="3200" dirty="0">
                <a:solidFill>
                  <a:srgbClr val="000000"/>
                </a:solidFill>
                <a:latin typeface="Nunito Black" pitchFamily="2" charset="0"/>
              </a:rPr>
              <a:t> </a:t>
            </a:r>
            <a:r>
              <a:rPr lang="en-US" sz="3200" dirty="0" err="1">
                <a:solidFill>
                  <a:srgbClr val="000000"/>
                </a:solidFill>
                <a:latin typeface="Nunito Black" pitchFamily="2" charset="0"/>
              </a:rPr>
              <a:t>đến</a:t>
            </a:r>
            <a:r>
              <a:rPr lang="en-US" sz="3200" dirty="0">
                <a:solidFill>
                  <a:srgbClr val="000000"/>
                </a:solidFill>
                <a:latin typeface="Nunito Black" pitchFamily="2" charset="0"/>
              </a:rPr>
              <a:t> </a:t>
            </a:r>
            <a:r>
              <a:rPr lang="en-US" sz="3200" i="1" dirty="0" err="1">
                <a:solidFill>
                  <a:srgbClr val="002060"/>
                </a:solidFill>
                <a:latin typeface="Nunito Black" pitchFamily="2" charset="0"/>
              </a:rPr>
              <a:t>Phải</a:t>
            </a:r>
            <a:r>
              <a:rPr lang="en-US" sz="3200" i="1" dirty="0">
                <a:solidFill>
                  <a:srgbClr val="002060"/>
                </a:solidFill>
                <a:latin typeface="Nunito Black" pitchFamily="2" charset="0"/>
              </a:rPr>
              <a:t> may </a:t>
            </a:r>
            <a:r>
              <a:rPr lang="en-US" sz="3200" i="1" dirty="0" err="1">
                <a:solidFill>
                  <a:srgbClr val="002060"/>
                </a:solidFill>
                <a:latin typeface="Nunito Black" pitchFamily="2" charset="0"/>
              </a:rPr>
              <a:t>thành</a:t>
            </a:r>
            <a:r>
              <a:rPr lang="en-US" sz="3200" i="1" dirty="0">
                <a:solidFill>
                  <a:srgbClr val="002060"/>
                </a:solidFill>
                <a:latin typeface="Nunito Black" pitchFamily="2" charset="0"/>
              </a:rPr>
              <a:t> </a:t>
            </a:r>
            <a:r>
              <a:rPr lang="en-US" sz="3200" i="1" dirty="0" err="1">
                <a:solidFill>
                  <a:srgbClr val="002060"/>
                </a:solidFill>
                <a:latin typeface="Nunito Black" pitchFamily="2" charset="0"/>
              </a:rPr>
              <a:t>áo</a:t>
            </a:r>
            <a:r>
              <a:rPr lang="en-US" sz="3200" i="1" dirty="0">
                <a:solidFill>
                  <a:srgbClr val="002060"/>
                </a:solidFill>
                <a:latin typeface="Nunito Black" pitchFamily="2" charset="0"/>
              </a:rPr>
              <a:t> </a:t>
            </a:r>
            <a:r>
              <a:rPr lang="en-US" sz="3200" i="1" dirty="0" err="1">
                <a:solidFill>
                  <a:srgbClr val="002060"/>
                </a:solidFill>
                <a:latin typeface="Nunito Black" pitchFamily="2" charset="0"/>
              </a:rPr>
              <a:t>mới</a:t>
            </a:r>
            <a:r>
              <a:rPr lang="en-US" sz="3200" i="1" dirty="0">
                <a:solidFill>
                  <a:srgbClr val="002060"/>
                </a:solidFill>
                <a:latin typeface="Nunito Black" pitchFamily="2" charset="0"/>
              </a:rPr>
              <a:t> </a:t>
            </a:r>
            <a:r>
              <a:rPr lang="en-US" sz="3200" i="1" dirty="0" err="1">
                <a:solidFill>
                  <a:srgbClr val="002060"/>
                </a:solidFill>
                <a:latin typeface="Nunito Black" pitchFamily="2" charset="0"/>
              </a:rPr>
              <a:t>được</a:t>
            </a:r>
            <a:r>
              <a:rPr lang="en-US" sz="3200" i="1" dirty="0">
                <a:solidFill>
                  <a:srgbClr val="002060"/>
                </a:solidFill>
                <a:latin typeface="Nunito Black" pitchFamily="2" charset="0"/>
              </a:rPr>
              <a:t>.</a:t>
            </a:r>
            <a:endParaRPr kumimoji="0" lang="id-ID" sz="4000" b="1" i="1" u="none" strike="noStrike" kern="0" cap="none" spc="0" normalizeH="0" baseline="0" noProof="0" dirty="0">
              <a:ln>
                <a:noFill/>
              </a:ln>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cs typeface="#9Slide05 Bodega Script" pitchFamily="2" charset="0"/>
              <a:sym typeface="Arial"/>
            </a:endParaRPr>
          </a:p>
        </p:txBody>
      </p:sp>
      <p:sp>
        <p:nvSpPr>
          <p:cNvPr id="10" name="Rounded Rectangle 9"/>
          <p:cNvSpPr/>
          <p:nvPr/>
        </p:nvSpPr>
        <p:spPr>
          <a:xfrm>
            <a:off x="680847" y="2097742"/>
            <a:ext cx="9323766" cy="79337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0000"/>
                </a:solidFill>
                <a:latin typeface="Nunito Black" pitchFamily="2" charset="0"/>
              </a:rPr>
              <a:t>+ </a:t>
            </a:r>
            <a:r>
              <a:rPr lang="en-US" sz="3200" dirty="0" err="1">
                <a:solidFill>
                  <a:srgbClr val="000000"/>
                </a:solidFill>
                <a:latin typeface="Nunito Black" pitchFamily="2" charset="0"/>
              </a:rPr>
              <a:t>Đoạn</a:t>
            </a:r>
            <a:r>
              <a:rPr lang="en-US" sz="3200" dirty="0">
                <a:solidFill>
                  <a:srgbClr val="000000"/>
                </a:solidFill>
                <a:latin typeface="Nunito Black" pitchFamily="2" charset="0"/>
              </a:rPr>
              <a:t> 2: </a:t>
            </a:r>
            <a:r>
              <a:rPr lang="en-US" sz="3200" dirty="0" err="1">
                <a:solidFill>
                  <a:srgbClr val="000000"/>
                </a:solidFill>
                <a:latin typeface="Nunito Black" pitchFamily="2" charset="0"/>
              </a:rPr>
              <a:t>Tiếp</a:t>
            </a:r>
            <a:r>
              <a:rPr lang="en-US" sz="3200" dirty="0">
                <a:solidFill>
                  <a:srgbClr val="000000"/>
                </a:solidFill>
                <a:latin typeface="Nunito Black" pitchFamily="2" charset="0"/>
              </a:rPr>
              <a:t> </a:t>
            </a:r>
            <a:r>
              <a:rPr lang="en-US" sz="3200" dirty="0" err="1">
                <a:solidFill>
                  <a:srgbClr val="000000"/>
                </a:solidFill>
                <a:latin typeface="Nunito Black" pitchFamily="2" charset="0"/>
              </a:rPr>
              <a:t>theo</a:t>
            </a:r>
            <a:r>
              <a:rPr lang="en-US" sz="3200" dirty="0">
                <a:solidFill>
                  <a:srgbClr val="000000"/>
                </a:solidFill>
                <a:latin typeface="Nunito Black" pitchFamily="2" charset="0"/>
              </a:rPr>
              <a:t> </a:t>
            </a:r>
            <a:r>
              <a:rPr lang="en-US" sz="3200" dirty="0" err="1">
                <a:solidFill>
                  <a:srgbClr val="000000"/>
                </a:solidFill>
                <a:latin typeface="Nunito Black" pitchFamily="2" charset="0"/>
              </a:rPr>
              <a:t>đến</a:t>
            </a:r>
            <a:r>
              <a:rPr lang="en-US" sz="3200" dirty="0">
                <a:solidFill>
                  <a:srgbClr val="000000"/>
                </a:solidFill>
                <a:latin typeface="Nunito Black" pitchFamily="2" charset="0"/>
              </a:rPr>
              <a:t> </a:t>
            </a:r>
            <a:r>
              <a:rPr lang="en-US" sz="3200" i="1" dirty="0" err="1">
                <a:solidFill>
                  <a:srgbClr val="002060"/>
                </a:solidFill>
                <a:latin typeface="Nunito Black" pitchFamily="2" charset="0"/>
              </a:rPr>
              <a:t>Mọi</a:t>
            </a:r>
            <a:r>
              <a:rPr lang="en-US" sz="3200" i="1" dirty="0">
                <a:solidFill>
                  <a:srgbClr val="002060"/>
                </a:solidFill>
                <a:latin typeface="Nunito Black" pitchFamily="2" charset="0"/>
              </a:rPr>
              <a:t> </a:t>
            </a:r>
            <a:r>
              <a:rPr lang="en-US" sz="3200" i="1" dirty="0" err="1">
                <a:solidFill>
                  <a:srgbClr val="002060"/>
                </a:solidFill>
                <a:latin typeface="Nunito Black" pitchFamily="2" charset="0"/>
              </a:rPr>
              <a:t>người</a:t>
            </a:r>
            <a:r>
              <a:rPr lang="en-US" sz="3200" i="1" dirty="0">
                <a:solidFill>
                  <a:srgbClr val="002060"/>
                </a:solidFill>
                <a:latin typeface="Nunito Black" pitchFamily="2" charset="0"/>
              </a:rPr>
              <a:t> </a:t>
            </a:r>
            <a:r>
              <a:rPr lang="en-US" sz="3200" i="1" dirty="0" err="1">
                <a:solidFill>
                  <a:srgbClr val="002060"/>
                </a:solidFill>
                <a:latin typeface="Nunito Black" pitchFamily="2" charset="0"/>
              </a:rPr>
              <a:t>cần</a:t>
            </a:r>
            <a:r>
              <a:rPr lang="en-US" sz="3200" i="1" dirty="0">
                <a:solidFill>
                  <a:srgbClr val="002060"/>
                </a:solidFill>
                <a:latin typeface="Nunito Black" pitchFamily="2" charset="0"/>
              </a:rPr>
              <a:t> </a:t>
            </a:r>
            <a:r>
              <a:rPr lang="en-US" sz="3200" i="1" dirty="0" err="1">
                <a:solidFill>
                  <a:srgbClr val="002060"/>
                </a:solidFill>
                <a:latin typeface="Nunito Black" pitchFamily="2" charset="0"/>
              </a:rPr>
              <a:t>áo</a:t>
            </a:r>
            <a:r>
              <a:rPr lang="en-US" sz="3200" i="1" dirty="0">
                <a:solidFill>
                  <a:srgbClr val="002060"/>
                </a:solidFill>
                <a:latin typeface="Nunito Black" pitchFamily="2" charset="0"/>
              </a:rPr>
              <a:t> </a:t>
            </a:r>
            <a:r>
              <a:rPr lang="en-US" sz="3200" i="1" dirty="0" err="1">
                <a:solidFill>
                  <a:srgbClr val="002060"/>
                </a:solidFill>
                <a:latin typeface="Nunito Black" pitchFamily="2" charset="0"/>
              </a:rPr>
              <a:t>ấm</a:t>
            </a:r>
            <a:r>
              <a:rPr lang="en-US" sz="3200" i="1" dirty="0">
                <a:solidFill>
                  <a:srgbClr val="002060"/>
                </a:solidFill>
                <a:latin typeface="Nunito Black" pitchFamily="2" charset="0"/>
              </a:rPr>
              <a:t>.</a:t>
            </a:r>
          </a:p>
        </p:txBody>
      </p:sp>
      <p:sp>
        <p:nvSpPr>
          <p:cNvPr id="11" name="Rounded Rectangle 10"/>
          <p:cNvSpPr/>
          <p:nvPr/>
        </p:nvSpPr>
        <p:spPr>
          <a:xfrm>
            <a:off x="680846" y="3146613"/>
            <a:ext cx="10829836" cy="81758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0000"/>
                </a:solidFill>
                <a:latin typeface="Nunito Black" pitchFamily="2" charset="0"/>
              </a:rPr>
              <a:t>+ </a:t>
            </a:r>
            <a:r>
              <a:rPr lang="en-US" sz="3200" dirty="0" err="1">
                <a:solidFill>
                  <a:srgbClr val="000000"/>
                </a:solidFill>
                <a:latin typeface="Nunito Black" pitchFamily="2" charset="0"/>
              </a:rPr>
              <a:t>Đoạn</a:t>
            </a:r>
            <a:r>
              <a:rPr lang="en-US" sz="3200" dirty="0">
                <a:solidFill>
                  <a:srgbClr val="000000"/>
                </a:solidFill>
                <a:latin typeface="Nunito Black" pitchFamily="2" charset="0"/>
              </a:rPr>
              <a:t> 3: </a:t>
            </a:r>
            <a:r>
              <a:rPr lang="en-US" sz="3200" dirty="0" err="1">
                <a:solidFill>
                  <a:srgbClr val="000000"/>
                </a:solidFill>
                <a:latin typeface="Nunito Black" pitchFamily="2" charset="0"/>
              </a:rPr>
              <a:t>Tiếp</a:t>
            </a:r>
            <a:r>
              <a:rPr lang="en-US" sz="3200" dirty="0">
                <a:solidFill>
                  <a:srgbClr val="000000"/>
                </a:solidFill>
                <a:latin typeface="Nunito Black" pitchFamily="2" charset="0"/>
              </a:rPr>
              <a:t> </a:t>
            </a:r>
            <a:r>
              <a:rPr lang="en-US" sz="3200" dirty="0" err="1">
                <a:solidFill>
                  <a:srgbClr val="000000"/>
                </a:solidFill>
                <a:latin typeface="Nunito Black" pitchFamily="2" charset="0"/>
              </a:rPr>
              <a:t>theo</a:t>
            </a:r>
            <a:r>
              <a:rPr lang="en-US" sz="3200" dirty="0">
                <a:solidFill>
                  <a:srgbClr val="000000"/>
                </a:solidFill>
                <a:latin typeface="Nunito Black" pitchFamily="2" charset="0"/>
              </a:rPr>
              <a:t> </a:t>
            </a:r>
            <a:r>
              <a:rPr lang="en-US" sz="3200" dirty="0" err="1">
                <a:solidFill>
                  <a:srgbClr val="000000"/>
                </a:solidFill>
                <a:latin typeface="Nunito Black" pitchFamily="2" charset="0"/>
              </a:rPr>
              <a:t>đến</a:t>
            </a:r>
            <a:r>
              <a:rPr lang="en-US" sz="3200" dirty="0">
                <a:solidFill>
                  <a:srgbClr val="000000"/>
                </a:solidFill>
                <a:latin typeface="Nunito Black" pitchFamily="2" charset="0"/>
              </a:rPr>
              <a:t> </a:t>
            </a:r>
            <a:r>
              <a:rPr lang="en-US" sz="3200" i="1" dirty="0" err="1">
                <a:solidFill>
                  <a:srgbClr val="002060"/>
                </a:solidFill>
                <a:latin typeface="Nunito Black" pitchFamily="2" charset="0"/>
              </a:rPr>
              <a:t>để</a:t>
            </a:r>
            <a:r>
              <a:rPr lang="en-US" sz="3200" i="1" dirty="0">
                <a:solidFill>
                  <a:srgbClr val="002060"/>
                </a:solidFill>
                <a:latin typeface="Nunito Black" pitchFamily="2" charset="0"/>
              </a:rPr>
              <a:t> may </a:t>
            </a:r>
            <a:r>
              <a:rPr lang="en-US" sz="3200" i="1" dirty="0" err="1">
                <a:solidFill>
                  <a:srgbClr val="002060"/>
                </a:solidFill>
                <a:latin typeface="Nunito Black" pitchFamily="2" charset="0"/>
              </a:rPr>
              <a:t>áo</a:t>
            </a:r>
            <a:r>
              <a:rPr lang="en-US" sz="3200" i="1" dirty="0">
                <a:solidFill>
                  <a:srgbClr val="002060"/>
                </a:solidFill>
                <a:latin typeface="Nunito Black" pitchFamily="2" charset="0"/>
              </a:rPr>
              <a:t> </a:t>
            </a:r>
            <a:r>
              <a:rPr lang="en-US" sz="3200" i="1" dirty="0" err="1">
                <a:solidFill>
                  <a:srgbClr val="002060"/>
                </a:solidFill>
                <a:latin typeface="Nunito Black" pitchFamily="2" charset="0"/>
              </a:rPr>
              <a:t>ấm</a:t>
            </a:r>
            <a:r>
              <a:rPr lang="en-US" sz="3200" i="1" dirty="0">
                <a:solidFill>
                  <a:srgbClr val="002060"/>
                </a:solidFill>
                <a:latin typeface="Nunito Black" pitchFamily="2" charset="0"/>
              </a:rPr>
              <a:t> </a:t>
            </a:r>
            <a:r>
              <a:rPr lang="en-US" sz="3200" i="1" dirty="0" err="1">
                <a:solidFill>
                  <a:srgbClr val="002060"/>
                </a:solidFill>
                <a:latin typeface="Nunito Black" pitchFamily="2" charset="0"/>
              </a:rPr>
              <a:t>cho</a:t>
            </a:r>
            <a:r>
              <a:rPr lang="en-US" sz="3200" i="1" dirty="0">
                <a:solidFill>
                  <a:srgbClr val="002060"/>
                </a:solidFill>
                <a:latin typeface="Nunito Black" pitchFamily="2" charset="0"/>
              </a:rPr>
              <a:t> </a:t>
            </a:r>
            <a:r>
              <a:rPr lang="en-US" sz="3200" i="1" dirty="0" err="1">
                <a:solidFill>
                  <a:srgbClr val="002060"/>
                </a:solidFill>
                <a:latin typeface="Nunito Black" pitchFamily="2" charset="0"/>
              </a:rPr>
              <a:t>mọi</a:t>
            </a:r>
            <a:r>
              <a:rPr lang="en-US" sz="3200" i="1" dirty="0">
                <a:solidFill>
                  <a:srgbClr val="002060"/>
                </a:solidFill>
                <a:latin typeface="Nunito Black" pitchFamily="2" charset="0"/>
              </a:rPr>
              <a:t> </a:t>
            </a:r>
            <a:r>
              <a:rPr lang="en-US" sz="3200" i="1" dirty="0" err="1">
                <a:solidFill>
                  <a:srgbClr val="002060"/>
                </a:solidFill>
                <a:latin typeface="Nunito Black" pitchFamily="2" charset="0"/>
              </a:rPr>
              <a:t>người</a:t>
            </a:r>
            <a:endParaRPr kumimoji="0" lang="id-ID" sz="4000" b="1" i="1" u="none" strike="noStrike" kern="0" cap="none" spc="0" normalizeH="0" baseline="0" noProof="0" dirty="0">
              <a:ln>
                <a:noFill/>
              </a:ln>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cs typeface="#9Slide05 Bodega Script" pitchFamily="2" charset="0"/>
              <a:sym typeface="Arial"/>
            </a:endParaRPr>
          </a:p>
        </p:txBody>
      </p:sp>
      <p:sp>
        <p:nvSpPr>
          <p:cNvPr id="12" name="Rounded Rectangle 11"/>
          <p:cNvSpPr/>
          <p:nvPr/>
        </p:nvSpPr>
        <p:spPr>
          <a:xfrm>
            <a:off x="680846" y="4219688"/>
            <a:ext cx="3883769" cy="77993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0000"/>
                </a:solidFill>
                <a:latin typeface="Nunito Black" pitchFamily="2" charset="0"/>
              </a:rPr>
              <a:t>+ </a:t>
            </a:r>
            <a:r>
              <a:rPr lang="en-US" sz="3200" dirty="0" err="1">
                <a:solidFill>
                  <a:srgbClr val="000000"/>
                </a:solidFill>
                <a:latin typeface="Nunito Black" pitchFamily="2" charset="0"/>
              </a:rPr>
              <a:t>Đoạn</a:t>
            </a:r>
            <a:r>
              <a:rPr lang="en-US" sz="3200" dirty="0">
                <a:solidFill>
                  <a:srgbClr val="000000"/>
                </a:solidFill>
                <a:latin typeface="Nunito Black" pitchFamily="2" charset="0"/>
              </a:rPr>
              <a:t> 4: </a:t>
            </a:r>
            <a:r>
              <a:rPr lang="en-US" sz="3200" dirty="0" err="1">
                <a:solidFill>
                  <a:srgbClr val="000000"/>
                </a:solidFill>
                <a:latin typeface="Nunito Black" pitchFamily="2" charset="0"/>
              </a:rPr>
              <a:t>Còn</a:t>
            </a:r>
            <a:r>
              <a:rPr lang="en-US" sz="3200" dirty="0">
                <a:solidFill>
                  <a:srgbClr val="000000"/>
                </a:solidFill>
                <a:latin typeface="Nunito Black" pitchFamily="2" charset="0"/>
              </a:rPr>
              <a:t> </a:t>
            </a:r>
            <a:r>
              <a:rPr lang="en-US" sz="3200" dirty="0" err="1">
                <a:solidFill>
                  <a:srgbClr val="000000"/>
                </a:solidFill>
                <a:latin typeface="Nunito Black" pitchFamily="2" charset="0"/>
              </a:rPr>
              <a:t>lại</a:t>
            </a:r>
            <a:r>
              <a:rPr lang="en-US" sz="3200" i="1" dirty="0">
                <a:solidFill>
                  <a:srgbClr val="000000"/>
                </a:solidFill>
                <a:latin typeface="Nunito Black" pitchFamily="2" charset="0"/>
              </a:rPr>
              <a:t>.</a:t>
            </a:r>
            <a:endParaRPr lang="id-ID" sz="4800" b="1" i="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endParaRPr>
          </a:p>
        </p:txBody>
      </p:sp>
    </p:spTree>
    <p:extLst>
      <p:ext uri="{BB962C8B-B14F-4D97-AF65-F5344CB8AC3E}">
        <p14:creationId xmlns:p14="http://schemas.microsoft.com/office/powerpoint/2010/main" val="38740560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pic>
        <p:nvPicPr>
          <p:cNvPr id="7" name="Picture 6">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12" name="Rounded Rectangle 11"/>
          <p:cNvSpPr/>
          <p:nvPr/>
        </p:nvSpPr>
        <p:spPr>
          <a:xfrm>
            <a:off x="3840905" y="712693"/>
            <a:ext cx="4052519" cy="4983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800000"/>
                </a:solidFill>
                <a:effectLst/>
                <a:uLnTx/>
                <a:uFillTx/>
                <a:latin typeface="Nunito Black" pitchFamily="2" charset="0"/>
                <a:ea typeface="+mn-ea"/>
              </a:rPr>
              <a:t>Những</a:t>
            </a:r>
            <a:r>
              <a:rPr kumimoji="0" lang="en-US" sz="2800" b="0" i="0" u="none" strike="noStrike" kern="1200" cap="none" spc="0" normalizeH="0" baseline="0" noProof="0" dirty="0">
                <a:ln>
                  <a:noFill/>
                </a:ln>
                <a:solidFill>
                  <a:srgbClr val="800000"/>
                </a:solidFill>
                <a:effectLst/>
                <a:uLnTx/>
                <a:uFillTx/>
                <a:latin typeface="Nunito Black" pitchFamily="2" charset="0"/>
                <a:ea typeface="+mn-ea"/>
              </a:rPr>
              <a:t> </a:t>
            </a:r>
            <a:r>
              <a:rPr kumimoji="0" lang="en-US" sz="2800" b="0" i="0" u="none" strike="noStrike" kern="1200" cap="none" spc="0" normalizeH="0" baseline="0" noProof="0" dirty="0" err="1">
                <a:ln>
                  <a:noFill/>
                </a:ln>
                <a:solidFill>
                  <a:srgbClr val="800000"/>
                </a:solidFill>
                <a:effectLst/>
                <a:uLnTx/>
                <a:uFillTx/>
                <a:latin typeface="Nunito Black" pitchFamily="2" charset="0"/>
                <a:ea typeface="+mn-ea"/>
              </a:rPr>
              <a:t>chiếc</a:t>
            </a:r>
            <a:r>
              <a:rPr kumimoji="0" lang="en-US" sz="2800" b="0" i="0" u="none" strike="noStrike" kern="1200" cap="none" spc="0" normalizeH="0" baseline="0" noProof="0" dirty="0">
                <a:ln>
                  <a:noFill/>
                </a:ln>
                <a:solidFill>
                  <a:srgbClr val="800000"/>
                </a:solidFill>
                <a:effectLst/>
                <a:uLnTx/>
                <a:uFillTx/>
                <a:latin typeface="Nunito Black" pitchFamily="2" charset="0"/>
                <a:ea typeface="+mn-ea"/>
              </a:rPr>
              <a:t> </a:t>
            </a:r>
            <a:r>
              <a:rPr kumimoji="0" lang="en-US" sz="2800" b="0" i="0" u="none" strike="noStrike" kern="1200" cap="none" spc="0" normalizeH="0" baseline="0" noProof="0" dirty="0" err="1">
                <a:ln>
                  <a:noFill/>
                </a:ln>
                <a:solidFill>
                  <a:srgbClr val="800000"/>
                </a:solidFill>
                <a:effectLst/>
                <a:uLnTx/>
                <a:uFillTx/>
                <a:latin typeface="Nunito Black" pitchFamily="2" charset="0"/>
                <a:ea typeface="+mn-ea"/>
              </a:rPr>
              <a:t>áo</a:t>
            </a:r>
            <a:r>
              <a:rPr kumimoji="0" lang="en-US" sz="2800" b="0" i="0" u="none" strike="noStrike" kern="1200" cap="none" spc="0" normalizeH="0" baseline="0" noProof="0" dirty="0">
                <a:ln>
                  <a:noFill/>
                </a:ln>
                <a:solidFill>
                  <a:srgbClr val="800000"/>
                </a:solidFill>
                <a:effectLst/>
                <a:uLnTx/>
                <a:uFillTx/>
                <a:latin typeface="Nunito Black" pitchFamily="2" charset="0"/>
                <a:ea typeface="+mn-ea"/>
              </a:rPr>
              <a:t> </a:t>
            </a:r>
            <a:r>
              <a:rPr kumimoji="0" lang="en-US" sz="2800" b="0" i="0" u="none" strike="noStrike" kern="1200" cap="none" spc="0" normalizeH="0" baseline="0" noProof="0" dirty="0" err="1">
                <a:ln>
                  <a:noFill/>
                </a:ln>
                <a:solidFill>
                  <a:srgbClr val="800000"/>
                </a:solidFill>
                <a:effectLst/>
                <a:uLnTx/>
                <a:uFillTx/>
                <a:latin typeface="Nunito Black" pitchFamily="2" charset="0"/>
                <a:ea typeface="+mn-ea"/>
              </a:rPr>
              <a:t>ấm</a:t>
            </a:r>
            <a:endParaRPr kumimoji="0" lang="id-ID" sz="2800" b="1" i="1" u="none" strike="noStrike" kern="0" cap="none" spc="0" normalizeH="0" baseline="0" noProof="0" dirty="0">
              <a:ln>
                <a:noFill/>
              </a:ln>
              <a:solidFill>
                <a:srgbClr val="80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
        <p:nvSpPr>
          <p:cNvPr id="8" name="Rounded Rectangle 7"/>
          <p:cNvSpPr/>
          <p:nvPr/>
        </p:nvSpPr>
        <p:spPr>
          <a:xfrm>
            <a:off x="1078944" y="288696"/>
            <a:ext cx="4931892" cy="370209"/>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Luyện</a:t>
            </a:r>
            <a:r>
              <a:rPr kumimoji="0" lang="en-US" sz="32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32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đọc</a:t>
            </a:r>
            <a:r>
              <a:rPr kumimoji="0" lang="en-US" sz="32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32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nối</a:t>
            </a:r>
            <a:r>
              <a:rPr kumimoji="0" lang="en-US" sz="32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32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tiếp</a:t>
            </a:r>
            <a:r>
              <a:rPr kumimoji="0" lang="en-US" sz="32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32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đoạn</a:t>
            </a:r>
            <a:endParaRPr kumimoji="0" lang="id-ID"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
        <p:nvSpPr>
          <p:cNvPr id="6" name="Rounded Rectangle 5"/>
          <p:cNvSpPr/>
          <p:nvPr/>
        </p:nvSpPr>
        <p:spPr>
          <a:xfrm>
            <a:off x="195943" y="1157283"/>
            <a:ext cx="11834132" cy="54864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2060"/>
                </a:solidFill>
                <a:effectLst/>
                <a:uLnTx/>
                <a:uFillTx/>
                <a:latin typeface="Nunito Black" pitchFamily="2" charset="0"/>
                <a:ea typeface="+mn-ea"/>
                <a:cs typeface="+mn-cs"/>
              </a:rPr>
              <a:t>M</a:t>
            </a:r>
            <a:r>
              <a:rPr kumimoji="0" lang="en-US" sz="1900" b="0" i="0" u="none" strike="noStrike" kern="1200" cap="none" spc="0" normalizeH="0" baseline="0" noProof="0" dirty="0" err="1">
                <a:ln>
                  <a:noFill/>
                </a:ln>
                <a:solidFill>
                  <a:srgbClr val="002060"/>
                </a:solidFill>
                <a:effectLst/>
                <a:uLnTx/>
                <a:uFillTx/>
                <a:latin typeface="Nunito Black" pitchFamily="2" charset="0"/>
                <a:ea typeface="+mn-ea"/>
                <a:cs typeface="+mn-cs"/>
              </a:rPr>
              <a:t>ùa</a:t>
            </a:r>
            <a:r>
              <a:rPr kumimoji="0" lang="vi-VN" sz="19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1900" b="0" i="0" u="none" strike="noStrike" kern="1200" cap="none" spc="0" normalizeH="0" baseline="0" noProof="0" dirty="0" err="1">
                <a:ln>
                  <a:noFill/>
                </a:ln>
                <a:solidFill>
                  <a:srgbClr val="002060"/>
                </a:solidFill>
                <a:effectLst/>
                <a:uLnTx/>
                <a:uFillTx/>
                <a:latin typeface="Nunito Black" pitchFamily="2" charset="0"/>
                <a:ea typeface="+mn-ea"/>
                <a:cs typeface="+mn-cs"/>
              </a:rPr>
              <a:t>đông</a:t>
            </a:r>
            <a:r>
              <a:rPr kumimoji="0" lang="vi-VN" sz="1900" b="0" i="0" u="none" strike="noStrike" kern="1200" cap="none" spc="0" normalizeH="0" baseline="0" noProof="0" dirty="0">
                <a:ln>
                  <a:noFill/>
                </a:ln>
                <a:solidFill>
                  <a:srgbClr val="002060"/>
                </a:solidFill>
                <a:effectLst/>
                <a:uLnTx/>
                <a:uFillTx/>
                <a:latin typeface="Nunito Black" pitchFamily="2" charset="0"/>
                <a:ea typeface="+mn-ea"/>
                <a:cs typeface="+mn-cs"/>
              </a:rPr>
              <a:t>, thỏ quấn tấm vải lên người cho đỡ rét thì gió thổi tấm vải bay xuống ao. Nhím giúp thỏ</a:t>
            </a:r>
            <a:r>
              <a:rPr kumimoji="0" lang="en-US" sz="19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2060"/>
                </a:solidFill>
                <a:effectLst/>
                <a:uLnTx/>
                <a:uFillTx/>
                <a:latin typeface="Nunito Black" pitchFamily="2" charset="0"/>
                <a:ea typeface="+mn-ea"/>
                <a:cs typeface="+mn-cs"/>
              </a:rPr>
              <a:t>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2060"/>
                </a:solidFill>
                <a:effectLst/>
                <a:uLnTx/>
                <a:uFillTx/>
                <a:latin typeface="Nunito Black" pitchFamily="2" charset="0"/>
                <a:ea typeface="+mn-ea"/>
                <a:cs typeface="+mn-cs"/>
              </a:rPr>
              <a:t>- Phải may thành áo mới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7030A0"/>
                </a:solidFill>
                <a:effectLst/>
                <a:uLnTx/>
                <a:uFillTx/>
                <a:latin typeface="Nunito Black" pitchFamily="2" charset="0"/>
                <a:ea typeface="+mn-ea"/>
                <a:cs typeface="+mn-cs"/>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7030A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7030A0"/>
                </a:solidFill>
                <a:effectLst/>
                <a:uLnTx/>
                <a:uFillTx/>
                <a:latin typeface="Nunito Black" pitchFamily="2" charset="0"/>
                <a:ea typeface="+mn-ea"/>
                <a:cs typeface="+mn-cs"/>
              </a:rPr>
              <a:t>- Anh giúp chúng tôi cắt vải may áo. Mọi người cần áo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48F01"/>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548F01"/>
                </a:solidFill>
                <a:effectLst/>
                <a:uLnTx/>
                <a:uFillTx/>
                <a:latin typeface="Nunito Black" pitchFamily="2" charset="0"/>
                <a:ea typeface="+mn-ea"/>
                <a:cs typeface="+mn-cs"/>
              </a:rPr>
              <a:t>Bọ ngựa đồng ý, vung kiếm cắt vải, nhím ngăn: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48F01"/>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548F01"/>
                </a:solidFill>
                <a:effectLst/>
                <a:uLnTx/>
                <a:uFillTx/>
                <a:latin typeface="Nunito Black" pitchFamily="2" charset="0"/>
                <a:ea typeface="+mn-ea"/>
                <a:cs typeface="+mn-cs"/>
              </a:rPr>
              <a:t>- Phải cắt đúng theo kích thước.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48F01"/>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548F01"/>
                </a:solidFill>
                <a:effectLst/>
                <a:uLnTx/>
                <a:uFillTx/>
                <a:latin typeface="Nunito Black" pitchFamily="2" charset="0"/>
                <a:ea typeface="+mn-ea"/>
                <a:cs typeface="+mn-cs"/>
              </a:rPr>
              <a:t>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48F01"/>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548F01"/>
                </a:solidFill>
                <a:effectLst/>
                <a:uLnTx/>
                <a:uFillTx/>
                <a:latin typeface="Nunito Black" pitchFamily="2" charset="0"/>
                <a:ea typeface="+mn-ea"/>
                <a:cs typeface="+mn-cs"/>
              </a:rPr>
              <a:t>- Chúng tôi cần anh kẻ đường vạch để may áo ấm cho mọi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Ốc sên nhận lời, bò lên tấm vải, vạch những đường rất rõ. Bây giờ chỉ còn thiếu người luồn kim giỏi. Tất cả lại đi tìm chim ổ dộc có biệt tài khâu vá.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Xưởng may áo ấm được dựng lên. Thỏ trải vải. Ốc sên kẻ đường vạch.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Bọ ngựa cắt vải theo vạch. Tằm xe chỉ. Nhím chắp vải, dùi lỗ. 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Mùa đông năm ấy, trong rừng ai cũng có áo ấm để mặc.</a:t>
            </a:r>
            <a:r>
              <a:rPr kumimoji="0" lang="en-US"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         </a:t>
            </a: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(Theo Võ Quảng)</a:t>
            </a:r>
          </a:p>
        </p:txBody>
      </p:sp>
    </p:spTree>
    <p:extLst>
      <p:ext uri="{BB962C8B-B14F-4D97-AF65-F5344CB8AC3E}">
        <p14:creationId xmlns:p14="http://schemas.microsoft.com/office/powerpoint/2010/main" val="27404836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8" name="Rounded Rectangle 7"/>
          <p:cNvSpPr/>
          <p:nvPr/>
        </p:nvSpPr>
        <p:spPr>
          <a:xfrm>
            <a:off x="3840905" y="712693"/>
            <a:ext cx="4052519" cy="4983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800000"/>
                </a:solidFill>
                <a:effectLst/>
                <a:uLnTx/>
                <a:uFillTx/>
                <a:latin typeface="Nunito Black" pitchFamily="2" charset="0"/>
                <a:ea typeface="+mn-ea"/>
              </a:rPr>
              <a:t>Những</a:t>
            </a:r>
            <a:r>
              <a:rPr kumimoji="0" lang="en-US" sz="2800" b="0" i="0" u="none" strike="noStrike" kern="1200" cap="none" spc="0" normalizeH="0" baseline="0" noProof="0" dirty="0">
                <a:ln>
                  <a:noFill/>
                </a:ln>
                <a:solidFill>
                  <a:srgbClr val="800000"/>
                </a:solidFill>
                <a:effectLst/>
                <a:uLnTx/>
                <a:uFillTx/>
                <a:latin typeface="Nunito Black" pitchFamily="2" charset="0"/>
                <a:ea typeface="+mn-ea"/>
              </a:rPr>
              <a:t> </a:t>
            </a:r>
            <a:r>
              <a:rPr kumimoji="0" lang="en-US" sz="2800" b="0" i="0" u="none" strike="noStrike" kern="1200" cap="none" spc="0" normalizeH="0" baseline="0" noProof="0" dirty="0" err="1">
                <a:ln>
                  <a:noFill/>
                </a:ln>
                <a:solidFill>
                  <a:srgbClr val="800000"/>
                </a:solidFill>
                <a:effectLst/>
                <a:uLnTx/>
                <a:uFillTx/>
                <a:latin typeface="Nunito Black" pitchFamily="2" charset="0"/>
                <a:ea typeface="+mn-ea"/>
              </a:rPr>
              <a:t>chiếc</a:t>
            </a:r>
            <a:r>
              <a:rPr kumimoji="0" lang="en-US" sz="2800" b="0" i="0" u="none" strike="noStrike" kern="1200" cap="none" spc="0" normalizeH="0" baseline="0" noProof="0" dirty="0">
                <a:ln>
                  <a:noFill/>
                </a:ln>
                <a:solidFill>
                  <a:srgbClr val="800000"/>
                </a:solidFill>
                <a:effectLst/>
                <a:uLnTx/>
                <a:uFillTx/>
                <a:latin typeface="Nunito Black" pitchFamily="2" charset="0"/>
                <a:ea typeface="+mn-ea"/>
              </a:rPr>
              <a:t> </a:t>
            </a:r>
            <a:r>
              <a:rPr kumimoji="0" lang="en-US" sz="2800" b="0" i="0" u="none" strike="noStrike" kern="1200" cap="none" spc="0" normalizeH="0" baseline="0" noProof="0" dirty="0" err="1">
                <a:ln>
                  <a:noFill/>
                </a:ln>
                <a:solidFill>
                  <a:srgbClr val="800000"/>
                </a:solidFill>
                <a:effectLst/>
                <a:uLnTx/>
                <a:uFillTx/>
                <a:latin typeface="Nunito Black" pitchFamily="2" charset="0"/>
                <a:ea typeface="+mn-ea"/>
              </a:rPr>
              <a:t>áo</a:t>
            </a:r>
            <a:r>
              <a:rPr kumimoji="0" lang="en-US" sz="2800" b="0" i="0" u="none" strike="noStrike" kern="1200" cap="none" spc="0" normalizeH="0" baseline="0" noProof="0" dirty="0">
                <a:ln>
                  <a:noFill/>
                </a:ln>
                <a:solidFill>
                  <a:srgbClr val="800000"/>
                </a:solidFill>
                <a:effectLst/>
                <a:uLnTx/>
                <a:uFillTx/>
                <a:latin typeface="Nunito Black" pitchFamily="2" charset="0"/>
                <a:ea typeface="+mn-ea"/>
              </a:rPr>
              <a:t> </a:t>
            </a:r>
            <a:r>
              <a:rPr kumimoji="0" lang="en-US" sz="2800" b="0" i="0" u="none" strike="noStrike" kern="1200" cap="none" spc="0" normalizeH="0" baseline="0" noProof="0" dirty="0" err="1">
                <a:ln>
                  <a:noFill/>
                </a:ln>
                <a:solidFill>
                  <a:srgbClr val="800000"/>
                </a:solidFill>
                <a:effectLst/>
                <a:uLnTx/>
                <a:uFillTx/>
                <a:latin typeface="Nunito Black" pitchFamily="2" charset="0"/>
                <a:ea typeface="+mn-ea"/>
              </a:rPr>
              <a:t>ấm</a:t>
            </a:r>
            <a:endParaRPr kumimoji="0" lang="id-ID" sz="2800" b="1" i="1" u="none" strike="noStrike" kern="0" cap="none" spc="0" normalizeH="0" baseline="0" noProof="0" dirty="0">
              <a:ln>
                <a:noFill/>
              </a:ln>
              <a:solidFill>
                <a:srgbClr val="80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
        <p:nvSpPr>
          <p:cNvPr id="13" name="Rounded Rectangle 12"/>
          <p:cNvSpPr/>
          <p:nvPr/>
        </p:nvSpPr>
        <p:spPr>
          <a:xfrm>
            <a:off x="1078944" y="288696"/>
            <a:ext cx="5631138" cy="370209"/>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Luyện</a:t>
            </a:r>
            <a:r>
              <a:rPr kumimoji="0" lang="en-US" sz="32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32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đọc</a:t>
            </a:r>
            <a:r>
              <a:rPr kumimoji="0" lang="en-US" sz="32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32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đoạn</a:t>
            </a:r>
            <a:r>
              <a:rPr kumimoji="0" lang="en-US" sz="32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32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theo</a:t>
            </a:r>
            <a:r>
              <a:rPr kumimoji="0" lang="en-US" sz="32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32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nhóm</a:t>
            </a:r>
            <a:endParaRPr kumimoji="0" lang="id-ID"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
        <p:nvSpPr>
          <p:cNvPr id="14" name="Rounded Rectangle 13"/>
          <p:cNvSpPr/>
          <p:nvPr/>
        </p:nvSpPr>
        <p:spPr>
          <a:xfrm>
            <a:off x="195943" y="1157283"/>
            <a:ext cx="11834132" cy="54864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2060"/>
                </a:solidFill>
                <a:effectLst/>
                <a:uLnTx/>
                <a:uFillTx/>
                <a:latin typeface="Nunito Black" pitchFamily="2" charset="0"/>
                <a:ea typeface="+mn-ea"/>
                <a:cs typeface="+mn-cs"/>
              </a:rPr>
              <a:t>M</a:t>
            </a:r>
            <a:r>
              <a:rPr kumimoji="0" lang="en-US" sz="1900" b="0" i="0" u="none" strike="noStrike" kern="1200" cap="none" spc="0" normalizeH="0" baseline="0" noProof="0" dirty="0" err="1">
                <a:ln>
                  <a:noFill/>
                </a:ln>
                <a:solidFill>
                  <a:srgbClr val="002060"/>
                </a:solidFill>
                <a:effectLst/>
                <a:uLnTx/>
                <a:uFillTx/>
                <a:latin typeface="Nunito Black" pitchFamily="2" charset="0"/>
                <a:ea typeface="+mn-ea"/>
                <a:cs typeface="+mn-cs"/>
              </a:rPr>
              <a:t>ùa</a:t>
            </a:r>
            <a:r>
              <a:rPr kumimoji="0" lang="vi-VN" sz="19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1900" b="0" i="0" u="none" strike="noStrike" kern="1200" cap="none" spc="0" normalizeH="0" baseline="0" noProof="0" dirty="0" err="1">
                <a:ln>
                  <a:noFill/>
                </a:ln>
                <a:solidFill>
                  <a:srgbClr val="002060"/>
                </a:solidFill>
                <a:effectLst/>
                <a:uLnTx/>
                <a:uFillTx/>
                <a:latin typeface="Nunito Black" pitchFamily="2" charset="0"/>
                <a:ea typeface="+mn-ea"/>
                <a:cs typeface="+mn-cs"/>
              </a:rPr>
              <a:t>đông</a:t>
            </a:r>
            <a:r>
              <a:rPr kumimoji="0" lang="vi-VN" sz="1900" b="0" i="0" u="none" strike="noStrike" kern="1200" cap="none" spc="0" normalizeH="0" baseline="0" noProof="0" dirty="0">
                <a:ln>
                  <a:noFill/>
                </a:ln>
                <a:solidFill>
                  <a:srgbClr val="002060"/>
                </a:solidFill>
                <a:effectLst/>
                <a:uLnTx/>
                <a:uFillTx/>
                <a:latin typeface="Nunito Black" pitchFamily="2" charset="0"/>
                <a:ea typeface="+mn-ea"/>
                <a:cs typeface="+mn-cs"/>
              </a:rPr>
              <a:t>, thỏ quấn tấm vải lên người cho đỡ rét thì gió thổi tấm vải bay xuống ao. Nhím giúp thỏ</a:t>
            </a:r>
            <a:r>
              <a:rPr kumimoji="0" lang="en-US" sz="19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2060"/>
                </a:solidFill>
                <a:effectLst/>
                <a:uLnTx/>
                <a:uFillTx/>
                <a:latin typeface="Nunito Black" pitchFamily="2" charset="0"/>
                <a:ea typeface="+mn-ea"/>
                <a:cs typeface="+mn-cs"/>
              </a:rPr>
              <a:t>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2060"/>
                </a:solidFill>
                <a:effectLst/>
                <a:uLnTx/>
                <a:uFillTx/>
                <a:latin typeface="Nunito Black" pitchFamily="2" charset="0"/>
                <a:ea typeface="+mn-ea"/>
                <a:cs typeface="+mn-cs"/>
              </a:rPr>
              <a:t>- Phải may thành áo mới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7030A0"/>
                </a:solidFill>
                <a:effectLst/>
                <a:uLnTx/>
                <a:uFillTx/>
                <a:latin typeface="Nunito Black" pitchFamily="2" charset="0"/>
                <a:ea typeface="+mn-ea"/>
                <a:cs typeface="+mn-cs"/>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7030A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7030A0"/>
                </a:solidFill>
                <a:effectLst/>
                <a:uLnTx/>
                <a:uFillTx/>
                <a:latin typeface="Nunito Black" pitchFamily="2" charset="0"/>
                <a:ea typeface="+mn-ea"/>
                <a:cs typeface="+mn-cs"/>
              </a:rPr>
              <a:t>- Anh giúp chúng tôi cắt vải may áo. Mọi người cần áo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48F01"/>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548F01"/>
                </a:solidFill>
                <a:effectLst/>
                <a:uLnTx/>
                <a:uFillTx/>
                <a:latin typeface="Nunito Black" pitchFamily="2" charset="0"/>
                <a:ea typeface="+mn-ea"/>
                <a:cs typeface="+mn-cs"/>
              </a:rPr>
              <a:t>Bọ ngựa đồng ý, vung kiếm cắt vải, nhím ngăn: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48F01"/>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548F01"/>
                </a:solidFill>
                <a:effectLst/>
                <a:uLnTx/>
                <a:uFillTx/>
                <a:latin typeface="Nunito Black" pitchFamily="2" charset="0"/>
                <a:ea typeface="+mn-ea"/>
                <a:cs typeface="+mn-cs"/>
              </a:rPr>
              <a:t>- Phải cắt đúng theo kích thước.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48F01"/>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548F01"/>
                </a:solidFill>
                <a:effectLst/>
                <a:uLnTx/>
                <a:uFillTx/>
                <a:latin typeface="Nunito Black" pitchFamily="2" charset="0"/>
                <a:ea typeface="+mn-ea"/>
                <a:cs typeface="+mn-cs"/>
              </a:rPr>
              <a:t>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48F01"/>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548F01"/>
                </a:solidFill>
                <a:effectLst/>
                <a:uLnTx/>
                <a:uFillTx/>
                <a:latin typeface="Nunito Black" pitchFamily="2" charset="0"/>
                <a:ea typeface="+mn-ea"/>
                <a:cs typeface="+mn-cs"/>
              </a:rPr>
              <a:t>- Chúng tôi cần anh kẻ đường vạch để may áo ấm cho mọi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Ốc sên nhận lời, bò lên tấm vải, vạch những đường rất rõ. Bây giờ chỉ còn thiếu người luồn kim giỏi. Tất cả lại đi tìm chim ổ dộc có biệt tài khâu vá.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Xưởng may áo ấm được dựng lên. Thỏ trải vải. Ốc sên kẻ đường vạch.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Bọ ngựa cắt vải theo vạch. Tằm xe chỉ. Nhím chắp vải, dùi lỗ. 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Mùa đông năm ấy, trong rừng ai cũng có áo ấm để mặc.</a:t>
            </a:r>
            <a:r>
              <a:rPr kumimoji="0" lang="en-US" sz="1900" b="0" i="0" u="none" strike="noStrike" kern="1200" cap="none" spc="0" normalizeH="0" baseline="0" noProof="0" dirty="0">
                <a:ln>
                  <a:noFill/>
                </a:ln>
                <a:solidFill>
                  <a:schemeClr val="accent2">
                    <a:lumMod val="50000"/>
                  </a:schemeClr>
                </a:solidFill>
                <a:effectLst/>
                <a:uLnTx/>
                <a:uFillTx/>
                <a:latin typeface="Nunito Black" pitchFamily="2" charset="0"/>
                <a:ea typeface="+mn-ea"/>
                <a:cs typeface="+mn-cs"/>
              </a:rPr>
              <a:t>         </a:t>
            </a: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(Theo Võ Quảng)</a:t>
            </a:r>
          </a:p>
        </p:txBody>
      </p:sp>
    </p:spTree>
    <p:extLst>
      <p:ext uri="{BB962C8B-B14F-4D97-AF65-F5344CB8AC3E}">
        <p14:creationId xmlns:p14="http://schemas.microsoft.com/office/powerpoint/2010/main" val="18930090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6" name="Rounded Rectangle 5"/>
          <p:cNvSpPr/>
          <p:nvPr/>
        </p:nvSpPr>
        <p:spPr>
          <a:xfrm>
            <a:off x="195943" y="1157283"/>
            <a:ext cx="11834132" cy="54864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M</a:t>
            </a:r>
            <a:r>
              <a:rPr kumimoji="0" lang="en-US" sz="1900" b="0" i="0" u="none" strike="noStrike" kern="1200" cap="none" spc="0" normalizeH="0" baseline="0" noProof="0" dirty="0" err="1">
                <a:ln>
                  <a:noFill/>
                </a:ln>
                <a:solidFill>
                  <a:srgbClr val="000000"/>
                </a:solidFill>
                <a:effectLst/>
                <a:uLnTx/>
                <a:uFillTx/>
                <a:latin typeface="Nunito Black" pitchFamily="2" charset="0"/>
                <a:ea typeface="+mn-ea"/>
                <a:cs typeface="+mn-cs"/>
              </a:rPr>
              <a:t>ùa</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en-US" sz="1900" b="0" i="0" u="none" strike="noStrike" kern="1200" cap="none" spc="0" normalizeH="0" baseline="0" noProof="0" dirty="0" err="1">
                <a:ln>
                  <a:noFill/>
                </a:ln>
                <a:solidFill>
                  <a:srgbClr val="000000"/>
                </a:solidFill>
                <a:effectLst/>
                <a:uLnTx/>
                <a:uFillTx/>
                <a:latin typeface="Nunito Black" pitchFamily="2" charset="0"/>
                <a:ea typeface="+mn-ea"/>
                <a:cs typeface="+mn-cs"/>
              </a:rPr>
              <a:t>đông</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 thỏ quấn tấm vải lên người cho đỡ rét thì gió thổi tấm vải bay xuống ao. Nhím giúp thỏ</a:t>
            </a: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 Phải may thành áo mới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 Anh giúp chúng tôi cắt vải may áo. Mọi người cần áo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Bọ ngựa đồng ý, vung kiếm cắt vải, nhím ngăn: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 Phải cắt đúng theo kích thước.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 Chúng tôi cần anh kẻ đường vạch để may áo ấm cho mọi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Ốc sên nhận lời, bò lên tấm vải, vạch những đường rất rõ. Bây giờ chỉ còn thiếu người luồn kim giỏi. Tất cả lại đi tìm chim ổ dộc có biệt tài khâu vá.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Xưởng may áo ấm được dựng lên. Thỏ trải vải. Ốc sên kẻ đường vạch.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Bọ ngựa cắt vải theo vạch. Tằm xe chỉ. Nhím chắp vải, dùi lỗ. 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Mùa đông năm ấy, trong rừng ai cũng có áo ấm để mặc.</a:t>
            </a: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(Theo Võ Quảng)</a:t>
            </a:r>
          </a:p>
        </p:txBody>
      </p:sp>
      <p:pic>
        <p:nvPicPr>
          <p:cNvPr id="7" name="Picture 6">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12" name="Rounded Rectangle 11"/>
          <p:cNvSpPr/>
          <p:nvPr/>
        </p:nvSpPr>
        <p:spPr>
          <a:xfrm>
            <a:off x="3840905" y="484929"/>
            <a:ext cx="4052519" cy="7799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Những</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chiếc</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áo</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ấm</a:t>
            </a:r>
            <a:endParaRPr kumimoji="0" lang="id-ID" sz="4800" b="1" i="1"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
        <p:nvSpPr>
          <p:cNvPr id="8" name="Rounded Rectangle 7"/>
          <p:cNvSpPr/>
          <p:nvPr/>
        </p:nvSpPr>
        <p:spPr>
          <a:xfrm>
            <a:off x="1078944" y="288696"/>
            <a:ext cx="2761961" cy="370209"/>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32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Đọc</a:t>
            </a:r>
            <a:r>
              <a:rPr lang="en-US" sz="32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32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toàn</a:t>
            </a:r>
            <a:r>
              <a:rPr lang="en-US" sz="32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32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bài</a:t>
            </a:r>
            <a:endParaRPr kumimoji="0" lang="id-ID"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Tree>
    <p:extLst>
      <p:ext uri="{BB962C8B-B14F-4D97-AF65-F5344CB8AC3E}">
        <p14:creationId xmlns:p14="http://schemas.microsoft.com/office/powerpoint/2010/main" val="3674976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0" y="0"/>
            <a:ext cx="957155" cy="762066"/>
          </a:xfrm>
          <a:prstGeom prst="ellipse">
            <a:avLst/>
          </a:prstGeom>
        </p:spPr>
      </p:pic>
      <p:sp>
        <p:nvSpPr>
          <p:cNvPr id="5" name="Rounded Rectangle 4"/>
          <p:cNvSpPr/>
          <p:nvPr/>
        </p:nvSpPr>
        <p:spPr>
          <a:xfrm>
            <a:off x="957155" y="224784"/>
            <a:ext cx="2806986" cy="537282"/>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Giải</a:t>
            </a:r>
            <a:r>
              <a:rPr kumimoji="0" lang="en-US"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32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nghĩa</a:t>
            </a:r>
            <a:r>
              <a:rPr kumimoji="0" lang="en-US"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32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từ</a:t>
            </a:r>
            <a:endParaRPr kumimoji="0" lang="id-ID"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pic>
        <p:nvPicPr>
          <p:cNvPr id="6" name="Picture 5"/>
          <p:cNvPicPr>
            <a:picLocks noChangeAspect="1"/>
          </p:cNvPicPr>
          <p:nvPr/>
        </p:nvPicPr>
        <p:blipFill rotWithShape="1">
          <a:blip r:embed="rId4"/>
          <a:srcRect t="2922" b="4162"/>
          <a:stretch/>
        </p:blipFill>
        <p:spPr>
          <a:xfrm>
            <a:off x="5228965" y="3155004"/>
            <a:ext cx="2718188" cy="2143137"/>
          </a:xfrm>
          <a:prstGeom prst="ellipse">
            <a:avLst/>
          </a:prstGeom>
        </p:spPr>
      </p:pic>
      <p:sp>
        <p:nvSpPr>
          <p:cNvPr id="7" name="Rounded Rectangular Callout 6"/>
          <p:cNvSpPr/>
          <p:nvPr/>
        </p:nvSpPr>
        <p:spPr>
          <a:xfrm>
            <a:off x="905323" y="3316369"/>
            <a:ext cx="3787587" cy="3178561"/>
          </a:xfrm>
          <a:prstGeom prst="wedgeRoundRectCallout">
            <a:avLst>
              <a:gd name="adj1" fmla="val 77186"/>
              <a:gd name="adj2" fmla="val 2343"/>
              <a:gd name="adj3" fmla="val 16667"/>
            </a:avLst>
          </a:prstGeom>
          <a:solidFill>
            <a:srgbClr val="FFFFFF">
              <a:alpha val="80000"/>
            </a:srgb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Chim</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ổ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dộc</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còn</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gọi</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là</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chim</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dồng</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dộc</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dòng</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dọc</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loài</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chim</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trông</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giống</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chim</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sẻ</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làm</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tổ</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rất</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chắc</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và</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chemeClr val="tx1">
                    <a:lumMod val="95000"/>
                    <a:lumOff val="5000"/>
                  </a:schemeClr>
                </a:solidFill>
                <a:effectLst/>
                <a:uLnTx/>
                <a:uFillTx/>
                <a:latin typeface="Nunito Black" pitchFamily="2" charset="0"/>
                <a:ea typeface="+mn-ea"/>
                <a:cs typeface="+mn-cs"/>
              </a:rPr>
              <a:t>đẹp</a:t>
            </a:r>
            <a:r>
              <a:rPr kumimoji="0" lang="en-US" sz="2800" b="0" i="0" u="none" strike="noStrike" kern="1200" cap="none" spc="0" normalizeH="0" baseline="0" noProof="0" dirty="0">
                <a:ln>
                  <a:noFill/>
                </a:ln>
                <a:solidFill>
                  <a:schemeClr val="tx1">
                    <a:lumMod val="95000"/>
                    <a:lumOff val="5000"/>
                  </a:schemeClr>
                </a:solidFill>
                <a:effectLst/>
                <a:uLnTx/>
                <a:uFillTx/>
                <a:latin typeface="Nunito Black" pitchFamily="2" charset="0"/>
                <a:ea typeface="+mn-ea"/>
              </a:rPr>
              <a:t>.</a:t>
            </a:r>
            <a:endParaRPr kumimoji="0" lang="id-ID" sz="2800" b="1" i="1" u="none" strike="noStrike" kern="0" cap="none" spc="0" normalizeH="0" baseline="0" noProof="0" dirty="0">
              <a:ln>
                <a:noFill/>
              </a:ln>
              <a:solidFill>
                <a:schemeClr val="tx1">
                  <a:lumMod val="95000"/>
                  <a:lumOff val="5000"/>
                </a:schemeClr>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Tree>
    <p:extLst>
      <p:ext uri="{BB962C8B-B14F-4D97-AF65-F5344CB8AC3E}">
        <p14:creationId xmlns:p14="http://schemas.microsoft.com/office/powerpoint/2010/main" val="31270710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3025F6-03E4-F7FE-A115-15A451327F80}"/>
              </a:ext>
            </a:extLst>
          </p:cNvPr>
          <p:cNvSpPr txBox="1"/>
          <p:nvPr/>
        </p:nvSpPr>
        <p:spPr>
          <a:xfrm>
            <a:off x="4643717" y="2619562"/>
            <a:ext cx="517263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71D400"/>
                </a:solidFill>
                <a:effectLst/>
                <a:uLnTx/>
                <a:uFillTx/>
                <a:latin typeface="Sigmar One" panose="00000500000000000000" pitchFamily="2" charset="0"/>
                <a:ea typeface="+mn-ea"/>
                <a:cs typeface="+mn-cs"/>
              </a:rPr>
              <a:t>Trả</a:t>
            </a:r>
            <a:r>
              <a:rPr kumimoji="0" lang="en-US" sz="6000" b="0" i="0" u="none" strike="noStrike" kern="1200" cap="none" spc="0" normalizeH="0" baseline="0" noProof="0" dirty="0">
                <a:ln>
                  <a:noFill/>
                </a:ln>
                <a:solidFill>
                  <a:srgbClr val="71D400"/>
                </a:solidFill>
                <a:effectLst/>
                <a:uLnTx/>
                <a:uFillTx/>
                <a:latin typeface="Sigmar One" panose="00000500000000000000" pitchFamily="2" charset="0"/>
                <a:ea typeface="+mn-ea"/>
                <a:cs typeface="+mn-cs"/>
              </a:rPr>
              <a:t> </a:t>
            </a:r>
            <a:r>
              <a:rPr kumimoji="0" lang="en-US" sz="6000" b="0" i="0" u="none" strike="noStrike" kern="1200" cap="none" spc="0" normalizeH="0" baseline="0" noProof="0" dirty="0" err="1">
                <a:ln>
                  <a:noFill/>
                </a:ln>
                <a:solidFill>
                  <a:srgbClr val="71D400"/>
                </a:solidFill>
                <a:effectLst/>
                <a:uLnTx/>
                <a:uFillTx/>
                <a:latin typeface="Sigmar One" panose="00000500000000000000" pitchFamily="2" charset="0"/>
                <a:ea typeface="+mn-ea"/>
                <a:cs typeface="+mn-cs"/>
              </a:rPr>
              <a:t>lời</a:t>
            </a:r>
            <a:r>
              <a:rPr kumimoji="0" lang="en-US" sz="6000" b="0" i="0" u="none" strike="noStrike" kern="1200" cap="none" spc="0" normalizeH="0" baseline="0" noProof="0" dirty="0">
                <a:ln>
                  <a:noFill/>
                </a:ln>
                <a:solidFill>
                  <a:srgbClr val="71D400"/>
                </a:solidFill>
                <a:effectLst/>
                <a:uLnTx/>
                <a:uFillTx/>
                <a:latin typeface="Sigmar One" panose="00000500000000000000" pitchFamily="2" charset="0"/>
                <a:ea typeface="+mn-ea"/>
                <a:cs typeface="+mn-cs"/>
              </a:rPr>
              <a:t> </a:t>
            </a:r>
            <a:r>
              <a:rPr kumimoji="0" lang="en-US" sz="6000" b="0" i="0" u="none" strike="noStrike" kern="1200" cap="none" spc="0" normalizeH="0" baseline="0" noProof="0" dirty="0" err="1">
                <a:ln>
                  <a:noFill/>
                </a:ln>
                <a:solidFill>
                  <a:srgbClr val="71D400"/>
                </a:solidFill>
                <a:effectLst/>
                <a:uLnTx/>
                <a:uFillTx/>
                <a:latin typeface="Sigmar One" panose="00000500000000000000" pitchFamily="2" charset="0"/>
                <a:ea typeface="+mn-ea"/>
                <a:cs typeface="+mn-cs"/>
              </a:rPr>
              <a:t>câu</a:t>
            </a:r>
            <a:r>
              <a:rPr kumimoji="0" lang="en-US" sz="6000" b="0" i="0" u="none" strike="noStrike" kern="1200" cap="none" spc="0" normalizeH="0" baseline="0" noProof="0" dirty="0">
                <a:ln>
                  <a:noFill/>
                </a:ln>
                <a:solidFill>
                  <a:srgbClr val="71D400"/>
                </a:solidFill>
                <a:effectLst/>
                <a:uLnTx/>
                <a:uFillTx/>
                <a:latin typeface="Sigmar One" panose="00000500000000000000" pitchFamily="2" charset="0"/>
                <a:ea typeface="+mn-ea"/>
                <a:cs typeface="+mn-cs"/>
              </a:rPr>
              <a:t> </a:t>
            </a:r>
            <a:r>
              <a:rPr kumimoji="0" lang="en-US" sz="6000" b="0" i="0" u="none" strike="noStrike" kern="1200" cap="none" spc="0" normalizeH="0" baseline="0" noProof="0" dirty="0" err="1">
                <a:ln>
                  <a:noFill/>
                </a:ln>
                <a:solidFill>
                  <a:srgbClr val="71D400"/>
                </a:solidFill>
                <a:effectLst/>
                <a:uLnTx/>
                <a:uFillTx/>
                <a:latin typeface="Sigmar One" panose="00000500000000000000" pitchFamily="2" charset="0"/>
                <a:ea typeface="+mn-ea"/>
                <a:cs typeface="+mn-cs"/>
              </a:rPr>
              <a:t>hỏi</a:t>
            </a:r>
            <a:endParaRPr kumimoji="0" lang="en-US" sz="6000" b="0" i="0" u="none" strike="noStrike" kern="1200" cap="none" spc="0" normalizeH="0" baseline="0" noProof="0" dirty="0">
              <a:ln>
                <a:noFill/>
              </a:ln>
              <a:solidFill>
                <a:srgbClr val="71D400"/>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2096608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25587" y="46037"/>
            <a:ext cx="915707" cy="765380"/>
          </a:xfrm>
          <a:prstGeom prst="ellipse">
            <a:avLst/>
          </a:prstGeom>
        </p:spPr>
      </p:pic>
      <p:pic>
        <p:nvPicPr>
          <p:cNvPr id="5" name="Picture 16" descr="Hướng dẫn cách vẽ con thỏ dễ thương mới nhất 2020 - Quà cho bé - Quà tặng  độc đáo cho bé yê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246" y="3634655"/>
            <a:ext cx="2937249" cy="2928611"/>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947308" y="259581"/>
            <a:ext cx="9395123" cy="681713"/>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70C0"/>
                </a:solidFill>
                <a:latin typeface="Nunito Black" pitchFamily="2" charset="0"/>
              </a:rPr>
              <a:t>Câu</a:t>
            </a:r>
            <a:r>
              <a:rPr lang="en-US" sz="2800" b="1" dirty="0">
                <a:solidFill>
                  <a:srgbClr val="0070C0"/>
                </a:solidFill>
                <a:latin typeface="Nunito Black" pitchFamily="2" charset="0"/>
              </a:rPr>
              <a:t> 1</a:t>
            </a:r>
            <a:r>
              <a:rPr lang="en-US" sz="2800" dirty="0">
                <a:solidFill>
                  <a:srgbClr val="0070C0"/>
                </a:solidFill>
                <a:latin typeface="Nunito Black" pitchFamily="2" charset="0"/>
              </a:rPr>
              <a:t>: </a:t>
            </a:r>
            <a:r>
              <a:rPr lang="en-US" sz="2800" b="1" dirty="0" err="1">
                <a:solidFill>
                  <a:srgbClr val="0070C0"/>
                </a:solidFill>
                <a:latin typeface="Nunito Black" pitchFamily="2" charset="0"/>
              </a:rPr>
              <a:t>Mùa</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đông</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đến</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thỏ</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chống</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rét</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bằng</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cách</a:t>
            </a:r>
            <a:r>
              <a:rPr lang="en-US" sz="2800" b="1" dirty="0">
                <a:solidFill>
                  <a:srgbClr val="0070C0"/>
                </a:solidFill>
                <a:latin typeface="Nunito Black" pitchFamily="2" charset="0"/>
              </a:rPr>
              <a:t> </a:t>
            </a:r>
            <a:r>
              <a:rPr lang="en-US" sz="2800" b="1" dirty="0" err="1">
                <a:solidFill>
                  <a:srgbClr val="0070C0"/>
                </a:solidFill>
                <a:latin typeface="Nunito Black" pitchFamily="2" charset="0"/>
              </a:rPr>
              <a:t>nào</a:t>
            </a:r>
            <a:r>
              <a:rPr lang="en-US" sz="2800" b="1" dirty="0">
                <a:solidFill>
                  <a:srgbClr val="0070C0"/>
                </a:solidFill>
                <a:latin typeface="Nunito Black" pitchFamily="2" charset="0"/>
              </a:rPr>
              <a:t>?</a:t>
            </a:r>
            <a:endParaRPr lang="en-US" sz="2800" dirty="0">
              <a:solidFill>
                <a:srgbClr val="0070C0"/>
              </a:solidFill>
              <a:latin typeface="Nunito Black" pitchFamily="2" charset="0"/>
            </a:endParaRPr>
          </a:p>
        </p:txBody>
      </p:sp>
      <p:sp>
        <p:nvSpPr>
          <p:cNvPr id="14" name="Cloud Callout 13"/>
          <p:cNvSpPr/>
          <p:nvPr/>
        </p:nvSpPr>
        <p:spPr>
          <a:xfrm>
            <a:off x="8418000" y="1429510"/>
            <a:ext cx="3388519" cy="1945573"/>
          </a:xfrm>
          <a:prstGeom prst="cloudCallout">
            <a:avLst>
              <a:gd name="adj1" fmla="val -63096"/>
              <a:gd name="adj2" fmla="val 15181"/>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50000"/>
                  </a:schemeClr>
                </a:solidFill>
                <a:latin typeface="Nunito Black" pitchFamily="2" charset="0"/>
              </a:rPr>
              <a:t>Gợi</a:t>
            </a:r>
            <a:r>
              <a:rPr lang="en-US" sz="2400" dirty="0">
                <a:solidFill>
                  <a:schemeClr val="accent2">
                    <a:lumMod val="50000"/>
                  </a:schemeClr>
                </a:solidFill>
                <a:latin typeface="Nunito Black" pitchFamily="2" charset="0"/>
              </a:rPr>
              <a:t> ý: </a:t>
            </a:r>
            <a:r>
              <a:rPr lang="en-US" sz="2400" dirty="0" err="1">
                <a:solidFill>
                  <a:schemeClr val="accent2">
                    <a:lumMod val="50000"/>
                  </a:schemeClr>
                </a:solidFill>
                <a:latin typeface="Nunito Black" pitchFamily="2" charset="0"/>
              </a:rPr>
              <a:t>Em</a:t>
            </a:r>
            <a:r>
              <a:rPr lang="en-US" sz="2400" dirty="0">
                <a:solidFill>
                  <a:schemeClr val="accent2">
                    <a:lumMod val="50000"/>
                  </a:schemeClr>
                </a:solidFill>
                <a:latin typeface="Nunito Black" pitchFamily="2" charset="0"/>
              </a:rPr>
              <a:t> </a:t>
            </a:r>
            <a:r>
              <a:rPr lang="en-US" sz="2400" dirty="0" err="1">
                <a:solidFill>
                  <a:schemeClr val="accent2">
                    <a:lumMod val="50000"/>
                  </a:schemeClr>
                </a:solidFill>
                <a:latin typeface="Nunito Black" pitchFamily="2" charset="0"/>
              </a:rPr>
              <a:t>đọc</a:t>
            </a:r>
            <a:r>
              <a:rPr lang="en-US" sz="2400" dirty="0">
                <a:solidFill>
                  <a:schemeClr val="accent2">
                    <a:lumMod val="50000"/>
                  </a:schemeClr>
                </a:solidFill>
                <a:latin typeface="Nunito Black" pitchFamily="2" charset="0"/>
              </a:rPr>
              <a:t> </a:t>
            </a:r>
            <a:r>
              <a:rPr lang="en-US" sz="2400" dirty="0" err="1">
                <a:solidFill>
                  <a:schemeClr val="accent2">
                    <a:lumMod val="50000"/>
                  </a:schemeClr>
                </a:solidFill>
                <a:latin typeface="Nunito Black" pitchFamily="2" charset="0"/>
              </a:rPr>
              <a:t>kĩ</a:t>
            </a:r>
            <a:r>
              <a:rPr lang="en-US" sz="2400" dirty="0">
                <a:solidFill>
                  <a:schemeClr val="accent2">
                    <a:lumMod val="50000"/>
                  </a:schemeClr>
                </a:solidFill>
                <a:latin typeface="Nunito Black" pitchFamily="2" charset="0"/>
              </a:rPr>
              <a:t> </a:t>
            </a:r>
            <a:r>
              <a:rPr lang="en-US" sz="2400" dirty="0" err="1">
                <a:solidFill>
                  <a:schemeClr val="accent2">
                    <a:lumMod val="50000"/>
                  </a:schemeClr>
                </a:solidFill>
                <a:latin typeface="Nunito Black" pitchFamily="2" charset="0"/>
              </a:rPr>
              <a:t>đoạn</a:t>
            </a:r>
            <a:r>
              <a:rPr lang="en-US" sz="2400" dirty="0">
                <a:solidFill>
                  <a:schemeClr val="accent2">
                    <a:lumMod val="50000"/>
                  </a:schemeClr>
                </a:solidFill>
                <a:latin typeface="Nunito Black" pitchFamily="2" charset="0"/>
              </a:rPr>
              <a:t> </a:t>
            </a:r>
            <a:r>
              <a:rPr lang="en-US" sz="2400" dirty="0" err="1">
                <a:solidFill>
                  <a:schemeClr val="accent2">
                    <a:lumMod val="50000"/>
                  </a:schemeClr>
                </a:solidFill>
                <a:latin typeface="Nunito Black" pitchFamily="2" charset="0"/>
              </a:rPr>
              <a:t>đầu</a:t>
            </a:r>
            <a:r>
              <a:rPr lang="en-US" sz="2400" dirty="0">
                <a:solidFill>
                  <a:schemeClr val="accent2">
                    <a:lumMod val="50000"/>
                  </a:schemeClr>
                </a:solidFill>
                <a:latin typeface="Nunito Black" pitchFamily="2" charset="0"/>
              </a:rPr>
              <a:t> </a:t>
            </a:r>
            <a:r>
              <a:rPr lang="en-US" sz="2400" dirty="0" err="1">
                <a:solidFill>
                  <a:schemeClr val="accent2">
                    <a:lumMod val="50000"/>
                  </a:schemeClr>
                </a:solidFill>
                <a:latin typeface="Nunito Black" pitchFamily="2" charset="0"/>
              </a:rPr>
              <a:t>tiên</a:t>
            </a:r>
            <a:r>
              <a:rPr lang="en-US" sz="2400" dirty="0">
                <a:solidFill>
                  <a:schemeClr val="accent2">
                    <a:lumMod val="50000"/>
                  </a:schemeClr>
                </a:solidFill>
                <a:latin typeface="Nunito Black" pitchFamily="2" charset="0"/>
              </a:rPr>
              <a:t> </a:t>
            </a:r>
            <a:r>
              <a:rPr lang="en-US" sz="2400" dirty="0" err="1">
                <a:solidFill>
                  <a:schemeClr val="accent2">
                    <a:lumMod val="50000"/>
                  </a:schemeClr>
                </a:solidFill>
                <a:latin typeface="Nunito Black" pitchFamily="2" charset="0"/>
              </a:rPr>
              <a:t>để</a:t>
            </a:r>
            <a:r>
              <a:rPr lang="en-US" sz="2400" dirty="0">
                <a:solidFill>
                  <a:schemeClr val="accent2">
                    <a:lumMod val="50000"/>
                  </a:schemeClr>
                </a:solidFill>
                <a:latin typeface="Nunito Black" pitchFamily="2" charset="0"/>
              </a:rPr>
              <a:t> </a:t>
            </a:r>
            <a:r>
              <a:rPr lang="en-US" sz="2400" dirty="0" err="1">
                <a:solidFill>
                  <a:schemeClr val="accent2">
                    <a:lumMod val="50000"/>
                  </a:schemeClr>
                </a:solidFill>
                <a:latin typeface="Nunito Black" pitchFamily="2" charset="0"/>
              </a:rPr>
              <a:t>trả</a:t>
            </a:r>
            <a:r>
              <a:rPr lang="en-US" sz="2400" dirty="0">
                <a:solidFill>
                  <a:schemeClr val="accent2">
                    <a:lumMod val="50000"/>
                  </a:schemeClr>
                </a:solidFill>
                <a:latin typeface="Nunito Black" pitchFamily="2" charset="0"/>
              </a:rPr>
              <a:t> </a:t>
            </a:r>
            <a:r>
              <a:rPr lang="en-US" sz="2400" dirty="0" err="1">
                <a:solidFill>
                  <a:schemeClr val="accent2">
                    <a:lumMod val="50000"/>
                  </a:schemeClr>
                </a:solidFill>
                <a:latin typeface="Nunito Black" pitchFamily="2" charset="0"/>
              </a:rPr>
              <a:t>lời</a:t>
            </a:r>
            <a:r>
              <a:rPr lang="en-US" sz="2400" dirty="0">
                <a:solidFill>
                  <a:schemeClr val="accent2">
                    <a:lumMod val="50000"/>
                  </a:schemeClr>
                </a:solidFill>
                <a:latin typeface="Nunito Black" pitchFamily="2" charset="0"/>
              </a:rPr>
              <a:t> </a:t>
            </a:r>
            <a:r>
              <a:rPr lang="en-US" sz="2400" dirty="0" err="1">
                <a:solidFill>
                  <a:schemeClr val="accent2">
                    <a:lumMod val="50000"/>
                  </a:schemeClr>
                </a:solidFill>
                <a:latin typeface="Nunito Black" pitchFamily="2" charset="0"/>
              </a:rPr>
              <a:t>câu</a:t>
            </a:r>
            <a:r>
              <a:rPr lang="en-US" sz="2400" dirty="0">
                <a:solidFill>
                  <a:schemeClr val="accent2">
                    <a:lumMod val="50000"/>
                  </a:schemeClr>
                </a:solidFill>
                <a:latin typeface="Nunito Black" pitchFamily="2" charset="0"/>
              </a:rPr>
              <a:t> </a:t>
            </a:r>
            <a:r>
              <a:rPr lang="en-US" sz="2400" dirty="0" err="1">
                <a:solidFill>
                  <a:schemeClr val="accent2">
                    <a:lumMod val="50000"/>
                  </a:schemeClr>
                </a:solidFill>
                <a:latin typeface="Nunito Black" pitchFamily="2" charset="0"/>
              </a:rPr>
              <a:t>hỏi</a:t>
            </a:r>
            <a:r>
              <a:rPr lang="en-US" sz="2400" dirty="0">
                <a:solidFill>
                  <a:schemeClr val="accent2">
                    <a:lumMod val="50000"/>
                  </a:schemeClr>
                </a:solidFill>
                <a:latin typeface="Nunito Black" pitchFamily="2" charset="0"/>
              </a:rPr>
              <a:t>.</a:t>
            </a:r>
          </a:p>
        </p:txBody>
      </p:sp>
      <p:sp>
        <p:nvSpPr>
          <p:cNvPr id="16" name="Rounded Rectangle 15"/>
          <p:cNvSpPr/>
          <p:nvPr/>
        </p:nvSpPr>
        <p:spPr>
          <a:xfrm>
            <a:off x="941294" y="1542658"/>
            <a:ext cx="6952783" cy="2241795"/>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dirty="0">
                <a:solidFill>
                  <a:srgbClr val="002060"/>
                </a:solidFill>
                <a:latin typeface="Nunito Black" pitchFamily="2" charset="0"/>
              </a:rPr>
              <a:t>     </a:t>
            </a:r>
            <a:r>
              <a:rPr lang="vi-VN" sz="2400" dirty="0">
                <a:solidFill>
                  <a:srgbClr val="002060"/>
                </a:solidFill>
                <a:latin typeface="Nunito Black" pitchFamily="2" charset="0"/>
              </a:rPr>
              <a:t>M</a:t>
            </a:r>
            <a:r>
              <a:rPr lang="en-US" sz="2400" dirty="0" err="1">
                <a:solidFill>
                  <a:srgbClr val="002060"/>
                </a:solidFill>
                <a:latin typeface="Nunito Black" pitchFamily="2" charset="0"/>
              </a:rPr>
              <a:t>ùa</a:t>
            </a:r>
            <a:r>
              <a:rPr lang="vi-VN" sz="2400" dirty="0">
                <a:solidFill>
                  <a:srgbClr val="002060"/>
                </a:solidFill>
                <a:latin typeface="Nunito Black" pitchFamily="2" charset="0"/>
              </a:rPr>
              <a:t> </a:t>
            </a:r>
            <a:r>
              <a:rPr lang="en-US" sz="2400" dirty="0" err="1">
                <a:solidFill>
                  <a:srgbClr val="002060"/>
                </a:solidFill>
                <a:latin typeface="Nunito Black" pitchFamily="2" charset="0"/>
              </a:rPr>
              <a:t>đông</a:t>
            </a:r>
            <a:r>
              <a:rPr lang="vi-VN" sz="2400" dirty="0">
                <a:solidFill>
                  <a:srgbClr val="002060"/>
                </a:solidFill>
                <a:latin typeface="Nunito Black" pitchFamily="2" charset="0"/>
              </a:rPr>
              <a:t>, thỏ quấn tấm vải lên người cho đỡ rét thì gió thổi tấm vải bay xuống ao. Nhím giúp thỏ</a:t>
            </a:r>
            <a:r>
              <a:rPr lang="en-US" sz="2400" dirty="0">
                <a:solidFill>
                  <a:srgbClr val="002060"/>
                </a:solidFill>
                <a:latin typeface="Nunito Black" pitchFamily="2" charset="0"/>
              </a:rPr>
              <a:t> </a:t>
            </a:r>
            <a:r>
              <a:rPr lang="vi-VN" sz="2400" dirty="0">
                <a:solidFill>
                  <a:srgbClr val="002060"/>
                </a:solidFill>
                <a:latin typeface="Nunito Black" pitchFamily="2" charset="0"/>
              </a:rPr>
              <a:t>khều tấm vải vào bờ và nói:</a:t>
            </a:r>
          </a:p>
          <a:p>
            <a:pPr lvl="0" algn="just">
              <a:defRPr/>
            </a:pPr>
            <a:r>
              <a:rPr lang="en-US" sz="2400" dirty="0">
                <a:solidFill>
                  <a:srgbClr val="002060"/>
                </a:solidFill>
                <a:latin typeface="Nunito Black" pitchFamily="2" charset="0"/>
              </a:rPr>
              <a:t>     </a:t>
            </a:r>
            <a:r>
              <a:rPr lang="vi-VN" sz="2400" dirty="0">
                <a:solidFill>
                  <a:srgbClr val="002060"/>
                </a:solidFill>
                <a:latin typeface="Nunito Black" pitchFamily="2" charset="0"/>
              </a:rPr>
              <a:t>- Phải may thành áo mới được.</a:t>
            </a:r>
          </a:p>
        </p:txBody>
      </p:sp>
      <p:grpSp>
        <p:nvGrpSpPr>
          <p:cNvPr id="19" name="Group 18"/>
          <p:cNvGrpSpPr/>
          <p:nvPr/>
        </p:nvGrpSpPr>
        <p:grpSpPr>
          <a:xfrm>
            <a:off x="615259" y="4691327"/>
            <a:ext cx="9202737" cy="965065"/>
            <a:chOff x="1139694" y="4696146"/>
            <a:chExt cx="9202737" cy="965065"/>
          </a:xfrm>
        </p:grpSpPr>
        <p:sp>
          <p:nvSpPr>
            <p:cNvPr id="17" name="Rounded Rectangle 16"/>
            <p:cNvSpPr/>
            <p:nvPr/>
          </p:nvSpPr>
          <p:spPr>
            <a:xfrm>
              <a:off x="1546413" y="4696146"/>
              <a:ext cx="8796018" cy="965065"/>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rPr>
                <a:t>     </a:t>
              </a:r>
              <a:r>
                <a:rPr lang="vi-VN" sz="2400" dirty="0">
                  <a:solidFill>
                    <a:srgbClr val="FF0000"/>
                  </a:solidFill>
                  <a:latin typeface="Nunito Black" pitchFamily="2" charset="0"/>
                </a:rPr>
                <a:t>Mùa đông đến, thỏ quấn tấm vải lên người cho đỡ rét.</a:t>
              </a:r>
              <a:endParaRPr lang="en-US" sz="2400" dirty="0">
                <a:solidFill>
                  <a:srgbClr val="FF0000"/>
                </a:solidFill>
                <a:latin typeface="Nunito Black" pitchFamily="2" charset="0"/>
              </a:endParaRPr>
            </a:p>
          </p:txBody>
        </p:sp>
        <p:sp>
          <p:nvSpPr>
            <p:cNvPr id="18" name="Arrow: Right 16">
              <a:extLst>
                <a:ext uri="{FF2B5EF4-FFF2-40B4-BE49-F238E27FC236}">
                  <a16:creationId xmlns:a16="http://schemas.microsoft.com/office/drawing/2014/main" id="{20A2D69E-61A8-ECFB-AD2D-86A364EF4EC5}"/>
                </a:ext>
              </a:extLst>
            </p:cNvPr>
            <p:cNvSpPr/>
            <p:nvPr/>
          </p:nvSpPr>
          <p:spPr>
            <a:xfrm>
              <a:off x="1139694" y="4951043"/>
              <a:ext cx="425587" cy="439616"/>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537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8264" l="1034" r="100000"/>
                    </a14:imgEffect>
                  </a14:imgLayer>
                </a14:imgProps>
              </a:ext>
            </a:extLst>
          </a:blip>
          <a:stretch>
            <a:fillRect/>
          </a:stretch>
        </p:blipFill>
        <p:spPr>
          <a:xfrm>
            <a:off x="4611155" y="3799059"/>
            <a:ext cx="3686689" cy="2743583"/>
          </a:xfrm>
          <a:prstGeom prst="rect">
            <a:avLst/>
          </a:prstGeom>
        </p:spPr>
      </p:pic>
      <p:pic>
        <p:nvPicPr>
          <p:cNvPr id="4" name="Picture 3">
            <a:extLst>
              <a:ext uri="{FF2B5EF4-FFF2-40B4-BE49-F238E27FC236}">
                <a16:creationId xmlns:a16="http://schemas.microsoft.com/office/drawing/2014/main" id="{9D6D37C3-74AB-08F2-9B01-B89BFEB6AD03}"/>
              </a:ext>
            </a:extLst>
          </p:cNvPr>
          <p:cNvPicPr>
            <a:picLocks noChangeAspect="1"/>
          </p:cNvPicPr>
          <p:nvPr/>
        </p:nvPicPr>
        <p:blipFill rotWithShape="1">
          <a:blip r:embed="rId5"/>
          <a:srcRect t="14694" b="21814"/>
          <a:stretch/>
        </p:blipFill>
        <p:spPr>
          <a:xfrm>
            <a:off x="25587" y="0"/>
            <a:ext cx="915707" cy="765380"/>
          </a:xfrm>
          <a:prstGeom prst="ellipse">
            <a:avLst/>
          </a:prstGeom>
        </p:spPr>
      </p:pic>
      <p:sp>
        <p:nvSpPr>
          <p:cNvPr id="12" name="Rounded Rectangle 11"/>
          <p:cNvSpPr/>
          <p:nvPr/>
        </p:nvSpPr>
        <p:spPr>
          <a:xfrm>
            <a:off x="987648" y="213544"/>
            <a:ext cx="8653893" cy="681713"/>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2060"/>
                </a:solidFill>
                <a:latin typeface="Nunito Black" pitchFamily="2" charset="0"/>
              </a:rPr>
              <a:t>Câu</a:t>
            </a:r>
            <a:r>
              <a:rPr lang="en-US" sz="2800" b="1" dirty="0">
                <a:solidFill>
                  <a:srgbClr val="002060"/>
                </a:solidFill>
                <a:latin typeface="Nunito Black" pitchFamily="2" charset="0"/>
              </a:rPr>
              <a:t> 2</a:t>
            </a:r>
            <a:r>
              <a:rPr lang="en-US" sz="2800" dirty="0">
                <a:solidFill>
                  <a:srgbClr val="002060"/>
                </a:solidFill>
                <a:latin typeface="Nunito Black" pitchFamily="2" charset="0"/>
              </a:rPr>
              <a:t>: </a:t>
            </a:r>
            <a:r>
              <a:rPr lang="en-US" sz="2800" b="1" dirty="0" err="1">
                <a:solidFill>
                  <a:srgbClr val="002060"/>
                </a:solidFill>
                <a:latin typeface="Nunito Black" pitchFamily="2" charset="0"/>
              </a:rPr>
              <a:t>Vì</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sao</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nhím</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nảy</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ra</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sáng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kiến</a:t>
            </a:r>
            <a:r>
              <a:rPr lang="en-US" sz="2800" b="1" dirty="0">
                <a:solidFill>
                  <a:srgbClr val="002060"/>
                </a:solidFill>
                <a:latin typeface="Nunito Black" pitchFamily="2" charset="0"/>
              </a:rPr>
              <a:t> may </a:t>
            </a:r>
            <a:r>
              <a:rPr lang="en-US" sz="2800" b="1" dirty="0" err="1">
                <a:solidFill>
                  <a:srgbClr val="002060"/>
                </a:solidFill>
                <a:latin typeface="Nunito Black" pitchFamily="2" charset="0"/>
              </a:rPr>
              <a:t>áo</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ấm</a:t>
            </a:r>
            <a:r>
              <a:rPr lang="en-US" sz="2800" b="1" dirty="0">
                <a:solidFill>
                  <a:srgbClr val="002060"/>
                </a:solidFill>
                <a:latin typeface="Nunito Black" pitchFamily="2" charset="0"/>
              </a:rPr>
              <a:t>?</a:t>
            </a:r>
            <a:endParaRPr lang="en-US" sz="2800" dirty="0">
              <a:solidFill>
                <a:srgbClr val="002060"/>
              </a:solidFill>
              <a:latin typeface="Nunito Black" pitchFamily="2" charset="0"/>
            </a:endParaRPr>
          </a:p>
        </p:txBody>
      </p:sp>
      <p:sp>
        <p:nvSpPr>
          <p:cNvPr id="14" name="Cloud Callout 13"/>
          <p:cNvSpPr/>
          <p:nvPr/>
        </p:nvSpPr>
        <p:spPr>
          <a:xfrm>
            <a:off x="8418000" y="1383473"/>
            <a:ext cx="3388519" cy="1945573"/>
          </a:xfrm>
          <a:prstGeom prst="cloudCallout">
            <a:avLst>
              <a:gd name="adj1" fmla="val -63096"/>
              <a:gd name="adj2" fmla="val 15181"/>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Gợi</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ý: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Em</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đọc</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kĩ</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đoạn</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đầu</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tiên</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để</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trả</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lời</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câu</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ED7D31">
                    <a:lumMod val="50000"/>
                  </a:srgbClr>
                </a:solidFill>
                <a:effectLst/>
                <a:uLnTx/>
                <a:uFillTx/>
                <a:latin typeface="Nunito Black" pitchFamily="2" charset="0"/>
                <a:ea typeface="+mn-ea"/>
                <a:cs typeface="+mn-cs"/>
              </a:rPr>
              <a:t>hỏi</a:t>
            </a: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a:t>
            </a:r>
          </a:p>
        </p:txBody>
      </p:sp>
      <p:sp>
        <p:nvSpPr>
          <p:cNvPr id="16" name="Rounded Rectangle 15"/>
          <p:cNvSpPr/>
          <p:nvPr/>
        </p:nvSpPr>
        <p:spPr>
          <a:xfrm>
            <a:off x="941294" y="1542658"/>
            <a:ext cx="6952783" cy="2241795"/>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chemeClr val="tx1"/>
                </a:solidFill>
                <a:effectLst/>
                <a:uLnTx/>
                <a:uFillTx/>
                <a:latin typeface="Nunito Black" pitchFamily="2" charset="0"/>
                <a:ea typeface="+mn-ea"/>
                <a:cs typeface="+mn-cs"/>
              </a:rPr>
              <a:t>M</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ùa</a:t>
            </a:r>
            <a:r>
              <a:rPr kumimoji="0" lang="vi-VN"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đông</a:t>
            </a:r>
            <a:r>
              <a:rPr kumimoji="0" lang="vi-VN" sz="2400" b="0" i="0" u="none" strike="noStrike" kern="1200" cap="none" spc="0" normalizeH="0" baseline="0" noProof="0" dirty="0">
                <a:ln>
                  <a:noFill/>
                </a:ln>
                <a:solidFill>
                  <a:schemeClr val="tx1"/>
                </a:solidFill>
                <a:effectLst/>
                <a:uLnTx/>
                <a:uFillTx/>
                <a:latin typeface="Nunito Black" pitchFamily="2" charset="0"/>
                <a:ea typeface="+mn-ea"/>
                <a:cs typeface="+mn-cs"/>
              </a:rPr>
              <a:t>, thỏ quấn tấm vải lên người cho đỡ rét thì gió thổi tấm vải bay xuống ao. Nhím giúp thỏ</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chemeClr val="tx1"/>
                </a:solidFill>
                <a:effectLst/>
                <a:uLnTx/>
                <a:uFillTx/>
                <a:latin typeface="Nunito Black" pitchFamily="2" charset="0"/>
                <a:ea typeface="+mn-ea"/>
                <a:cs typeface="+mn-cs"/>
              </a:rPr>
              <a:t>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chemeClr val="tx1"/>
                </a:solidFill>
                <a:effectLst/>
                <a:uLnTx/>
                <a:uFillTx/>
                <a:latin typeface="Nunito Black" pitchFamily="2" charset="0"/>
                <a:ea typeface="+mn-ea"/>
                <a:cs typeface="+mn-cs"/>
              </a:rPr>
              <a:t>- Phải may thành áo mới được.</a:t>
            </a:r>
          </a:p>
        </p:txBody>
      </p:sp>
      <p:grpSp>
        <p:nvGrpSpPr>
          <p:cNvPr id="19" name="Group 18"/>
          <p:cNvGrpSpPr/>
          <p:nvPr/>
        </p:nvGrpSpPr>
        <p:grpSpPr>
          <a:xfrm>
            <a:off x="483440" y="4515694"/>
            <a:ext cx="9202737" cy="965065"/>
            <a:chOff x="1139694" y="4696146"/>
            <a:chExt cx="9202737" cy="965065"/>
          </a:xfrm>
        </p:grpSpPr>
        <p:sp>
          <p:nvSpPr>
            <p:cNvPr id="17" name="Rounded Rectangle 16"/>
            <p:cNvSpPr/>
            <p:nvPr/>
          </p:nvSpPr>
          <p:spPr>
            <a:xfrm>
              <a:off x="1546413" y="4696146"/>
              <a:ext cx="8796018" cy="965065"/>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en-US" sz="2400" dirty="0" err="1">
                  <a:solidFill>
                    <a:srgbClr val="FF0000"/>
                  </a:solidFill>
                  <a:latin typeface="Nunito Black" pitchFamily="2" charset="0"/>
                </a:rPr>
                <a:t>Nhím</a:t>
              </a:r>
              <a:r>
                <a:rPr lang="en-US" sz="2400" dirty="0">
                  <a:solidFill>
                    <a:srgbClr val="FF0000"/>
                  </a:solidFill>
                  <a:latin typeface="Nunito Black" pitchFamily="2" charset="0"/>
                </a:rPr>
                <a:t> </a:t>
              </a:r>
              <a:r>
                <a:rPr lang="en-US" sz="2400" dirty="0" err="1">
                  <a:solidFill>
                    <a:srgbClr val="FF0000"/>
                  </a:solidFill>
                  <a:latin typeface="Nunito Black" pitchFamily="2" charset="0"/>
                </a:rPr>
                <a:t>nảy</a:t>
              </a:r>
              <a:r>
                <a:rPr lang="en-US" sz="2400" dirty="0">
                  <a:solidFill>
                    <a:srgbClr val="FF0000"/>
                  </a:solidFill>
                  <a:latin typeface="Nunito Black" pitchFamily="2" charset="0"/>
                </a:rPr>
                <a:t> </a:t>
              </a:r>
              <a:r>
                <a:rPr lang="en-US" sz="2400" dirty="0" err="1">
                  <a:solidFill>
                    <a:srgbClr val="FF0000"/>
                  </a:solidFill>
                  <a:latin typeface="Nunito Black" pitchFamily="2" charset="0"/>
                </a:rPr>
                <a:t>ra</a:t>
              </a:r>
              <a:r>
                <a:rPr lang="en-US" sz="2400" dirty="0">
                  <a:solidFill>
                    <a:srgbClr val="FF0000"/>
                  </a:solidFill>
                  <a:latin typeface="Nunito Black" pitchFamily="2" charset="0"/>
                </a:rPr>
                <a:t> </a:t>
              </a:r>
              <a:r>
                <a:rPr lang="en-US" sz="2400" dirty="0" err="1">
                  <a:solidFill>
                    <a:srgbClr val="FF0000"/>
                  </a:solidFill>
                  <a:latin typeface="Nunito Black" pitchFamily="2" charset="0"/>
                </a:rPr>
                <a:t>sáng</a:t>
              </a:r>
              <a:r>
                <a:rPr lang="en-US" sz="2400" dirty="0">
                  <a:solidFill>
                    <a:srgbClr val="FF0000"/>
                  </a:solidFill>
                  <a:latin typeface="Nunito Black" pitchFamily="2" charset="0"/>
                </a:rPr>
                <a:t> </a:t>
              </a:r>
              <a:r>
                <a:rPr lang="en-US" sz="2400" dirty="0" err="1">
                  <a:solidFill>
                    <a:srgbClr val="FF0000"/>
                  </a:solidFill>
                  <a:latin typeface="Nunito Black" pitchFamily="2" charset="0"/>
                </a:rPr>
                <a:t>kiến</a:t>
              </a:r>
              <a:r>
                <a:rPr lang="en-US" sz="2400" dirty="0">
                  <a:solidFill>
                    <a:srgbClr val="FF0000"/>
                  </a:solidFill>
                  <a:latin typeface="Nunito Black" pitchFamily="2" charset="0"/>
                </a:rPr>
                <a:t> may </a:t>
              </a:r>
              <a:r>
                <a:rPr lang="en-US" sz="2400" dirty="0" err="1">
                  <a:solidFill>
                    <a:srgbClr val="FF0000"/>
                  </a:solidFill>
                  <a:latin typeface="Nunito Black" pitchFamily="2" charset="0"/>
                </a:rPr>
                <a:t>áo</a:t>
              </a:r>
              <a:r>
                <a:rPr lang="en-US" sz="2400" dirty="0">
                  <a:solidFill>
                    <a:srgbClr val="FF0000"/>
                  </a:solidFill>
                  <a:latin typeface="Nunito Black" pitchFamily="2" charset="0"/>
                </a:rPr>
                <a:t> </a:t>
              </a:r>
              <a:r>
                <a:rPr lang="en-US" sz="2400" dirty="0" err="1">
                  <a:solidFill>
                    <a:srgbClr val="FF0000"/>
                  </a:solidFill>
                  <a:latin typeface="Nunito Black" pitchFamily="2" charset="0"/>
                </a:rPr>
                <a:t>ấm</a:t>
              </a:r>
              <a:r>
                <a:rPr lang="en-US" sz="2400" dirty="0">
                  <a:solidFill>
                    <a:srgbClr val="FF0000"/>
                  </a:solidFill>
                  <a:latin typeface="Nunito Black" pitchFamily="2" charset="0"/>
                </a:rPr>
                <a:t> </a:t>
              </a:r>
              <a:r>
                <a:rPr lang="en-US" sz="2400" dirty="0" err="1">
                  <a:solidFill>
                    <a:srgbClr val="FF0000"/>
                  </a:solidFill>
                  <a:latin typeface="Nunito Black" pitchFamily="2" charset="0"/>
                </a:rPr>
                <a:t>vì</a:t>
              </a:r>
              <a:r>
                <a:rPr lang="en-US" sz="2400" dirty="0">
                  <a:solidFill>
                    <a:srgbClr val="FF0000"/>
                  </a:solidFill>
                  <a:latin typeface="Nunito Black" pitchFamily="2" charset="0"/>
                </a:rPr>
                <a:t> </a:t>
              </a:r>
              <a:r>
                <a:rPr lang="en-US" sz="2400" dirty="0" err="1">
                  <a:solidFill>
                    <a:srgbClr val="FF0000"/>
                  </a:solidFill>
                  <a:latin typeface="Nunito Black" pitchFamily="2" charset="0"/>
                </a:rPr>
                <a:t>tấm</a:t>
              </a:r>
              <a:r>
                <a:rPr lang="en-US" sz="2400" dirty="0">
                  <a:solidFill>
                    <a:srgbClr val="FF0000"/>
                  </a:solidFill>
                  <a:latin typeface="Nunito Black" pitchFamily="2" charset="0"/>
                </a:rPr>
                <a:t> </a:t>
              </a:r>
              <a:r>
                <a:rPr lang="en-US" sz="2400" dirty="0" err="1">
                  <a:solidFill>
                    <a:srgbClr val="FF0000"/>
                  </a:solidFill>
                  <a:latin typeface="Nunito Black" pitchFamily="2" charset="0"/>
                </a:rPr>
                <a:t>vải</a:t>
              </a:r>
              <a:r>
                <a:rPr lang="en-US" sz="2400" dirty="0">
                  <a:solidFill>
                    <a:srgbClr val="FF0000"/>
                  </a:solidFill>
                  <a:latin typeface="Nunito Black" pitchFamily="2" charset="0"/>
                </a:rPr>
                <a:t> </a:t>
              </a:r>
              <a:r>
                <a:rPr lang="en-US" sz="2400" dirty="0" err="1">
                  <a:solidFill>
                    <a:srgbClr val="FF0000"/>
                  </a:solidFill>
                  <a:latin typeface="Nunito Black" pitchFamily="2" charset="0"/>
                </a:rPr>
                <a:t>của</a:t>
              </a:r>
              <a:r>
                <a:rPr lang="en-US" sz="2400" dirty="0">
                  <a:solidFill>
                    <a:srgbClr val="FF0000"/>
                  </a:solidFill>
                  <a:latin typeface="Nunito Black" pitchFamily="2" charset="0"/>
                </a:rPr>
                <a:t> </a:t>
              </a:r>
              <a:r>
                <a:rPr lang="en-US" sz="2400" dirty="0" err="1">
                  <a:solidFill>
                    <a:srgbClr val="FF0000"/>
                  </a:solidFill>
                  <a:latin typeface="Nunito Black" pitchFamily="2" charset="0"/>
                </a:rPr>
                <a:t>thỏ</a:t>
              </a:r>
              <a:r>
                <a:rPr lang="en-US" sz="2400" dirty="0">
                  <a:solidFill>
                    <a:srgbClr val="FF0000"/>
                  </a:solidFill>
                  <a:latin typeface="Nunito Black" pitchFamily="2" charset="0"/>
                </a:rPr>
                <a:t> </a:t>
              </a:r>
              <a:r>
                <a:rPr lang="en-US" sz="2400" dirty="0" err="1">
                  <a:solidFill>
                    <a:srgbClr val="FF0000"/>
                  </a:solidFill>
                  <a:latin typeface="Nunito Black" pitchFamily="2" charset="0"/>
                </a:rPr>
                <a:t>bị</a:t>
              </a:r>
              <a:r>
                <a:rPr lang="en-US" sz="2400" dirty="0">
                  <a:solidFill>
                    <a:srgbClr val="FF0000"/>
                  </a:solidFill>
                  <a:latin typeface="Nunito Black" pitchFamily="2" charset="0"/>
                </a:rPr>
                <a:t> </a:t>
              </a:r>
              <a:r>
                <a:rPr lang="en-US" sz="2400" dirty="0" err="1">
                  <a:solidFill>
                    <a:srgbClr val="FF0000"/>
                  </a:solidFill>
                  <a:latin typeface="Nunito Black" pitchFamily="2" charset="0"/>
                </a:rPr>
                <a:t>gió</a:t>
              </a:r>
              <a:r>
                <a:rPr lang="en-US" sz="2400" dirty="0">
                  <a:solidFill>
                    <a:srgbClr val="FF0000"/>
                  </a:solidFill>
                  <a:latin typeface="Nunito Black" pitchFamily="2" charset="0"/>
                </a:rPr>
                <a:t> </a:t>
              </a:r>
              <a:r>
                <a:rPr lang="en-US" sz="2400" dirty="0" err="1">
                  <a:solidFill>
                    <a:srgbClr val="FF0000"/>
                  </a:solidFill>
                  <a:latin typeface="Nunito Black" pitchFamily="2" charset="0"/>
                </a:rPr>
                <a:t>thổi</a:t>
              </a:r>
              <a:r>
                <a:rPr lang="en-US" sz="2400" dirty="0">
                  <a:solidFill>
                    <a:srgbClr val="FF0000"/>
                  </a:solidFill>
                  <a:latin typeface="Nunito Black" pitchFamily="2" charset="0"/>
                </a:rPr>
                <a:t> bay </a:t>
              </a:r>
              <a:r>
                <a:rPr lang="en-US" sz="2400" dirty="0" err="1">
                  <a:solidFill>
                    <a:srgbClr val="FF0000"/>
                  </a:solidFill>
                  <a:latin typeface="Nunito Black" pitchFamily="2" charset="0"/>
                </a:rPr>
                <a:t>xuống</a:t>
              </a:r>
              <a:r>
                <a:rPr lang="en-US" sz="2400" dirty="0">
                  <a:solidFill>
                    <a:srgbClr val="FF0000"/>
                  </a:solidFill>
                  <a:latin typeface="Nunito Black" pitchFamily="2" charset="0"/>
                </a:rPr>
                <a:t> </a:t>
              </a:r>
              <a:r>
                <a:rPr lang="en-US" sz="2400" dirty="0" err="1">
                  <a:solidFill>
                    <a:srgbClr val="FF0000"/>
                  </a:solidFill>
                  <a:latin typeface="Nunito Black" pitchFamily="2" charset="0"/>
                </a:rPr>
                <a:t>ao</a:t>
              </a:r>
              <a:r>
                <a:rPr lang="en-US" sz="2400" dirty="0">
                  <a:solidFill>
                    <a:srgbClr val="FF0000"/>
                  </a:solidFill>
                  <a:latin typeface="Nunito Black" pitchFamily="2" charset="0"/>
                </a:rPr>
                <a:t>.</a:t>
              </a:r>
              <a:endParaRPr kumimoji="0" lang="en-US" sz="2400" b="0" i="0" u="none" strike="noStrike" kern="1200" cap="none" spc="0" normalizeH="0" baseline="0" noProof="0" dirty="0">
                <a:ln>
                  <a:noFill/>
                </a:ln>
                <a:solidFill>
                  <a:srgbClr val="FF0000"/>
                </a:solidFill>
                <a:effectLst/>
                <a:uLnTx/>
                <a:uFillTx/>
                <a:latin typeface="Nunito Black" pitchFamily="2" charset="0"/>
              </a:endParaRPr>
            </a:p>
          </p:txBody>
        </p:sp>
        <p:sp>
          <p:nvSpPr>
            <p:cNvPr id="18" name="Arrow: Right 16">
              <a:extLst>
                <a:ext uri="{FF2B5EF4-FFF2-40B4-BE49-F238E27FC236}">
                  <a16:creationId xmlns:a16="http://schemas.microsoft.com/office/drawing/2014/main" id="{20A2D69E-61A8-ECFB-AD2D-86A364EF4EC5}"/>
                </a:ext>
              </a:extLst>
            </p:cNvPr>
            <p:cNvSpPr/>
            <p:nvPr/>
          </p:nvSpPr>
          <p:spPr>
            <a:xfrm>
              <a:off x="1139694" y="4951043"/>
              <a:ext cx="425587" cy="439616"/>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04868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910;p31">
            <a:extLst>
              <a:ext uri="{FF2B5EF4-FFF2-40B4-BE49-F238E27FC236}">
                <a16:creationId xmlns:a16="http://schemas.microsoft.com/office/drawing/2014/main" id="{B4486D36-6C53-75D6-BF08-C59D05FCF23A}"/>
              </a:ext>
            </a:extLst>
          </p:cNvPr>
          <p:cNvSpPr txBox="1">
            <a:spLocks/>
          </p:cNvSpPr>
          <p:nvPr/>
        </p:nvSpPr>
        <p:spPr>
          <a:xfrm>
            <a:off x="2053411" y="1650935"/>
            <a:ext cx="8123908" cy="2111234"/>
          </a:xfrm>
          <a:prstGeom prst="rect">
            <a:avLst/>
          </a:prstGeom>
          <a:noFill/>
          <a:ln>
            <a:noFill/>
          </a:ln>
        </p:spPr>
        <p:txBody>
          <a:bodyPr spcFirstLastPara="1" wrap="square" lIns="91425" tIns="91425" rIns="91425" bIns="91425" numCol="1" anchor="ctr" anchorCtr="0">
            <a:prstTxWarp prst="textArchUp">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 typeface="Chango"/>
              <a:buNone/>
              <a:tabLst/>
              <a:defRPr/>
            </a:pPr>
            <a:r>
              <a:rPr kumimoji="0" lang="en-US" sz="10000" b="1" i="0" u="none" strike="noStrike" kern="1200" cap="none" spc="0" normalizeH="0" baseline="0" noProof="0">
                <a:ln>
                  <a:noFill/>
                </a:ln>
                <a:solidFill>
                  <a:srgbClr val="0070C0"/>
                </a:solidFill>
                <a:effectLst/>
                <a:uLnTx/>
                <a:uFillTx/>
                <a:latin typeface="Great Vibes" pitchFamily="2" charset="0"/>
                <a:ea typeface="Tahoma" panose="020B0604030504040204" pitchFamily="34" charset="0"/>
                <a:cs typeface="Tahoma" panose="020B0604030504040204" pitchFamily="34" charset="0"/>
                <a:sym typeface="Chango"/>
              </a:rPr>
              <a:t>Tiếng</a:t>
            </a:r>
            <a:r>
              <a:rPr kumimoji="0" lang="en-US" sz="100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sym typeface="Chango"/>
              </a:rPr>
              <a:t> </a:t>
            </a:r>
            <a:r>
              <a:rPr kumimoji="0" lang="en-US" sz="100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sym typeface="Chango"/>
              </a:rPr>
              <a:t>Việt</a:t>
            </a:r>
            <a:endParaRPr kumimoji="0" lang="en-US" sz="100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sym typeface="Chango"/>
            </a:endParaRPr>
          </a:p>
        </p:txBody>
      </p:sp>
      <p:grpSp>
        <p:nvGrpSpPr>
          <p:cNvPr id="6" name="Group 5"/>
          <p:cNvGrpSpPr/>
          <p:nvPr/>
        </p:nvGrpSpPr>
        <p:grpSpPr>
          <a:xfrm>
            <a:off x="1112209" y="2171096"/>
            <a:ext cx="9902321" cy="927450"/>
            <a:chOff x="1308154" y="3568825"/>
            <a:chExt cx="9902321" cy="927450"/>
          </a:xfrm>
        </p:grpSpPr>
        <p:sp>
          <p:nvSpPr>
            <p:cNvPr id="7" name="TextBox 6">
              <a:extLst>
                <a:ext uri="{FF2B5EF4-FFF2-40B4-BE49-F238E27FC236}">
                  <a16:creationId xmlns:a16="http://schemas.microsoft.com/office/drawing/2014/main" id="{FDF99F60-2DEC-4DEF-9300-E3C8E7CE95D2}"/>
                </a:ext>
              </a:extLst>
            </p:cNvPr>
            <p:cNvSpPr txBox="1"/>
            <p:nvPr/>
          </p:nvSpPr>
          <p:spPr>
            <a:xfrm>
              <a:off x="3320511" y="3572945"/>
              <a:ext cx="78899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Nunito Black" pitchFamily="2" charset="0"/>
                  <a:ea typeface="Tahoma" panose="020B0604030504040204" pitchFamily="34" charset="0"/>
                  <a:cs typeface="Tahoma" panose="020B0604030504040204" pitchFamily="34" charset="0"/>
                </a:rPr>
                <a:t>NHỮNG</a:t>
              </a:r>
              <a:r>
                <a:rPr kumimoji="0" lang="en-US" sz="5400" b="1" i="0" u="none" strike="noStrike" kern="1200" cap="none" spc="0" normalizeH="0" noProof="0" dirty="0">
                  <a:ln>
                    <a:noFill/>
                  </a:ln>
                  <a:solidFill>
                    <a:srgbClr val="FF0000"/>
                  </a:solidFill>
                  <a:effectLst/>
                  <a:uLnTx/>
                  <a:uFillTx/>
                  <a:latin typeface="Nunito Black" pitchFamily="2" charset="0"/>
                  <a:ea typeface="Tahoma" panose="020B0604030504040204" pitchFamily="34" charset="0"/>
                  <a:cs typeface="Tahoma" panose="020B0604030504040204" pitchFamily="34" charset="0"/>
                </a:rPr>
                <a:t> CHIẾC ÁO ẤM</a:t>
              </a:r>
              <a:endParaRPr kumimoji="0" lang="en-US" sz="5400" b="1" i="0" u="none" strike="noStrike" kern="1200" cap="none" spc="0" normalizeH="0" baseline="0" noProof="0" dirty="0">
                <a:ln>
                  <a:noFill/>
                </a:ln>
                <a:solidFill>
                  <a:srgbClr val="FF0000"/>
                </a:solidFill>
                <a:effectLst/>
                <a:uLnTx/>
                <a:uFillTx/>
                <a:latin typeface="Nunito Black" pitchFamily="2"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56766A65-AB59-44B3-F82A-2DEA307661EB}"/>
                </a:ext>
              </a:extLst>
            </p:cNvPr>
            <p:cNvSpPr txBox="1"/>
            <p:nvPr/>
          </p:nvSpPr>
          <p:spPr>
            <a:xfrm>
              <a:off x="1308154" y="3568825"/>
              <a:ext cx="2195238" cy="923330"/>
            </a:xfrm>
            <a:prstGeom prst="rect">
              <a:avLst/>
            </a:prstGeom>
            <a:noFill/>
          </p:spPr>
          <p:txBody>
            <a:bodyPr wrap="square" rtlCol="0">
              <a:spAutoFit/>
            </a:bodyPr>
            <a:lstStyle/>
            <a:p>
              <a:pPr algn="ctr">
                <a:buClr>
                  <a:srgbClr val="000000"/>
                </a:buClr>
                <a:buFont typeface="Arial"/>
                <a:buNone/>
              </a:pP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Bài</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27</a:t>
              </a:r>
              <a:endParaRPr lang="id-ID"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grpSp>
    </p:spTree>
    <p:extLst>
      <p:ext uri="{BB962C8B-B14F-4D97-AF65-F5344CB8AC3E}">
        <p14:creationId xmlns:p14="http://schemas.microsoft.com/office/powerpoint/2010/main" val="133653233"/>
      </p:ext>
    </p:extLst>
  </p:cSld>
  <p:clrMapOvr>
    <a:masterClrMapping/>
  </p:clrMapOvr>
  <mc:AlternateContent xmlns:mc="http://schemas.openxmlformats.org/markup-compatibility/2006" xmlns:p14="http://schemas.microsoft.com/office/powerpoint/2010/main">
    <mc:Choice Requires="p14">
      <p:transition spd="slow" p14:dur="1500">
        <p:split orient="vert"/>
        <p:sndAc>
          <p:endSnd/>
        </p:sndAc>
      </p:transition>
    </mc:Choice>
    <mc:Fallback xmlns="">
      <p:transition spd="slow">
        <p:split orient="vert"/>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25587" y="0"/>
            <a:ext cx="915707" cy="765380"/>
          </a:xfrm>
          <a:prstGeom prst="ellipse">
            <a:avLst/>
          </a:prstGeom>
        </p:spPr>
      </p:pic>
      <p:sp>
        <p:nvSpPr>
          <p:cNvPr id="10" name="Rounded Rectangle 9"/>
          <p:cNvSpPr/>
          <p:nvPr/>
        </p:nvSpPr>
        <p:spPr>
          <a:xfrm>
            <a:off x="890159" y="188875"/>
            <a:ext cx="9157447" cy="1214872"/>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3: </a:t>
            </a:r>
            <a:r>
              <a:rPr lang="en-US" sz="2400" b="1" dirty="0" err="1">
                <a:solidFill>
                  <a:srgbClr val="002060"/>
                </a:solidFill>
                <a:latin typeface="Nunito Black" pitchFamily="2" charset="0"/>
              </a:rPr>
              <a:t>Mỗi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trong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chuyện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đã</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góp</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gì</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vào</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việc</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làm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ra</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những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chiếc</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áo</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ấm</a:t>
            </a:r>
            <a:r>
              <a:rPr lang="en-US" sz="2400" b="1" dirty="0">
                <a:solidFill>
                  <a:srgbClr val="002060"/>
                </a:solidFill>
                <a:latin typeface="Nunito Black" pitchFamily="2" charset="0"/>
              </a:rPr>
              <a:t>?</a:t>
            </a:r>
          </a:p>
        </p:txBody>
      </p:sp>
      <p:sp>
        <p:nvSpPr>
          <p:cNvPr id="17" name="Rounded Rectangular Callout 16"/>
          <p:cNvSpPr/>
          <p:nvPr/>
        </p:nvSpPr>
        <p:spPr>
          <a:xfrm>
            <a:off x="8664612" y="1421795"/>
            <a:ext cx="3201557" cy="1190031"/>
          </a:xfrm>
          <a:prstGeom prst="wedgeRoundRectCallout">
            <a:avLst>
              <a:gd name="adj1" fmla="val -36230"/>
              <a:gd name="adj2" fmla="val 100596"/>
              <a:gd name="adj3" fmla="val 16667"/>
            </a:avLst>
          </a:prstGeom>
          <a:solidFill>
            <a:srgbClr val="FFFFFF">
              <a:alpha val="80000"/>
            </a:srgbClr>
          </a:solidFill>
          <a:ln>
            <a:solidFill>
              <a:srgbClr val="54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0000"/>
                </a:solidFill>
                <a:latin typeface="Nunito Black" pitchFamily="2" charset="0"/>
              </a:rPr>
              <a:t>M:</a:t>
            </a:r>
            <a:r>
              <a:rPr lang="vi-VN" sz="2000" dirty="0">
                <a:solidFill>
                  <a:srgbClr val="7030A0"/>
                </a:solidFill>
                <a:latin typeface="Nunito Black" pitchFamily="2" charset="0"/>
              </a:rPr>
              <a:t> Nhím rút chiếc lông nhọn trên lưng để làm kim may áo.</a:t>
            </a:r>
            <a:endParaRPr lang="en-US" sz="2000" dirty="0">
              <a:solidFill>
                <a:srgbClr val="002060"/>
              </a:solidFill>
              <a:latin typeface="Nunito Black" pitchFamily="2" charset="0"/>
            </a:endParaRPr>
          </a:p>
        </p:txBody>
      </p:sp>
      <p:sp>
        <p:nvSpPr>
          <p:cNvPr id="18" name="Rounded Rectangular Callout 17"/>
          <p:cNvSpPr/>
          <p:nvPr/>
        </p:nvSpPr>
        <p:spPr>
          <a:xfrm>
            <a:off x="2804087" y="1491253"/>
            <a:ext cx="2664795" cy="806024"/>
          </a:xfrm>
          <a:prstGeom prst="wedgeRoundRectCallout">
            <a:avLst>
              <a:gd name="adj1" fmla="val 45566"/>
              <a:gd name="adj2" fmla="val 114267"/>
              <a:gd name="adj3" fmla="val 16667"/>
            </a:avLst>
          </a:prstGeom>
          <a:solidFill>
            <a:srgbClr val="FFFFFF">
              <a:alpha val="80000"/>
            </a:srgbClr>
          </a:solidFill>
          <a:ln>
            <a:solidFill>
              <a:srgbClr val="54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0000"/>
                </a:solidFill>
                <a:latin typeface="Nunito Black" pitchFamily="2" charset="0"/>
              </a:rPr>
              <a:t>Thỏ trải vải để đôi chim may áo.</a:t>
            </a:r>
          </a:p>
        </p:txBody>
      </p:sp>
      <p:sp>
        <p:nvSpPr>
          <p:cNvPr id="19" name="Rounded Rectangular Callout 18"/>
          <p:cNvSpPr/>
          <p:nvPr/>
        </p:nvSpPr>
        <p:spPr>
          <a:xfrm>
            <a:off x="185550" y="3660524"/>
            <a:ext cx="2463522" cy="1190031"/>
          </a:xfrm>
          <a:prstGeom prst="wedgeRoundRectCallout">
            <a:avLst>
              <a:gd name="adj1" fmla="val 9981"/>
              <a:gd name="adj2" fmla="val -85850"/>
              <a:gd name="adj3" fmla="val 16667"/>
            </a:avLst>
          </a:prstGeom>
          <a:solidFill>
            <a:srgbClr val="FFFFFF">
              <a:alpha val="80000"/>
            </a:srgbClr>
          </a:solidFill>
          <a:ln>
            <a:solidFill>
              <a:srgbClr val="54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0000"/>
                </a:solidFill>
                <a:latin typeface="Nunito Black" pitchFamily="2" charset="0"/>
              </a:rPr>
              <a:t>Bọ ngựa dùng kiếm của mình để cắt vải may áo.</a:t>
            </a:r>
          </a:p>
        </p:txBody>
      </p:sp>
      <p:sp>
        <p:nvSpPr>
          <p:cNvPr id="20" name="Rounded Rectangular Callout 19"/>
          <p:cNvSpPr/>
          <p:nvPr/>
        </p:nvSpPr>
        <p:spPr>
          <a:xfrm>
            <a:off x="1039440" y="5604952"/>
            <a:ext cx="2228196" cy="1092414"/>
          </a:xfrm>
          <a:prstGeom prst="wedgeRoundRectCallout">
            <a:avLst>
              <a:gd name="adj1" fmla="val 4811"/>
              <a:gd name="adj2" fmla="val -71329"/>
              <a:gd name="adj3" fmla="val 16667"/>
            </a:avLst>
          </a:prstGeom>
          <a:solidFill>
            <a:srgbClr val="FFFFFF">
              <a:alpha val="80000"/>
            </a:srgbClr>
          </a:solidFill>
          <a:ln>
            <a:solidFill>
              <a:srgbClr val="54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0000"/>
                </a:solidFill>
                <a:latin typeface="Nunito Black" pitchFamily="2" charset="0"/>
              </a:rPr>
              <a:t>Tằm cho tơ của mình để làm chỉ may áo.</a:t>
            </a:r>
          </a:p>
        </p:txBody>
      </p:sp>
      <p:sp>
        <p:nvSpPr>
          <p:cNvPr id="21" name="Rounded Rectangular Callout 20"/>
          <p:cNvSpPr/>
          <p:nvPr/>
        </p:nvSpPr>
        <p:spPr>
          <a:xfrm>
            <a:off x="3866719" y="5446059"/>
            <a:ext cx="3905681" cy="1251306"/>
          </a:xfrm>
          <a:prstGeom prst="wedgeRoundRectCallout">
            <a:avLst>
              <a:gd name="adj1" fmla="val -51530"/>
              <a:gd name="adj2" fmla="val -226758"/>
              <a:gd name="adj3" fmla="val 16667"/>
            </a:avLst>
          </a:prstGeom>
          <a:solidFill>
            <a:srgbClr val="FFFFFF">
              <a:alpha val="80000"/>
            </a:srgbClr>
          </a:solidFill>
          <a:ln>
            <a:solidFill>
              <a:srgbClr val="54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00"/>
              </a:buClr>
            </a:pPr>
            <a:r>
              <a:rPr lang="vi-VN" sz="2000" dirty="0">
                <a:solidFill>
                  <a:srgbClr val="FF0000"/>
                </a:solidFill>
                <a:latin typeface="Nunito Black" pitchFamily="2" charset="0"/>
              </a:rPr>
              <a:t>Ốc sên bò trên tấm vải, vạch những đường kẻ để giúp bọ ngựa cắt vải may áo.</a:t>
            </a:r>
            <a:endParaRPr lang="id-ID" sz="20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endParaRPr>
          </a:p>
        </p:txBody>
      </p:sp>
      <p:sp>
        <p:nvSpPr>
          <p:cNvPr id="22" name="Rounded Rectangular Callout 21"/>
          <p:cNvSpPr/>
          <p:nvPr/>
        </p:nvSpPr>
        <p:spPr>
          <a:xfrm>
            <a:off x="8506191" y="5427526"/>
            <a:ext cx="2560739" cy="1269839"/>
          </a:xfrm>
          <a:prstGeom prst="wedgeRoundRectCallout">
            <a:avLst>
              <a:gd name="adj1" fmla="val -67579"/>
              <a:gd name="adj2" fmla="val -80253"/>
              <a:gd name="adj3" fmla="val 16667"/>
            </a:avLst>
          </a:prstGeom>
          <a:solidFill>
            <a:srgbClr val="FFFFFF">
              <a:alpha val="80000"/>
            </a:srgbClr>
          </a:solidFill>
          <a:ln>
            <a:solidFill>
              <a:srgbClr val="54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0000"/>
                </a:solidFill>
                <a:latin typeface="Nunito Black" pitchFamily="2" charset="0"/>
              </a:rPr>
              <a:t>Đôi chim ổ dộc dùng biệt tài khâu vá của mình để may áo.</a:t>
            </a:r>
          </a:p>
        </p:txBody>
      </p:sp>
    </p:spTree>
    <p:extLst>
      <p:ext uri="{BB962C8B-B14F-4D97-AF65-F5344CB8AC3E}">
        <p14:creationId xmlns:p14="http://schemas.microsoft.com/office/powerpoint/2010/main" val="1482090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25587" y="0"/>
            <a:ext cx="915707" cy="765380"/>
          </a:xfrm>
          <a:prstGeom prst="ellipse">
            <a:avLst/>
          </a:prstGeom>
        </p:spPr>
      </p:pic>
      <p:sp>
        <p:nvSpPr>
          <p:cNvPr id="10" name="Rounded Rectangle 9"/>
          <p:cNvSpPr/>
          <p:nvPr/>
        </p:nvSpPr>
        <p:spPr>
          <a:xfrm>
            <a:off x="997735" y="188875"/>
            <a:ext cx="8482441" cy="806207"/>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4</a:t>
            </a:r>
            <a:r>
              <a:rPr lang="en-US" sz="2400" dirty="0">
                <a:solidFill>
                  <a:srgbClr val="002060"/>
                </a:solidFill>
                <a:latin typeface="Nunito Black" pitchFamily="2" charset="0"/>
              </a:rPr>
              <a:t>: </a:t>
            </a:r>
            <a:r>
              <a:rPr lang="en-US" sz="2400" b="1" dirty="0" err="1">
                <a:solidFill>
                  <a:srgbClr val="002060"/>
                </a:solidFill>
                <a:latin typeface="Nunito Black" pitchFamily="2" charset="0"/>
              </a:rPr>
              <a:t>Em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thích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nào</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trong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chuyện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Vì</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sao</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p:txBody>
      </p:sp>
      <p:sp>
        <p:nvSpPr>
          <p:cNvPr id="12" name="Cloud 11"/>
          <p:cNvSpPr/>
          <p:nvPr/>
        </p:nvSpPr>
        <p:spPr>
          <a:xfrm>
            <a:off x="8636193" y="1419674"/>
            <a:ext cx="3103090" cy="1400067"/>
          </a:xfrm>
          <a:prstGeom prst="cloud">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Hoạt</a:t>
            </a:r>
            <a:r>
              <a:rPr kumimoji="0" lang="en-US" sz="28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28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động</a:t>
            </a:r>
            <a:r>
              <a:rPr kumimoji="0" lang="en-US" sz="28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28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nhóm</a:t>
            </a:r>
            <a:endParaRPr kumimoji="0" lang="id-ID" sz="28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
        <p:nvSpPr>
          <p:cNvPr id="16" name="Rounded Rectangular Callout 15"/>
          <p:cNvSpPr/>
          <p:nvPr/>
        </p:nvSpPr>
        <p:spPr>
          <a:xfrm>
            <a:off x="1159101" y="5653960"/>
            <a:ext cx="8796018" cy="965065"/>
          </a:xfrm>
          <a:prstGeom prst="wedgeRoundRectCallout">
            <a:avLst>
              <a:gd name="adj1" fmla="val 38636"/>
              <a:gd name="adj2" fmla="val -193882"/>
              <a:gd name="adj3" fmla="val 16667"/>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FF0000"/>
                </a:solidFill>
                <a:latin typeface="Nunito Black" pitchFamily="2" charset="0"/>
              </a:rPr>
              <a:t>Em thích nhân vật nhím nhất. Vì nhím đã biết rủ các bạn cùng giúp đỡ mình may áo cho thỏ.</a:t>
            </a:r>
          </a:p>
        </p:txBody>
      </p:sp>
    </p:spTree>
    <p:extLst>
      <p:ext uri="{BB962C8B-B14F-4D97-AF65-F5344CB8AC3E}">
        <p14:creationId xmlns:p14="http://schemas.microsoft.com/office/powerpoint/2010/main" val="1644594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25587" y="0"/>
            <a:ext cx="915707" cy="765380"/>
          </a:xfrm>
          <a:prstGeom prst="ellipse">
            <a:avLst/>
          </a:prstGeom>
        </p:spPr>
      </p:pic>
      <p:sp>
        <p:nvSpPr>
          <p:cNvPr id="10" name="Rounded Rectangle 9"/>
          <p:cNvSpPr/>
          <p:nvPr/>
        </p:nvSpPr>
        <p:spPr>
          <a:xfrm>
            <a:off x="997735" y="188875"/>
            <a:ext cx="8482441" cy="806207"/>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4</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Em</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thích</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nhân</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vật</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nào</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trong</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chuyện</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Vì</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sao</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16" name="Cloud Callout 15"/>
          <p:cNvSpPr/>
          <p:nvPr/>
        </p:nvSpPr>
        <p:spPr>
          <a:xfrm>
            <a:off x="309282" y="3415554"/>
            <a:ext cx="4639236" cy="2702858"/>
          </a:xfrm>
          <a:prstGeom prst="cloudCallout">
            <a:avLst>
              <a:gd name="adj1" fmla="val 77942"/>
              <a:gd name="adj2" fmla="val -17427"/>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FF0000"/>
                </a:solidFill>
                <a:latin typeface="Nunito Black" pitchFamily="2" charset="0"/>
              </a:rPr>
              <a:t>Em thích nhân vật chim ổ dộc nhất. Vì các bạn ấy có khả năng khâu vá rất giỏi.</a:t>
            </a:r>
          </a:p>
        </p:txBody>
      </p:sp>
    </p:spTree>
    <p:extLst>
      <p:ext uri="{BB962C8B-B14F-4D97-AF65-F5344CB8AC3E}">
        <p14:creationId xmlns:p14="http://schemas.microsoft.com/office/powerpoint/2010/main" val="216986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25587" y="0"/>
            <a:ext cx="915707" cy="765380"/>
          </a:xfrm>
          <a:prstGeom prst="ellipse">
            <a:avLst/>
          </a:prstGeom>
        </p:spPr>
      </p:pic>
      <p:sp>
        <p:nvSpPr>
          <p:cNvPr id="10" name="Rounded Rectangle 9"/>
          <p:cNvSpPr/>
          <p:nvPr/>
        </p:nvSpPr>
        <p:spPr>
          <a:xfrm>
            <a:off x="997735" y="188875"/>
            <a:ext cx="8482441" cy="806207"/>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4</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Em</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thích</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nhân</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vật</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nào</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trong</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chuyện</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Vì</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sao</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16" name="Cloud Callout 15"/>
          <p:cNvSpPr/>
          <p:nvPr/>
        </p:nvSpPr>
        <p:spPr>
          <a:xfrm>
            <a:off x="228600" y="1586754"/>
            <a:ext cx="4639236" cy="2702858"/>
          </a:xfrm>
          <a:prstGeom prst="cloudCallout">
            <a:avLst>
              <a:gd name="adj1" fmla="val 841"/>
              <a:gd name="adj2" fmla="val 68145"/>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FF0000"/>
                </a:solidFill>
                <a:latin typeface="Nunito Black" pitchFamily="2" charset="0"/>
              </a:rPr>
              <a:t>Em thích nhân vật tằm nhất vì tằm đã hi sinh tơ của mình để làm chỉ may áo cho thỏ.</a:t>
            </a:r>
          </a:p>
        </p:txBody>
      </p:sp>
    </p:spTree>
    <p:extLst>
      <p:ext uri="{BB962C8B-B14F-4D97-AF65-F5344CB8AC3E}">
        <p14:creationId xmlns:p14="http://schemas.microsoft.com/office/powerpoint/2010/main" val="265382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25587" y="0"/>
            <a:ext cx="915707" cy="765380"/>
          </a:xfrm>
          <a:prstGeom prst="ellipse">
            <a:avLst/>
          </a:prstGeom>
        </p:spPr>
      </p:pic>
      <p:sp>
        <p:nvSpPr>
          <p:cNvPr id="10" name="Rounded Rectangle 9"/>
          <p:cNvSpPr/>
          <p:nvPr/>
        </p:nvSpPr>
        <p:spPr>
          <a:xfrm>
            <a:off x="997736" y="309898"/>
            <a:ext cx="7473912" cy="576505"/>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rgbClr val="002060"/>
                </a:solidFill>
                <a:latin typeface="Nunito Black" pitchFamily="2" charset="0"/>
              </a:rPr>
              <a:t>Câu 5</a:t>
            </a:r>
            <a:r>
              <a:rPr lang="en-US" sz="2400" b="1" dirty="0">
                <a:solidFill>
                  <a:srgbClr val="002060"/>
                </a:solidFill>
                <a:latin typeface="Nunito Black" pitchFamily="2" charset="0"/>
              </a:rPr>
              <a:t>: </a:t>
            </a:r>
            <a:r>
              <a:rPr lang="vi-VN" sz="2400" b="1" dirty="0">
                <a:solidFill>
                  <a:srgbClr val="002060"/>
                </a:solidFill>
                <a:latin typeface="Nunito Black" pitchFamily="2" charset="0"/>
              </a:rPr>
              <a:t>Em học được điều gì qua câu chuyện trên?</a:t>
            </a:r>
            <a:endParaRPr kumimoji="0" lang="en-US" sz="2400" b="0" i="0" u="none" strike="noStrike" kern="1200" cap="none" spc="0" normalizeH="0" baseline="0" noProof="0" dirty="0">
              <a:ln>
                <a:noFill/>
              </a:ln>
              <a:solidFill>
                <a:srgbClr val="002060"/>
              </a:solidFill>
              <a:effectLst/>
              <a:uLnTx/>
              <a:uFillTx/>
              <a:latin typeface="Nunito Black" pitchFamily="2" charset="0"/>
            </a:endParaRPr>
          </a:p>
        </p:txBody>
      </p:sp>
      <p:sp>
        <p:nvSpPr>
          <p:cNvPr id="12" name="Cloud 11"/>
          <p:cNvSpPr/>
          <p:nvPr/>
        </p:nvSpPr>
        <p:spPr>
          <a:xfrm>
            <a:off x="8955740" y="1142213"/>
            <a:ext cx="3094151" cy="1400067"/>
          </a:xfrm>
          <a:prstGeom prst="cloud">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Hoạt</a:t>
            </a:r>
            <a:r>
              <a:rPr kumimoji="0" lang="en-US" sz="28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28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động</a:t>
            </a:r>
            <a:r>
              <a:rPr kumimoji="0" lang="en-US" sz="28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28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cặp</a:t>
            </a:r>
            <a:r>
              <a:rPr kumimoji="0" lang="en-US" sz="28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28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đôi</a:t>
            </a:r>
            <a:endParaRPr kumimoji="0" lang="id-ID" sz="28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
        <p:nvSpPr>
          <p:cNvPr id="16" name="Rounded Rectangle 15"/>
          <p:cNvSpPr/>
          <p:nvPr/>
        </p:nvSpPr>
        <p:spPr>
          <a:xfrm>
            <a:off x="615259" y="1878153"/>
            <a:ext cx="4413941" cy="2072548"/>
          </a:xfrm>
          <a:prstGeom prst="roundRect">
            <a:avLst/>
          </a:prstGeom>
          <a:solidFill>
            <a:srgbClr val="FFFFFF">
              <a:alpha val="80000"/>
            </a:srgbClr>
          </a:solidFill>
          <a:ln w="571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800000"/>
                </a:solidFill>
                <a:latin typeface="Nunito Black" pitchFamily="2" charset="0"/>
              </a:rPr>
              <a:t>Gợi</a:t>
            </a:r>
            <a:r>
              <a:rPr lang="en-US" sz="2400" dirty="0">
                <a:solidFill>
                  <a:srgbClr val="800000"/>
                </a:solidFill>
                <a:latin typeface="Nunito Black" pitchFamily="2" charset="0"/>
              </a:rPr>
              <a:t> ý:</a:t>
            </a:r>
            <a:r>
              <a:rPr lang="vi-VN" sz="2400" dirty="0">
                <a:solidFill>
                  <a:srgbClr val="800000"/>
                </a:solidFill>
                <a:latin typeface="Nunito Black" pitchFamily="2" charset="0"/>
              </a:rPr>
              <a:t> </a:t>
            </a:r>
            <a:r>
              <a:rPr lang="en-US" sz="2400" dirty="0" err="1">
                <a:solidFill>
                  <a:srgbClr val="800000"/>
                </a:solidFill>
                <a:latin typeface="Nunito Black" pitchFamily="2" charset="0"/>
              </a:rPr>
              <a:t>Em</a:t>
            </a:r>
            <a:r>
              <a:rPr lang="en-US" sz="2400" dirty="0">
                <a:solidFill>
                  <a:srgbClr val="800000"/>
                </a:solidFill>
                <a:latin typeface="Nunito Black" pitchFamily="2" charset="0"/>
              </a:rPr>
              <a:t> </a:t>
            </a:r>
            <a:r>
              <a:rPr lang="vi-VN" sz="2400" dirty="0">
                <a:solidFill>
                  <a:srgbClr val="800000"/>
                </a:solidFill>
                <a:latin typeface="Nunito Black" pitchFamily="2" charset="0"/>
              </a:rPr>
              <a:t>nhớ lại nội dung câu chuyện và suy nghĩ xem qua câu chuyện đó, em rút ra được bài học gì khi làm việc?</a:t>
            </a:r>
            <a:endParaRPr lang="en-US" sz="2400" dirty="0">
              <a:solidFill>
                <a:srgbClr val="800000"/>
              </a:solidFill>
              <a:latin typeface="Nunito Black" pitchFamily="2" charset="0"/>
            </a:endParaRPr>
          </a:p>
        </p:txBody>
      </p:sp>
      <p:grpSp>
        <p:nvGrpSpPr>
          <p:cNvPr id="8" name="Group 7"/>
          <p:cNvGrpSpPr/>
          <p:nvPr/>
        </p:nvGrpSpPr>
        <p:grpSpPr>
          <a:xfrm>
            <a:off x="292529" y="4650986"/>
            <a:ext cx="11352624" cy="1427085"/>
            <a:chOff x="1139694" y="4696146"/>
            <a:chExt cx="9202737" cy="1427085"/>
          </a:xfrm>
        </p:grpSpPr>
        <p:sp>
          <p:nvSpPr>
            <p:cNvPr id="11" name="Rounded Rectangle 10"/>
            <p:cNvSpPr/>
            <p:nvPr/>
          </p:nvSpPr>
          <p:spPr>
            <a:xfrm>
              <a:off x="1546413" y="4696146"/>
              <a:ext cx="8796018" cy="1427085"/>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rPr>
                <a:t>     </a:t>
              </a:r>
              <a:r>
                <a:rPr lang="vi-VN" sz="2400" dirty="0">
                  <a:solidFill>
                    <a:srgbClr val="FF0000"/>
                  </a:solidFill>
                  <a:latin typeface="Nunito Black" pitchFamily="2" charset="0"/>
                </a:rPr>
                <a:t>Sau khi đọc câu chuyện Những chiếc áo ấm, em học được một điều là phải biết giúp đỡ lẫn nhau. Khi cùng nhau làm việc thì sẽ đạt được hiệu quả cao.</a:t>
              </a:r>
              <a:endParaRPr lang="en-US" sz="2400" dirty="0">
                <a:solidFill>
                  <a:srgbClr val="FF0000"/>
                </a:solidFill>
                <a:latin typeface="Nunito Black" pitchFamily="2" charset="0"/>
              </a:endParaRPr>
            </a:p>
          </p:txBody>
        </p:sp>
        <p:sp>
          <p:nvSpPr>
            <p:cNvPr id="13" name="Arrow: Right 16">
              <a:extLst>
                <a:ext uri="{FF2B5EF4-FFF2-40B4-BE49-F238E27FC236}">
                  <a16:creationId xmlns:a16="http://schemas.microsoft.com/office/drawing/2014/main" id="{20A2D69E-61A8-ECFB-AD2D-86A364EF4EC5}"/>
                </a:ext>
              </a:extLst>
            </p:cNvPr>
            <p:cNvSpPr/>
            <p:nvPr/>
          </p:nvSpPr>
          <p:spPr>
            <a:xfrm>
              <a:off x="1139694" y="5072066"/>
              <a:ext cx="425587" cy="439616"/>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55479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483440" y="1307673"/>
            <a:ext cx="10922378" cy="3250879"/>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t"/>
            <a:r>
              <a:rPr lang="en-US" sz="32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NỘI DUNG</a:t>
            </a:r>
            <a:endParaRPr lang="id-ID" sz="32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endParaRPr>
          </a:p>
          <a:p>
            <a:pPr fontAlgn="t"/>
            <a:r>
              <a:rPr lang="vi-VN" sz="3200" dirty="0">
                <a:solidFill>
                  <a:srgbClr val="002060"/>
                </a:solidFill>
                <a:latin typeface="Nunito Black" pitchFamily="2" charset="0"/>
              </a:rPr>
              <a:t>Câu chuyện kể về xưởng may áo ấm của các loài động vật sống trong rừng. Nhờ có sự góp sức của các con vật mà những tấm áo ấm được hoàn thiện một cách dễ dàng và nhanh chóng.</a:t>
            </a:r>
          </a:p>
        </p:txBody>
      </p:sp>
      <p:pic>
        <p:nvPicPr>
          <p:cNvPr id="7" name="Picture 6">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25587" y="0"/>
            <a:ext cx="915707" cy="765380"/>
          </a:xfrm>
          <a:prstGeom prst="ellipse">
            <a:avLst/>
          </a:prstGeom>
        </p:spPr>
      </p:pic>
    </p:spTree>
    <p:extLst>
      <p:ext uri="{BB962C8B-B14F-4D97-AF65-F5344CB8AC3E}">
        <p14:creationId xmlns:p14="http://schemas.microsoft.com/office/powerpoint/2010/main" val="747636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1250576" y="955897"/>
            <a:ext cx="10340789" cy="956603"/>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Nunito Black" pitchFamily="2" charset="0"/>
                <a:ea typeface="+mn-ea"/>
                <a:cs typeface="+mn-cs"/>
              </a:rPr>
              <a:t>LUYỆN</a:t>
            </a:r>
            <a:r>
              <a:rPr kumimoji="0" lang="en-US" sz="7200" b="0" i="0" u="none" strike="noStrike" kern="1200" cap="none" spc="0" normalizeH="0" noProof="0" dirty="0">
                <a:ln>
                  <a:noFill/>
                </a:ln>
                <a:solidFill>
                  <a:srgbClr val="FF0000"/>
                </a:solidFill>
                <a:effectLst/>
                <a:uLnTx/>
                <a:uFillTx/>
                <a:latin typeface="Nunito Black" pitchFamily="2" charset="0"/>
                <a:ea typeface="+mn-ea"/>
                <a:cs typeface="+mn-cs"/>
              </a:rPr>
              <a:t> </a:t>
            </a:r>
            <a:r>
              <a:rPr kumimoji="0" lang="en-US" sz="7200" b="0" i="0" u="none" strike="noStrike" kern="1200" cap="none" spc="0" normalizeH="0" baseline="0" noProof="0" dirty="0">
                <a:ln>
                  <a:noFill/>
                </a:ln>
                <a:solidFill>
                  <a:srgbClr val="FF0000"/>
                </a:solidFill>
                <a:effectLst/>
                <a:uLnTx/>
                <a:uFillTx/>
                <a:latin typeface="Nunito Black" pitchFamily="2" charset="0"/>
                <a:ea typeface="+mn-ea"/>
                <a:cs typeface="+mn-cs"/>
              </a:rPr>
              <a:t>ĐỌC LẠI</a:t>
            </a:r>
          </a:p>
        </p:txBody>
      </p:sp>
    </p:spTree>
    <p:extLst>
      <p:ext uri="{BB962C8B-B14F-4D97-AF65-F5344CB8AC3E}">
        <p14:creationId xmlns:p14="http://schemas.microsoft.com/office/powerpoint/2010/main" val="55070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6" name="Rounded Rectangle 5"/>
          <p:cNvSpPr/>
          <p:nvPr/>
        </p:nvSpPr>
        <p:spPr>
          <a:xfrm>
            <a:off x="195943" y="1157283"/>
            <a:ext cx="11834132" cy="54864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M</a:t>
            </a:r>
            <a:r>
              <a:rPr kumimoji="0" lang="en-US" sz="1900" b="0" i="0" u="none" strike="noStrike" kern="1200" cap="none" spc="0" normalizeH="0" baseline="0" noProof="0" dirty="0" err="1">
                <a:ln>
                  <a:noFill/>
                </a:ln>
                <a:solidFill>
                  <a:srgbClr val="000000"/>
                </a:solidFill>
                <a:effectLst/>
                <a:uLnTx/>
                <a:uFillTx/>
                <a:latin typeface="Nunito Black" pitchFamily="2" charset="0"/>
                <a:ea typeface="+mn-ea"/>
                <a:cs typeface="+mn-cs"/>
              </a:rPr>
              <a:t>ùa</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en-US" sz="1900" b="0" i="0" u="none" strike="noStrike" kern="1200" cap="none" spc="0" normalizeH="0" baseline="0" noProof="0" dirty="0" err="1">
                <a:ln>
                  <a:noFill/>
                </a:ln>
                <a:solidFill>
                  <a:srgbClr val="000000"/>
                </a:solidFill>
                <a:effectLst/>
                <a:uLnTx/>
                <a:uFillTx/>
                <a:latin typeface="Nunito Black" pitchFamily="2" charset="0"/>
                <a:ea typeface="+mn-ea"/>
                <a:cs typeface="+mn-cs"/>
              </a:rPr>
              <a:t>đông</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 thỏ quấn tấm vải lên người cho đỡ rét thì gió thổi tấm vải bay xuống ao. Nhím giúp thỏ</a:t>
            </a: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 Phải may thành áo mới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 Anh giúp chúng tôi cắt vải may áo. Mọi người cần áo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Bọ ngựa đồng ý, vung kiếm cắt vải, nhím ngăn: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 Phải cắt đúng theo kích thước.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 Chúng tôi cần anh kẻ đường vạch để may áo ấm cho mọi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Ốc sên nhận lời, bò lên tấm vải, vạch những đường rất rõ. Bây giờ chỉ còn thiếu người luồn kim giỏi. Tất cả lại đi tìm chim ổ dộc có biệt tài khâu vá.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Xưởng may áo ấm được dựng lên. Thỏ trải vải. Ốc sên kẻ đường vạch.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Bọ ngựa cắt vải theo vạch. Tằm xe chỉ. Nhím chắp vải, dùi lỗ. 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Mùa đông năm ấy, trong rừng ai cũng có áo ấm để mặc.</a:t>
            </a: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1900" b="0" i="0" u="none" strike="noStrike" kern="1200" cap="none" spc="0" normalizeH="0" baseline="0" noProof="0" dirty="0">
                <a:ln>
                  <a:noFill/>
                </a:ln>
                <a:solidFill>
                  <a:srgbClr val="000000"/>
                </a:solidFill>
                <a:effectLst/>
                <a:uLnTx/>
                <a:uFillTx/>
                <a:latin typeface="Nunito Black" pitchFamily="2" charset="0"/>
                <a:ea typeface="+mn-ea"/>
                <a:cs typeface="+mn-cs"/>
              </a:rPr>
              <a:t>(Theo Võ Quảng)</a:t>
            </a:r>
          </a:p>
        </p:txBody>
      </p:sp>
      <p:pic>
        <p:nvPicPr>
          <p:cNvPr id="7" name="Picture 6">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12" name="Rounded Rectangle 11"/>
          <p:cNvSpPr/>
          <p:nvPr/>
        </p:nvSpPr>
        <p:spPr>
          <a:xfrm>
            <a:off x="3840905" y="484929"/>
            <a:ext cx="4052519" cy="7799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Những</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chiếc</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áo</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ấm</a:t>
            </a:r>
            <a:endParaRPr kumimoji="0" lang="id-ID" sz="4800" b="1" i="1"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
        <p:nvSpPr>
          <p:cNvPr id="8" name="Rounded Rectangle 7"/>
          <p:cNvSpPr/>
          <p:nvPr/>
        </p:nvSpPr>
        <p:spPr>
          <a:xfrm>
            <a:off x="1078944" y="288696"/>
            <a:ext cx="3237562" cy="370209"/>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Luyện</a:t>
            </a:r>
            <a:r>
              <a:rPr kumimoji="0" lang="en-US" sz="32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32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đọc</a:t>
            </a:r>
            <a:r>
              <a:rPr kumimoji="0" lang="en-US" sz="32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32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lại</a:t>
            </a:r>
            <a:endParaRPr kumimoji="0" lang="id-ID"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Tree>
    <p:extLst>
      <p:ext uri="{BB962C8B-B14F-4D97-AF65-F5344CB8AC3E}">
        <p14:creationId xmlns:p14="http://schemas.microsoft.com/office/powerpoint/2010/main" val="23874185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3200402" y="3304902"/>
            <a:ext cx="5839099" cy="191349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9600" b="0" i="0" u="none" strike="noStrike" kern="1200" cap="none" spc="0" normalizeH="0" baseline="0" noProof="0" dirty="0">
                <a:ln>
                  <a:noFill/>
                </a:ln>
                <a:solidFill>
                  <a:srgbClr val="FF0000"/>
                </a:solidFill>
                <a:effectLst/>
                <a:uLnTx/>
                <a:uFillTx/>
                <a:latin typeface="Nunito Black" pitchFamily="2" charset="0"/>
                <a:ea typeface="+mn-ea"/>
                <a:cs typeface="+mn-cs"/>
              </a:rPr>
              <a:t>TIẾT 1+2</a:t>
            </a:r>
          </a:p>
        </p:txBody>
      </p:sp>
    </p:spTree>
    <p:extLst>
      <p:ext uri="{BB962C8B-B14F-4D97-AF65-F5344CB8AC3E}">
        <p14:creationId xmlns:p14="http://schemas.microsoft.com/office/powerpoint/2010/main" val="485401075"/>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4700523" y="1211390"/>
            <a:ext cx="3633581" cy="956603"/>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9600" b="0" i="0" u="none" strike="noStrike" kern="1200" cap="none" spc="0" normalizeH="0" baseline="0" noProof="0" dirty="0">
                <a:ln>
                  <a:noFill/>
                </a:ln>
                <a:solidFill>
                  <a:srgbClr val="FF0000"/>
                </a:solidFill>
                <a:effectLst/>
                <a:uLnTx/>
                <a:uFillTx/>
                <a:latin typeface="Nunito Black" pitchFamily="2" charset="0"/>
                <a:ea typeface="+mn-ea"/>
                <a:cs typeface="+mn-cs"/>
              </a:rPr>
              <a:t>ĐỌC</a:t>
            </a:r>
          </a:p>
        </p:txBody>
      </p:sp>
    </p:spTree>
    <p:extLst>
      <p:ext uri="{BB962C8B-B14F-4D97-AF65-F5344CB8AC3E}">
        <p14:creationId xmlns:p14="http://schemas.microsoft.com/office/powerpoint/2010/main" val="482955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1585912" y="1371600"/>
            <a:ext cx="9958387" cy="1643063"/>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KHỞI</a:t>
            </a:r>
            <a:r>
              <a:rPr kumimoji="0" lang="en-US" sz="8000" b="0" i="0" u="none" strike="noStrike" kern="1200" cap="none" spc="0" normalizeH="0" noProof="0" dirty="0">
                <a:ln>
                  <a:noFill/>
                </a:ln>
                <a:solidFill>
                  <a:srgbClr val="FF0000"/>
                </a:solidFill>
                <a:effectLst/>
                <a:uLnTx/>
                <a:uFillTx/>
                <a:latin typeface="Nunito Black" pitchFamily="2" charset="0"/>
                <a:ea typeface="+mn-ea"/>
                <a:cs typeface="+mn-cs"/>
              </a:rPr>
              <a:t> ĐỘNG</a:t>
            </a:r>
            <a:endPar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72506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https://img.loigiaihay.com/picture/2022/0315/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557" y="1566715"/>
            <a:ext cx="8335562" cy="47164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05845" y="88464"/>
            <a:ext cx="10842172" cy="1552611"/>
            <a:chOff x="587829" y="62338"/>
            <a:chExt cx="11756572" cy="1552611"/>
          </a:xfrm>
        </p:grpSpPr>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8602" b="88172" l="0" r="99120"/>
                      </a14:imgEffect>
                    </a14:imgLayer>
                  </a14:imgProps>
                </a:ext>
              </a:extLst>
            </a:blip>
            <a:stretch>
              <a:fillRect/>
            </a:stretch>
          </p:blipFill>
          <p:spPr>
            <a:xfrm>
              <a:off x="587829" y="62338"/>
              <a:ext cx="11756572" cy="1481719"/>
            </a:xfrm>
            <a:prstGeom prst="rect">
              <a:avLst/>
            </a:prstGeom>
          </p:spPr>
        </p:pic>
        <p:sp>
          <p:nvSpPr>
            <p:cNvPr id="5" name="Rectangle 1"/>
            <p:cNvSpPr>
              <a:spLocks noChangeArrowheads="1"/>
            </p:cNvSpPr>
            <p:nvPr/>
          </p:nvSpPr>
          <p:spPr bwMode="auto">
            <a:xfrm>
              <a:off x="1347129" y="184770"/>
              <a:ext cx="8670738" cy="1430179"/>
            </a:xfrm>
            <a:prstGeom prst="round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chemeClr val="tx1">
                      <a:lumMod val="95000"/>
                      <a:lumOff val="5000"/>
                    </a:schemeClr>
                  </a:solidFill>
                  <a:effectLst/>
                  <a:latin typeface="Nunito Black" pitchFamily="2" charset="0"/>
                </a:rPr>
                <a:t>Quan</a:t>
              </a:r>
              <a:r>
                <a:rPr kumimoji="0" lang="en-US" altLang="en-US" sz="2800" b="1" i="0" u="none" strike="noStrike" cap="none" normalizeH="0" baseline="0" dirty="0">
                  <a:ln>
                    <a:noFill/>
                  </a:ln>
                  <a:solidFill>
                    <a:schemeClr val="tx1">
                      <a:lumMod val="95000"/>
                      <a:lumOff val="5000"/>
                    </a:schemeClr>
                  </a:solidFill>
                  <a:effectLst/>
                  <a:latin typeface="Nunito Black" pitchFamily="2" charset="0"/>
                </a:rPr>
                <a:t> </a:t>
              </a:r>
              <a:r>
                <a:rPr kumimoji="0" lang="en-US" altLang="en-US" sz="2800" b="1" i="0" u="none" strike="noStrike" cap="none" normalizeH="0" baseline="0" dirty="0" err="1">
                  <a:ln>
                    <a:noFill/>
                  </a:ln>
                  <a:solidFill>
                    <a:schemeClr val="tx1">
                      <a:lumMod val="95000"/>
                      <a:lumOff val="5000"/>
                    </a:schemeClr>
                  </a:solidFill>
                  <a:effectLst/>
                  <a:latin typeface="Nunito Black" pitchFamily="2" charset="0"/>
                </a:rPr>
                <a:t>sát</a:t>
              </a:r>
              <a:r>
                <a:rPr kumimoji="0" lang="en-US" altLang="en-US" sz="2800" b="1" i="0" u="none" strike="noStrike" cap="none" normalizeH="0" baseline="0" dirty="0">
                  <a:ln>
                    <a:noFill/>
                  </a:ln>
                  <a:solidFill>
                    <a:schemeClr val="tx1">
                      <a:lumMod val="95000"/>
                      <a:lumOff val="5000"/>
                    </a:schemeClr>
                  </a:solidFill>
                  <a:effectLst/>
                  <a:latin typeface="Nunito Black" pitchFamily="2" charset="0"/>
                </a:rPr>
                <a:t> </a:t>
              </a:r>
              <a:r>
                <a:rPr kumimoji="0" lang="en-US" altLang="en-US" sz="2800" b="1" i="0" u="none" strike="noStrike" cap="none" normalizeH="0" baseline="0" dirty="0" err="1">
                  <a:ln>
                    <a:noFill/>
                  </a:ln>
                  <a:solidFill>
                    <a:schemeClr val="tx1">
                      <a:lumMod val="95000"/>
                      <a:lumOff val="5000"/>
                    </a:schemeClr>
                  </a:solidFill>
                  <a:effectLst/>
                  <a:latin typeface="Nunito Black" pitchFamily="2" charset="0"/>
                </a:rPr>
                <a:t>tranh</a:t>
              </a:r>
              <a:r>
                <a:rPr kumimoji="0" lang="en-US" altLang="en-US" sz="2800" b="1" i="0" u="none" strike="noStrike" cap="none" normalizeH="0" baseline="0" dirty="0">
                  <a:ln>
                    <a:noFill/>
                  </a:ln>
                  <a:solidFill>
                    <a:schemeClr val="tx1">
                      <a:lumMod val="95000"/>
                      <a:lumOff val="5000"/>
                    </a:schemeClr>
                  </a:solidFill>
                  <a:effectLst/>
                  <a:latin typeface="Nunito Black" pitchFamily="2" charset="0"/>
                </a:rPr>
                <a:t> minh </a:t>
              </a:r>
              <a:r>
                <a:rPr kumimoji="0" lang="en-US" altLang="en-US" sz="2800" b="1" i="0" u="none" strike="noStrike" cap="none" normalizeH="0" baseline="0" dirty="0" err="1">
                  <a:ln>
                    <a:noFill/>
                  </a:ln>
                  <a:solidFill>
                    <a:schemeClr val="tx1">
                      <a:lumMod val="95000"/>
                      <a:lumOff val="5000"/>
                    </a:schemeClr>
                  </a:solidFill>
                  <a:effectLst/>
                  <a:latin typeface="Nunito Black" pitchFamily="2" charset="0"/>
                </a:rPr>
                <a:t>họa</a:t>
              </a:r>
              <a:r>
                <a:rPr kumimoji="0" lang="en-US" altLang="en-US" sz="2800" b="1" i="0" u="none" strike="noStrike" cap="none" normalizeH="0" baseline="0" dirty="0">
                  <a:ln>
                    <a:noFill/>
                  </a:ln>
                  <a:solidFill>
                    <a:schemeClr val="tx1">
                      <a:lumMod val="95000"/>
                      <a:lumOff val="5000"/>
                    </a:schemeClr>
                  </a:solidFill>
                  <a:effectLst/>
                  <a:latin typeface="Nunito Black" pitchFamily="2" charset="0"/>
                </a:rPr>
                <a:t>, </a:t>
              </a:r>
              <a:r>
                <a:rPr kumimoji="0" lang="en-US" altLang="en-US" sz="2800" b="1" i="0" u="none" strike="noStrike" cap="none" normalizeH="0" baseline="0" dirty="0" err="1">
                  <a:ln>
                    <a:noFill/>
                  </a:ln>
                  <a:solidFill>
                    <a:schemeClr val="tx1">
                      <a:lumMod val="95000"/>
                      <a:lumOff val="5000"/>
                    </a:schemeClr>
                  </a:solidFill>
                  <a:effectLst/>
                  <a:latin typeface="Nunito Black" pitchFamily="2" charset="0"/>
                </a:rPr>
                <a:t>nói</a:t>
              </a:r>
              <a:r>
                <a:rPr kumimoji="0" lang="en-US" altLang="en-US" sz="2800" b="1" i="0" u="none" strike="noStrike" cap="none" normalizeH="0" baseline="0" dirty="0">
                  <a:ln>
                    <a:noFill/>
                  </a:ln>
                  <a:solidFill>
                    <a:schemeClr val="tx1">
                      <a:lumMod val="95000"/>
                      <a:lumOff val="5000"/>
                    </a:schemeClr>
                  </a:solidFill>
                  <a:effectLst/>
                  <a:latin typeface="Nunito Black" pitchFamily="2" charset="0"/>
                </a:rPr>
                <a:t> </a:t>
              </a:r>
              <a:r>
                <a:rPr kumimoji="0" lang="en-US" altLang="en-US" sz="2800" b="1" i="0" u="none" strike="noStrike" cap="none" normalizeH="0" baseline="0" dirty="0" err="1">
                  <a:ln>
                    <a:noFill/>
                  </a:ln>
                  <a:solidFill>
                    <a:schemeClr val="tx1">
                      <a:lumMod val="95000"/>
                      <a:lumOff val="5000"/>
                    </a:schemeClr>
                  </a:solidFill>
                  <a:effectLst/>
                  <a:latin typeface="Nunito Black" pitchFamily="2" charset="0"/>
                </a:rPr>
                <a:t>tên</a:t>
              </a:r>
              <a:r>
                <a:rPr kumimoji="0" lang="en-US" altLang="en-US" sz="2800" b="1" i="0" u="none" strike="noStrike" cap="none" normalizeH="0" baseline="0" dirty="0">
                  <a:ln>
                    <a:noFill/>
                  </a:ln>
                  <a:solidFill>
                    <a:schemeClr val="tx1">
                      <a:lumMod val="95000"/>
                      <a:lumOff val="5000"/>
                    </a:schemeClr>
                  </a:solidFill>
                  <a:effectLst/>
                  <a:latin typeface="Nunito Black" pitchFamily="2" charset="0"/>
                </a:rPr>
                <a:t> </a:t>
              </a:r>
              <a:r>
                <a:rPr kumimoji="0" lang="en-US" altLang="en-US" sz="2800" b="1" i="0" u="none" strike="noStrike" cap="none" normalizeH="0" baseline="0" dirty="0" err="1">
                  <a:ln>
                    <a:noFill/>
                  </a:ln>
                  <a:solidFill>
                    <a:schemeClr val="tx1">
                      <a:lumMod val="95000"/>
                      <a:lumOff val="5000"/>
                    </a:schemeClr>
                  </a:solidFill>
                  <a:effectLst/>
                  <a:latin typeface="Nunito Black" pitchFamily="2" charset="0"/>
                </a:rPr>
                <a:t>các</a:t>
              </a:r>
              <a:r>
                <a:rPr kumimoji="0" lang="en-US" altLang="en-US" sz="2800" b="1" i="0" u="none" strike="noStrike" cap="none" normalizeH="0" baseline="0" dirty="0">
                  <a:ln>
                    <a:noFill/>
                  </a:ln>
                  <a:solidFill>
                    <a:schemeClr val="tx1">
                      <a:lumMod val="95000"/>
                      <a:lumOff val="5000"/>
                    </a:schemeClr>
                  </a:solidFill>
                  <a:effectLst/>
                  <a:latin typeface="Nunito Black" pitchFamily="2" charset="0"/>
                </a:rPr>
                <a:t> con </a:t>
              </a:r>
              <a:r>
                <a:rPr kumimoji="0" lang="en-US" altLang="en-US" sz="2800" b="1" i="0" u="none" strike="noStrike" cap="none" normalizeH="0" baseline="0" dirty="0" err="1">
                  <a:ln>
                    <a:noFill/>
                  </a:ln>
                  <a:solidFill>
                    <a:schemeClr val="tx1">
                      <a:lumMod val="95000"/>
                      <a:lumOff val="5000"/>
                    </a:schemeClr>
                  </a:solidFill>
                  <a:effectLst/>
                  <a:latin typeface="Nunito Black" pitchFamily="2" charset="0"/>
                </a:rPr>
                <a:t>vật</a:t>
              </a:r>
              <a:r>
                <a:rPr kumimoji="0" lang="en-US" altLang="en-US" sz="2800" b="1" i="0" u="none" strike="noStrike" cap="none" normalizeH="0" baseline="0" dirty="0">
                  <a:ln>
                    <a:noFill/>
                  </a:ln>
                  <a:solidFill>
                    <a:schemeClr val="tx1">
                      <a:lumMod val="95000"/>
                      <a:lumOff val="5000"/>
                    </a:schemeClr>
                  </a:solidFill>
                  <a:effectLst/>
                  <a:latin typeface="Nunito Black"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chemeClr val="tx1">
                      <a:lumMod val="95000"/>
                      <a:lumOff val="5000"/>
                    </a:schemeClr>
                  </a:solidFill>
                  <a:effectLst/>
                  <a:latin typeface="Nunito Black" pitchFamily="2" charset="0"/>
                </a:rPr>
                <a:t>và</a:t>
              </a:r>
              <a:r>
                <a:rPr kumimoji="0" lang="en-US" altLang="en-US" sz="2800" b="1" i="0" u="none" strike="noStrike" cap="none" normalizeH="0" baseline="0" dirty="0">
                  <a:ln>
                    <a:noFill/>
                  </a:ln>
                  <a:solidFill>
                    <a:schemeClr val="tx1">
                      <a:lumMod val="95000"/>
                      <a:lumOff val="5000"/>
                    </a:schemeClr>
                  </a:solidFill>
                  <a:effectLst/>
                  <a:latin typeface="Nunito Black" pitchFamily="2" charset="0"/>
                </a:rPr>
                <a:t> </a:t>
              </a:r>
              <a:r>
                <a:rPr kumimoji="0" lang="en-US" altLang="en-US" sz="2800" b="1" i="0" u="none" strike="noStrike" cap="none" normalizeH="0" baseline="0" dirty="0" err="1">
                  <a:ln>
                    <a:noFill/>
                  </a:ln>
                  <a:solidFill>
                    <a:schemeClr val="tx1">
                      <a:lumMod val="95000"/>
                      <a:lumOff val="5000"/>
                    </a:schemeClr>
                  </a:solidFill>
                  <a:effectLst/>
                  <a:latin typeface="Nunito Black" pitchFamily="2" charset="0"/>
                </a:rPr>
                <a:t>đoán</a:t>
              </a:r>
              <a:r>
                <a:rPr kumimoji="0" lang="en-US" altLang="en-US" sz="2800" b="1" i="0" u="none" strike="noStrike" cap="none" normalizeH="0" baseline="0" dirty="0">
                  <a:ln>
                    <a:noFill/>
                  </a:ln>
                  <a:solidFill>
                    <a:schemeClr val="tx1">
                      <a:lumMod val="95000"/>
                      <a:lumOff val="5000"/>
                    </a:schemeClr>
                  </a:solidFill>
                  <a:effectLst/>
                  <a:latin typeface="Nunito Black" pitchFamily="2" charset="0"/>
                </a:rPr>
                <a:t> </a:t>
              </a:r>
              <a:r>
                <a:rPr kumimoji="0" lang="en-US" altLang="en-US" sz="2800" b="1" i="0" u="none" strike="noStrike" cap="none" normalizeH="0" baseline="0" dirty="0" err="1">
                  <a:ln>
                    <a:noFill/>
                  </a:ln>
                  <a:solidFill>
                    <a:schemeClr val="tx1">
                      <a:lumMod val="95000"/>
                      <a:lumOff val="5000"/>
                    </a:schemeClr>
                  </a:solidFill>
                  <a:effectLst/>
                  <a:latin typeface="Nunito Black" pitchFamily="2" charset="0"/>
                </a:rPr>
                <a:t>xem</a:t>
              </a:r>
              <a:r>
                <a:rPr kumimoji="0" lang="en-US" altLang="en-US" sz="2800" b="1" i="0" u="none" strike="noStrike" cap="none" normalizeH="0" baseline="0" dirty="0">
                  <a:ln>
                    <a:noFill/>
                  </a:ln>
                  <a:solidFill>
                    <a:schemeClr val="tx1">
                      <a:lumMod val="95000"/>
                      <a:lumOff val="5000"/>
                    </a:schemeClr>
                  </a:solidFill>
                  <a:effectLst/>
                  <a:latin typeface="Nunito Black" pitchFamily="2" charset="0"/>
                </a:rPr>
                <a:t> </a:t>
              </a:r>
              <a:r>
                <a:rPr kumimoji="0" lang="en-US" altLang="en-US" sz="2800" b="1" i="0" u="none" strike="noStrike" cap="none" normalizeH="0" baseline="0" dirty="0" err="1">
                  <a:ln>
                    <a:noFill/>
                  </a:ln>
                  <a:solidFill>
                    <a:schemeClr val="tx1">
                      <a:lumMod val="95000"/>
                      <a:lumOff val="5000"/>
                    </a:schemeClr>
                  </a:solidFill>
                  <a:effectLst/>
                  <a:latin typeface="Nunito Black" pitchFamily="2" charset="0"/>
                </a:rPr>
                <a:t>chúng</a:t>
              </a:r>
              <a:r>
                <a:rPr kumimoji="0" lang="en-US" altLang="en-US" sz="2800" b="1" i="0" u="none" strike="noStrike" cap="none" normalizeH="0" baseline="0" dirty="0">
                  <a:ln>
                    <a:noFill/>
                  </a:ln>
                  <a:solidFill>
                    <a:schemeClr val="tx1">
                      <a:lumMod val="95000"/>
                      <a:lumOff val="5000"/>
                    </a:schemeClr>
                  </a:solidFill>
                  <a:effectLst/>
                  <a:latin typeface="Nunito Black" pitchFamily="2" charset="0"/>
                </a:rPr>
                <a:t> </a:t>
              </a:r>
              <a:r>
                <a:rPr kumimoji="0" lang="en-US" altLang="en-US" sz="2800" b="1" i="0" u="none" strike="noStrike" cap="none" normalizeH="0" baseline="0" dirty="0" err="1">
                  <a:ln>
                    <a:noFill/>
                  </a:ln>
                  <a:solidFill>
                    <a:schemeClr val="tx1">
                      <a:lumMod val="95000"/>
                      <a:lumOff val="5000"/>
                    </a:schemeClr>
                  </a:solidFill>
                  <a:effectLst/>
                  <a:latin typeface="Nunito Black" pitchFamily="2" charset="0"/>
                </a:rPr>
                <a:t>đang</a:t>
              </a:r>
              <a:r>
                <a:rPr kumimoji="0" lang="en-US" altLang="en-US" sz="2800" b="1" i="0" u="none" strike="noStrike" cap="none" normalizeH="0" baseline="0" dirty="0">
                  <a:ln>
                    <a:noFill/>
                  </a:ln>
                  <a:solidFill>
                    <a:schemeClr val="tx1">
                      <a:lumMod val="95000"/>
                      <a:lumOff val="5000"/>
                    </a:schemeClr>
                  </a:solidFill>
                  <a:effectLst/>
                  <a:latin typeface="Nunito Black" pitchFamily="2" charset="0"/>
                </a:rPr>
                <a:t> </a:t>
              </a:r>
              <a:r>
                <a:rPr kumimoji="0" lang="en-US" altLang="en-US" sz="2800" b="1" i="0" u="none" strike="noStrike" cap="none" normalizeH="0" baseline="0" dirty="0" err="1">
                  <a:ln>
                    <a:noFill/>
                  </a:ln>
                  <a:solidFill>
                    <a:schemeClr val="tx1">
                      <a:lumMod val="95000"/>
                      <a:lumOff val="5000"/>
                    </a:schemeClr>
                  </a:solidFill>
                  <a:effectLst/>
                  <a:latin typeface="Nunito Black" pitchFamily="2" charset="0"/>
                </a:rPr>
                <a:t>làm</a:t>
              </a:r>
              <a:r>
                <a:rPr kumimoji="0" lang="en-US" altLang="en-US" sz="2800" b="1" i="0" u="none" strike="noStrike" cap="none" normalizeH="0" baseline="0" dirty="0">
                  <a:ln>
                    <a:noFill/>
                  </a:ln>
                  <a:solidFill>
                    <a:schemeClr val="tx1">
                      <a:lumMod val="95000"/>
                      <a:lumOff val="5000"/>
                    </a:schemeClr>
                  </a:solidFill>
                  <a:effectLst/>
                  <a:latin typeface="Nunito Black" pitchFamily="2" charset="0"/>
                </a:rPr>
                <a:t> </a:t>
              </a:r>
              <a:r>
                <a:rPr kumimoji="0" lang="en-US" altLang="en-US" sz="2800" b="1" i="0" u="none" strike="noStrike" cap="none" normalizeH="0" baseline="0" dirty="0" err="1">
                  <a:ln>
                    <a:noFill/>
                  </a:ln>
                  <a:solidFill>
                    <a:schemeClr val="tx1">
                      <a:lumMod val="95000"/>
                      <a:lumOff val="5000"/>
                    </a:schemeClr>
                  </a:solidFill>
                  <a:effectLst/>
                  <a:latin typeface="Nunito Black" pitchFamily="2" charset="0"/>
                </a:rPr>
                <a:t>gì</a:t>
              </a:r>
              <a:r>
                <a:rPr lang="en-US" altLang="en-US" sz="2800" b="1" dirty="0">
                  <a:solidFill>
                    <a:schemeClr val="tx1">
                      <a:lumMod val="95000"/>
                      <a:lumOff val="5000"/>
                    </a:schemeClr>
                  </a:solidFill>
                  <a:latin typeface="Nunito Black" pitchFamily="2" charset="0"/>
                </a:rPr>
                <a:t>.</a:t>
              </a:r>
              <a:endParaRPr kumimoji="0" lang="en-US" altLang="en-US" sz="2800" b="1" i="0" u="none" strike="noStrike" cap="none" normalizeH="0" baseline="0" dirty="0">
                <a:ln>
                  <a:noFill/>
                </a:ln>
                <a:solidFill>
                  <a:schemeClr val="tx1">
                    <a:lumMod val="95000"/>
                    <a:lumOff val="5000"/>
                  </a:schemeClr>
                </a:solidFill>
                <a:effectLst/>
                <a:latin typeface="Nunito Black"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2060"/>
                  </a:solidFill>
                  <a:effectLst/>
                  <a:latin typeface="OpenSans"/>
                </a:rPr>
                <a:t>       </a:t>
              </a:r>
              <a:endParaRPr kumimoji="0" lang="en-US" altLang="en-US" sz="2800" b="1" i="0" u="none" strike="noStrike" cap="none" normalizeH="0" baseline="0" dirty="0">
                <a:ln>
                  <a:noFill/>
                </a:ln>
                <a:solidFill>
                  <a:srgbClr val="000000"/>
                </a:solidFill>
                <a:effectLst/>
                <a:latin typeface="OpenSans"/>
              </a:endParaRPr>
            </a:p>
          </p:txBody>
        </p:sp>
      </p:grpSp>
      <p:pic>
        <p:nvPicPr>
          <p:cNvPr id="6" name="Picture 5">
            <a:extLst>
              <a:ext uri="{FF2B5EF4-FFF2-40B4-BE49-F238E27FC236}">
                <a16:creationId xmlns:a16="http://schemas.microsoft.com/office/drawing/2014/main" id="{80CE1472-3DF4-0955-94B3-0E5ED746F3E8}"/>
              </a:ext>
            </a:extLst>
          </p:cNvPr>
          <p:cNvPicPr>
            <a:picLocks noChangeAspect="1"/>
          </p:cNvPicPr>
          <p:nvPr/>
        </p:nvPicPr>
        <p:blipFill rotWithShape="1">
          <a:blip r:embed="rId6"/>
          <a:srcRect t="14952" r="89431"/>
          <a:stretch/>
        </p:blipFill>
        <p:spPr>
          <a:xfrm>
            <a:off x="76918" y="10086"/>
            <a:ext cx="1071154" cy="770709"/>
          </a:xfrm>
          <a:prstGeom prst="ellipse">
            <a:avLst/>
          </a:prstGeom>
        </p:spPr>
      </p:pic>
      <p:sp>
        <p:nvSpPr>
          <p:cNvPr id="9" name="Rounded Rectangular Callout 8"/>
          <p:cNvSpPr/>
          <p:nvPr/>
        </p:nvSpPr>
        <p:spPr>
          <a:xfrm>
            <a:off x="8553487" y="1385047"/>
            <a:ext cx="3201557" cy="1190031"/>
          </a:xfrm>
          <a:prstGeom prst="wedgeRoundRectCallout">
            <a:avLst>
              <a:gd name="adj1" fmla="val -62271"/>
              <a:gd name="adj2" fmla="val 126585"/>
              <a:gd name="adj3" fmla="val 16667"/>
            </a:avLst>
          </a:prstGeom>
          <a:solidFill>
            <a:srgbClr val="FFFFFF">
              <a:alpha val="80000"/>
            </a:srgbClr>
          </a:solidFill>
          <a:ln>
            <a:solidFill>
              <a:srgbClr val="54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2800" b="1" kern="0" dirty="0" err="1">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Nhím</a:t>
            </a:r>
            <a:r>
              <a:rPr lang="en-US" sz="28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800" b="1" kern="0" dirty="0" err="1">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chắp</a:t>
            </a:r>
            <a:r>
              <a:rPr lang="en-US" sz="28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800" b="1" kern="0" dirty="0" err="1">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vải</a:t>
            </a:r>
            <a:r>
              <a:rPr lang="en-US" sz="28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800" b="1" kern="0" dirty="0" err="1">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dùi</a:t>
            </a:r>
            <a:r>
              <a:rPr lang="en-US" sz="28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800" b="1" kern="0" dirty="0" err="1">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lỗ</a:t>
            </a:r>
            <a:r>
              <a:rPr lang="en-US" sz="28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endParaRPr lang="id-ID" sz="28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endParaRPr>
          </a:p>
        </p:txBody>
      </p:sp>
      <p:sp>
        <p:nvSpPr>
          <p:cNvPr id="10" name="Rounded Rectangular Callout 9"/>
          <p:cNvSpPr/>
          <p:nvPr/>
        </p:nvSpPr>
        <p:spPr>
          <a:xfrm>
            <a:off x="2946494" y="1493424"/>
            <a:ext cx="2664795" cy="806024"/>
          </a:xfrm>
          <a:prstGeom prst="wedgeRoundRectCallout">
            <a:avLst>
              <a:gd name="adj1" fmla="val 43043"/>
              <a:gd name="adj2" fmla="val 119272"/>
              <a:gd name="adj3" fmla="val 16667"/>
            </a:avLst>
          </a:prstGeom>
          <a:solidFill>
            <a:srgbClr val="FFFFFF">
              <a:alpha val="80000"/>
            </a:srgbClr>
          </a:solidFill>
          <a:ln>
            <a:solidFill>
              <a:srgbClr val="54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28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Thỏ</a:t>
            </a:r>
            <a:r>
              <a:rPr lang="en-US" sz="28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8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trải</a:t>
            </a:r>
            <a:r>
              <a:rPr lang="en-US" sz="28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8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vải</a:t>
            </a:r>
            <a:endParaRPr lang="id-ID" sz="28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endParaRPr>
          </a:p>
        </p:txBody>
      </p:sp>
      <p:sp>
        <p:nvSpPr>
          <p:cNvPr id="11" name="Rounded Rectangular Callout 10"/>
          <p:cNvSpPr/>
          <p:nvPr/>
        </p:nvSpPr>
        <p:spPr>
          <a:xfrm>
            <a:off x="251946" y="2170324"/>
            <a:ext cx="2229504" cy="1190031"/>
          </a:xfrm>
          <a:prstGeom prst="wedgeRoundRectCallout">
            <a:avLst>
              <a:gd name="adj1" fmla="val 58232"/>
              <a:gd name="adj2" fmla="val 80256"/>
              <a:gd name="adj3" fmla="val 16667"/>
            </a:avLst>
          </a:prstGeom>
          <a:solidFill>
            <a:srgbClr val="FFFFFF">
              <a:alpha val="80000"/>
            </a:srgbClr>
          </a:solidFill>
          <a:ln>
            <a:solidFill>
              <a:srgbClr val="54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28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Bọ</a:t>
            </a:r>
            <a:r>
              <a:rPr lang="en-US" sz="28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8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ngựa</a:t>
            </a:r>
            <a:r>
              <a:rPr lang="en-US" sz="28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p>
          <a:p>
            <a:pPr lvl="0" algn="ctr">
              <a:buClr>
                <a:srgbClr val="000000"/>
              </a:buClr>
            </a:pPr>
            <a:r>
              <a:rPr lang="en-US" sz="28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cắt</a:t>
            </a:r>
            <a:r>
              <a:rPr lang="en-US" sz="28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8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vải</a:t>
            </a:r>
            <a:endParaRPr lang="id-ID" sz="28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endParaRPr>
          </a:p>
        </p:txBody>
      </p:sp>
      <p:sp>
        <p:nvSpPr>
          <p:cNvPr id="12" name="Rounded Rectangular Callout 11"/>
          <p:cNvSpPr/>
          <p:nvPr/>
        </p:nvSpPr>
        <p:spPr>
          <a:xfrm>
            <a:off x="251946" y="4226752"/>
            <a:ext cx="2229504" cy="1190031"/>
          </a:xfrm>
          <a:prstGeom prst="wedgeRoundRectCallout">
            <a:avLst>
              <a:gd name="adj1" fmla="val 88992"/>
              <a:gd name="adj2" fmla="val 27147"/>
              <a:gd name="adj3" fmla="val 16667"/>
            </a:avLst>
          </a:prstGeom>
          <a:solidFill>
            <a:srgbClr val="FFFFFF">
              <a:alpha val="80000"/>
            </a:srgbClr>
          </a:solidFill>
          <a:ln>
            <a:solidFill>
              <a:srgbClr val="54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28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Tằm</a:t>
            </a:r>
            <a:r>
              <a:rPr lang="en-US" sz="28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8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xe</a:t>
            </a:r>
            <a:r>
              <a:rPr lang="en-US" sz="28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8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chỉ</a:t>
            </a:r>
            <a:endParaRPr lang="id-ID" sz="28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endParaRPr>
          </a:p>
        </p:txBody>
      </p:sp>
      <p:sp>
        <p:nvSpPr>
          <p:cNvPr id="13" name="Rounded Rectangular Callout 12"/>
          <p:cNvSpPr/>
          <p:nvPr/>
        </p:nvSpPr>
        <p:spPr>
          <a:xfrm>
            <a:off x="4787586" y="5416783"/>
            <a:ext cx="2229504" cy="1190031"/>
          </a:xfrm>
          <a:prstGeom prst="wedgeRoundRectCallout">
            <a:avLst>
              <a:gd name="adj1" fmla="val -78078"/>
              <a:gd name="adj2" fmla="val -203368"/>
              <a:gd name="adj3" fmla="val 16667"/>
            </a:avLst>
          </a:prstGeom>
          <a:solidFill>
            <a:srgbClr val="FFFFFF">
              <a:alpha val="80000"/>
            </a:srgbClr>
          </a:solidFill>
          <a:ln>
            <a:solidFill>
              <a:srgbClr val="54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24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Ốc</a:t>
            </a:r>
            <a:r>
              <a:rPr lang="en-US" sz="24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4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sên</a:t>
            </a:r>
            <a:r>
              <a:rPr lang="en-US" sz="24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4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kẻ</a:t>
            </a:r>
            <a:r>
              <a:rPr lang="en-US" sz="24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4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đường</a:t>
            </a:r>
            <a:r>
              <a:rPr lang="en-US" sz="24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4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vạch</a:t>
            </a:r>
            <a:r>
              <a:rPr lang="en-US" sz="24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4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trên</a:t>
            </a:r>
            <a:r>
              <a:rPr lang="en-US" sz="24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4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vải</a:t>
            </a:r>
            <a:endParaRPr lang="id-ID" sz="24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endParaRPr>
          </a:p>
        </p:txBody>
      </p:sp>
      <p:sp>
        <p:nvSpPr>
          <p:cNvPr id="14" name="Rounded Rectangular Callout 13"/>
          <p:cNvSpPr/>
          <p:nvPr/>
        </p:nvSpPr>
        <p:spPr>
          <a:xfrm>
            <a:off x="9403595" y="4802362"/>
            <a:ext cx="2444421" cy="1190031"/>
          </a:xfrm>
          <a:prstGeom prst="wedgeRoundRectCallout">
            <a:avLst>
              <a:gd name="adj1" fmla="val -136470"/>
              <a:gd name="adj2" fmla="val -30482"/>
              <a:gd name="adj3" fmla="val 16667"/>
            </a:avLst>
          </a:prstGeom>
          <a:solidFill>
            <a:srgbClr val="FFFFFF">
              <a:alpha val="80000"/>
            </a:srgbClr>
          </a:solidFill>
          <a:ln>
            <a:solidFill>
              <a:srgbClr val="548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28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Chim</a:t>
            </a:r>
            <a:r>
              <a:rPr lang="en-US" sz="28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8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luồn</a:t>
            </a:r>
            <a:r>
              <a:rPr lang="en-US" sz="28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28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kim</a:t>
            </a:r>
            <a:r>
              <a:rPr lang="en-US" sz="28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may </a:t>
            </a:r>
            <a:r>
              <a:rPr lang="en-US" sz="28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áo</a:t>
            </a:r>
            <a:endParaRPr lang="id-ID" sz="28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endParaRPr>
          </a:p>
        </p:txBody>
      </p:sp>
    </p:spTree>
    <p:extLst>
      <p:ext uri="{BB962C8B-B14F-4D97-AF65-F5344CB8AC3E}">
        <p14:creationId xmlns:p14="http://schemas.microsoft.com/office/powerpoint/2010/main" val="1466773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ounded Rectangle 3"/>
          <p:cNvSpPr/>
          <p:nvPr/>
        </p:nvSpPr>
        <p:spPr>
          <a:xfrm>
            <a:off x="840443" y="160484"/>
            <a:ext cx="10502152" cy="806024"/>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5400" b="1" kern="0" dirty="0" err="1">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Bài</a:t>
            </a:r>
            <a:r>
              <a:rPr lang="en-US" sz="5400" b="1" kern="0" dirty="0">
                <a:solidFill>
                  <a:schemeClr val="tx1"/>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27: </a:t>
            </a:r>
            <a:r>
              <a:rPr lang="en-US" sz="54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NHỮNG CHIẾC ÁO ẤM</a:t>
            </a:r>
            <a:endParaRPr lang="id-ID" sz="54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endParaRPr>
          </a:p>
        </p:txBody>
      </p:sp>
    </p:spTree>
    <p:extLst>
      <p:ext uri="{BB962C8B-B14F-4D97-AF65-F5344CB8AC3E}">
        <p14:creationId xmlns:p14="http://schemas.microsoft.com/office/powerpoint/2010/main" val="157322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1183337" y="1036579"/>
            <a:ext cx="10340789" cy="956603"/>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rPr>
              <a:t>ĐỌC VĂN</a:t>
            </a:r>
            <a:r>
              <a:rPr kumimoji="0" lang="en-US" sz="8000" b="0" i="0" u="none" strike="noStrike" kern="1200" cap="none" spc="0" normalizeH="0" noProof="0" dirty="0">
                <a:ln>
                  <a:noFill/>
                </a:ln>
                <a:solidFill>
                  <a:srgbClr val="FF0000"/>
                </a:solidFill>
                <a:effectLst/>
                <a:uLnTx/>
                <a:uFillTx/>
                <a:latin typeface="Nunito Black" pitchFamily="2" charset="0"/>
                <a:ea typeface="+mn-ea"/>
                <a:cs typeface="+mn-cs"/>
              </a:rPr>
              <a:t> BẢN</a:t>
            </a:r>
            <a:endParaRPr kumimoji="0" lang="en-US" sz="8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172789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pic>
        <p:nvPicPr>
          <p:cNvPr id="7" name="Picture 6">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13" name="Rounded Rectangle 12"/>
          <p:cNvSpPr/>
          <p:nvPr/>
        </p:nvSpPr>
        <p:spPr>
          <a:xfrm>
            <a:off x="3136342" y="568517"/>
            <a:ext cx="4595715" cy="629107"/>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36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Những</a:t>
            </a:r>
            <a:r>
              <a:rPr lang="en-US"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36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chiếc</a:t>
            </a:r>
            <a:r>
              <a:rPr lang="en-US"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36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áo</a:t>
            </a:r>
            <a:r>
              <a:rPr lang="en-US"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 </a:t>
            </a:r>
            <a:r>
              <a:rPr lang="en-US" sz="36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rPr>
              <a:t>ấm</a:t>
            </a:r>
            <a:endParaRPr lang="id-ID"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Nunito Black" pitchFamily="2" charset="0"/>
              <a:cs typeface="#9Slide05 Bodega Script" pitchFamily="2" charset="0"/>
              <a:sym typeface="Arial"/>
            </a:endParaRPr>
          </a:p>
        </p:txBody>
      </p:sp>
      <p:sp>
        <p:nvSpPr>
          <p:cNvPr id="6" name="Rounded Rectangle 5"/>
          <p:cNvSpPr/>
          <p:nvPr/>
        </p:nvSpPr>
        <p:spPr>
          <a:xfrm>
            <a:off x="195943" y="1157283"/>
            <a:ext cx="11834132" cy="54864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dirty="0">
                <a:solidFill>
                  <a:srgbClr val="000000"/>
                </a:solidFill>
                <a:latin typeface="Nunito Black" pitchFamily="2" charset="0"/>
              </a:rPr>
              <a:t>     </a:t>
            </a:r>
            <a:r>
              <a:rPr lang="vi-VN" sz="1900" dirty="0">
                <a:solidFill>
                  <a:srgbClr val="000000"/>
                </a:solidFill>
                <a:latin typeface="Nunito Black" pitchFamily="2" charset="0"/>
              </a:rPr>
              <a:t>M</a:t>
            </a:r>
            <a:r>
              <a:rPr lang="en-US" sz="1900" dirty="0" err="1">
                <a:solidFill>
                  <a:srgbClr val="000000"/>
                </a:solidFill>
                <a:latin typeface="Nunito Black" pitchFamily="2" charset="0"/>
              </a:rPr>
              <a:t>ùa</a:t>
            </a:r>
            <a:r>
              <a:rPr lang="vi-VN" sz="1900" dirty="0">
                <a:solidFill>
                  <a:srgbClr val="000000"/>
                </a:solidFill>
                <a:latin typeface="Nunito Black" pitchFamily="2" charset="0"/>
              </a:rPr>
              <a:t> </a:t>
            </a:r>
            <a:r>
              <a:rPr lang="en-US" sz="1900" dirty="0" err="1">
                <a:solidFill>
                  <a:srgbClr val="000000"/>
                </a:solidFill>
                <a:latin typeface="Nunito Black" pitchFamily="2" charset="0"/>
              </a:rPr>
              <a:t>đông</a:t>
            </a:r>
            <a:r>
              <a:rPr lang="vi-VN" sz="1900" dirty="0">
                <a:solidFill>
                  <a:srgbClr val="000000"/>
                </a:solidFill>
                <a:latin typeface="Nunito Black" pitchFamily="2" charset="0"/>
              </a:rPr>
              <a:t>, thỏ quấn tấm vải lên người cho đỡ rét thì gió thổi tấm vải bay xuống ao. Nhím giúp thỏ</a:t>
            </a:r>
            <a:r>
              <a:rPr lang="en-US" sz="1900" dirty="0">
                <a:solidFill>
                  <a:srgbClr val="000000"/>
                </a:solidFill>
                <a:latin typeface="Nunito Black" pitchFamily="2" charset="0"/>
              </a:rPr>
              <a:t> </a:t>
            </a:r>
            <a:r>
              <a:rPr lang="vi-VN" sz="1900" dirty="0">
                <a:solidFill>
                  <a:srgbClr val="000000"/>
                </a:solidFill>
                <a:latin typeface="Nunito Black" pitchFamily="2" charset="0"/>
              </a:rPr>
              <a:t>khều tấm vải vào bờ và nói:</a:t>
            </a:r>
          </a:p>
          <a:p>
            <a:pPr algn="just"/>
            <a:r>
              <a:rPr lang="en-US" sz="1900" dirty="0">
                <a:solidFill>
                  <a:srgbClr val="000000"/>
                </a:solidFill>
                <a:latin typeface="Nunito Black" pitchFamily="2" charset="0"/>
              </a:rPr>
              <a:t>     </a:t>
            </a:r>
            <a:r>
              <a:rPr lang="vi-VN" sz="1900" dirty="0">
                <a:solidFill>
                  <a:srgbClr val="000000"/>
                </a:solidFill>
                <a:latin typeface="Nunito Black" pitchFamily="2" charset="0"/>
              </a:rPr>
              <a:t>- Phải may thành áo mới được.</a:t>
            </a:r>
          </a:p>
          <a:p>
            <a:pPr algn="just"/>
            <a:r>
              <a:rPr lang="en-US" sz="1900" dirty="0">
                <a:solidFill>
                  <a:srgbClr val="000000"/>
                </a:solidFill>
                <a:latin typeface="Nunito Black" pitchFamily="2" charset="0"/>
              </a:rPr>
              <a:t>     </a:t>
            </a:r>
            <a:r>
              <a:rPr lang="vi-VN" sz="1900" dirty="0">
                <a:solidFill>
                  <a:srgbClr val="000000"/>
                </a:solidFill>
                <a:latin typeface="Nunito Black" pitchFamily="2"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algn="just"/>
            <a:r>
              <a:rPr lang="en-US" sz="1900" dirty="0">
                <a:solidFill>
                  <a:srgbClr val="000000"/>
                </a:solidFill>
                <a:latin typeface="Nunito Black" pitchFamily="2" charset="0"/>
              </a:rPr>
              <a:t>     </a:t>
            </a:r>
            <a:r>
              <a:rPr lang="vi-VN" sz="1900" dirty="0">
                <a:solidFill>
                  <a:srgbClr val="000000"/>
                </a:solidFill>
                <a:latin typeface="Nunito Black" pitchFamily="2" charset="0"/>
              </a:rPr>
              <a:t>- Anh giúp chúng tôi cắt vải may áo. Mọi người cần áo ấm.</a:t>
            </a:r>
          </a:p>
          <a:p>
            <a:pPr algn="just"/>
            <a:r>
              <a:rPr lang="en-US" sz="1900" dirty="0">
                <a:solidFill>
                  <a:srgbClr val="000000"/>
                </a:solidFill>
                <a:latin typeface="Nunito Black" pitchFamily="2" charset="0"/>
              </a:rPr>
              <a:t>     </a:t>
            </a:r>
            <a:r>
              <a:rPr lang="vi-VN" sz="1900" dirty="0">
                <a:solidFill>
                  <a:srgbClr val="000000"/>
                </a:solidFill>
                <a:latin typeface="Nunito Black" pitchFamily="2" charset="0"/>
              </a:rPr>
              <a:t>Bọ ngựa đồng ý, vung kiếm cắt vải, nhím ngăn:</a:t>
            </a:r>
          </a:p>
          <a:p>
            <a:pPr algn="just"/>
            <a:r>
              <a:rPr lang="en-US" sz="1900" dirty="0">
                <a:solidFill>
                  <a:srgbClr val="000000"/>
                </a:solidFill>
                <a:latin typeface="Nunito Black" pitchFamily="2" charset="0"/>
              </a:rPr>
              <a:t>     </a:t>
            </a:r>
            <a:r>
              <a:rPr lang="vi-VN" sz="1900" dirty="0">
                <a:solidFill>
                  <a:srgbClr val="000000"/>
                </a:solidFill>
                <a:latin typeface="Nunito Black" pitchFamily="2" charset="0"/>
              </a:rPr>
              <a:t>- Phải cắt đúng theo kích thước.</a:t>
            </a:r>
          </a:p>
          <a:p>
            <a:pPr algn="just"/>
            <a:r>
              <a:rPr lang="en-US" sz="1900" dirty="0">
                <a:solidFill>
                  <a:srgbClr val="000000"/>
                </a:solidFill>
                <a:latin typeface="Nunito Black" pitchFamily="2" charset="0"/>
              </a:rPr>
              <a:t>     </a:t>
            </a:r>
            <a:r>
              <a:rPr lang="vi-VN" sz="1900" dirty="0">
                <a:solidFill>
                  <a:srgbClr val="000000"/>
                </a:solidFill>
                <a:latin typeface="Nunito Black" pitchFamily="2" charset="0"/>
              </a:rPr>
              <a:t>Tất cả lại đi tìm người biết kẻ đường vạch trên vải. Lúc qua vườn chuối, Nhím trông thấy ốc sên bò trên lá, cứ mỗi quãng, ốc sên lại để lại phía sau một đường vạch. Nhím nói:</a:t>
            </a:r>
          </a:p>
          <a:p>
            <a:pPr algn="just"/>
            <a:r>
              <a:rPr lang="en-US" sz="1900" dirty="0">
                <a:solidFill>
                  <a:srgbClr val="000000"/>
                </a:solidFill>
                <a:latin typeface="Nunito Black" pitchFamily="2" charset="0"/>
              </a:rPr>
              <a:t>     </a:t>
            </a:r>
            <a:r>
              <a:rPr lang="vi-VN" sz="1900" dirty="0">
                <a:solidFill>
                  <a:srgbClr val="000000"/>
                </a:solidFill>
                <a:latin typeface="Nunito Black" pitchFamily="2" charset="0"/>
              </a:rPr>
              <a:t>- Chúng tôi cần anh kẻ đường vạch để may áo ấm cho mọi người.</a:t>
            </a:r>
          </a:p>
          <a:p>
            <a:pPr algn="just"/>
            <a:r>
              <a:rPr lang="en-US" sz="1900" dirty="0">
                <a:solidFill>
                  <a:srgbClr val="000000"/>
                </a:solidFill>
                <a:latin typeface="Nunito Black" pitchFamily="2" charset="0"/>
              </a:rPr>
              <a:t>     </a:t>
            </a:r>
            <a:r>
              <a:rPr lang="vi-VN" sz="1900" dirty="0">
                <a:solidFill>
                  <a:srgbClr val="000000"/>
                </a:solidFill>
                <a:latin typeface="Nunito Black" pitchFamily="2" charset="0"/>
              </a:rPr>
              <a:t>Ốc sên nhận lời, bò lên tấm vải, vạch những đường rất rõ. Bây giờ chỉ còn thiếu người luồn kim giỏi. Tất cả lại đi tìm chim ổ dộc có biệt tài khâu vá.</a:t>
            </a:r>
          </a:p>
          <a:p>
            <a:pPr algn="just"/>
            <a:r>
              <a:rPr lang="en-US" sz="1900" dirty="0">
                <a:solidFill>
                  <a:srgbClr val="000000"/>
                </a:solidFill>
                <a:latin typeface="Nunito Black" pitchFamily="2" charset="0"/>
              </a:rPr>
              <a:t>     </a:t>
            </a:r>
            <a:r>
              <a:rPr lang="vi-VN" sz="1900" dirty="0">
                <a:solidFill>
                  <a:srgbClr val="000000"/>
                </a:solidFill>
                <a:latin typeface="Nunito Black" pitchFamily="2" charset="0"/>
              </a:rPr>
              <a:t>Xưởng may áo ấm được dựng lên. Thỏ trải vải. Ốc sên kẻ đường vạch.</a:t>
            </a:r>
          </a:p>
          <a:p>
            <a:pPr algn="just"/>
            <a:r>
              <a:rPr lang="en-US" sz="1900" dirty="0">
                <a:solidFill>
                  <a:srgbClr val="000000"/>
                </a:solidFill>
                <a:latin typeface="Nunito Black" pitchFamily="2" charset="0"/>
              </a:rPr>
              <a:t>     </a:t>
            </a:r>
            <a:r>
              <a:rPr lang="vi-VN" sz="1900" dirty="0">
                <a:solidFill>
                  <a:srgbClr val="000000"/>
                </a:solidFill>
                <a:latin typeface="Nunito Black" pitchFamily="2" charset="0"/>
              </a:rPr>
              <a:t>Bọ ngựa cắt vải theo vạch. Tằm xe chỉ. Nhím chắp vải, dùi lỗ. Đôi chim ổ dộc luồn kim, may áo…</a:t>
            </a:r>
          </a:p>
          <a:p>
            <a:pPr algn="just"/>
            <a:r>
              <a:rPr lang="en-US" sz="1900" dirty="0">
                <a:solidFill>
                  <a:srgbClr val="000000"/>
                </a:solidFill>
                <a:latin typeface="Nunito Black" pitchFamily="2" charset="0"/>
              </a:rPr>
              <a:t>     </a:t>
            </a:r>
            <a:r>
              <a:rPr lang="vi-VN" sz="1900" dirty="0">
                <a:solidFill>
                  <a:srgbClr val="000000"/>
                </a:solidFill>
                <a:latin typeface="Nunito Black" pitchFamily="2" charset="0"/>
              </a:rPr>
              <a:t>Mùa đông năm ấy, trong rừng ai cũng có áo ấm để mặc.</a:t>
            </a:r>
            <a:r>
              <a:rPr lang="en-US" sz="1900" dirty="0">
                <a:solidFill>
                  <a:srgbClr val="000000"/>
                </a:solidFill>
                <a:latin typeface="Nunito Black" pitchFamily="2" charset="0"/>
              </a:rPr>
              <a:t>              </a:t>
            </a:r>
          </a:p>
          <a:p>
            <a:pPr algn="just"/>
            <a:r>
              <a:rPr lang="en-US" sz="1900" dirty="0">
                <a:solidFill>
                  <a:srgbClr val="000000"/>
                </a:solidFill>
                <a:latin typeface="Nunito Black" pitchFamily="2" charset="0"/>
              </a:rPr>
              <a:t>                                                                                                                       </a:t>
            </a:r>
            <a:r>
              <a:rPr lang="vi-VN" sz="1900" dirty="0">
                <a:solidFill>
                  <a:srgbClr val="000000"/>
                </a:solidFill>
                <a:latin typeface="Nunito Black" pitchFamily="2" charset="0"/>
              </a:rPr>
              <a:t>(Theo Võ Quảng)</a:t>
            </a:r>
          </a:p>
        </p:txBody>
      </p:sp>
    </p:spTree>
    <p:extLst>
      <p:ext uri="{BB962C8B-B14F-4D97-AF65-F5344CB8AC3E}">
        <p14:creationId xmlns:p14="http://schemas.microsoft.com/office/powerpoint/2010/main" val="2195555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2986</TotalTime>
  <Words>2401</Words>
  <Application>Microsoft Office PowerPoint</Application>
  <PresentationFormat>Widescreen</PresentationFormat>
  <Paragraphs>139</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OpenSans</vt:lpstr>
      <vt:lpstr>Chango</vt:lpstr>
      <vt:lpstr>Sigmar One</vt:lpstr>
      <vt:lpstr>Calibri Light</vt:lpstr>
      <vt:lpstr>Great Vibes</vt:lpstr>
      <vt:lpstr>Nunito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105</cp:revision>
  <dcterms:created xsi:type="dcterms:W3CDTF">2022-08-21T23:00:21Z</dcterms:created>
  <dcterms:modified xsi:type="dcterms:W3CDTF">2024-12-20T13:45:36Z</dcterms:modified>
</cp:coreProperties>
</file>