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07" r:id="rId3"/>
    <p:sldId id="408" r:id="rId4"/>
    <p:sldId id="427" r:id="rId5"/>
    <p:sldId id="428" r:id="rId6"/>
    <p:sldId id="426" r:id="rId7"/>
    <p:sldId id="436" r:id="rId8"/>
    <p:sldId id="437" r:id="rId9"/>
    <p:sldId id="431" r:id="rId10"/>
    <p:sldId id="438" r:id="rId11"/>
    <p:sldId id="439" r:id="rId12"/>
    <p:sldId id="440"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5" d="100"/>
          <a:sy n="55" d="100"/>
        </p:scale>
        <p:origin x="564"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3.pptx" TargetMode="External"/><Relationship Id="rId13" Type="http://schemas.openxmlformats.org/officeDocument/2006/relationships/hyperlink" Target="Khoi%20dong/cau%202.pptx" TargetMode="External"/><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6.jpe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hyperlink" Target="Khoi%20dong/cau%201.pptx" TargetMode="External"/><Relationship Id="rId5" Type="http://schemas.openxmlformats.org/officeDocument/2006/relationships/image" Target="../media/image12.jpeg"/><Relationship Id="rId10" Type="http://schemas.openxmlformats.org/officeDocument/2006/relationships/hyperlink" Target="Khoi%20dong/cau%204.pptx" TargetMode="External"/><Relationship Id="rId4" Type="http://schemas.openxmlformats.org/officeDocument/2006/relationships/image" Target="../media/image11.jpe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840479" y="2638522"/>
            <a:ext cx="109286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 </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977111" y="279899"/>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096000"/>
            <a:ext cx="4334745" cy="210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lại</a:t>
              </a:r>
              <a:r>
                <a:rPr lang="en-US" sz="36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2916401"/>
              <a:ext cx="279904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5" name="Rectangle 24"/>
          <p:cNvSpPr/>
          <p:nvPr/>
        </p:nvSpPr>
        <p:spPr>
          <a:xfrm>
            <a:off x="1127919" y="6707427"/>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0" name="Group 19"/>
          <p:cNvGrpSpPr/>
          <p:nvPr/>
        </p:nvGrpSpPr>
        <p:grpSpPr>
          <a:xfrm>
            <a:off x="4244547" y="76200"/>
            <a:ext cx="7017972" cy="1489756"/>
            <a:chOff x="4244547" y="238780"/>
            <a:chExt cx="7017972" cy="1489756"/>
          </a:xfrm>
        </p:grpSpPr>
        <p:grpSp>
          <p:nvGrpSpPr>
            <p:cNvPr id="21" name="Group 20"/>
            <p:cNvGrpSpPr/>
            <p:nvPr/>
          </p:nvGrpSpPr>
          <p:grpSpPr>
            <a:xfrm>
              <a:off x="5084510" y="238780"/>
              <a:ext cx="3682460" cy="905028"/>
              <a:chOff x="4998717" y="299739"/>
              <a:chExt cx="3620326" cy="905028"/>
            </a:xfrm>
          </p:grpSpPr>
          <p:grpSp>
            <p:nvGrpSpPr>
              <p:cNvPr id="23" name="Group 22"/>
              <p:cNvGrpSpPr/>
              <p:nvPr/>
            </p:nvGrpSpPr>
            <p:grpSpPr>
              <a:xfrm>
                <a:off x="4998717" y="299739"/>
                <a:ext cx="3620326" cy="905028"/>
                <a:chOff x="4998717" y="299739"/>
                <a:chExt cx="3620326" cy="905028"/>
              </a:xfrm>
            </p:grpSpPr>
            <p:sp>
              <p:nvSpPr>
                <p:cNvPr id="26" name="TextBox 25"/>
                <p:cNvSpPr txBox="1"/>
                <p:nvPr/>
              </p:nvSpPr>
              <p:spPr>
                <a:xfrm>
                  <a:off x="4998717" y="299739"/>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4" name="Straight Connector 23"/>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 name="Cloud 2"/>
          <p:cNvSpPr/>
          <p:nvPr/>
        </p:nvSpPr>
        <p:spPr>
          <a:xfrm>
            <a:off x="3261519" y="3048000"/>
            <a:ext cx="9525000" cy="4267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Chúng ta cùng nhau luyện đọc lại</a:t>
            </a:r>
          </a:p>
        </p:txBody>
      </p:sp>
    </p:spTree>
    <p:extLst>
      <p:ext uri="{BB962C8B-B14F-4D97-AF65-F5344CB8AC3E}">
        <p14:creationId xmlns:p14="http://schemas.microsoft.com/office/powerpoint/2010/main" val="40961007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04810" y="2089118"/>
            <a:ext cx="6019800"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LUYỆN ĐỌC </a:t>
            </a:r>
            <a:r>
              <a:rPr lang="vi-VN" sz="3600" b="1" dirty="0">
                <a:solidFill>
                  <a:srgbClr val="FF0000"/>
                </a:solidFill>
                <a:latin typeface="Times New Roman" pitchFamily="18" charset="0"/>
                <a:cs typeface="Times New Roman" pitchFamily="18" charset="0"/>
              </a:rPr>
              <a:t>MỞ RỘNG</a:t>
            </a:r>
            <a:r>
              <a:rPr lang="en-US" sz="3600" b="1" dirty="0">
                <a:solidFill>
                  <a:srgbClr val="FF0000"/>
                </a:solidFill>
                <a:latin typeface="Times New Roman" pitchFamily="18" charset="0"/>
                <a:cs typeface="Times New Roman" pitchFamily="18" charset="0"/>
              </a:rPr>
              <a:t>.</a:t>
            </a:r>
          </a:p>
        </p:txBody>
      </p:sp>
      <p:sp>
        <p:nvSpPr>
          <p:cNvPr id="3" name="Rectangle 2"/>
          <p:cNvSpPr/>
          <p:nvPr/>
        </p:nvSpPr>
        <p:spPr>
          <a:xfrm>
            <a:off x="1412446" y="2749603"/>
            <a:ext cx="13660073" cy="1495794"/>
          </a:xfrm>
          <a:prstGeom prst="rect">
            <a:avLst/>
          </a:prstGeom>
        </p:spPr>
        <p:txBody>
          <a:bodyPr wrap="square">
            <a:spAutoFit/>
          </a:bodyPr>
          <a:lstStyle/>
          <a:p>
            <a:pPr fontAlgn="t">
              <a:lnSpc>
                <a:spcPct val="120000"/>
              </a:lnSpc>
            </a:pPr>
            <a:r>
              <a:rPr lang="vi-VN" sz="3800" b="1">
                <a:solidFill>
                  <a:srgbClr val="0000CC"/>
                </a:solidFill>
                <a:latin typeface="Times New Roman" pitchFamily="18" charset="0"/>
                <a:cs typeface="Times New Roman" pitchFamily="18" charset="0"/>
              </a:rPr>
              <a:t>1.</a:t>
            </a:r>
            <a:r>
              <a:rPr lang="en-US" sz="3800" b="1">
                <a:solidFill>
                  <a:srgbClr val="0000CC"/>
                </a:solidFill>
                <a:latin typeface="Times New Roman" pitchFamily="18" charset="0"/>
                <a:cs typeface="Times New Roman" pitchFamily="18" charset="0"/>
              </a:rPr>
              <a:t> </a:t>
            </a:r>
            <a:r>
              <a:rPr lang="vi-VN" sz="3800" b="1">
                <a:solidFill>
                  <a:srgbClr val="0000CC"/>
                </a:solidFill>
                <a:latin typeface="Times New Roman" pitchFamily="18" charset="0"/>
                <a:cs typeface="Times New Roman" pitchFamily="18" charset="0"/>
              </a:rPr>
              <a:t>Tìm </a:t>
            </a:r>
            <a:r>
              <a:rPr lang="vi-VN" sz="3800" b="1" dirty="0">
                <a:solidFill>
                  <a:srgbClr val="0000CC"/>
                </a:solidFill>
                <a:latin typeface="Times New Roman" pitchFamily="18" charset="0"/>
                <a:cs typeface="Times New Roman" pitchFamily="18" charset="0"/>
              </a:rPr>
              <a:t>đọc câu chuyện, bài văn, bài thơ, ... Về tình cảm của người thân trong gia đình và phiếu đọc sách theo mẫu.</a:t>
            </a:r>
          </a:p>
        </p:txBody>
      </p:sp>
      <p:graphicFrame>
        <p:nvGraphicFramePr>
          <p:cNvPr id="21" name="Table 20"/>
          <p:cNvGraphicFramePr>
            <a:graphicFrameLocks noGrp="1"/>
          </p:cNvGraphicFramePr>
          <p:nvPr>
            <p:extLst>
              <p:ext uri="{D42A27DB-BD31-4B8C-83A1-F6EECF244321}">
                <p14:modId xmlns:p14="http://schemas.microsoft.com/office/powerpoint/2010/main" val="61654291"/>
              </p:ext>
            </p:extLst>
          </p:nvPr>
        </p:nvGraphicFramePr>
        <p:xfrm>
          <a:off x="1737518" y="4645042"/>
          <a:ext cx="12919725" cy="3660758"/>
        </p:xfrm>
        <a:graphic>
          <a:graphicData uri="http://schemas.openxmlformats.org/drawingml/2006/table">
            <a:tbl>
              <a:tblPr firstRow="1" bandRow="1"/>
              <a:tblGrid>
                <a:gridCol w="6705601">
                  <a:extLst>
                    <a:ext uri="{9D8B030D-6E8A-4147-A177-3AD203B41FA5}">
                      <a16:colId xmlns:a16="http://schemas.microsoft.com/office/drawing/2014/main" val="20000"/>
                    </a:ext>
                  </a:extLst>
                </a:gridCol>
                <a:gridCol w="6214124">
                  <a:extLst>
                    <a:ext uri="{9D8B030D-6E8A-4147-A177-3AD203B41FA5}">
                      <a16:colId xmlns:a16="http://schemas.microsoft.com/office/drawing/2014/main" val="20001"/>
                    </a:ext>
                  </a:extLst>
                </a:gridCol>
              </a:tblGrid>
              <a:tr h="533400">
                <a:tc gridSpan="2">
                  <a:txBody>
                    <a:bodyPr/>
                    <a:lstStyle>
                      <a:lvl1pPr marL="0" algn="l" defTabSz="1436888" rtl="0" eaLnBrk="1" latinLnBrk="0" hangingPunct="1">
                        <a:defRPr sz="2800" b="1" kern="1200">
                          <a:solidFill>
                            <a:schemeClr val="lt1"/>
                          </a:solidFill>
                        </a:defRPr>
                      </a:lvl1pPr>
                      <a:lvl2pPr marL="718444" algn="l" defTabSz="1436888" rtl="0" eaLnBrk="1" latinLnBrk="0" hangingPunct="1">
                        <a:defRPr sz="2800" b="1" kern="1200">
                          <a:solidFill>
                            <a:schemeClr val="lt1"/>
                          </a:solidFill>
                        </a:defRPr>
                      </a:lvl2pPr>
                      <a:lvl3pPr marL="1436888" algn="l" defTabSz="1436888" rtl="0" eaLnBrk="1" latinLnBrk="0" hangingPunct="1">
                        <a:defRPr sz="2800" b="1" kern="1200">
                          <a:solidFill>
                            <a:schemeClr val="lt1"/>
                          </a:solidFill>
                        </a:defRPr>
                      </a:lvl3pPr>
                      <a:lvl4pPr marL="2155332" algn="l" defTabSz="1436888" rtl="0" eaLnBrk="1" latinLnBrk="0" hangingPunct="1">
                        <a:defRPr sz="2800" b="1" kern="1200">
                          <a:solidFill>
                            <a:schemeClr val="lt1"/>
                          </a:solidFill>
                        </a:defRPr>
                      </a:lvl4pPr>
                      <a:lvl5pPr marL="2873776" algn="l" defTabSz="1436888" rtl="0" eaLnBrk="1" latinLnBrk="0" hangingPunct="1">
                        <a:defRPr sz="2800" b="1" kern="1200">
                          <a:solidFill>
                            <a:schemeClr val="lt1"/>
                          </a:solidFill>
                        </a:defRPr>
                      </a:lvl5pPr>
                      <a:lvl6pPr marL="3592220" algn="l" defTabSz="1436888" rtl="0" eaLnBrk="1" latinLnBrk="0" hangingPunct="1">
                        <a:defRPr sz="2800" b="1" kern="1200">
                          <a:solidFill>
                            <a:schemeClr val="lt1"/>
                          </a:solidFill>
                        </a:defRPr>
                      </a:lvl6pPr>
                      <a:lvl7pPr marL="4310664" algn="l" defTabSz="1436888" rtl="0" eaLnBrk="1" latinLnBrk="0" hangingPunct="1">
                        <a:defRPr sz="2800" b="1" kern="1200">
                          <a:solidFill>
                            <a:schemeClr val="lt1"/>
                          </a:solidFill>
                        </a:defRPr>
                      </a:lvl7pPr>
                      <a:lvl8pPr marL="5029109" algn="l" defTabSz="1436888" rtl="0" eaLnBrk="1" latinLnBrk="0" hangingPunct="1">
                        <a:defRPr sz="2800" b="1" kern="1200">
                          <a:solidFill>
                            <a:schemeClr val="lt1"/>
                          </a:solidFill>
                        </a:defRPr>
                      </a:lvl8pPr>
                      <a:lvl9pPr marL="5747553" algn="l" defTabSz="1436888" rtl="0" eaLnBrk="1" latinLnBrk="0" hangingPunct="1">
                        <a:defRPr sz="2800" b="1" kern="1200">
                          <a:solidFill>
                            <a:schemeClr val="lt1"/>
                          </a:solidFill>
                        </a:defRPr>
                      </a:lvl9pPr>
                    </a:lstStyle>
                    <a:p>
                      <a:pPr algn="ctr"/>
                      <a:r>
                        <a:rPr lang="vi-VN" sz="3200" b="1" dirty="0">
                          <a:solidFill>
                            <a:srgbClr val="0000CC"/>
                          </a:solidFill>
                          <a:latin typeface="Times New Roman" pitchFamily="18" charset="0"/>
                          <a:cs typeface="Times New Roman" pitchFamily="18" charset="0"/>
                        </a:rPr>
                        <a:t>PHIẾU ĐỌC SÁCH</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hMerge="1">
                  <a:txBody>
                    <a:bodyPr/>
                    <a:lstStyle/>
                    <a:p>
                      <a:endParaRPr lang="en-US"/>
                    </a:p>
                  </a:txBody>
                  <a:tcPr/>
                </a:tc>
                <a:extLst>
                  <a:ext uri="{0D108BD9-81ED-4DB2-BD59-A6C34878D82A}">
                    <a16:rowId xmlns:a16="http://schemas.microsoft.com/office/drawing/2014/main" val="10000"/>
                  </a:ext>
                </a:extLst>
              </a:tr>
              <a:tr h="411480">
                <a:tc gridSpan="2">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marL="457200" indent="-457200" algn="l">
                        <a:buFontTx/>
                        <a:buChar char="-"/>
                      </a:pPr>
                      <a:r>
                        <a:rPr lang="vi-VN" sz="3200" b="1" dirty="0">
                          <a:solidFill>
                            <a:srgbClr val="0000CC"/>
                          </a:solidFill>
                          <a:latin typeface="Times New Roman" pitchFamily="18" charset="0"/>
                          <a:cs typeface="Times New Roman" pitchFamily="18" charset="0"/>
                        </a:rPr>
                        <a:t>Tên bài:..............</a:t>
                      </a:r>
                    </a:p>
                    <a:p>
                      <a:pPr marL="457200" indent="-457200" algn="l">
                        <a:buFontTx/>
                        <a:buChar char="-"/>
                      </a:pPr>
                      <a:r>
                        <a:rPr lang="vi-VN" sz="3200" b="1" dirty="0">
                          <a:solidFill>
                            <a:srgbClr val="0000CC"/>
                          </a:solidFill>
                          <a:latin typeface="Times New Roman" pitchFamily="18" charset="0"/>
                          <a:cs typeface="Times New Roman" pitchFamily="18" charset="0"/>
                        </a:rPr>
                        <a:t>Tên tác giả: .................</a:t>
                      </a:r>
                    </a:p>
                    <a:p>
                      <a:pPr marL="457200" indent="-457200" algn="l">
                        <a:buFontTx/>
                        <a:buChar char="-"/>
                      </a:pPr>
                      <a:r>
                        <a:rPr lang="vi-VN" sz="3200" b="1" dirty="0">
                          <a:solidFill>
                            <a:srgbClr val="0000CC"/>
                          </a:solidFill>
                          <a:latin typeface="Times New Roman" pitchFamily="18" charset="0"/>
                          <a:cs typeface="Times New Roman" pitchFamily="18" charset="0"/>
                        </a:rPr>
                        <a:t>Tên cuốn sách: ...................</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hMerge="1">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ct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extLst>
                  <a:ext uri="{0D108BD9-81ED-4DB2-BD59-A6C34878D82A}">
                    <a16:rowId xmlns:a16="http://schemas.microsoft.com/office/drawing/2014/main" val="10001"/>
                  </a:ext>
                </a:extLst>
              </a:tr>
              <a:tr h="687131">
                <a:tc>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r>
                        <a:rPr lang="vi-VN" sz="3200" b="1" dirty="0">
                          <a:solidFill>
                            <a:srgbClr val="0000CC"/>
                          </a:solidFill>
                          <a:latin typeface="Times New Roman" pitchFamily="18" charset="0"/>
                          <a:cs typeface="Times New Roman" pitchFamily="18" charset="0"/>
                        </a:rPr>
                        <a:t>Nhân vật em thích nhất: ...</a:t>
                      </a: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l"/>
                      <a:r>
                        <a:rPr lang="vi-VN" sz="3200" b="1" dirty="0">
                          <a:solidFill>
                            <a:srgbClr val="0000CC"/>
                          </a:solidFill>
                          <a:latin typeface="Times New Roman" pitchFamily="18" charset="0"/>
                          <a:cs typeface="Times New Roman" pitchFamily="18" charset="0"/>
                        </a:rPr>
                        <a:t>Lí do em thích nhân vật: ...</a:t>
                      </a: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extLst>
                  <a:ext uri="{0D108BD9-81ED-4DB2-BD59-A6C34878D82A}">
                    <a16:rowId xmlns:a16="http://schemas.microsoft.com/office/drawing/2014/main" val="10002"/>
                  </a:ext>
                </a:extLst>
              </a:tr>
              <a:tr h="840027">
                <a:tc gridSpan="2">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r>
                        <a:rPr lang="vi-VN" sz="3200" b="1" dirty="0">
                          <a:solidFill>
                            <a:srgbClr val="0000CC"/>
                          </a:solidFill>
                          <a:latin typeface="Times New Roman" pitchFamily="18" charset="0"/>
                          <a:cs typeface="Times New Roman" pitchFamily="18" charset="0"/>
                        </a:rPr>
                        <a:t>Mức độ em yêu thích: </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ct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extLst>
                  <a:ext uri="{0D108BD9-81ED-4DB2-BD59-A6C34878D82A}">
                    <a16:rowId xmlns:a16="http://schemas.microsoft.com/office/drawing/2014/main" val="10003"/>
                  </a:ext>
                </a:extLst>
              </a:tr>
            </a:tbl>
          </a:graphicData>
        </a:graphic>
      </p:graphicFrame>
      <p:sp>
        <p:nvSpPr>
          <p:cNvPr id="26" name="5-Point Star 25"/>
          <p:cNvSpPr/>
          <p:nvPr/>
        </p:nvSpPr>
        <p:spPr>
          <a:xfrm>
            <a:off x="5928519" y="7543800"/>
            <a:ext cx="685800" cy="64644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5-Point Star 26"/>
          <p:cNvSpPr/>
          <p:nvPr/>
        </p:nvSpPr>
        <p:spPr>
          <a:xfrm>
            <a:off x="6993868" y="7543800"/>
            <a:ext cx="685800" cy="64644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5-Point Star 27"/>
          <p:cNvSpPr/>
          <p:nvPr/>
        </p:nvSpPr>
        <p:spPr>
          <a:xfrm>
            <a:off x="8056956" y="7543800"/>
            <a:ext cx="685800" cy="64644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5-Point Star 28"/>
          <p:cNvSpPr/>
          <p:nvPr/>
        </p:nvSpPr>
        <p:spPr>
          <a:xfrm>
            <a:off x="9962563" y="7583158"/>
            <a:ext cx="685800" cy="64644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5-Point Star 29"/>
          <p:cNvSpPr/>
          <p:nvPr/>
        </p:nvSpPr>
        <p:spPr>
          <a:xfrm>
            <a:off x="9052719" y="7583158"/>
            <a:ext cx="685800" cy="64644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0" name="Group 19"/>
          <p:cNvGrpSpPr/>
          <p:nvPr/>
        </p:nvGrpSpPr>
        <p:grpSpPr>
          <a:xfrm>
            <a:off x="4244547" y="76200"/>
            <a:ext cx="7017972" cy="1489756"/>
            <a:chOff x="4244547" y="238780"/>
            <a:chExt cx="7017972" cy="1489756"/>
          </a:xfrm>
        </p:grpSpPr>
        <p:grpSp>
          <p:nvGrpSpPr>
            <p:cNvPr id="22" name="Group 21"/>
            <p:cNvGrpSpPr/>
            <p:nvPr/>
          </p:nvGrpSpPr>
          <p:grpSpPr>
            <a:xfrm>
              <a:off x="5084510" y="238780"/>
              <a:ext cx="3682460" cy="905028"/>
              <a:chOff x="4998717" y="299739"/>
              <a:chExt cx="3620326" cy="905028"/>
            </a:xfrm>
          </p:grpSpPr>
          <p:grpSp>
            <p:nvGrpSpPr>
              <p:cNvPr id="24" name="Group 23"/>
              <p:cNvGrpSpPr/>
              <p:nvPr/>
            </p:nvGrpSpPr>
            <p:grpSpPr>
              <a:xfrm>
                <a:off x="4998717" y="299739"/>
                <a:ext cx="3620326" cy="905028"/>
                <a:chOff x="4998717" y="299739"/>
                <a:chExt cx="3620326" cy="905028"/>
              </a:xfrm>
            </p:grpSpPr>
            <p:sp>
              <p:nvSpPr>
                <p:cNvPr id="32" name="TextBox 31"/>
                <p:cNvSpPr txBox="1"/>
                <p:nvPr/>
              </p:nvSpPr>
              <p:spPr>
                <a:xfrm>
                  <a:off x="4998717" y="299739"/>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33" name="TextBox 32"/>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31" name="Straight Connector 30"/>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2566582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127919" y="6707427"/>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p:nvSpPr>
        <p:spPr>
          <a:xfrm>
            <a:off x="5242719" y="1752600"/>
            <a:ext cx="6019800"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LUYỆN ĐỌC </a:t>
            </a:r>
            <a:r>
              <a:rPr lang="vi-VN" sz="3600" b="1" dirty="0">
                <a:solidFill>
                  <a:srgbClr val="FF0000"/>
                </a:solidFill>
                <a:latin typeface="Times New Roman" pitchFamily="18" charset="0"/>
                <a:cs typeface="Times New Roman" pitchFamily="18" charset="0"/>
              </a:rPr>
              <a:t>MỞ RỘNG</a:t>
            </a:r>
            <a:r>
              <a:rPr lang="en-US" sz="3600" b="1" dirty="0">
                <a:solidFill>
                  <a:srgbClr val="FF0000"/>
                </a:solidFill>
                <a:latin typeface="Times New Roman" pitchFamily="18" charset="0"/>
                <a:cs typeface="Times New Roman" pitchFamily="18" charset="0"/>
              </a:rPr>
              <a:t>.</a:t>
            </a:r>
          </a:p>
        </p:txBody>
      </p:sp>
      <p:sp>
        <p:nvSpPr>
          <p:cNvPr id="6" name="Rectangle 5"/>
          <p:cNvSpPr/>
          <p:nvPr/>
        </p:nvSpPr>
        <p:spPr>
          <a:xfrm>
            <a:off x="1100806" y="7429189"/>
            <a:ext cx="14377592" cy="1421928"/>
          </a:xfrm>
          <a:prstGeom prst="rect">
            <a:avLst/>
          </a:prstGeom>
        </p:spPr>
        <p:txBody>
          <a:bodyPr wrap="square">
            <a:spAutoFit/>
          </a:bodyPr>
          <a:lstStyle/>
          <a:p>
            <a:pPr algn="just" fontAlgn="t">
              <a:lnSpc>
                <a:spcPct val="120000"/>
              </a:lnSpc>
            </a:pPr>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2</a:t>
            </a:r>
            <a:r>
              <a:rPr lang="vi-VN" sz="3600" b="1" dirty="0">
                <a:solidFill>
                  <a:srgbClr val="FF0000"/>
                </a:solidFill>
                <a:latin typeface="Times New Roman" pitchFamily="18" charset="0"/>
                <a:cs typeface="Times New Roman" pitchFamily="18" charset="0"/>
              </a:rPr>
              <a:t>. Chia sẻ với bạn về nhân vật em thích nhất: Nhân vật đó làm gì? Nhân vật đó có gì thú vị? Em học hỏi đựơc điều gì ở nhân vật đó.</a:t>
            </a:r>
          </a:p>
        </p:txBody>
      </p:sp>
      <p:grpSp>
        <p:nvGrpSpPr>
          <p:cNvPr id="11" name="Group 10"/>
          <p:cNvGrpSpPr/>
          <p:nvPr/>
        </p:nvGrpSpPr>
        <p:grpSpPr>
          <a:xfrm>
            <a:off x="4244547" y="76200"/>
            <a:ext cx="7017972" cy="1489756"/>
            <a:chOff x="4244547" y="238780"/>
            <a:chExt cx="7017972" cy="1489756"/>
          </a:xfrm>
        </p:grpSpPr>
        <p:grpSp>
          <p:nvGrpSpPr>
            <p:cNvPr id="12" name="Group 11"/>
            <p:cNvGrpSpPr/>
            <p:nvPr/>
          </p:nvGrpSpPr>
          <p:grpSpPr>
            <a:xfrm>
              <a:off x="5084510" y="238780"/>
              <a:ext cx="3682460" cy="905028"/>
              <a:chOff x="4998717" y="299739"/>
              <a:chExt cx="3620326" cy="905028"/>
            </a:xfrm>
          </p:grpSpPr>
          <p:grpSp>
            <p:nvGrpSpPr>
              <p:cNvPr id="20" name="Group 19"/>
              <p:cNvGrpSpPr/>
              <p:nvPr/>
            </p:nvGrpSpPr>
            <p:grpSpPr>
              <a:xfrm>
                <a:off x="4998717" y="299739"/>
                <a:ext cx="3620326" cy="905028"/>
                <a:chOff x="4998717" y="299739"/>
                <a:chExt cx="3620326" cy="905028"/>
              </a:xfrm>
            </p:grpSpPr>
            <p:sp>
              <p:nvSpPr>
                <p:cNvPr id="22" name="TextBox 21"/>
                <p:cNvSpPr txBox="1"/>
                <p:nvPr/>
              </p:nvSpPr>
              <p:spPr>
                <a:xfrm>
                  <a:off x="4998717" y="299739"/>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23" name="TextBox 22"/>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1" name="Straight Connector 20"/>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 name="Rectangle 2"/>
          <p:cNvSpPr/>
          <p:nvPr/>
        </p:nvSpPr>
        <p:spPr>
          <a:xfrm>
            <a:off x="899319" y="2438400"/>
            <a:ext cx="14706600" cy="5078313"/>
          </a:xfrm>
          <a:prstGeom prst="rect">
            <a:avLst/>
          </a:prstGeom>
        </p:spPr>
        <p:txBody>
          <a:bodyPr wrap="square">
            <a:spAutoFit/>
          </a:bodyPr>
          <a:lstStyle/>
          <a:p>
            <a:pPr indent="854075" algn="just"/>
            <a:r>
              <a:rPr lang="vi-VN" sz="3600">
                <a:solidFill>
                  <a:srgbClr val="0000CC"/>
                </a:solidFill>
                <a:latin typeface="Times New Roman" pitchFamily="18" charset="0"/>
                <a:cs typeface="Times New Roman" pitchFamily="18" charset="0"/>
              </a:rPr>
              <a:t>Có một lần, bố tôi ốm nặng, nằm trên giường bệnh hơn nửa tháng rồi mà không tỉnh. Vào một buổi chiều, đột nhiên ông tỉnh lại.</a:t>
            </a:r>
            <a:r>
              <a:rPr lang="en-US" sz="3600">
                <a:solidFill>
                  <a:srgbClr val="0000CC"/>
                </a:solidFill>
                <a:latin typeface="Times New Roman" pitchFamily="18" charset="0"/>
                <a:cs typeface="Times New Roman" pitchFamily="18" charset="0"/>
              </a:rPr>
              <a:t> </a:t>
            </a:r>
            <a:r>
              <a:rPr lang="vi-VN" sz="3600">
                <a:solidFill>
                  <a:srgbClr val="0000CC"/>
                </a:solidFill>
                <a:latin typeface="Times New Roman" pitchFamily="18" charset="0"/>
                <a:cs typeface="Times New Roman" pitchFamily="18" charset="0"/>
              </a:rPr>
              <a:t>Khi ấy, miệng ông động đậy không ngừng. Mẹ tôi tiến sát lại gần, nói với bố: “Ông cứ từ từ nói, tôi vẫn nghe đây”.</a:t>
            </a:r>
          </a:p>
          <a:p>
            <a:pPr indent="854075" algn="just"/>
            <a:r>
              <a:rPr lang="vi-VN" sz="3600">
                <a:solidFill>
                  <a:srgbClr val="0000CC"/>
                </a:solidFill>
                <a:latin typeface="Times New Roman" pitchFamily="18" charset="0"/>
                <a:cs typeface="Times New Roman" pitchFamily="18" charset="0"/>
              </a:rPr>
              <a:t>Bố tôi yếu ớt thốt lên rằng: “Con gái sắp đi học về, bà đã nấu cơm chưa?”</a:t>
            </a:r>
          </a:p>
          <a:p>
            <a:pPr indent="854075" algn="just"/>
            <a:r>
              <a:rPr lang="vi-VN" sz="3600">
                <a:solidFill>
                  <a:srgbClr val="0000CC"/>
                </a:solidFill>
                <a:latin typeface="Times New Roman" pitchFamily="18" charset="0"/>
                <a:cs typeface="Times New Roman" pitchFamily="18" charset="0"/>
              </a:rPr>
              <a:t>Có những lúc con người ta không hề biết, được làm con của cha của mẹ là điều hạnh phúc biết bao nhiêu. Bất luận bản thân họ phải trải qua những gì, điều đầu tiên họ nghĩ đến luôn là “Con cái có khỏe không”.</a:t>
            </a:r>
            <a:r>
              <a:rPr lang="en-US" sz="3600">
                <a:solidFill>
                  <a:srgbClr val="0000CC"/>
                </a:solidFill>
                <a:latin typeface="Times New Roman" pitchFamily="18" charset="0"/>
                <a:cs typeface="Times New Roman" pitchFamily="18" charset="0"/>
              </a:rPr>
              <a:t> Tôi yêu bố tôi vô cùng.</a:t>
            </a:r>
            <a:endParaRPr lang="vi-VN" sz="360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9984685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4757117" cy="1117345"/>
            <a:chOff x="4539228" y="210532"/>
            <a:chExt cx="4676850" cy="1117345"/>
          </a:xfrm>
        </p:grpSpPr>
        <p:grpSp>
          <p:nvGrpSpPr>
            <p:cNvPr id="33" name="Group 32"/>
            <p:cNvGrpSpPr/>
            <p:nvPr/>
          </p:nvGrpSpPr>
          <p:grpSpPr>
            <a:xfrm>
              <a:off x="4539228" y="210532"/>
              <a:ext cx="4676850" cy="1117345"/>
              <a:chOff x="4539228" y="210532"/>
              <a:chExt cx="4676850" cy="1117345"/>
            </a:xfrm>
          </p:grpSpPr>
          <p:sp>
            <p:nvSpPr>
              <p:cNvPr id="36" name="TextBox 35"/>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0271919" y="2286000"/>
            <a:ext cx="4724400" cy="4690456"/>
            <a:chOff x="10271919" y="2672740"/>
            <a:chExt cx="4724400" cy="4690456"/>
          </a:xfrm>
        </p:grpSpPr>
        <p:grpSp>
          <p:nvGrpSpPr>
            <p:cNvPr id="14" name="Group 13"/>
            <p:cNvGrpSpPr>
              <a:grpSpLocks/>
            </p:cNvGrpSpPr>
            <p:nvPr/>
          </p:nvGrpSpPr>
          <p:grpSpPr bwMode="auto">
            <a:xfrm>
              <a:off x="10271919" y="2672740"/>
              <a:ext cx="4724400" cy="4690456"/>
              <a:chOff x="2000250" y="2819400"/>
              <a:chExt cx="4019550" cy="4019550"/>
            </a:xfrm>
            <a:blipFill>
              <a:blip r:embed="rId2"/>
              <a:stretch>
                <a:fillRect/>
              </a:stretch>
            </a:blipFill>
          </p:grpSpPr>
          <p:sp>
            <p:nvSpPr>
              <p:cNvPr id="19"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20" name="Oval 19"/>
              <p:cNvSpPr/>
              <p:nvPr/>
            </p:nvSpPr>
            <p:spPr>
              <a:xfrm>
                <a:off x="2000250" y="2819400"/>
                <a:ext cx="4019550" cy="401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6" name="Straight Connector 25"/>
              <p:cNvCxnSpPr>
                <a:stCxn id="20" idx="2"/>
                <a:endCxn id="20"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27" name="Straight Connector 26"/>
              <p:cNvCxnSpPr>
                <a:stCxn id="20" idx="0"/>
                <a:endCxn id="20"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15" name="Picture 2" descr="Ngày đầu vận động, học sinh huyện Phú Riềng quyên góp, ủng hộ đồng bào miền  Trung hơn 60 triệu đồ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55342">
              <a:off x="13009325" y="3386528"/>
              <a:ext cx="1541082" cy="10554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Giỏi Văn - Bài văn: Hãy viết một đoạn văn ngắn kể về một việc tốt mà em  được chứng kiế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974"/>
            <a:stretch/>
          </p:blipFill>
          <p:spPr bwMode="auto">
            <a:xfrm rot="18474647">
              <a:off x="10768440" y="3375310"/>
              <a:ext cx="1531829" cy="10414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ậu bé tiểu học 5 năm cõng bạn tới trường - Báo Phụ Nữ"/>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968370">
              <a:off x="10714884" y="5524049"/>
              <a:ext cx="1585622" cy="107665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Quyên góp, ủng hộ và trao quà tết cho học sinh có hoàn ..."/>
            <p:cNvPicPr>
              <a:picLocks noChangeAspect="1" noChangeArrowheads="1"/>
            </p:cNvPicPr>
            <p:nvPr/>
          </p:nvPicPr>
          <p:blipFill rotWithShape="1">
            <a:blip r:embed="rId6">
              <a:extLst>
                <a:ext uri="{28A0092B-C50C-407E-A947-70E740481C1C}">
                  <a14:useLocalDpi xmlns:a14="http://schemas.microsoft.com/office/drawing/2010/main" val="0"/>
                </a:ext>
              </a:extLst>
            </a:blip>
            <a:srcRect r="3288"/>
            <a:stretch/>
          </p:blipFill>
          <p:spPr bwMode="auto">
            <a:xfrm rot="8096279">
              <a:off x="12843038" y="5525778"/>
              <a:ext cx="1695984" cy="1170562"/>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Rectangle 95"/>
          <p:cNvSpPr>
            <a:spLocks noChangeArrowheads="1"/>
          </p:cNvSpPr>
          <p:nvPr/>
        </p:nvSpPr>
        <p:spPr bwMode="auto">
          <a:xfrm>
            <a:off x="4425700" y="1219200"/>
            <a:ext cx="74382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TRÒ CHƠI: LÁ LÀNH ĐÙM LÁ RÁCH</a:t>
            </a:r>
          </a:p>
        </p:txBody>
      </p:sp>
      <p:sp>
        <p:nvSpPr>
          <p:cNvPr id="29" name="Text Box 38" descr="Water droplets"/>
          <p:cNvSpPr txBox="1">
            <a:spLocks noChangeArrowheads="1"/>
          </p:cNvSpPr>
          <p:nvPr/>
        </p:nvSpPr>
        <p:spPr bwMode="auto">
          <a:xfrm>
            <a:off x="11172161" y="7390763"/>
            <a:ext cx="3011186" cy="891449"/>
          </a:xfrm>
          <a:prstGeom prst="rect">
            <a:avLst/>
          </a:prstGeom>
          <a:blipFill dpi="0" rotWithShape="1">
            <a:blip r:embed="rId7"/>
            <a:srcRect/>
            <a:tile tx="0" ty="0" sx="100000" sy="100000" flip="none" algn="tl"/>
          </a:blipFill>
          <a:ln w="9525">
            <a:solidFill>
              <a:srgbClr val="0000FF"/>
            </a:solidFill>
            <a:miter lim="800000"/>
            <a:headEnd/>
            <a:tailEnd/>
          </a:ln>
          <a:effec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a:solidFill>
                <a:srgbClr val="000099"/>
              </a:solidFill>
              <a:cs typeface="Arial" charset="0"/>
            </a:endParaRPr>
          </a:p>
          <a:p>
            <a:pPr eaLnBrk="1" hangingPunct="1"/>
            <a:r>
              <a:rPr lang="en-US" altLang="en-US" sz="2800" b="1">
                <a:solidFill>
                  <a:srgbClr val="000099"/>
                </a:solidFill>
                <a:cs typeface="Arial" charset="0"/>
              </a:rPr>
              <a:t>BẮT ĐẦU QUAY</a:t>
            </a:r>
          </a:p>
          <a:p>
            <a:pPr eaLnBrk="1" hangingPunct="1"/>
            <a:endParaRPr lang="en-US" altLang="en-US" sz="1000" b="1">
              <a:solidFill>
                <a:srgbClr val="000099"/>
              </a:solidFill>
              <a:cs typeface="Arial" charset="0"/>
            </a:endParaRPr>
          </a:p>
        </p:txBody>
      </p:sp>
      <p:cxnSp>
        <p:nvCxnSpPr>
          <p:cNvPr id="30" name="Straight Arrow Connector 29"/>
          <p:cNvCxnSpPr/>
          <p:nvPr/>
        </p:nvCxnSpPr>
        <p:spPr>
          <a:xfrm flipV="1">
            <a:off x="12634119" y="3025136"/>
            <a:ext cx="0" cy="1545267"/>
          </a:xfrm>
          <a:prstGeom prst="straightConnector1">
            <a:avLst/>
          </a:prstGeom>
          <a:ln w="127000">
            <a:solidFill>
              <a:srgbClr val="FF0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31" name="Isosceles Triangle 30"/>
          <p:cNvSpPr/>
          <p:nvPr/>
        </p:nvSpPr>
        <p:spPr>
          <a:xfrm>
            <a:off x="10588690" y="4566392"/>
            <a:ext cx="4114800" cy="2672608"/>
          </a:xfrm>
          <a:prstGeom prst="triangl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0881519" y="7239000"/>
            <a:ext cx="3581400" cy="12192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6" descr="Cậu bé tiểu học 5 năm cõng bạn tới trường - Báo Phụ Nữ">
            <a:hlinkClick r:id="rId8" action="ppaction://hlinkpres?slideindex=1&amp;slidetit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354" y="5591803"/>
            <a:ext cx="3689346" cy="250511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Quyên góp, ủng hộ và trao quà tết cho học sinh có hoàn ...">
            <a:hlinkClick r:id="rId10" action="ppaction://hlinkpres?slideindex=1&amp;slidetitle="/>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288"/>
          <a:stretch/>
        </p:blipFill>
        <p:spPr bwMode="auto">
          <a:xfrm>
            <a:off x="4937918" y="5543568"/>
            <a:ext cx="3684713" cy="254317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Ngày đầu vận động, học sinh huyện Phú Riềng quyên góp, ủng hộ đồng bào miền  Trung hơn 60 triệu đồng.">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892" y="2256733"/>
            <a:ext cx="3657600" cy="250511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Giỏi Văn - Bài văn: Hãy viết một đoạn văn ngắn kể về một việc tốt mà em  được chứng kiến">
            <a:hlinkClick r:id="rId13" action="ppaction://hlinkpres?slideindex=1&amp;slidetit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974"/>
          <a:stretch/>
        </p:blipFill>
        <p:spPr bwMode="auto">
          <a:xfrm>
            <a:off x="4937919" y="2256733"/>
            <a:ext cx="3684713" cy="2505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1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34200000">
                                      <p:cBhvr>
                                        <p:cTn id="10" dur="2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7600000">
                                      <p:cBhvr>
                                        <p:cTn id="14" dur="2000" fill="hold"/>
                                        <p:tgtEl>
                                          <p:spTgt spid="1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13"/>
                                        </p:tgtEl>
                                        <p:attrNameLst>
                                          <p:attrName>r</p:attrName>
                                        </p:attrNameLst>
                                      </p:cBhvr>
                                    </p:animRot>
                                  </p:childTnLst>
                                </p:cTn>
                              </p:par>
                            </p:childTnLst>
                          </p:cTn>
                        </p:par>
                      </p:childTnLst>
                    </p:cTn>
                  </p:par>
                </p:childTnLst>
              </p:cTn>
              <p:nextCondLst>
                <p:cond evt="onClick" delay="0">
                  <p:tgtEl>
                    <p:spTgt spid="29"/>
                  </p:tgtEl>
                </p:cond>
              </p:nextCondLst>
            </p:seq>
            <p:seq concurrent="1" nextAc="seek">
              <p:cTn id="19" restart="whenNotActive" fill="hold" evtFilter="cancelBubble" nodeType="interactiveSeq">
                <p:stCondLst>
                  <p:cond evt="onClick" delay="0">
                    <p:tgtEl>
                      <p:spTgt spid="38"/>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38"/>
                                        </p:tgtEl>
                                      </p:cBhvr>
                                    </p:animEffect>
                                    <p:set>
                                      <p:cBhvr>
                                        <p:cTn id="24"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5" restart="whenNotActive" fill="hold" evtFilter="cancelBubble" nodeType="interactiveSeq">
                <p:stCondLst>
                  <p:cond evt="onClick" delay="0">
                    <p:tgtEl>
                      <p:spTgt spid="3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39"/>
                                        </p:tgtEl>
                                      </p:cBhvr>
                                    </p:animEffect>
                                    <p:set>
                                      <p:cBhvr>
                                        <p:cTn id="30"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1" restart="whenNotActive" fill="hold" evtFilter="cancelBubble" nodeType="interactiveSeq">
                <p:stCondLst>
                  <p:cond evt="onClick" delay="0">
                    <p:tgtEl>
                      <p:spTgt spid="40"/>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40"/>
                                        </p:tgtEl>
                                      </p:cBhvr>
                                    </p:animEffect>
                                    <p:set>
                                      <p:cBhvr>
                                        <p:cTn id="36"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7" restart="whenNotActive" fill="hold" evtFilter="cancelBubble" nodeType="interactiveSeq">
                <p:stCondLst>
                  <p:cond evt="onClick" delay="0">
                    <p:tgtEl>
                      <p:spTgt spid="41"/>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4757117" cy="1117345"/>
            <a:chOff x="4539228" y="210532"/>
            <a:chExt cx="4676850" cy="1117345"/>
          </a:xfrm>
        </p:grpSpPr>
        <p:grpSp>
          <p:nvGrpSpPr>
            <p:cNvPr id="15" name="Group 14"/>
            <p:cNvGrpSpPr/>
            <p:nvPr/>
          </p:nvGrpSpPr>
          <p:grpSpPr>
            <a:xfrm>
              <a:off x="4539228" y="210532"/>
              <a:ext cx="4676850" cy="1117345"/>
              <a:chOff x="4539228" y="210532"/>
              <a:chExt cx="4676850"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9" name="Picture 8"/>
          <p:cNvPicPr/>
          <p:nvPr/>
        </p:nvPicPr>
        <p:blipFill rotWithShape="1">
          <a:blip r:embed="rId2"/>
          <a:srcRect l="41341" t="28796" r="27619" b="48553"/>
          <a:stretch/>
        </p:blipFill>
        <p:spPr bwMode="auto">
          <a:xfrm>
            <a:off x="289719" y="1371600"/>
            <a:ext cx="15773400" cy="7467600"/>
          </a:xfrm>
          <a:prstGeom prst="rect">
            <a:avLst/>
          </a:prstGeom>
          <a:ln>
            <a:noFill/>
          </a:ln>
          <a:extLst>
            <a:ext uri="{53640926-AAD7-44D8-BBD7-CCE9431645EC}">
              <a14:shadowObscured xmlns:a14="http://schemas.microsoft.com/office/drawing/2010/main"/>
            </a:ext>
          </a:extLst>
        </p:spPr>
      </p:pic>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244547" y="76200"/>
            <a:ext cx="7017972" cy="1489756"/>
            <a:chOff x="4244547" y="238780"/>
            <a:chExt cx="7017972" cy="1489756"/>
          </a:xfrm>
        </p:grpSpPr>
        <p:grpSp>
          <p:nvGrpSpPr>
            <p:cNvPr id="14" name="Group 13"/>
            <p:cNvGrpSpPr/>
            <p:nvPr/>
          </p:nvGrpSpPr>
          <p:grpSpPr>
            <a:xfrm>
              <a:off x="5084510" y="238780"/>
              <a:ext cx="3682460" cy="905028"/>
              <a:chOff x="4998717" y="299739"/>
              <a:chExt cx="3620326" cy="905028"/>
            </a:xfrm>
          </p:grpSpPr>
          <p:grpSp>
            <p:nvGrpSpPr>
              <p:cNvPr id="15" name="Group 14"/>
              <p:cNvGrpSpPr/>
              <p:nvPr/>
            </p:nvGrpSpPr>
            <p:grpSpPr>
              <a:xfrm>
                <a:off x="4998717" y="299739"/>
                <a:ext cx="3620326" cy="905028"/>
                <a:chOff x="4998717" y="299739"/>
                <a:chExt cx="3620326" cy="905028"/>
              </a:xfrm>
            </p:grpSpPr>
            <p:sp>
              <p:nvSpPr>
                <p:cNvPr id="17" name="TextBox 16"/>
                <p:cNvSpPr txBox="1"/>
                <p:nvPr/>
              </p:nvSpPr>
              <p:spPr>
                <a:xfrm>
                  <a:off x="4998717" y="299739"/>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 name="Rectangle 1"/>
          <p:cNvSpPr/>
          <p:nvPr/>
        </p:nvSpPr>
        <p:spPr>
          <a:xfrm>
            <a:off x="1563435" y="2919138"/>
            <a:ext cx="13966284" cy="1846659"/>
          </a:xfrm>
          <a:prstGeom prst="rect">
            <a:avLst/>
          </a:prstGeom>
        </p:spPr>
        <p:txBody>
          <a:bodyPr wrap="square">
            <a:spAutoFit/>
          </a:bodyPr>
          <a:lstStyle/>
          <a:p>
            <a:pPr>
              <a:spcAft>
                <a:spcPts val="0"/>
              </a:spcAft>
            </a:pPr>
            <a:r>
              <a:rPr lang="nl-NL" sz="3800" b="1" dirty="0">
                <a:solidFill>
                  <a:srgbClr val="0000CC"/>
                </a:solidFill>
                <a:latin typeface="Times New Roman"/>
                <a:ea typeface="Times New Roman"/>
              </a:rPr>
              <a:t>- Đọc đúng rõ ràng bài “Bạn nhỏ trong nhà”.</a:t>
            </a:r>
            <a:endParaRPr lang="en-US" sz="3800" b="1" dirty="0">
              <a:solidFill>
                <a:srgbClr val="0000CC"/>
              </a:solidFill>
              <a:latin typeface="Times New Roman"/>
              <a:ea typeface="Times New Roman"/>
            </a:endParaRPr>
          </a:p>
          <a:p>
            <a:pPr>
              <a:spcAft>
                <a:spcPts val="0"/>
              </a:spcAft>
            </a:pPr>
            <a:r>
              <a:rPr lang="nl-NL" sz="3800" b="1" dirty="0">
                <a:solidFill>
                  <a:srgbClr val="0000CC"/>
                </a:solidFill>
                <a:latin typeface="Times New Roman"/>
                <a:ea typeface="Times New Roman"/>
              </a:rPr>
              <a:t>- Biết đọc diễn cảm câu, đoạn văn bộc lộ cảm xúc; đọc nhấn giọng ở những từ ngữ gợi tả. </a:t>
            </a:r>
            <a:endParaRPr lang="en-US" sz="3800" b="1" dirty="0">
              <a:solidFill>
                <a:srgbClr val="0000CC"/>
              </a:solidFill>
              <a:effectLst/>
              <a:latin typeface="Times New Roman"/>
              <a:ea typeface="Times New Roman"/>
            </a:endParaRPr>
          </a:p>
        </p:txBody>
      </p:sp>
      <p:sp>
        <p:nvSpPr>
          <p:cNvPr id="3" name="Rectangle 2"/>
          <p:cNvSpPr/>
          <p:nvPr/>
        </p:nvSpPr>
        <p:spPr>
          <a:xfrm>
            <a:off x="1563435" y="5899630"/>
            <a:ext cx="13578681" cy="2025170"/>
          </a:xfrm>
          <a:prstGeom prst="rect">
            <a:avLst/>
          </a:prstGeom>
        </p:spPr>
        <p:txBody>
          <a:bodyPr wrap="square">
            <a:spAutoFit/>
          </a:bodyPr>
          <a:lstStyle/>
          <a:p>
            <a:pPr>
              <a:lnSpc>
                <a:spcPct val="120000"/>
              </a:lnSpc>
            </a:pPr>
            <a:r>
              <a:rPr lang="en-US" sz="3800" b="1">
                <a:solidFill>
                  <a:srgbClr val="0000CC"/>
                </a:solidFill>
                <a:latin typeface="Times New Roman" pitchFamily="18" charset="0"/>
                <a:cs typeface="Times New Roman" pitchFamily="18" charset="0"/>
              </a:rPr>
              <a:t>+ Đ</a:t>
            </a:r>
            <a:r>
              <a:rPr lang="vi-VN" sz="3800" b="1">
                <a:solidFill>
                  <a:srgbClr val="0000CC"/>
                </a:solidFill>
                <a:latin typeface="Times New Roman" pitchFamily="18" charset="0"/>
                <a:cs typeface="Times New Roman" pitchFamily="18" charset="0"/>
              </a:rPr>
              <a:t>oạn</a:t>
            </a:r>
            <a:r>
              <a:rPr lang="en-US" sz="3800" b="1">
                <a:solidFill>
                  <a:srgbClr val="0000CC"/>
                </a:solidFill>
                <a:latin typeface="Times New Roman" pitchFamily="18" charset="0"/>
                <a:cs typeface="Times New Roman" pitchFamily="18" charset="0"/>
              </a:rPr>
              <a:t> </a:t>
            </a:r>
            <a:r>
              <a:rPr lang="en-US" sz="3800" b="1" dirty="0">
                <a:solidFill>
                  <a:srgbClr val="0000CC"/>
                </a:solidFill>
                <a:latin typeface="Times New Roman" pitchFamily="18" charset="0"/>
                <a:cs typeface="Times New Roman" pitchFamily="18" charset="0"/>
              </a:rPr>
              <a:t>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3800" b="1" i="1" dirty="0">
                <a:solidFill>
                  <a:srgbClr val="0000CC"/>
                </a:solidFill>
                <a:latin typeface="Times New Roman" pitchFamily="18" charset="0"/>
                <a:cs typeface="Times New Roman" pitchFamily="18" charset="0"/>
              </a:rPr>
              <a:t>làm nũng mẹ</a:t>
            </a:r>
            <a:r>
              <a:rPr lang="en-US" sz="3800" b="1" dirty="0">
                <a:solidFill>
                  <a:srgbClr val="0000CC"/>
                </a:solidFill>
                <a:latin typeface="Times New Roman" pitchFamily="18" charset="0"/>
                <a:cs typeface="Times New Roman" pitchFamily="18" charset="0"/>
              </a:rPr>
              <a:t>.</a:t>
            </a:r>
          </a:p>
          <a:p>
            <a:pPr>
              <a:spcAft>
                <a:spcPts val="0"/>
              </a:spcAft>
            </a:pPr>
            <a:r>
              <a:rPr lang="en-US" sz="3800" b="1">
                <a:solidFill>
                  <a:srgbClr val="0000CC"/>
                </a:solidFill>
                <a:latin typeface="Times New Roman" pitchFamily="18" charset="0"/>
                <a:cs typeface="Times New Roman" pitchFamily="18" charset="0"/>
              </a:rPr>
              <a:t>+ </a:t>
            </a:r>
            <a:r>
              <a:rPr lang="en-US" sz="3800" b="1">
                <a:solidFill>
                  <a:srgbClr val="0000CC"/>
                </a:solidFill>
                <a:latin typeface="Times New Roman"/>
                <a:ea typeface="Times New Roman"/>
              </a:rPr>
              <a:t>Đoạn </a:t>
            </a:r>
            <a:r>
              <a:rPr lang="en-US" sz="3800" b="1" dirty="0">
                <a:solidFill>
                  <a:srgbClr val="0000CC"/>
                </a:solidFill>
                <a:latin typeface="Times New Roman"/>
                <a:ea typeface="Times New Roman"/>
              </a:rPr>
              <a:t>2: </a:t>
            </a:r>
            <a:r>
              <a:rPr lang="en-US" sz="3800" b="1" dirty="0" err="1">
                <a:solidFill>
                  <a:srgbClr val="0000CC"/>
                </a:solidFill>
                <a:latin typeface="Times New Roman"/>
                <a:ea typeface="Times New Roman"/>
              </a:rPr>
              <a:t>Tiếp</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theo</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cho</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đến</a:t>
            </a:r>
            <a:r>
              <a:rPr lang="en-US" sz="3800" b="1" dirty="0">
                <a:solidFill>
                  <a:srgbClr val="0000CC"/>
                </a:solidFill>
                <a:latin typeface="Times New Roman"/>
                <a:ea typeface="Times New Roman"/>
              </a:rPr>
              <a:t> </a:t>
            </a:r>
            <a:r>
              <a:rPr lang="en-US" sz="3800" b="1" i="1" dirty="0" err="1">
                <a:solidFill>
                  <a:srgbClr val="0000CC"/>
                </a:solidFill>
                <a:latin typeface="Times New Roman"/>
                <a:ea typeface="Times New Roman"/>
              </a:rPr>
              <a:t>Từ</a:t>
            </a:r>
            <a:r>
              <a:rPr lang="en-US" sz="3800" b="1" i="1" dirty="0">
                <a:solidFill>
                  <a:srgbClr val="0000CC"/>
                </a:solidFill>
                <a:latin typeface="Times New Roman"/>
                <a:ea typeface="Times New Roman"/>
              </a:rPr>
              <a:t> </a:t>
            </a:r>
            <a:r>
              <a:rPr lang="en-US" sz="3800" b="1" i="1" dirty="0" err="1">
                <a:solidFill>
                  <a:srgbClr val="0000CC"/>
                </a:solidFill>
                <a:latin typeface="Times New Roman"/>
                <a:ea typeface="Times New Roman"/>
              </a:rPr>
              <a:t>lúc</a:t>
            </a:r>
            <a:r>
              <a:rPr lang="en-US" sz="3800" b="1" i="1" dirty="0">
                <a:solidFill>
                  <a:srgbClr val="0000CC"/>
                </a:solidFill>
                <a:latin typeface="Times New Roman"/>
                <a:ea typeface="Times New Roman"/>
              </a:rPr>
              <a:t> </a:t>
            </a:r>
            <a:r>
              <a:rPr lang="en-US" sz="3800" b="1" i="1" dirty="0" err="1">
                <a:solidFill>
                  <a:srgbClr val="0000CC"/>
                </a:solidFill>
                <a:latin typeface="Times New Roman"/>
                <a:ea typeface="Times New Roman"/>
              </a:rPr>
              <a:t>nào</a:t>
            </a:r>
            <a:r>
              <a:rPr lang="en-US" sz="3800" b="1" dirty="0">
                <a:solidFill>
                  <a:srgbClr val="0000CC"/>
                </a:solidFill>
                <a:latin typeface="Times New Roman"/>
                <a:ea typeface="Times New Roman"/>
              </a:rPr>
              <a:t>.</a:t>
            </a:r>
          </a:p>
          <a:p>
            <a:pPr>
              <a:spcAft>
                <a:spcPts val="0"/>
              </a:spcAft>
            </a:pP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Đoạn</a:t>
            </a:r>
            <a:r>
              <a:rPr lang="en-US" sz="3800" b="1" dirty="0">
                <a:solidFill>
                  <a:srgbClr val="0000CC"/>
                </a:solidFill>
                <a:latin typeface="Times New Roman"/>
                <a:ea typeface="Times New Roman"/>
              </a:rPr>
              <a:t> 3: </a:t>
            </a:r>
            <a:r>
              <a:rPr lang="en-US" sz="3800" b="1" dirty="0" err="1">
                <a:solidFill>
                  <a:srgbClr val="0000CC"/>
                </a:solidFill>
                <a:latin typeface="Times New Roman"/>
                <a:ea typeface="Times New Roman"/>
              </a:rPr>
              <a:t>Còn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lại</a:t>
            </a:r>
            <a:r>
              <a:rPr lang="en-US" sz="3800" b="1" dirty="0">
                <a:solidFill>
                  <a:srgbClr val="0000CC"/>
                </a:solidFill>
                <a:latin typeface="Times New Roman"/>
                <a:ea typeface="Times New Roman"/>
              </a:rPr>
              <a:t>.</a:t>
            </a:r>
            <a:endParaRPr lang="en-US" sz="3800" b="1" dirty="0">
              <a:solidFill>
                <a:srgbClr val="0000CC"/>
              </a:solidFill>
              <a:effectLst/>
              <a:latin typeface="Times New Roman"/>
              <a:ea typeface="Times New Roman"/>
            </a:endParaRPr>
          </a:p>
        </p:txBody>
      </p:sp>
      <p:grpSp>
        <p:nvGrpSpPr>
          <p:cNvPr id="13" name="Group 12"/>
          <p:cNvGrpSpPr/>
          <p:nvPr/>
        </p:nvGrpSpPr>
        <p:grpSpPr>
          <a:xfrm>
            <a:off x="2270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2317863" y="5020766"/>
            <a:ext cx="4191000" cy="677108"/>
            <a:chOff x="1680063" y="2227218"/>
            <a:chExt cx="3733800" cy="677108"/>
          </a:xfrm>
        </p:grpSpPr>
        <p:sp>
          <p:nvSpPr>
            <p:cNvPr id="23" name="Rectangle 22"/>
            <p:cNvSpPr/>
            <p:nvPr/>
          </p:nvSpPr>
          <p:spPr>
            <a:xfrm>
              <a:off x="1680063" y="2227218"/>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734330" y="2801282"/>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2514599"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x</a:t>
            </a:r>
            <a:r>
              <a:rPr lang="vi-VN" sz="4000" b="1" dirty="0">
                <a:solidFill>
                  <a:srgbClr val="0000CC"/>
                </a:solidFill>
                <a:latin typeface="Times New Roman" pitchFamily="18" charset="0"/>
                <a:cs typeface="Times New Roman" pitchFamily="18" charset="0"/>
              </a:rPr>
              <a:t>inh t</a:t>
            </a:r>
            <a:r>
              <a:rPr lang="vi-VN" sz="4000" b="1" dirty="0">
                <a:solidFill>
                  <a:srgbClr val="FF0000"/>
                </a:solidFill>
                <a:latin typeface="Times New Roman" pitchFamily="18" charset="0"/>
                <a:cs typeface="Times New Roman" pitchFamily="18" charset="0"/>
              </a:rPr>
              <a:t>uyệt</a:t>
            </a:r>
            <a:r>
              <a:rPr lang="en-US" sz="4000" b="1" dirty="0">
                <a:solidFill>
                  <a:srgbClr val="0000CC"/>
                </a:solidFill>
                <a:latin typeface="Times New Roman" pitchFamily="18" charset="0"/>
                <a:cs typeface="Times New Roman" pitchFamily="18" charset="0"/>
              </a:rPr>
              <a:t>, </a:t>
            </a: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737519" y="4438380"/>
            <a:ext cx="12573000" cy="1261884"/>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N</a:t>
            </a:r>
            <a:r>
              <a:rPr lang="vi-VN" sz="3800" b="1" dirty="0">
                <a:solidFill>
                  <a:srgbClr val="0000CC"/>
                </a:solidFill>
                <a:latin typeface="Times New Roman" pitchFamily="18" charset="0"/>
                <a:cs typeface="Times New Roman" pitchFamily="18" charset="0"/>
              </a:rPr>
              <a:t>ó rúc vào chân tôi</a:t>
            </a:r>
            <a:r>
              <a:rPr lang="vi-VN" sz="3800" b="1" dirty="0">
                <a:solidFill>
                  <a:srgbClr val="FF0000"/>
                </a:solidFill>
                <a:latin typeface="Times New Roman" pitchFamily="18" charset="0"/>
                <a:cs typeface="Times New Roman" pitchFamily="18" charset="0"/>
              </a:rPr>
              <a:t>/</a:t>
            </a:r>
            <a:r>
              <a:rPr lang="vi-VN" sz="3800" b="1" dirty="0">
                <a:solidFill>
                  <a:srgbClr val="0000CC"/>
                </a:solidFill>
                <a:latin typeface="Times New Roman" pitchFamily="18" charset="0"/>
                <a:cs typeface="Times New Roman" pitchFamily="18" charset="0"/>
              </a:rPr>
              <a:t> nức lên những tiếng khe khẽ trong cổ</a:t>
            </a:r>
            <a:r>
              <a:rPr lang="vi-VN" sz="3800" b="1" dirty="0">
                <a:solidFill>
                  <a:srgbClr val="FF0000"/>
                </a:solidFill>
                <a:latin typeface="Times New Roman" pitchFamily="18" charset="0"/>
                <a:cs typeface="Times New Roman" pitchFamily="18" charset="0"/>
              </a:rPr>
              <a:t>/ </a:t>
            </a:r>
            <a:r>
              <a:rPr lang="vi-VN" sz="3800" b="1" dirty="0">
                <a:solidFill>
                  <a:srgbClr val="0000CC"/>
                </a:solidFill>
                <a:latin typeface="Times New Roman" pitchFamily="18" charset="0"/>
                <a:cs typeface="Times New Roman" pitchFamily="18" charset="0"/>
              </a:rPr>
              <a:t>cái đuôi bé xíu ngoáy tít</a:t>
            </a:r>
            <a:r>
              <a:rPr lang="vi-VN" sz="3800" b="1" dirty="0">
                <a:solidFill>
                  <a:srgbClr val="FF0000"/>
                </a:solidFill>
                <a:latin typeface="Times New Roman" pitchFamily="18" charset="0"/>
                <a:cs typeface="Times New Roman" pitchFamily="18" charset="0"/>
              </a:rPr>
              <a:t>/</a:t>
            </a:r>
            <a:endParaRPr lang="en-US" sz="3800" b="1" dirty="0">
              <a:solidFill>
                <a:srgbClr val="FF0000"/>
              </a:solidFill>
              <a:latin typeface="Times New Roman" pitchFamily="18" charset="0"/>
              <a:cs typeface="Times New Roman" pitchFamily="18" charset="0"/>
            </a:endParaRPr>
          </a:p>
        </p:txBody>
      </p:sp>
      <p:sp>
        <p:nvSpPr>
          <p:cNvPr id="21" name="Rectangle 20"/>
          <p:cNvSpPr/>
          <p:nvPr/>
        </p:nvSpPr>
        <p:spPr>
          <a:xfrm>
            <a:off x="11717614" y="3056395"/>
            <a:ext cx="3278705" cy="707886"/>
          </a:xfrm>
          <a:prstGeom prst="rect">
            <a:avLst/>
          </a:prstGeom>
        </p:spPr>
        <p:txBody>
          <a:bodyPr wrap="square">
            <a:spAutoFit/>
          </a:bodyPr>
          <a:lstStyle/>
          <a:p>
            <a:pPr algn="just"/>
            <a:r>
              <a:rPr lang="vi-VN" sz="4000" b="1">
                <a:solidFill>
                  <a:srgbClr val="0000CC"/>
                </a:solidFill>
                <a:latin typeface="Times New Roman" pitchFamily="18" charset="0"/>
                <a:cs typeface="Times New Roman" pitchFamily="18" charset="0"/>
              </a:rPr>
              <a:t>q</a:t>
            </a:r>
            <a:r>
              <a:rPr lang="vi-VN" sz="4000" b="1">
                <a:solidFill>
                  <a:srgbClr val="FF0000"/>
                </a:solidFill>
                <a:latin typeface="Times New Roman" pitchFamily="18" charset="0"/>
                <a:cs typeface="Times New Roman" pitchFamily="18" charset="0"/>
              </a:rPr>
              <a:t>uấn</a:t>
            </a:r>
            <a:r>
              <a:rPr lang="vi-VN" sz="4000" b="1">
                <a:solidFill>
                  <a:srgbClr val="0000CC"/>
                </a:solidFill>
                <a:latin typeface="Times New Roman" pitchFamily="18" charset="0"/>
                <a:cs typeface="Times New Roman" pitchFamily="18" charset="0"/>
              </a:rPr>
              <a:t> q</a:t>
            </a:r>
            <a:r>
              <a:rPr lang="vi-VN" sz="4000" b="1">
                <a:solidFill>
                  <a:srgbClr val="FF0000"/>
                </a:solidFill>
                <a:latin typeface="Times New Roman" pitchFamily="18" charset="0"/>
                <a:cs typeface="Times New Roman" pitchFamily="18" charset="0"/>
              </a:rPr>
              <a:t>uýt</a:t>
            </a:r>
            <a:r>
              <a:rPr lang="en-US" sz="4000" b="1">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4077814" y="3056395"/>
            <a:ext cx="2384105"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l</a:t>
            </a:r>
            <a:r>
              <a:rPr lang="vi-VN" sz="4000" b="1" dirty="0">
                <a:solidFill>
                  <a:srgbClr val="0000CC"/>
                </a:solidFill>
                <a:latin typeface="Times New Roman" pitchFamily="18" charset="0"/>
                <a:cs typeface="Times New Roman" pitchFamily="18" charset="0"/>
              </a:rPr>
              <a:t>oáng </a:t>
            </a:r>
            <a:r>
              <a:rPr lang="vi-VN" sz="4000" b="1" dirty="0">
                <a:solidFill>
                  <a:srgbClr val="FF0000"/>
                </a:solidFill>
                <a:latin typeface="Times New Roman" pitchFamily="18" charset="0"/>
                <a:cs typeface="Times New Roman" pitchFamily="18" charset="0"/>
              </a:rPr>
              <a:t>ướt</a:t>
            </a:r>
            <a:r>
              <a:rPr lang="en-US" sz="4000" b="1" dirty="0">
                <a:solidFill>
                  <a:srgbClr val="0000CC"/>
                </a:solidFill>
                <a:latin typeface="Times New Roman" pitchFamily="18" charset="0"/>
                <a:cs typeface="Times New Roman" pitchFamily="18" charset="0"/>
              </a:rPr>
              <a:t>, </a:t>
            </a:r>
          </a:p>
        </p:txBody>
      </p:sp>
      <p:sp>
        <p:nvSpPr>
          <p:cNvPr id="23" name="Rectangle 22"/>
          <p:cNvSpPr/>
          <p:nvPr/>
        </p:nvSpPr>
        <p:spPr>
          <a:xfrm>
            <a:off x="6461919" y="3062009"/>
            <a:ext cx="2819400"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ng</a:t>
            </a:r>
            <a:r>
              <a:rPr lang="vi-VN" sz="4000" b="1" dirty="0">
                <a:solidFill>
                  <a:srgbClr val="0000CC"/>
                </a:solidFill>
                <a:latin typeface="Times New Roman" pitchFamily="18" charset="0"/>
                <a:cs typeface="Times New Roman" pitchFamily="18" charset="0"/>
              </a:rPr>
              <a:t>oáy tít</a:t>
            </a:r>
            <a:r>
              <a:rPr lang="en-US" sz="4000" b="1" dirty="0">
                <a:solidFill>
                  <a:srgbClr val="0000CC"/>
                </a:solidFill>
                <a:latin typeface="Times New Roman" pitchFamily="18" charset="0"/>
                <a:cs typeface="Times New Roman" pitchFamily="18" charset="0"/>
              </a:rPr>
              <a:t>, </a:t>
            </a:r>
          </a:p>
        </p:txBody>
      </p:sp>
      <p:sp>
        <p:nvSpPr>
          <p:cNvPr id="24" name="Rectangle 23"/>
          <p:cNvSpPr/>
          <p:nvPr/>
        </p:nvSpPr>
        <p:spPr>
          <a:xfrm>
            <a:off x="8761084" y="3056395"/>
            <a:ext cx="3133526" cy="707886"/>
          </a:xfrm>
          <a:prstGeom prst="rect">
            <a:avLst/>
          </a:prstGeom>
        </p:spPr>
        <p:txBody>
          <a:bodyPr wrap="square">
            <a:spAutoFit/>
          </a:bodyPr>
          <a:lstStyle/>
          <a:p>
            <a:pPr algn="just"/>
            <a:r>
              <a:rPr lang="vi-VN" sz="4000" b="1" dirty="0">
                <a:solidFill>
                  <a:srgbClr val="0000CC"/>
                </a:solidFill>
                <a:latin typeface="Times New Roman" pitchFamily="18" charset="0"/>
                <a:cs typeface="Times New Roman" pitchFamily="18" charset="0"/>
              </a:rPr>
              <a:t>kh</a:t>
            </a:r>
            <a:r>
              <a:rPr lang="vi-VN" sz="4000" b="1" dirty="0">
                <a:solidFill>
                  <a:srgbClr val="FF0000"/>
                </a:solidFill>
                <a:latin typeface="Times New Roman" pitchFamily="18" charset="0"/>
                <a:cs typeface="Times New Roman" pitchFamily="18" charset="0"/>
              </a:rPr>
              <a:t>oanh</a:t>
            </a:r>
            <a:r>
              <a:rPr lang="vi-VN" sz="4000" b="1" dirty="0">
                <a:solidFill>
                  <a:srgbClr val="0000CC"/>
                </a:solidFill>
                <a:latin typeface="Times New Roman" pitchFamily="18" charset="0"/>
                <a:cs typeface="Times New Roman" pitchFamily="18" charset="0"/>
              </a:rPr>
              <a:t> </a:t>
            </a:r>
            <a:r>
              <a:rPr lang="vi-VN" sz="4000" b="1" dirty="0">
                <a:solidFill>
                  <a:srgbClr val="FF0000"/>
                </a:solidFill>
                <a:latin typeface="Times New Roman" pitchFamily="18" charset="0"/>
                <a:cs typeface="Times New Roman" pitchFamily="18" charset="0"/>
              </a:rPr>
              <a:t>tr</a:t>
            </a:r>
            <a:r>
              <a:rPr lang="vi-VN" sz="4000" b="1" dirty="0">
                <a:solidFill>
                  <a:srgbClr val="0000CC"/>
                </a:solidFill>
                <a:latin typeface="Times New Roman" pitchFamily="18" charset="0"/>
                <a:cs typeface="Times New Roman" pitchFamily="18" charset="0"/>
              </a:rPr>
              <a:t>òn,</a:t>
            </a:r>
            <a:endParaRPr lang="en-US" sz="40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244547" y="76200"/>
            <a:ext cx="7017972" cy="1489756"/>
            <a:chOff x="4244547" y="238780"/>
            <a:chExt cx="7017972" cy="1489756"/>
          </a:xfrm>
        </p:grpSpPr>
        <p:grpSp>
          <p:nvGrpSpPr>
            <p:cNvPr id="25" name="Group 24"/>
            <p:cNvGrpSpPr/>
            <p:nvPr/>
          </p:nvGrpSpPr>
          <p:grpSpPr>
            <a:xfrm>
              <a:off x="5084510" y="238780"/>
              <a:ext cx="3682460" cy="905028"/>
              <a:chOff x="4998717" y="299739"/>
              <a:chExt cx="3620326" cy="905028"/>
            </a:xfrm>
          </p:grpSpPr>
          <p:grpSp>
            <p:nvGrpSpPr>
              <p:cNvPr id="27" name="Group 26"/>
              <p:cNvGrpSpPr/>
              <p:nvPr/>
            </p:nvGrpSpPr>
            <p:grpSpPr>
              <a:xfrm>
                <a:off x="4998717" y="299739"/>
                <a:ext cx="3620326" cy="905028"/>
                <a:chOff x="4998717" y="299739"/>
                <a:chExt cx="3620326" cy="905028"/>
              </a:xfrm>
            </p:grpSpPr>
            <p:sp>
              <p:nvSpPr>
                <p:cNvPr id="29" name="TextBox 28"/>
                <p:cNvSpPr txBox="1"/>
                <p:nvPr/>
              </p:nvSpPr>
              <p:spPr>
                <a:xfrm>
                  <a:off x="4998717" y="299739"/>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8" name="Straight Connector 27"/>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80537" y="2917091"/>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a:t>
            </a:r>
            <a:r>
              <a:rPr lang="en-US" sz="3600" b="1" dirty="0">
                <a:solidFill>
                  <a:srgbClr val="FF0000"/>
                </a:solidFill>
                <a:latin typeface="Times New Roman"/>
                <a:ea typeface="Times New Roman"/>
              </a:rPr>
              <a:t>Chú </a:t>
            </a:r>
            <a:r>
              <a:rPr lang="en-US" sz="3600" b="1" dirty="0" err="1">
                <a:solidFill>
                  <a:srgbClr val="FF0000"/>
                </a:solidFill>
                <a:latin typeface="Times New Roman"/>
                <a:ea typeface="Times New Roman"/>
              </a:rPr>
              <a:t>chó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trông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như</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thế</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trong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ngày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đầu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tiên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a:t>
            </a:r>
          </a:p>
        </p:txBody>
      </p:sp>
      <p:sp>
        <p:nvSpPr>
          <p:cNvPr id="44" name="Rectangle 43"/>
          <p:cNvSpPr/>
          <p:nvPr/>
        </p:nvSpPr>
        <p:spPr>
          <a:xfrm>
            <a:off x="581784" y="2895600"/>
            <a:ext cx="2527335"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x</a:t>
            </a:r>
            <a:r>
              <a:rPr lang="vi-VN" sz="3600" b="1" i="1" dirty="0">
                <a:solidFill>
                  <a:srgbClr val="0000CC"/>
                </a:solidFill>
                <a:latin typeface="Times New Roman" pitchFamily="18" charset="0"/>
                <a:cs typeface="Times New Roman" pitchFamily="18" charset="0"/>
              </a:rPr>
              <a:t>inh t</a:t>
            </a:r>
            <a:r>
              <a:rPr lang="vi-VN" sz="3600" b="1" i="1" dirty="0">
                <a:solidFill>
                  <a:srgbClr val="FF0000"/>
                </a:solidFill>
                <a:latin typeface="Times New Roman" pitchFamily="18" charset="0"/>
                <a:cs typeface="Times New Roman" pitchFamily="18" charset="0"/>
              </a:rPr>
              <a:t>uyệt</a:t>
            </a:r>
            <a:r>
              <a:rPr lang="vi-VN"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5" name="Rectangle 44"/>
          <p:cNvSpPr/>
          <p:nvPr/>
        </p:nvSpPr>
        <p:spPr>
          <a:xfrm>
            <a:off x="420213" y="5085608"/>
            <a:ext cx="5006181" cy="2308324"/>
          </a:xfrm>
          <a:prstGeom prst="rect">
            <a:avLst/>
          </a:prstGeom>
        </p:spPr>
        <p:txBody>
          <a:bodyPr wrap="square">
            <a:spAutoFit/>
          </a:bodyPr>
          <a:lstStyle/>
          <a:p>
            <a:pPr lvl="0" algn="just"/>
            <a:r>
              <a:rPr lang="en-US" sz="3600" b="1" dirty="0">
                <a:solidFill>
                  <a:srgbClr val="0000CC"/>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ó rúc vào chân tôi</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nức lên những tiếng khe khẽ trong cổ</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cái đuôi bé xíu ngoáy tít</a:t>
            </a:r>
            <a:r>
              <a:rPr lang="vi-VN"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6" name="Rectangle 45"/>
          <p:cNvSpPr/>
          <p:nvPr/>
        </p:nvSpPr>
        <p:spPr>
          <a:xfrm>
            <a:off x="2923304" y="2917091"/>
            <a:ext cx="2681840"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oáng </a:t>
            </a:r>
            <a:r>
              <a:rPr lang="vi-VN" sz="3600" b="1" i="1" dirty="0">
                <a:solidFill>
                  <a:srgbClr val="FF0000"/>
                </a:solidFill>
                <a:latin typeface="Times New Roman" pitchFamily="18" charset="0"/>
                <a:cs typeface="Times New Roman" pitchFamily="18" charset="0"/>
              </a:rPr>
              <a:t>ướt</a:t>
            </a:r>
            <a:r>
              <a:rPr lang="vi-VN"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302419" y="3624977"/>
            <a:ext cx="2273300"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oáy tít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2366383" y="3624977"/>
            <a:ext cx="3134461" cy="646331"/>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kh</a:t>
            </a:r>
            <a:r>
              <a:rPr lang="vi-VN" sz="3600" b="1" dirty="0">
                <a:solidFill>
                  <a:srgbClr val="FF0000"/>
                </a:solidFill>
                <a:latin typeface="Times New Roman" pitchFamily="18" charset="0"/>
                <a:cs typeface="Times New Roman" pitchFamily="18" charset="0"/>
              </a:rPr>
              <a:t>oanh</a:t>
            </a:r>
            <a:r>
              <a:rPr lang="vi-VN" sz="3600" b="1" dirty="0">
                <a:solidFill>
                  <a:srgbClr val="0000CC"/>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tr</a:t>
            </a:r>
            <a:r>
              <a:rPr lang="vi-VN" sz="3600" b="1" dirty="0">
                <a:solidFill>
                  <a:srgbClr val="0000CC"/>
                </a:solidFill>
                <a:latin typeface="Times New Roman" pitchFamily="18" charset="0"/>
                <a:cs typeface="Times New Roman" pitchFamily="18" charset="0"/>
              </a:rPr>
              <a:t>òn,</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442119" y="4377722"/>
            <a:ext cx="2459756" cy="646331"/>
          </a:xfrm>
          <a:prstGeom prst="rect">
            <a:avLst/>
          </a:prstGeom>
        </p:spPr>
        <p:txBody>
          <a:bodyPr wrap="square">
            <a:spAutoFit/>
          </a:bodyPr>
          <a:lstStyle/>
          <a:p>
            <a:pPr lvl="0" algn="just"/>
            <a:r>
              <a:rPr lang="vi-VN" sz="3600" b="1" i="1" dirty="0">
                <a:solidFill>
                  <a:srgbClr val="0000CC"/>
                </a:solidFill>
                <a:latin typeface="Times New Roman" pitchFamily="18" charset="0"/>
                <a:cs typeface="Times New Roman" pitchFamily="18" charset="0"/>
              </a:rPr>
              <a:t>q</a:t>
            </a:r>
            <a:r>
              <a:rPr lang="vi-VN" sz="3600" b="1" i="1" dirty="0">
                <a:solidFill>
                  <a:srgbClr val="FF0000"/>
                </a:solidFill>
                <a:latin typeface="Times New Roman" pitchFamily="18" charset="0"/>
                <a:cs typeface="Times New Roman" pitchFamily="18" charset="0"/>
              </a:rPr>
              <a:t>uấn</a:t>
            </a:r>
            <a:r>
              <a:rPr lang="vi-VN" sz="3600" b="1" i="1" dirty="0">
                <a:solidFill>
                  <a:srgbClr val="0000CC"/>
                </a:solidFill>
                <a:latin typeface="Times New Roman" pitchFamily="18" charset="0"/>
                <a:cs typeface="Times New Roman" pitchFamily="18" charset="0"/>
              </a:rPr>
              <a:t> q</a:t>
            </a:r>
            <a:r>
              <a:rPr lang="vi-VN" sz="3600" b="1" i="1" dirty="0">
                <a:solidFill>
                  <a:srgbClr val="FF0000"/>
                </a:solidFill>
                <a:latin typeface="Times New Roman" pitchFamily="18" charset="0"/>
                <a:cs typeface="Times New Roman" pitchFamily="18" charset="0"/>
              </a:rPr>
              <a:t>uýt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12" name="Rectangle 11"/>
          <p:cNvSpPr/>
          <p:nvPr/>
        </p:nvSpPr>
        <p:spPr>
          <a:xfrm>
            <a:off x="5878909" y="4075401"/>
            <a:ext cx="9879409" cy="1200329"/>
          </a:xfrm>
          <a:prstGeom prst="rect">
            <a:avLst/>
          </a:prstGeom>
        </p:spPr>
        <p:txBody>
          <a:bodyPr wrap="square">
            <a:spAutoFit/>
          </a:bodyPr>
          <a:lstStyle/>
          <a:p>
            <a:pPr lvl="0" algn="just">
              <a:spcAft>
                <a:spcPts val="0"/>
              </a:spcAft>
            </a:pPr>
            <a:r>
              <a:rPr lang="nl-NL" sz="3600" b="1" dirty="0">
                <a:solidFill>
                  <a:srgbClr val="0000CC"/>
                </a:solidFill>
                <a:latin typeface="Times New Roman"/>
                <a:ea typeface="Times New Roman"/>
              </a:rPr>
              <a:t>+</a:t>
            </a:r>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Chú chó trông tuyệt xinh, lông trắng, khoang đen, đôi mắt tròn xoe và loáng ướt.</a:t>
            </a:r>
            <a:endParaRPr lang="en-US" sz="3600" b="1" dirty="0">
              <a:solidFill>
                <a:srgbClr val="0000CC"/>
              </a:solidFill>
              <a:latin typeface="Times New Roman"/>
              <a:ea typeface="Times New Roman"/>
            </a:endParaRPr>
          </a:p>
        </p:txBody>
      </p:sp>
      <p:sp>
        <p:nvSpPr>
          <p:cNvPr id="13" name="Rectangle 12"/>
          <p:cNvSpPr/>
          <p:nvPr/>
        </p:nvSpPr>
        <p:spPr>
          <a:xfrm>
            <a:off x="5676900" y="5379965"/>
            <a:ext cx="10233819" cy="1200329"/>
          </a:xfrm>
          <a:prstGeom prst="rect">
            <a:avLst/>
          </a:prstGeom>
        </p:spPr>
        <p:txBody>
          <a:bodyPr wrap="square">
            <a:spAutoFit/>
          </a:bodyPr>
          <a:lstStyle/>
          <a:p>
            <a:pPr algn="just">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a:ea typeface="Times New Roman"/>
              </a:rPr>
              <a:t>Chú</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đặt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tên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a:t>
            </a:r>
            <a:endParaRPr lang="en-US" sz="3600" b="1" dirty="0">
              <a:solidFill>
                <a:srgbClr val="FF0000"/>
              </a:solidFill>
              <a:effectLst/>
              <a:latin typeface="Times New Roman"/>
              <a:ea typeface="Times New Roman"/>
            </a:endParaRPr>
          </a:p>
        </p:txBody>
      </p:sp>
      <p:sp>
        <p:nvSpPr>
          <p:cNvPr id="50" name="Rectangle 49"/>
          <p:cNvSpPr/>
          <p:nvPr/>
        </p:nvSpPr>
        <p:spPr>
          <a:xfrm>
            <a:off x="5705879" y="6630385"/>
            <a:ext cx="10233818" cy="1754326"/>
          </a:xfrm>
          <a:prstGeom prst="rect">
            <a:avLst/>
          </a:prstGeom>
        </p:spPr>
        <p:txBody>
          <a:bodyPr wrap="square">
            <a:spAutoFit/>
          </a:bodyPr>
          <a:lstStyle/>
          <a:p>
            <a:pPr algn="just">
              <a:spcAft>
                <a:spcPts val="0"/>
              </a:spcAft>
            </a:pPr>
            <a:r>
              <a:rPr lang="nl-NL" sz="3600" b="1" dirty="0">
                <a:solidFill>
                  <a:srgbClr val="0000CC"/>
                </a:solidFill>
                <a:latin typeface="Times New Roman" pitchFamily="18" charset="0"/>
                <a:cs typeface="Times New Roman" pitchFamily="18" charset="0"/>
              </a:rPr>
              <a:t>  + </a:t>
            </a:r>
            <a:r>
              <a:rPr lang="nl-NL" sz="3600" dirty="0">
                <a:latin typeface="Times New Roman"/>
                <a:ea typeface="Times New Roman"/>
              </a:rPr>
              <a:t> </a:t>
            </a:r>
            <a:r>
              <a:rPr lang="nl-NL" sz="3600" b="1" dirty="0">
                <a:solidFill>
                  <a:srgbClr val="0000CC"/>
                </a:solidFill>
                <a:latin typeface="Times New Roman"/>
                <a:ea typeface="Times New Roman"/>
              </a:rPr>
              <a:t>Chú chó được đặt tên là Cúp.Chú cúp biết chui gầm giường lấy trái banh, đem chiếc khăn lau nhà, đưa hai chân trước lên bắt tay.</a:t>
            </a:r>
            <a:endParaRPr lang="en-US" sz="3600" b="1" dirty="0">
              <a:solidFill>
                <a:srgbClr val="0000CC"/>
              </a:solidFill>
              <a:effectLst/>
              <a:latin typeface="Times New Roman"/>
              <a:ea typeface="Times New Roman"/>
            </a:endParaRPr>
          </a:p>
        </p:txBody>
      </p:sp>
      <p:grpSp>
        <p:nvGrpSpPr>
          <p:cNvPr id="25" name="Group 24"/>
          <p:cNvGrpSpPr/>
          <p:nvPr/>
        </p:nvGrpSpPr>
        <p:grpSpPr>
          <a:xfrm>
            <a:off x="4244547" y="76200"/>
            <a:ext cx="7017972" cy="1489756"/>
            <a:chOff x="4244547" y="238780"/>
            <a:chExt cx="7017972" cy="1489756"/>
          </a:xfrm>
        </p:grpSpPr>
        <p:grpSp>
          <p:nvGrpSpPr>
            <p:cNvPr id="33" name="Group 32"/>
            <p:cNvGrpSpPr/>
            <p:nvPr/>
          </p:nvGrpSpPr>
          <p:grpSpPr>
            <a:xfrm>
              <a:off x="5084510" y="238780"/>
              <a:ext cx="3682460" cy="905028"/>
              <a:chOff x="4998717" y="299739"/>
              <a:chExt cx="3620326" cy="905028"/>
            </a:xfrm>
          </p:grpSpPr>
          <p:grpSp>
            <p:nvGrpSpPr>
              <p:cNvPr id="35" name="Group 34"/>
              <p:cNvGrpSpPr/>
              <p:nvPr/>
            </p:nvGrpSpPr>
            <p:grpSpPr>
              <a:xfrm>
                <a:off x="4998717" y="299739"/>
                <a:ext cx="3620326" cy="905028"/>
                <a:chOff x="4998717" y="299739"/>
                <a:chExt cx="3620326" cy="905028"/>
              </a:xfrm>
            </p:grpSpPr>
            <p:sp>
              <p:nvSpPr>
                <p:cNvPr id="37" name="TextBox 36"/>
                <p:cNvSpPr txBox="1"/>
                <p:nvPr/>
              </p:nvSpPr>
              <p:spPr>
                <a:xfrm>
                  <a:off x="4998717" y="299739"/>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38" name="TextBox 37"/>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36" name="Straight Connector 35"/>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xEl>
                                              <p:pRg st="0" end="0"/>
                                            </p:txEl>
                                          </p:spTgt>
                                        </p:tgtEl>
                                        <p:attrNameLst>
                                          <p:attrName>style.visibility</p:attrName>
                                        </p:attrNameLst>
                                      </p:cBhvr>
                                      <p:to>
                                        <p:strVal val="visible"/>
                                      </p:to>
                                    </p:set>
                                    <p:animEffect transition="in" filter="fade">
                                      <p:cBhvr>
                                        <p:cTn id="22"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96993" y="3048000"/>
            <a:ext cx="10233818" cy="646331"/>
          </a:xfrm>
          <a:prstGeom prst="rect">
            <a:avLst/>
          </a:prstGeom>
        </p:spPr>
        <p:txBody>
          <a:bodyPr wrap="square">
            <a:spAutoFit/>
          </a:bodyPr>
          <a:lstStyle/>
          <a:p>
            <a:pPr>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hãy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nói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sở</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thích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chú</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chó</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12" name="Rectangle 11"/>
          <p:cNvSpPr/>
          <p:nvPr/>
        </p:nvSpPr>
        <p:spPr>
          <a:xfrm>
            <a:off x="5778439" y="4423888"/>
            <a:ext cx="9677400" cy="1200329"/>
          </a:xfrm>
          <a:prstGeom prst="rect">
            <a:avLst/>
          </a:prstGeom>
        </p:spPr>
        <p:txBody>
          <a:bodyPr wrap="square">
            <a:spAutoFit/>
          </a:bodyPr>
          <a:lstStyle/>
          <a:p>
            <a:pPr algn="just">
              <a:spcAft>
                <a:spcPts val="0"/>
              </a:spcAft>
            </a:pPr>
            <a:r>
              <a:rPr lang="nl-NL" sz="3600" b="1" dirty="0">
                <a:solidFill>
                  <a:srgbClr val="0000CC"/>
                </a:solidFill>
                <a:latin typeface="Times New Roman"/>
                <a:ea typeface="Times New Roman"/>
              </a:rPr>
              <a:t>+</a:t>
            </a:r>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 Sở thích của chú chó</a:t>
            </a:r>
            <a:r>
              <a:rPr lang="vi-VN" sz="3600" b="1" dirty="0">
                <a:solidFill>
                  <a:srgbClr val="0000CC"/>
                </a:solidFill>
                <a:latin typeface="Times New Roman"/>
                <a:ea typeface="Times New Roman"/>
              </a:rPr>
              <a:t> là</a:t>
            </a:r>
            <a:r>
              <a:rPr lang="nl-NL" sz="3600" b="1" dirty="0">
                <a:solidFill>
                  <a:srgbClr val="0000CC"/>
                </a:solidFill>
                <a:latin typeface="Times New Roman"/>
                <a:ea typeface="Times New Roman"/>
              </a:rPr>
              <a:t> thích nghe bạn nhỏ đọc truyện.</a:t>
            </a:r>
            <a:endParaRPr lang="en-US" sz="3200" b="1" dirty="0">
              <a:solidFill>
                <a:srgbClr val="0000CC"/>
              </a:solidFill>
              <a:effectLst/>
              <a:latin typeface="Times New Roman"/>
              <a:ea typeface="Times New Roman"/>
            </a:endParaRPr>
          </a:p>
        </p:txBody>
      </p:sp>
      <p:grpSp>
        <p:nvGrpSpPr>
          <p:cNvPr id="23" name="Group 22"/>
          <p:cNvGrpSpPr/>
          <p:nvPr/>
        </p:nvGrpSpPr>
        <p:grpSpPr>
          <a:xfrm>
            <a:off x="4244547" y="76200"/>
            <a:ext cx="7017972" cy="1489756"/>
            <a:chOff x="4244547" y="238780"/>
            <a:chExt cx="7017972" cy="1489756"/>
          </a:xfrm>
        </p:grpSpPr>
        <p:grpSp>
          <p:nvGrpSpPr>
            <p:cNvPr id="24" name="Group 23"/>
            <p:cNvGrpSpPr/>
            <p:nvPr/>
          </p:nvGrpSpPr>
          <p:grpSpPr>
            <a:xfrm>
              <a:off x="5084510" y="238780"/>
              <a:ext cx="3682460" cy="905028"/>
              <a:chOff x="4998717" y="299739"/>
              <a:chExt cx="3620326" cy="905028"/>
            </a:xfrm>
          </p:grpSpPr>
          <p:grpSp>
            <p:nvGrpSpPr>
              <p:cNvPr id="33" name="Group 32"/>
              <p:cNvGrpSpPr/>
              <p:nvPr/>
            </p:nvGrpSpPr>
            <p:grpSpPr>
              <a:xfrm>
                <a:off x="4998717" y="299739"/>
                <a:ext cx="3620326" cy="905028"/>
                <a:chOff x="4998717" y="299739"/>
                <a:chExt cx="3620326" cy="905028"/>
              </a:xfrm>
            </p:grpSpPr>
            <p:sp>
              <p:nvSpPr>
                <p:cNvPr id="35" name="TextBox 34"/>
                <p:cNvSpPr txBox="1"/>
                <p:nvPr/>
              </p:nvSpPr>
              <p:spPr>
                <a:xfrm>
                  <a:off x="4998717" y="299739"/>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36" name="TextBox 35"/>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a:solidFill>
                  <a:srgbClr val="0000CC"/>
                </a:solidFill>
                <a:effectLst>
                  <a:outerShdw blurRad="38100" dist="38100" dir="2700000" algn="tl">
                    <a:srgbClr val="000000">
                      <a:alpha val="43137"/>
                    </a:srgbClr>
                  </a:outerShdw>
                </a:effectLst>
                <a:latin typeface="Times New Roman" pitchFamily="18" charset="0"/>
              </a:endParaRPr>
            </a:p>
          </p:txBody>
        </p:sp>
      </p:grpSp>
      <p:cxnSp>
        <p:nvCxnSpPr>
          <p:cNvPr id="37" name="Straight Connector 36"/>
          <p:cNvCxnSpPr/>
          <p:nvPr/>
        </p:nvCxnSpPr>
        <p:spPr>
          <a:xfrm>
            <a:off x="5600701" y="2659089"/>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8" name="Rectangle 37"/>
          <p:cNvSpPr/>
          <p:nvPr/>
        </p:nvSpPr>
        <p:spPr>
          <a:xfrm>
            <a:off x="581784" y="2895600"/>
            <a:ext cx="2527335"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x</a:t>
            </a:r>
            <a:r>
              <a:rPr lang="vi-VN" sz="3600" b="1" i="1" dirty="0">
                <a:solidFill>
                  <a:srgbClr val="0000CC"/>
                </a:solidFill>
                <a:latin typeface="Times New Roman" pitchFamily="18" charset="0"/>
                <a:cs typeface="Times New Roman" pitchFamily="18" charset="0"/>
              </a:rPr>
              <a:t>inh t</a:t>
            </a:r>
            <a:r>
              <a:rPr lang="vi-VN" sz="3600" b="1" i="1" dirty="0">
                <a:solidFill>
                  <a:srgbClr val="FF0000"/>
                </a:solidFill>
                <a:latin typeface="Times New Roman" pitchFamily="18" charset="0"/>
                <a:cs typeface="Times New Roman" pitchFamily="18" charset="0"/>
              </a:rPr>
              <a:t>uyệt</a:t>
            </a:r>
            <a:r>
              <a:rPr lang="vi-VN"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20213" y="5085608"/>
            <a:ext cx="5006181" cy="2308324"/>
          </a:xfrm>
          <a:prstGeom prst="rect">
            <a:avLst/>
          </a:prstGeom>
        </p:spPr>
        <p:txBody>
          <a:bodyPr wrap="square">
            <a:spAutoFit/>
          </a:bodyPr>
          <a:lstStyle/>
          <a:p>
            <a:pPr lvl="0" algn="just"/>
            <a:r>
              <a:rPr lang="en-US" sz="3600" b="1" dirty="0">
                <a:solidFill>
                  <a:srgbClr val="0000CC"/>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ó rúc vào chân tôi</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nức lên những tiếng khe khẽ trong cổ</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cái đuôi bé xíu ngoáy tít</a:t>
            </a:r>
            <a:r>
              <a:rPr lang="vi-VN"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0" name="Rectangle 39"/>
          <p:cNvSpPr/>
          <p:nvPr/>
        </p:nvSpPr>
        <p:spPr>
          <a:xfrm>
            <a:off x="2923304" y="2917091"/>
            <a:ext cx="2681840"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oáng </a:t>
            </a:r>
            <a:r>
              <a:rPr lang="vi-VN" sz="3600" b="1" i="1" dirty="0">
                <a:solidFill>
                  <a:srgbClr val="FF0000"/>
                </a:solidFill>
                <a:latin typeface="Times New Roman" pitchFamily="18" charset="0"/>
                <a:cs typeface="Times New Roman" pitchFamily="18" charset="0"/>
              </a:rPr>
              <a:t>ướt</a:t>
            </a:r>
            <a:r>
              <a:rPr lang="vi-VN"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1" name="Rectangle 40"/>
          <p:cNvSpPr/>
          <p:nvPr/>
        </p:nvSpPr>
        <p:spPr>
          <a:xfrm>
            <a:off x="302419" y="3624977"/>
            <a:ext cx="2273300"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oáy tít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2366383" y="3624977"/>
            <a:ext cx="3134461" cy="646331"/>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kh</a:t>
            </a:r>
            <a:r>
              <a:rPr lang="vi-VN" sz="3600" b="1" dirty="0">
                <a:solidFill>
                  <a:srgbClr val="FF0000"/>
                </a:solidFill>
                <a:latin typeface="Times New Roman" pitchFamily="18" charset="0"/>
                <a:cs typeface="Times New Roman" pitchFamily="18" charset="0"/>
              </a:rPr>
              <a:t>oanh</a:t>
            </a:r>
            <a:r>
              <a:rPr lang="vi-VN" sz="3600" b="1" dirty="0">
                <a:solidFill>
                  <a:srgbClr val="0000CC"/>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tr</a:t>
            </a:r>
            <a:r>
              <a:rPr lang="vi-VN" sz="3600" b="1" dirty="0">
                <a:solidFill>
                  <a:srgbClr val="0000CC"/>
                </a:solidFill>
                <a:latin typeface="Times New Roman" pitchFamily="18" charset="0"/>
                <a:cs typeface="Times New Roman" pitchFamily="18" charset="0"/>
              </a:rPr>
              <a:t>òn,</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442119" y="4377722"/>
            <a:ext cx="2459756" cy="646331"/>
          </a:xfrm>
          <a:prstGeom prst="rect">
            <a:avLst/>
          </a:prstGeom>
        </p:spPr>
        <p:txBody>
          <a:bodyPr wrap="square">
            <a:spAutoFit/>
          </a:bodyPr>
          <a:lstStyle/>
          <a:p>
            <a:pPr lvl="0" algn="just"/>
            <a:r>
              <a:rPr lang="vi-VN" sz="3600" b="1" i="1" dirty="0">
                <a:solidFill>
                  <a:srgbClr val="0000CC"/>
                </a:solidFill>
                <a:latin typeface="Times New Roman" pitchFamily="18" charset="0"/>
                <a:cs typeface="Times New Roman" pitchFamily="18" charset="0"/>
              </a:rPr>
              <a:t>q</a:t>
            </a:r>
            <a:r>
              <a:rPr lang="vi-VN" sz="3600" b="1" i="1" dirty="0">
                <a:solidFill>
                  <a:srgbClr val="FF0000"/>
                </a:solidFill>
                <a:latin typeface="Times New Roman" pitchFamily="18" charset="0"/>
                <a:cs typeface="Times New Roman" pitchFamily="18" charset="0"/>
              </a:rPr>
              <a:t>uấn</a:t>
            </a:r>
            <a:r>
              <a:rPr lang="vi-VN" sz="3600" b="1" i="1" dirty="0">
                <a:solidFill>
                  <a:srgbClr val="0000CC"/>
                </a:solidFill>
                <a:latin typeface="Times New Roman" pitchFamily="18" charset="0"/>
                <a:cs typeface="Times New Roman" pitchFamily="18" charset="0"/>
              </a:rPr>
              <a:t> q</a:t>
            </a:r>
            <a:r>
              <a:rPr lang="vi-VN" sz="3600" b="1" i="1" dirty="0">
                <a:solidFill>
                  <a:srgbClr val="FF0000"/>
                </a:solidFill>
                <a:latin typeface="Times New Roman" pitchFamily="18" charset="0"/>
                <a:cs typeface="Times New Roman" pitchFamily="18" charset="0"/>
              </a:rPr>
              <a:t>uýt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1119110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Rectangle 12"/>
          <p:cNvSpPr/>
          <p:nvPr/>
        </p:nvSpPr>
        <p:spPr>
          <a:xfrm>
            <a:off x="5605144" y="2667000"/>
            <a:ext cx="10000775" cy="1754326"/>
          </a:xfrm>
          <a:prstGeom prst="rect">
            <a:avLst/>
          </a:prstGeom>
        </p:spPr>
        <p:txBody>
          <a:bodyPr wrap="square">
            <a:spAutoFit/>
          </a:bodyPr>
          <a:lstStyle/>
          <a:p>
            <a:pPr algn="just">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4</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Tìm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chi </a:t>
            </a:r>
            <a:r>
              <a:rPr lang="en-US" sz="3600" b="1" dirty="0" err="1">
                <a:solidFill>
                  <a:srgbClr val="FF0000"/>
                </a:solidFill>
                <a:latin typeface="Times New Roman"/>
                <a:ea typeface="Times New Roman"/>
              </a:rPr>
              <a:t>tiết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hiện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cảm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giữa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chú</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chó</a:t>
            </a:r>
            <a:r>
              <a:rPr lang="vi-VN" sz="3600" b="1" dirty="0">
                <a:solidFill>
                  <a:srgbClr val="FF0000"/>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nghĩ</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cảm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đó</a:t>
            </a:r>
            <a:r>
              <a:rPr lang="en-US" sz="3600" b="1" dirty="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50" name="Rectangle 49"/>
          <p:cNvSpPr/>
          <p:nvPr/>
        </p:nvSpPr>
        <p:spPr>
          <a:xfrm>
            <a:off x="5699919" y="4271969"/>
            <a:ext cx="10058400" cy="4524315"/>
          </a:xfrm>
          <a:prstGeom prst="rect">
            <a:avLst/>
          </a:prstGeom>
        </p:spPr>
        <p:txBody>
          <a:bodyPr wrap="square">
            <a:spAutoFit/>
          </a:bodyPr>
          <a:lstStyle/>
          <a:p>
            <a:pPr algn="just">
              <a:spcAft>
                <a:spcPts val="0"/>
              </a:spcAft>
            </a:pPr>
            <a:r>
              <a:rPr lang="nl-NL" sz="3600" b="1">
                <a:solidFill>
                  <a:srgbClr val="0000CC"/>
                </a:solidFill>
                <a:latin typeface="Times New Roman" pitchFamily="18" charset="0"/>
                <a:cs typeface="Times New Roman" pitchFamily="18" charset="0"/>
              </a:rPr>
              <a:t>   + </a:t>
            </a:r>
            <a:r>
              <a:rPr lang="nl-NL" sz="3600">
                <a:solidFill>
                  <a:srgbClr val="000000"/>
                </a:solidFill>
                <a:latin typeface="Times New Roman"/>
                <a:ea typeface="Times New Roman"/>
              </a:rPr>
              <a:t> </a:t>
            </a:r>
            <a:r>
              <a:rPr lang="nl-NL" sz="3600" b="1" dirty="0">
                <a:solidFill>
                  <a:srgbClr val="0000CC"/>
                </a:solidFill>
                <a:latin typeface="Times New Roman"/>
                <a:ea typeface="Times New Roman"/>
              </a:rPr>
              <a:t>Bạn nhỏ đọc truyện cho chú chó nghe, mỗi khi chú cúp chạy ra mừng bạn nhỏ vỗ về chú. Chú chó rúc vào chân bạn nhỏ, đuôi ngoáy tít,... Như làm nũng mẹ. Cúp chạy ra mừng rỡ khi bạn nhỏ đi học về... Bạn nhỏ và Cúp ngày càng quấn quýt bên</a:t>
            </a:r>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nhau.</a:t>
            </a:r>
            <a:endParaRPr lang="vi-VN" sz="3600" b="1" dirty="0">
              <a:solidFill>
                <a:srgbClr val="0000CC"/>
              </a:solidFill>
              <a:latin typeface="Times New Roman"/>
              <a:ea typeface="Times New Roman"/>
            </a:endParaRPr>
          </a:p>
          <a:p>
            <a:pPr algn="just">
              <a:spcAft>
                <a:spcPts val="0"/>
              </a:spcAft>
            </a:pPr>
            <a:r>
              <a:rPr lang="en-US" sz="3600" b="1">
                <a:solidFill>
                  <a:srgbClr val="0000CC"/>
                </a:solidFill>
                <a:latin typeface="Times New Roman"/>
                <a:ea typeface="Times New Roman"/>
              </a:rPr>
              <a:t>   </a:t>
            </a:r>
            <a:r>
              <a:rPr lang="vi-VN" sz="3600" b="1">
                <a:solidFill>
                  <a:srgbClr val="0000CC"/>
                </a:solidFill>
                <a:latin typeface="Times New Roman"/>
                <a:ea typeface="Times New Roman"/>
              </a:rPr>
              <a:t>+ </a:t>
            </a:r>
            <a:r>
              <a:rPr lang="nl-NL" sz="3600" b="1" dirty="0">
                <a:solidFill>
                  <a:srgbClr val="0000CC"/>
                </a:solidFill>
                <a:latin typeface="Times New Roman"/>
                <a:ea typeface="Times New Roman"/>
              </a:rPr>
              <a:t>Tình </a:t>
            </a:r>
            <a:r>
              <a:rPr lang="vi-VN" sz="3600" b="1" dirty="0">
                <a:solidFill>
                  <a:srgbClr val="0000CC"/>
                </a:solidFill>
                <a:latin typeface="Times New Roman"/>
                <a:ea typeface="Times New Roman"/>
              </a:rPr>
              <a:t>cảm đó cho biết b</a:t>
            </a:r>
            <a:r>
              <a:rPr lang="nl-NL" sz="3600" b="1" dirty="0">
                <a:solidFill>
                  <a:srgbClr val="0000CC"/>
                </a:solidFill>
                <a:latin typeface="Times New Roman"/>
                <a:ea typeface="Times New Roman"/>
              </a:rPr>
              <a:t>ạn nhỏ rất yêu quý chú chó và chúng ta nên học tập bạn ấy.</a:t>
            </a:r>
            <a:endParaRPr lang="en-US" sz="3600" b="1" dirty="0">
              <a:solidFill>
                <a:srgbClr val="0000CC"/>
              </a:solidFill>
              <a:latin typeface="Times New Roman"/>
              <a:ea typeface="Times New Roman"/>
            </a:endParaRPr>
          </a:p>
        </p:txBody>
      </p:sp>
      <p:grpSp>
        <p:nvGrpSpPr>
          <p:cNvPr id="23" name="Group 22"/>
          <p:cNvGrpSpPr/>
          <p:nvPr/>
        </p:nvGrpSpPr>
        <p:grpSpPr>
          <a:xfrm>
            <a:off x="4244547" y="76200"/>
            <a:ext cx="7017972" cy="1489756"/>
            <a:chOff x="4244547" y="238780"/>
            <a:chExt cx="7017972" cy="1489756"/>
          </a:xfrm>
        </p:grpSpPr>
        <p:grpSp>
          <p:nvGrpSpPr>
            <p:cNvPr id="24" name="Group 23"/>
            <p:cNvGrpSpPr/>
            <p:nvPr/>
          </p:nvGrpSpPr>
          <p:grpSpPr>
            <a:xfrm>
              <a:off x="5084510" y="238780"/>
              <a:ext cx="3682460" cy="905028"/>
              <a:chOff x="4998717" y="299739"/>
              <a:chExt cx="3620326" cy="905028"/>
            </a:xfrm>
          </p:grpSpPr>
          <p:grpSp>
            <p:nvGrpSpPr>
              <p:cNvPr id="33" name="Group 32"/>
              <p:cNvGrpSpPr/>
              <p:nvPr/>
            </p:nvGrpSpPr>
            <p:grpSpPr>
              <a:xfrm>
                <a:off x="4998717" y="299739"/>
                <a:ext cx="3620326" cy="905028"/>
                <a:chOff x="4998717" y="299739"/>
                <a:chExt cx="3620326" cy="905028"/>
              </a:xfrm>
            </p:grpSpPr>
            <p:sp>
              <p:nvSpPr>
                <p:cNvPr id="35" name="TextBox 34"/>
                <p:cNvSpPr txBox="1"/>
                <p:nvPr/>
              </p:nvSpPr>
              <p:spPr>
                <a:xfrm>
                  <a:off x="4998717" y="299739"/>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36" name="TextBox 35"/>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a:solidFill>
                  <a:srgbClr val="0000CC"/>
                </a:solidFill>
                <a:effectLst>
                  <a:outerShdw blurRad="38100" dist="38100" dir="2700000" algn="tl">
                    <a:srgbClr val="000000">
                      <a:alpha val="43137"/>
                    </a:srgbClr>
                  </a:outerShdw>
                </a:effectLst>
                <a:latin typeface="Times New Roman" pitchFamily="18" charset="0"/>
              </a:endParaRPr>
            </a:p>
          </p:txBody>
        </p:sp>
      </p:grpSp>
      <p:cxnSp>
        <p:nvCxnSpPr>
          <p:cNvPr id="37" name="Straight Connector 36"/>
          <p:cNvCxnSpPr/>
          <p:nvPr/>
        </p:nvCxnSpPr>
        <p:spPr>
          <a:xfrm>
            <a:off x="5497795" y="2669532"/>
            <a:ext cx="0" cy="578866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8" name="Rectangle 37"/>
          <p:cNvSpPr/>
          <p:nvPr/>
        </p:nvSpPr>
        <p:spPr>
          <a:xfrm>
            <a:off x="581784" y="2895600"/>
            <a:ext cx="2527335"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x</a:t>
            </a:r>
            <a:r>
              <a:rPr lang="vi-VN" sz="3600" b="1" i="1" dirty="0">
                <a:solidFill>
                  <a:srgbClr val="0000CC"/>
                </a:solidFill>
                <a:latin typeface="Times New Roman" pitchFamily="18" charset="0"/>
                <a:cs typeface="Times New Roman" pitchFamily="18" charset="0"/>
              </a:rPr>
              <a:t>inh t</a:t>
            </a:r>
            <a:r>
              <a:rPr lang="vi-VN" sz="3600" b="1" i="1" dirty="0">
                <a:solidFill>
                  <a:srgbClr val="FF0000"/>
                </a:solidFill>
                <a:latin typeface="Times New Roman" pitchFamily="18" charset="0"/>
                <a:cs typeface="Times New Roman" pitchFamily="18" charset="0"/>
              </a:rPr>
              <a:t>uyệt</a:t>
            </a:r>
            <a:r>
              <a:rPr lang="vi-VN"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20213" y="5085608"/>
            <a:ext cx="5006181" cy="2308324"/>
          </a:xfrm>
          <a:prstGeom prst="rect">
            <a:avLst/>
          </a:prstGeom>
        </p:spPr>
        <p:txBody>
          <a:bodyPr wrap="square">
            <a:spAutoFit/>
          </a:bodyPr>
          <a:lstStyle/>
          <a:p>
            <a:pPr lvl="0" algn="just"/>
            <a:r>
              <a:rPr lang="en-US" sz="3600" b="1" dirty="0">
                <a:solidFill>
                  <a:srgbClr val="0000CC"/>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ó rúc vào chân tôi</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nức lên những tiếng khe khẽ trong cổ</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cái đuôi bé xíu ngoáy tít</a:t>
            </a:r>
            <a:r>
              <a:rPr lang="vi-VN"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0" name="Rectangle 39"/>
          <p:cNvSpPr/>
          <p:nvPr/>
        </p:nvSpPr>
        <p:spPr>
          <a:xfrm>
            <a:off x="2923304" y="2917091"/>
            <a:ext cx="2681840"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oáng </a:t>
            </a:r>
            <a:r>
              <a:rPr lang="vi-VN" sz="3600" b="1" i="1" dirty="0">
                <a:solidFill>
                  <a:srgbClr val="FF0000"/>
                </a:solidFill>
                <a:latin typeface="Times New Roman" pitchFamily="18" charset="0"/>
                <a:cs typeface="Times New Roman" pitchFamily="18" charset="0"/>
              </a:rPr>
              <a:t>ướt</a:t>
            </a:r>
            <a:r>
              <a:rPr lang="vi-VN"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1" name="Rectangle 40"/>
          <p:cNvSpPr/>
          <p:nvPr/>
        </p:nvSpPr>
        <p:spPr>
          <a:xfrm>
            <a:off x="302419" y="3624977"/>
            <a:ext cx="2273300"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oáy tít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2" name="Rectangle 41"/>
          <p:cNvSpPr/>
          <p:nvPr/>
        </p:nvSpPr>
        <p:spPr>
          <a:xfrm>
            <a:off x="2366383" y="3624977"/>
            <a:ext cx="3134461" cy="646331"/>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kh</a:t>
            </a:r>
            <a:r>
              <a:rPr lang="vi-VN" sz="3600" b="1" dirty="0">
                <a:solidFill>
                  <a:srgbClr val="FF0000"/>
                </a:solidFill>
                <a:latin typeface="Times New Roman" pitchFamily="18" charset="0"/>
                <a:cs typeface="Times New Roman" pitchFamily="18" charset="0"/>
              </a:rPr>
              <a:t>oanh</a:t>
            </a:r>
            <a:r>
              <a:rPr lang="vi-VN" sz="3600" b="1" dirty="0">
                <a:solidFill>
                  <a:srgbClr val="0000CC"/>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tr</a:t>
            </a:r>
            <a:r>
              <a:rPr lang="vi-VN" sz="3600" b="1" dirty="0">
                <a:solidFill>
                  <a:srgbClr val="0000CC"/>
                </a:solidFill>
                <a:latin typeface="Times New Roman" pitchFamily="18" charset="0"/>
                <a:cs typeface="Times New Roman" pitchFamily="18" charset="0"/>
              </a:rPr>
              <a:t>òn,</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442119" y="4377722"/>
            <a:ext cx="2459756" cy="646331"/>
          </a:xfrm>
          <a:prstGeom prst="rect">
            <a:avLst/>
          </a:prstGeom>
        </p:spPr>
        <p:txBody>
          <a:bodyPr wrap="square">
            <a:spAutoFit/>
          </a:bodyPr>
          <a:lstStyle/>
          <a:p>
            <a:pPr lvl="0" algn="just"/>
            <a:r>
              <a:rPr lang="vi-VN" sz="3600" b="1" i="1" dirty="0">
                <a:solidFill>
                  <a:srgbClr val="0000CC"/>
                </a:solidFill>
                <a:latin typeface="Times New Roman" pitchFamily="18" charset="0"/>
                <a:cs typeface="Times New Roman" pitchFamily="18" charset="0"/>
              </a:rPr>
              <a:t>q</a:t>
            </a:r>
            <a:r>
              <a:rPr lang="vi-VN" sz="3600" b="1" i="1" dirty="0">
                <a:solidFill>
                  <a:srgbClr val="FF0000"/>
                </a:solidFill>
                <a:latin typeface="Times New Roman" pitchFamily="18" charset="0"/>
                <a:cs typeface="Times New Roman" pitchFamily="18" charset="0"/>
              </a:rPr>
              <a:t>uấn</a:t>
            </a:r>
            <a:r>
              <a:rPr lang="vi-VN" sz="3600" b="1" i="1" dirty="0">
                <a:solidFill>
                  <a:srgbClr val="0000CC"/>
                </a:solidFill>
                <a:latin typeface="Times New Roman" pitchFamily="18" charset="0"/>
                <a:cs typeface="Times New Roman" pitchFamily="18" charset="0"/>
              </a:rPr>
              <a:t> q</a:t>
            </a:r>
            <a:r>
              <a:rPr lang="vi-VN" sz="3600" b="1" i="1" dirty="0">
                <a:solidFill>
                  <a:srgbClr val="FF0000"/>
                </a:solidFill>
                <a:latin typeface="Times New Roman" pitchFamily="18" charset="0"/>
                <a:cs typeface="Times New Roman" pitchFamily="18" charset="0"/>
              </a:rPr>
              <a:t>uýt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650303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xEl>
                                              <p:pRg st="0" end="0"/>
                                            </p:txEl>
                                          </p:spTgt>
                                        </p:tgtEl>
                                        <p:attrNameLst>
                                          <p:attrName>style.visibility</p:attrName>
                                        </p:attrNameLst>
                                      </p:cBhvr>
                                      <p:to>
                                        <p:strVal val="visible"/>
                                      </p:to>
                                    </p:set>
                                    <p:animEffect transition="in" filter="fade">
                                      <p:cBhvr>
                                        <p:cTn id="12" dur="500"/>
                                        <p:tgtEl>
                                          <p:spTgt spid="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xEl>
                                              <p:pRg st="1" end="1"/>
                                            </p:txEl>
                                          </p:spTgt>
                                        </p:tgtEl>
                                        <p:attrNameLst>
                                          <p:attrName>style.visibility</p:attrName>
                                        </p:attrNameLst>
                                      </p:cBhvr>
                                      <p:to>
                                        <p:strVal val="visible"/>
                                      </p:to>
                                    </p:set>
                                    <p:animEffect transition="in" filter="fade">
                                      <p:cBhvr>
                                        <p:cTn id="17" dur="500"/>
                                        <p:tgtEl>
                                          <p:spTgt spid="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223274"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57745" y="3637009"/>
            <a:ext cx="9525001" cy="4089352"/>
            <a:chOff x="6057746" y="3987848"/>
            <a:chExt cx="9525001" cy="4089352"/>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775571" y="1270023"/>
              <a:ext cx="4089352" cy="9525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66720" y="4524418"/>
              <a:ext cx="8137525" cy="3016210"/>
            </a:xfrm>
            <a:prstGeom prst="rect">
              <a:avLst/>
            </a:prstGeom>
          </p:spPr>
          <p:txBody>
            <a:bodyPr>
              <a:spAutoFit/>
            </a:bodyPr>
            <a:lstStyle/>
            <a:p>
              <a:pPr algn="just">
                <a:spcAft>
                  <a:spcPts val="0"/>
                </a:spcAft>
              </a:pPr>
              <a:r>
                <a:rPr lang="nl-NL" sz="3800" b="1">
                  <a:solidFill>
                    <a:srgbClr val="FF0000"/>
                  </a:solidFill>
                  <a:latin typeface="Times New Roman"/>
                  <a:ea typeface="Times New Roman"/>
                </a:rPr>
                <a:t>     Vật </a:t>
              </a:r>
              <a:r>
                <a:rPr lang="nl-NL" sz="3800" b="1" dirty="0">
                  <a:solidFill>
                    <a:srgbClr val="FF0000"/>
                  </a:solidFill>
                  <a:latin typeface="Times New Roman"/>
                  <a:ea typeface="Times New Roman"/>
                </a:rPr>
                <a:t>nuôi trong nhà là những người bạn của chúng ta. Tình cảm thân thiết, gắn bó giữa bạn nhỏ và chú chó Cúp. Qua đó khuyên các em biết yêu quý vật nuôi trong nhà.</a:t>
              </a:r>
              <a:endParaRPr lang="en-US" sz="3800" dirty="0">
                <a:solidFill>
                  <a:srgbClr val="FF0000"/>
                </a:solidFill>
                <a:effectLst/>
                <a:latin typeface="Times New Roman"/>
                <a:ea typeface="Times New Roman"/>
              </a:endParaRPr>
            </a:p>
          </p:txBody>
        </p:sp>
      </p:grpSp>
      <p:grpSp>
        <p:nvGrpSpPr>
          <p:cNvPr id="33" name="Group 32"/>
          <p:cNvGrpSpPr/>
          <p:nvPr/>
        </p:nvGrpSpPr>
        <p:grpSpPr>
          <a:xfrm>
            <a:off x="4244547" y="76200"/>
            <a:ext cx="7017972" cy="1489756"/>
            <a:chOff x="4244547" y="238780"/>
            <a:chExt cx="7017972" cy="1489756"/>
          </a:xfrm>
        </p:grpSpPr>
        <p:grpSp>
          <p:nvGrpSpPr>
            <p:cNvPr id="35" name="Group 34"/>
            <p:cNvGrpSpPr/>
            <p:nvPr/>
          </p:nvGrpSpPr>
          <p:grpSpPr>
            <a:xfrm>
              <a:off x="5084510" y="238780"/>
              <a:ext cx="3682460" cy="905028"/>
              <a:chOff x="4998717" y="299739"/>
              <a:chExt cx="3620326" cy="905028"/>
            </a:xfrm>
          </p:grpSpPr>
          <p:grpSp>
            <p:nvGrpSpPr>
              <p:cNvPr id="37" name="Group 36"/>
              <p:cNvGrpSpPr/>
              <p:nvPr/>
            </p:nvGrpSpPr>
            <p:grpSpPr>
              <a:xfrm>
                <a:off x="4998717" y="299739"/>
                <a:ext cx="3620326" cy="905028"/>
                <a:chOff x="4998717" y="299739"/>
                <a:chExt cx="3620326" cy="905028"/>
              </a:xfrm>
            </p:grpSpPr>
            <p:sp>
              <p:nvSpPr>
                <p:cNvPr id="39" name="TextBox 38"/>
                <p:cNvSpPr txBox="1"/>
                <p:nvPr/>
              </p:nvSpPr>
              <p:spPr>
                <a:xfrm>
                  <a:off x="4998717" y="299739"/>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40" name="TextBox 39"/>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38" name="Straight Connector 37"/>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6"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a:solidFill>
                  <a:srgbClr val="0000CC"/>
                </a:solidFill>
                <a:effectLst>
                  <a:outerShdw blurRad="38100" dist="38100" dir="2700000" algn="tl">
                    <a:srgbClr val="000000">
                      <a:alpha val="43137"/>
                    </a:srgbClr>
                  </a:outerShdw>
                </a:effectLst>
                <a:latin typeface="Times New Roman" pitchFamily="18" charset="0"/>
              </a:endParaRPr>
            </a:p>
          </p:txBody>
        </p:sp>
      </p:grpSp>
      <p:cxnSp>
        <p:nvCxnSpPr>
          <p:cNvPr id="41" name="Straight Connector 40"/>
          <p:cNvCxnSpPr/>
          <p:nvPr/>
        </p:nvCxnSpPr>
        <p:spPr>
          <a:xfrm>
            <a:off x="5600701" y="2659089"/>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2" name="Rectangle 41"/>
          <p:cNvSpPr/>
          <p:nvPr/>
        </p:nvSpPr>
        <p:spPr>
          <a:xfrm>
            <a:off x="581784" y="2895600"/>
            <a:ext cx="2527335"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x</a:t>
            </a:r>
            <a:r>
              <a:rPr lang="vi-VN" sz="3600" b="1" i="1" dirty="0">
                <a:solidFill>
                  <a:srgbClr val="0000CC"/>
                </a:solidFill>
                <a:latin typeface="Times New Roman" pitchFamily="18" charset="0"/>
                <a:cs typeface="Times New Roman" pitchFamily="18" charset="0"/>
              </a:rPr>
              <a:t>inh t</a:t>
            </a:r>
            <a:r>
              <a:rPr lang="vi-VN" sz="3600" b="1" i="1" dirty="0">
                <a:solidFill>
                  <a:srgbClr val="FF0000"/>
                </a:solidFill>
                <a:latin typeface="Times New Roman" pitchFamily="18" charset="0"/>
                <a:cs typeface="Times New Roman" pitchFamily="18" charset="0"/>
              </a:rPr>
              <a:t>uyệt</a:t>
            </a:r>
            <a:r>
              <a:rPr lang="vi-VN"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420213" y="5085608"/>
            <a:ext cx="5006181" cy="2308324"/>
          </a:xfrm>
          <a:prstGeom prst="rect">
            <a:avLst/>
          </a:prstGeom>
        </p:spPr>
        <p:txBody>
          <a:bodyPr wrap="square">
            <a:spAutoFit/>
          </a:bodyPr>
          <a:lstStyle/>
          <a:p>
            <a:pPr lvl="0" algn="just"/>
            <a:r>
              <a:rPr lang="en-US" sz="3600" b="1" dirty="0">
                <a:solidFill>
                  <a:srgbClr val="0000CC"/>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ó rúc vào chân tôi</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nức lên những tiếng khe khẽ trong cổ</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cái đuôi bé xíu ngoáy tít</a:t>
            </a:r>
            <a:r>
              <a:rPr lang="vi-VN"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50" name="Rectangle 49"/>
          <p:cNvSpPr/>
          <p:nvPr/>
        </p:nvSpPr>
        <p:spPr>
          <a:xfrm>
            <a:off x="2923304" y="2917091"/>
            <a:ext cx="2681840"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oáng </a:t>
            </a:r>
            <a:r>
              <a:rPr lang="vi-VN" sz="3600" b="1" i="1" dirty="0">
                <a:solidFill>
                  <a:srgbClr val="FF0000"/>
                </a:solidFill>
                <a:latin typeface="Times New Roman" pitchFamily="18" charset="0"/>
                <a:cs typeface="Times New Roman" pitchFamily="18" charset="0"/>
              </a:rPr>
              <a:t>ướt</a:t>
            </a:r>
            <a:r>
              <a:rPr lang="vi-VN"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302419" y="3624977"/>
            <a:ext cx="2273300"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oáy tít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2366383" y="3624977"/>
            <a:ext cx="3134461" cy="646331"/>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kh</a:t>
            </a:r>
            <a:r>
              <a:rPr lang="vi-VN" sz="3600" b="1" dirty="0">
                <a:solidFill>
                  <a:srgbClr val="FF0000"/>
                </a:solidFill>
                <a:latin typeface="Times New Roman" pitchFamily="18" charset="0"/>
                <a:cs typeface="Times New Roman" pitchFamily="18" charset="0"/>
              </a:rPr>
              <a:t>oanh</a:t>
            </a:r>
            <a:r>
              <a:rPr lang="vi-VN" sz="3600" b="1" dirty="0">
                <a:solidFill>
                  <a:srgbClr val="0000CC"/>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tr</a:t>
            </a:r>
            <a:r>
              <a:rPr lang="vi-VN" sz="3600" b="1" dirty="0">
                <a:solidFill>
                  <a:srgbClr val="0000CC"/>
                </a:solidFill>
                <a:latin typeface="Times New Roman" pitchFamily="18" charset="0"/>
                <a:cs typeface="Times New Roman" pitchFamily="18" charset="0"/>
              </a:rPr>
              <a:t>òn,</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442119" y="4377722"/>
            <a:ext cx="2459756" cy="646331"/>
          </a:xfrm>
          <a:prstGeom prst="rect">
            <a:avLst/>
          </a:prstGeom>
        </p:spPr>
        <p:txBody>
          <a:bodyPr wrap="square">
            <a:spAutoFit/>
          </a:bodyPr>
          <a:lstStyle/>
          <a:p>
            <a:pPr lvl="0" algn="just"/>
            <a:r>
              <a:rPr lang="vi-VN" sz="3600" b="1" i="1" dirty="0">
                <a:solidFill>
                  <a:srgbClr val="0000CC"/>
                </a:solidFill>
                <a:latin typeface="Times New Roman" pitchFamily="18" charset="0"/>
                <a:cs typeface="Times New Roman" pitchFamily="18" charset="0"/>
              </a:rPr>
              <a:t>q</a:t>
            </a:r>
            <a:r>
              <a:rPr lang="vi-VN" sz="3600" b="1" i="1" dirty="0">
                <a:solidFill>
                  <a:srgbClr val="FF0000"/>
                </a:solidFill>
                <a:latin typeface="Times New Roman" pitchFamily="18" charset="0"/>
                <a:cs typeface="Times New Roman" pitchFamily="18" charset="0"/>
              </a:rPr>
              <a:t>uấn</a:t>
            </a:r>
            <a:r>
              <a:rPr lang="vi-VN" sz="3600" b="1" i="1" dirty="0">
                <a:solidFill>
                  <a:srgbClr val="0000CC"/>
                </a:solidFill>
                <a:latin typeface="Times New Roman" pitchFamily="18" charset="0"/>
                <a:cs typeface="Times New Roman" pitchFamily="18" charset="0"/>
              </a:rPr>
              <a:t> q</a:t>
            </a:r>
            <a:r>
              <a:rPr lang="vi-VN" sz="3600" b="1" i="1" dirty="0">
                <a:solidFill>
                  <a:srgbClr val="FF0000"/>
                </a:solidFill>
                <a:latin typeface="Times New Roman" pitchFamily="18" charset="0"/>
                <a:cs typeface="Times New Roman" pitchFamily="18" charset="0"/>
              </a:rPr>
              <a:t>uýt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9446</TotalTime>
  <Words>983</Words>
  <Application>Microsoft Office PowerPoint</Application>
  <PresentationFormat>Custom</PresentationFormat>
  <Paragraphs>101</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1014</cp:revision>
  <dcterms:created xsi:type="dcterms:W3CDTF">2008-09-09T22:52:10Z</dcterms:created>
  <dcterms:modified xsi:type="dcterms:W3CDTF">2024-12-20T13:27:16Z</dcterms:modified>
</cp:coreProperties>
</file>