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Lst>
  <p:notesMasterIdLst>
    <p:notesMasterId r:id="rId24"/>
  </p:notesMasterIdLst>
  <p:sldIdLst>
    <p:sldId id="258" r:id="rId4"/>
    <p:sldId id="278" r:id="rId5"/>
    <p:sldId id="279" r:id="rId6"/>
    <p:sldId id="260" r:id="rId7"/>
    <p:sldId id="261" r:id="rId8"/>
    <p:sldId id="262" r:id="rId9"/>
    <p:sldId id="280" r:id="rId10"/>
    <p:sldId id="281" r:id="rId11"/>
    <p:sldId id="266" r:id="rId12"/>
    <p:sldId id="282" r:id="rId13"/>
    <p:sldId id="283" r:id="rId14"/>
    <p:sldId id="284" r:id="rId15"/>
    <p:sldId id="285" r:id="rId16"/>
    <p:sldId id="286" r:id="rId17"/>
    <p:sldId id="287" r:id="rId18"/>
    <p:sldId id="288" r:id="rId19"/>
    <p:sldId id="289" r:id="rId20"/>
    <p:sldId id="290" r:id="rId21"/>
    <p:sldId id="270"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43DC-8257-4082-8190-D1E8607A79B5}"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BB2FF-567C-46B0-B781-C69862A4B7C7}" type="slidenum">
              <a:rPr lang="en-US" smtClean="0"/>
              <a:t>‹#›</a:t>
            </a:fld>
            <a:endParaRPr lang="en-US"/>
          </a:p>
        </p:txBody>
      </p:sp>
    </p:spTree>
    <p:extLst>
      <p:ext uri="{BB962C8B-B14F-4D97-AF65-F5344CB8AC3E}">
        <p14:creationId xmlns:p14="http://schemas.microsoft.com/office/powerpoint/2010/main" val="19433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09367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239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4380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650408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008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488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706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777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94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2687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763824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0470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4843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920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28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5102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875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0441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12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1CB8-B2EF-4B8D-C7E7-FAAC6E51DF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DA52A4-EE38-0501-5B48-1E71675C4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B1F470-27EB-8D70-6D13-C94615CE6405}"/>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5" name="Footer Placeholder 4">
            <a:extLst>
              <a:ext uri="{FF2B5EF4-FFF2-40B4-BE49-F238E27FC236}">
                <a16:creationId xmlns:a16="http://schemas.microsoft.com/office/drawing/2014/main" id="{3AFABBE6-533E-1588-0531-CA760DAC2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DDD72-39BF-FFC9-C4F8-9E282E891C3E}"/>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3606957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EB26-AC31-466E-7D8A-39C349CDE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29D15E-59E9-9132-FF51-5454AA25F8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E12DC-6725-9D8B-D199-E2AE3077C482}"/>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5" name="Footer Placeholder 4">
            <a:extLst>
              <a:ext uri="{FF2B5EF4-FFF2-40B4-BE49-F238E27FC236}">
                <a16:creationId xmlns:a16="http://schemas.microsoft.com/office/drawing/2014/main" id="{8FE568CE-F876-C08B-DCAE-1D88750D7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5AF39-2562-461E-D6A2-795ADA659D58}"/>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307448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217959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D34E-9444-963E-61E8-8A64B177CB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F1AA82-F548-F0D3-29FC-5CD296FF50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69F0DA-0FFF-9F37-6128-7E50B0E88E84}"/>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5" name="Footer Placeholder 4">
            <a:extLst>
              <a:ext uri="{FF2B5EF4-FFF2-40B4-BE49-F238E27FC236}">
                <a16:creationId xmlns:a16="http://schemas.microsoft.com/office/drawing/2014/main" id="{D1BEE4F1-574C-823C-0BC5-F569ACAA4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2FFF5-D081-82AF-E325-E45827BB25E1}"/>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190580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C629-E97C-6741-7625-14A16E2E9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9BB248-1F71-4F1B-88D9-62CEC251A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E7A7C-F097-DAE1-61B0-0AC2E06C46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03C701-81A8-8BB9-95B2-4DE68CEEF39B}"/>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6" name="Footer Placeholder 5">
            <a:extLst>
              <a:ext uri="{FF2B5EF4-FFF2-40B4-BE49-F238E27FC236}">
                <a16:creationId xmlns:a16="http://schemas.microsoft.com/office/drawing/2014/main" id="{B0582AA1-8DC9-1914-0D2F-B507081147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C1FBA0-13ED-E8A7-A0C5-69A12724DFB4}"/>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552071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48A0-8488-DAD1-DD86-DC4AF32D6E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948388-FDA4-914A-CF34-83407CF88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6A7104-250C-3F3D-3556-66C21BDBBF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9DFE8E-4546-1FA1-1E22-9675B92721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B5B4D0-E13C-76C1-0650-212126F057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E646D6-A178-D927-2CE8-F2EE234127FF}"/>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8" name="Footer Placeholder 7">
            <a:extLst>
              <a:ext uri="{FF2B5EF4-FFF2-40B4-BE49-F238E27FC236}">
                <a16:creationId xmlns:a16="http://schemas.microsoft.com/office/drawing/2014/main" id="{845AA5DF-F353-4E4D-1F61-50BE5D74E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A9B48-FE80-8770-CBBC-94CDFCF1D8BC}"/>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3883920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DCA8-C37F-53A3-E639-69FA4EEF01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9E51AA-3BAD-61BC-D14C-2F150C8F416B}"/>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4" name="Footer Placeholder 3">
            <a:extLst>
              <a:ext uri="{FF2B5EF4-FFF2-40B4-BE49-F238E27FC236}">
                <a16:creationId xmlns:a16="http://schemas.microsoft.com/office/drawing/2014/main" id="{069F8805-10BC-9B59-2955-E3519263C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11EFDE-EC95-13B9-D5F9-D117AD08057D}"/>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2662178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2CB535-8B52-F851-CE45-6B71369ABDB4}"/>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3" name="Footer Placeholder 2">
            <a:extLst>
              <a:ext uri="{FF2B5EF4-FFF2-40B4-BE49-F238E27FC236}">
                <a16:creationId xmlns:a16="http://schemas.microsoft.com/office/drawing/2014/main" id="{2C747C3D-9B50-5DC8-D209-3550FD78A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9AF4A3-B6F8-A5B4-ED25-36B6F30FDBCF}"/>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27681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29F6-13A0-A6FE-AD52-474F12E86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5C2BDA-25D2-0728-4E0A-1D3640781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2E53E-09A1-1EDC-46F4-E709F8FD4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BF98A-9A1A-2FA5-7B40-BD46912C025F}"/>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6" name="Footer Placeholder 5">
            <a:extLst>
              <a:ext uri="{FF2B5EF4-FFF2-40B4-BE49-F238E27FC236}">
                <a16:creationId xmlns:a16="http://schemas.microsoft.com/office/drawing/2014/main" id="{B21780A0-BFD4-4A34-D41E-23A71E5287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FB3BA-4082-9DC2-EE22-DCC52ECC559B}"/>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2622023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3451-FC88-C799-DF59-3DFE3AFC6A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4478A6-EA09-3465-9562-FAA170E9E3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FB20A9-9209-F939-6C80-DED2DDEA8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4E2CD2-93DD-63F7-0CE9-B6FB1C89025E}"/>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6" name="Footer Placeholder 5">
            <a:extLst>
              <a:ext uri="{FF2B5EF4-FFF2-40B4-BE49-F238E27FC236}">
                <a16:creationId xmlns:a16="http://schemas.microsoft.com/office/drawing/2014/main" id="{6FD66AE7-833F-5C46-B907-384D51748E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A676DB-E463-A4FC-165B-7B0074082F3D}"/>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3511510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9F2A-8A01-2D81-3B6A-812924DC40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94BA9-E5A9-62CC-CEF3-8367C6985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3BCA5-0B5A-3737-4BD2-672DD3AE4BB2}"/>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5" name="Footer Placeholder 4">
            <a:extLst>
              <a:ext uri="{FF2B5EF4-FFF2-40B4-BE49-F238E27FC236}">
                <a16:creationId xmlns:a16="http://schemas.microsoft.com/office/drawing/2014/main" id="{672E4758-76D5-CA69-AEB4-E10FA9091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40104-1443-E284-25EE-04F3622B8B38}"/>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330786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F44AA4-907A-AA24-A2D3-3178EF65D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3E8462-BFFC-BD45-245E-C0133D65C1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ED770-E7B2-617D-5178-13585AB22DA1}"/>
              </a:ext>
            </a:extLst>
          </p:cNvPr>
          <p:cNvSpPr>
            <a:spLocks noGrp="1"/>
          </p:cNvSpPr>
          <p:nvPr>
            <p:ph type="dt" sz="half" idx="10"/>
          </p:nvPr>
        </p:nvSpPr>
        <p:spPr/>
        <p:txBody>
          <a:bodyPr/>
          <a:lstStyle/>
          <a:p>
            <a:fld id="{AC659937-4F2A-433A-A6CA-2ABA6EC6074E}" type="datetimeFigureOut">
              <a:rPr lang="en-US" smtClean="0"/>
              <a:t>12/30/2024</a:t>
            </a:fld>
            <a:endParaRPr lang="en-US"/>
          </a:p>
        </p:txBody>
      </p:sp>
      <p:sp>
        <p:nvSpPr>
          <p:cNvPr id="5" name="Footer Placeholder 4">
            <a:extLst>
              <a:ext uri="{FF2B5EF4-FFF2-40B4-BE49-F238E27FC236}">
                <a16:creationId xmlns:a16="http://schemas.microsoft.com/office/drawing/2014/main" id="{DE4965B0-FEA0-FC03-C11A-21275A803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7A1E8-E49E-E19E-6871-9E60771938C4}"/>
              </a:ext>
            </a:extLst>
          </p:cNvPr>
          <p:cNvSpPr>
            <a:spLocks noGrp="1"/>
          </p:cNvSpPr>
          <p:nvPr>
            <p:ph type="sldNum" sz="quarter" idx="12"/>
          </p:nvPr>
        </p:nvSpPr>
        <p:spPr/>
        <p:txBody>
          <a:bodyPr/>
          <a:lstStyle/>
          <a:p>
            <a:fld id="{C7053BA0-29D1-45B9-ADEC-5A0366458B8B}" type="slidenum">
              <a:rPr lang="en-US" smtClean="0"/>
              <a:t>‹#›</a:t>
            </a:fld>
            <a:endParaRPr lang="en-US"/>
          </a:p>
        </p:txBody>
      </p:sp>
    </p:spTree>
    <p:extLst>
      <p:ext uri="{BB962C8B-B14F-4D97-AF65-F5344CB8AC3E}">
        <p14:creationId xmlns:p14="http://schemas.microsoft.com/office/powerpoint/2010/main" val="187307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66894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4836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3610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8023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557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30/12/2024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00954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576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4979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9B073-9D7B-3525-E2F6-2DB7948EA2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181A3D-E517-9120-A45A-E225EB758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534D9-4B81-17F5-4198-B2AF2E047C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59937-4F2A-433A-A6CA-2ABA6EC6074E}" type="datetimeFigureOut">
              <a:rPr lang="en-US" smtClean="0"/>
              <a:t>12/30/2024</a:t>
            </a:fld>
            <a:endParaRPr lang="en-US"/>
          </a:p>
        </p:txBody>
      </p:sp>
      <p:sp>
        <p:nvSpPr>
          <p:cNvPr id="5" name="Footer Placeholder 4">
            <a:extLst>
              <a:ext uri="{FF2B5EF4-FFF2-40B4-BE49-F238E27FC236}">
                <a16:creationId xmlns:a16="http://schemas.microsoft.com/office/drawing/2014/main" id="{3B06FE28-1C9B-6AE2-255D-ABCA937AA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903B6D-81E1-5FB7-B9A3-490459A24E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53BA0-29D1-45B9-ADEC-5A0366458B8B}" type="slidenum">
              <a:rPr lang="en-US" smtClean="0"/>
              <a:t>‹#›</a:t>
            </a:fld>
            <a:endParaRPr lang="en-US"/>
          </a:p>
        </p:txBody>
      </p:sp>
    </p:spTree>
    <p:extLst>
      <p:ext uri="{BB962C8B-B14F-4D97-AF65-F5344CB8AC3E}">
        <p14:creationId xmlns:p14="http://schemas.microsoft.com/office/powerpoint/2010/main" val="10734248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hemeOverride" Target="../theme/themeOverride14.xml"/><Relationship Id="rId5" Type="http://schemas.openxmlformats.org/officeDocument/2006/relationships/image" Target="../media/image1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416320"/>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2. </a:t>
            </a:r>
            <a:r>
              <a:rPr lang="vi-VN" sz="3600" b="1" dirty="0">
                <a:latin typeface="Cambria" panose="02040503050406030204" pitchFamily="18" charset="0"/>
                <a:ea typeface="Cambria" panose="02040503050406030204" pitchFamily="18" charset="0"/>
              </a:rPr>
              <a:t>Trong câu chuyện, Siêng được miêu tả như thế nào? Tìm câu trả lời đúng.</a:t>
            </a:r>
          </a:p>
          <a:p>
            <a:r>
              <a:rPr lang="vi-VN" sz="3600" dirty="0">
                <a:latin typeface="Cambria" panose="02040503050406030204" pitchFamily="18" charset="0"/>
                <a:ea typeface="Cambria" panose="02040503050406030204" pitchFamily="18" charset="0"/>
              </a:rPr>
              <a:t>A. Hiền khô, hay nói làng.</a:t>
            </a:r>
          </a:p>
          <a:p>
            <a:r>
              <a:rPr lang="vi-VN" sz="3600" dirty="0">
                <a:latin typeface="Cambria" panose="02040503050406030204" pitchFamily="18" charset="0"/>
                <a:ea typeface="Cambria" panose="02040503050406030204" pitchFamily="18" charset="0"/>
              </a:rPr>
              <a:t>B. Cười tươi rói, hay chọc quê bạn.</a:t>
            </a:r>
          </a:p>
          <a:p>
            <a:r>
              <a:rPr lang="vi-VN" sz="3600" dirty="0">
                <a:latin typeface="Cambria" panose="02040503050406030204" pitchFamily="18" charset="0"/>
                <a:ea typeface="Cambria" panose="02040503050406030204" pitchFamily="18" charset="0"/>
              </a:rPr>
              <a:t>C. Nhỏ xíu, hay mắc cỡ</a:t>
            </a:r>
          </a:p>
          <a:p>
            <a:r>
              <a:rPr lang="vi-VN" sz="3600" dirty="0">
                <a:latin typeface="Cambria" panose="02040503050406030204" pitchFamily="18" charset="0"/>
                <a:ea typeface="Cambria" panose="02040503050406030204" pitchFamily="18" charset="0"/>
              </a:rPr>
              <a:t>D. Nhỏ xíu, đen đúa, tóc cháy nắng.</a:t>
            </a:r>
          </a:p>
        </p:txBody>
      </p:sp>
      <p:sp>
        <p:nvSpPr>
          <p:cNvPr id="2" name="Oval 1">
            <a:extLst>
              <a:ext uri="{FF2B5EF4-FFF2-40B4-BE49-F238E27FC236}">
                <a16:creationId xmlns:a16="http://schemas.microsoft.com/office/drawing/2014/main" id="{7E71C6E2-1B94-BA7D-4EF0-6115AC2C321D}"/>
              </a:ext>
            </a:extLst>
          </p:cNvPr>
          <p:cNvSpPr/>
          <p:nvPr/>
        </p:nvSpPr>
        <p:spPr>
          <a:xfrm>
            <a:off x="238125" y="41338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462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304698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Nam đã cùng Siêng làm những gì ở Thất Sơn? Tìm câu trả lời đúng.</a:t>
            </a:r>
          </a:p>
          <a:p>
            <a:r>
              <a:rPr lang="vi-VN" sz="3200" dirty="0">
                <a:latin typeface="Cambria" panose="02040503050406030204" pitchFamily="18" charset="0"/>
                <a:ea typeface="Cambria" panose="02040503050406030204" pitchFamily="18" charset="0"/>
              </a:rPr>
              <a:t>A. Khám phá đám ruộng lấp xấp nước, tìm mỗi câu cá.</a:t>
            </a:r>
          </a:p>
          <a:p>
            <a:r>
              <a:rPr lang="vi-VN" sz="3200" dirty="0">
                <a:latin typeface="Cambria" panose="02040503050406030204" pitchFamily="18" charset="0"/>
                <a:ea typeface="Cambria" panose="02040503050406030204" pitchFamily="18" charset="0"/>
              </a:rPr>
              <a:t>B. Dùng trứng kiến làm mồi câu cá, nướng cá.</a:t>
            </a:r>
          </a:p>
          <a:p>
            <a:r>
              <a:rPr lang="vi-VN" sz="3200" dirty="0">
                <a:latin typeface="Cambria" panose="02040503050406030204" pitchFamily="18" charset="0"/>
                <a:ea typeface="Cambria" panose="02040503050406030204" pitchFamily="18" charset="0"/>
              </a:rPr>
              <a:t>C. Câu cá, làm cá, nướng cá, thưởng thức cá nướng.</a:t>
            </a:r>
          </a:p>
          <a:p>
            <a:r>
              <a:rPr lang="vi-VN" sz="3200" dirty="0">
                <a:latin typeface="Cambria" panose="02040503050406030204" pitchFamily="18" charset="0"/>
                <a:ea typeface="Cambria" panose="02040503050406030204" pitchFamily="18" charset="0"/>
              </a:rPr>
              <a:t>D. Dùng trứng kiến làm mồi câu, câu cá, thưởng thức cá nướng.</a:t>
            </a:r>
          </a:p>
        </p:txBody>
      </p:sp>
      <p:sp>
        <p:nvSpPr>
          <p:cNvPr id="2" name="Oval 1">
            <a:extLst>
              <a:ext uri="{FF2B5EF4-FFF2-40B4-BE49-F238E27FC236}">
                <a16:creationId xmlns:a16="http://schemas.microsoft.com/office/drawing/2014/main" id="{7E71C6E2-1B94-BA7D-4EF0-6115AC2C321D}"/>
              </a:ext>
            </a:extLst>
          </p:cNvPr>
          <p:cNvSpPr/>
          <p:nvPr/>
        </p:nvSpPr>
        <p:spPr>
          <a:xfrm>
            <a:off x="466725" y="3838575"/>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0180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1077218"/>
          </a:xfrm>
          <a:prstGeom prst="rect">
            <a:avLst/>
          </a:prstGeom>
        </p:spPr>
        <p:txBody>
          <a:bodyPr wrap="square">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D73F8CE-E026-311B-2466-CED757EFB1C9}"/>
              </a:ext>
            </a:extLst>
          </p:cNvPr>
          <p:cNvSpPr txBox="1"/>
          <p:nvPr/>
        </p:nvSpPr>
        <p:spPr>
          <a:xfrm>
            <a:off x="676275" y="2933700"/>
            <a:ext cx="11058525" cy="1569660"/>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Những từ ngữ thể hiện cảm xúc của Nam khi được làm những điều thú vị đó: sung sướng, thích thú, cười tươi rói, mắc cỡ.</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59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255454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5. </a:t>
            </a:r>
            <a:r>
              <a:rPr lang="vi-VN" sz="3200" b="1" dirty="0">
                <a:solidFill>
                  <a:prstClr val="black"/>
                </a:solidFill>
                <a:latin typeface="Cambria" panose="02040503050406030204" pitchFamily="18" charset="0"/>
                <a:ea typeface="Cambria" panose="02040503050406030204" pitchFamily="18" charset="0"/>
              </a:rPr>
              <a:t>Viết 1 – 2 câu nêu nhận xét về Siêng qua những chi tiết dưới đây:</a:t>
            </a:r>
          </a:p>
          <a:p>
            <a:pPr lvl="0" algn="just"/>
            <a:r>
              <a:rPr lang="vi-VN" sz="3200" dirty="0">
                <a:solidFill>
                  <a:prstClr val="black"/>
                </a:solidFill>
                <a:latin typeface="Cambria" panose="02040503050406030204" pitchFamily="18" charset="0"/>
                <a:ea typeface="Cambria" panose="02040503050406030204" pitchFamily="18" charset="0"/>
              </a:rPr>
              <a:t>- Cười tươi rồi khi nhìn Nam mãi mê ăn món cá mình làm.</a:t>
            </a:r>
          </a:p>
          <a:p>
            <a:pPr lvl="0" algn="just"/>
            <a:r>
              <a:rPr lang="vi-VN" sz="3200" dirty="0">
                <a:solidFill>
                  <a:prstClr val="black"/>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819150" y="4038600"/>
            <a:ext cx="11058525"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Siêng là một cậu bé rất hiền lành, ngoan ngoãn, yêu thương bạn bè.</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09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58477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6. </a:t>
            </a:r>
            <a:r>
              <a:rPr lang="en-US" sz="3200" b="1" dirty="0" err="1">
                <a:solidFill>
                  <a:prstClr val="black"/>
                </a:solidFill>
                <a:latin typeface="Cambria" panose="02040503050406030204" pitchFamily="18" charset="0"/>
                <a:ea typeface="Cambria" panose="02040503050406030204" pitchFamily="18" charset="0"/>
              </a:rPr>
              <a:t>Viết</a:t>
            </a:r>
            <a:r>
              <a:rPr lang="en-US" sz="3200" b="1" dirty="0">
                <a:solidFill>
                  <a:prstClr val="black"/>
                </a:solidFill>
                <a:latin typeface="Cambria" panose="02040503050406030204" pitchFamily="18" charset="0"/>
                <a:ea typeface="Cambria" panose="02040503050406030204" pitchFamily="18" charset="0"/>
              </a:rPr>
              <a:t> 2 – 3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14350" y="2400300"/>
            <a:ext cx="11058525"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885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7. </a:t>
            </a:r>
            <a:r>
              <a:rPr lang="vi-VN" sz="3200" b="1" dirty="0">
                <a:solidFill>
                  <a:prstClr val="black"/>
                </a:solidFill>
                <a:latin typeface="Cambria" panose="02040503050406030204" pitchFamily="18" charset="0"/>
                <a:ea typeface="Cambria" panose="02040503050406030204" pitchFamily="18" charset="0"/>
              </a:rPr>
              <a:t>Tìm các động từ trong câu: "Nam mải ăn, đến lúc nhìn lên thấy Siêng đang ngó nó, miệng cười tươi rói".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769441"/>
          </a:xfrm>
          <a:prstGeom prst="rect">
            <a:avLst/>
          </a:prstGeom>
          <a:noFill/>
        </p:spPr>
        <p:txBody>
          <a:bodyPr wrap="square" rtlCol="0">
            <a:spAutoFit/>
          </a:bodyPr>
          <a:lstStyle/>
          <a:p>
            <a:pPr lvl="0" algn="ctr"/>
            <a:r>
              <a:rPr lang="en-US" sz="4400" b="1" noProof="0" dirty="0" err="1">
                <a:solidFill>
                  <a:srgbClr val="FF0000"/>
                </a:solidFill>
                <a:latin typeface="Cambria" panose="02040503050406030204" pitchFamily="18" charset="0"/>
                <a:ea typeface="Cambria" panose="02040503050406030204" pitchFamily="18" charset="0"/>
              </a:rPr>
              <a:t>ăn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nhìn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ngó</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cười</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43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8. </a:t>
            </a:r>
            <a:r>
              <a:rPr lang="vi-VN" sz="3200" b="1" dirty="0">
                <a:solidFill>
                  <a:prstClr val="black"/>
                </a:solidFill>
                <a:latin typeface="Cambria" panose="02040503050406030204" pitchFamily="18" charset="0"/>
                <a:ea typeface="Cambria" panose="02040503050406030204" pitchFamily="18" charset="0"/>
              </a:rPr>
              <a:t>Tìm từ có nghĩa trái ngược với từ nhỏ xíu, hiền khô để thay cho mỗi bóng hoa trong câu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1077218"/>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Nghe tiếng gầm </a:t>
            </a:r>
            <a:r>
              <a:rPr lang="vi-VN" sz="3200" b="1" dirty="0">
                <a:solidFill>
                  <a:srgbClr val="002060"/>
                </a:solidFill>
                <a:latin typeface="Cambria" panose="02040503050406030204" pitchFamily="18" charset="0"/>
                <a:ea typeface="Cambria" panose="02040503050406030204" pitchFamily="18" charset="0"/>
              </a:rPr>
              <a:t>hung dữ</a:t>
            </a:r>
            <a:r>
              <a:rPr lang="vi-VN" sz="3200" dirty="0">
                <a:solidFill>
                  <a:srgbClr val="002060"/>
                </a:solidFill>
                <a:latin typeface="Cambria" panose="02040503050406030204" pitchFamily="18" charset="0"/>
                <a:ea typeface="Cambria" panose="02040503050406030204" pitchFamily="18" charset="0"/>
              </a:rPr>
              <a:t> từ xa, thỏ sợ hãi tưởng tượng ra chúa sơn lâm với thân hình </a:t>
            </a:r>
            <a:r>
              <a:rPr lang="vi-VN" sz="3200" b="1" dirty="0">
                <a:solidFill>
                  <a:srgbClr val="002060"/>
                </a:solidFill>
                <a:latin typeface="Cambria" panose="02040503050406030204" pitchFamily="18" charset="0"/>
                <a:ea typeface="Cambria" panose="02040503050406030204" pitchFamily="18" charset="0"/>
              </a:rPr>
              <a:t>to lớn</a:t>
            </a:r>
            <a:r>
              <a:rPr lang="vi-VN" sz="3200" dirty="0">
                <a:solidFill>
                  <a:srgbClr val="002060"/>
                </a:solidFill>
                <a:latin typeface="Cambria" panose="02040503050406030204" pitchFamily="18" charset="0"/>
                <a:ea typeface="Cambria" panose="02040503050406030204" pitchFamily="18" charset="0"/>
              </a:rPr>
              <a:t>, dũng mãnh sắp xuất hiện.</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73B15F5-14E8-FDFD-EC50-86421848163E}"/>
              </a:ext>
            </a:extLst>
          </p:cNvPr>
          <p:cNvPicPr>
            <a:picLocks noChangeAspect="1"/>
          </p:cNvPicPr>
          <p:nvPr/>
        </p:nvPicPr>
        <p:blipFill>
          <a:blip r:embed="rId4"/>
          <a:stretch>
            <a:fillRect/>
          </a:stretch>
        </p:blipFill>
        <p:spPr>
          <a:xfrm>
            <a:off x="3365546" y="2686050"/>
            <a:ext cx="1635079" cy="561975"/>
          </a:xfrm>
          <a:prstGeom prst="rect">
            <a:avLst/>
          </a:prstGeom>
        </p:spPr>
      </p:pic>
      <p:pic>
        <p:nvPicPr>
          <p:cNvPr id="5" name="Picture 4">
            <a:extLst>
              <a:ext uri="{FF2B5EF4-FFF2-40B4-BE49-F238E27FC236}">
                <a16:creationId xmlns:a16="http://schemas.microsoft.com/office/drawing/2014/main" id="{2E75CDD3-3903-5D11-67E4-135B4651B410}"/>
              </a:ext>
            </a:extLst>
          </p:cNvPr>
          <p:cNvPicPr>
            <a:picLocks noChangeAspect="1"/>
          </p:cNvPicPr>
          <p:nvPr/>
        </p:nvPicPr>
        <p:blipFill>
          <a:blip r:embed="rId4"/>
          <a:stretch>
            <a:fillRect/>
          </a:stretch>
        </p:blipFill>
        <p:spPr>
          <a:xfrm>
            <a:off x="4441871" y="3200400"/>
            <a:ext cx="1177879" cy="561975"/>
          </a:xfrm>
          <a:prstGeom prst="rect">
            <a:avLst/>
          </a:prstGeom>
        </p:spPr>
      </p:pic>
    </p:spTree>
    <p:extLst>
      <p:ext uri="{BB962C8B-B14F-4D97-AF65-F5344CB8AC3E}">
        <p14:creationId xmlns:p14="http://schemas.microsoft.com/office/powerpoint/2010/main" val="13734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569660"/>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9. </a:t>
            </a:r>
            <a:r>
              <a:rPr lang="en-US" sz="3200" b="1" dirty="0" err="1">
                <a:solidFill>
                  <a:prstClr val="black"/>
                </a:solidFill>
                <a:latin typeface="Cambria" panose="02040503050406030204" pitchFamily="18" charset="0"/>
                <a:ea typeface="Cambria" panose="02040503050406030204" pitchFamily="18" charset="0"/>
              </a:rPr>
              <a:t>Đặt</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vật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b="1" dirty="0">
                <a:solidFill>
                  <a:prstClr val="black"/>
                </a:solidFill>
                <a:latin typeface="Cambria" panose="02040503050406030204" pitchFamily="18" charset="0"/>
                <a:ea typeface="Cambria" panose="02040503050406030204" pitchFamily="18" charset="0"/>
              </a:rPr>
              <a:t>b.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71065C3-4A65-42B6-CD00-B71C2A23F49E}"/>
              </a:ext>
            </a:extLst>
          </p:cNvPr>
          <p:cNvSpPr txBox="1"/>
          <p:nvPr/>
        </p:nvSpPr>
        <p:spPr>
          <a:xfrm>
            <a:off x="1257300" y="3257550"/>
            <a:ext cx="9429750" cy="2062103"/>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Chỉ con vật:</a:t>
            </a:r>
          </a:p>
          <a:p>
            <a:pPr algn="just"/>
            <a:r>
              <a:rPr lang="vi-VN" sz="3200" b="0" i="0" dirty="0">
                <a:solidFill>
                  <a:srgbClr val="FF0000"/>
                </a:solidFill>
                <a:effectLst/>
                <a:latin typeface="Cambria" panose="02040503050406030204" pitchFamily="18" charset="0"/>
                <a:ea typeface="Cambria" panose="02040503050406030204" pitchFamily="18" charset="0"/>
              </a:rPr>
              <a:t>Mèo là loài vật rất gần gũi với con người.</a:t>
            </a:r>
          </a:p>
          <a:p>
            <a:pPr algn="just"/>
            <a:r>
              <a:rPr lang="vi-VN" sz="3200" b="0" i="0" dirty="0">
                <a:solidFill>
                  <a:srgbClr val="FF0000"/>
                </a:solidFill>
                <a:effectLst/>
                <a:latin typeface="Cambria" panose="02040503050406030204" pitchFamily="18" charset="0"/>
                <a:ea typeface="Cambria" panose="02040503050406030204" pitchFamily="18" charset="0"/>
              </a:rPr>
              <a:t>b. Chỉ thời gian:</a:t>
            </a:r>
          </a:p>
          <a:p>
            <a:pPr algn="just"/>
            <a:r>
              <a:rPr lang="vi-VN" sz="3200" b="0" i="0" dirty="0">
                <a:solidFill>
                  <a:srgbClr val="FF0000"/>
                </a:solidFill>
                <a:effectLst/>
                <a:latin typeface="Cambria" panose="02040503050406030204" pitchFamily="18" charset="0"/>
                <a:ea typeface="Cambria" panose="02040503050406030204" pitchFamily="18" charset="0"/>
              </a:rPr>
              <a:t>Vào mùa xuân, cây cối đâm chồi nảy lộc.</a:t>
            </a:r>
          </a:p>
        </p:txBody>
      </p:sp>
    </p:spTree>
    <p:extLst>
      <p:ext uri="{BB962C8B-B14F-4D97-AF65-F5344CB8AC3E}">
        <p14:creationId xmlns:p14="http://schemas.microsoft.com/office/powerpoint/2010/main" val="37516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10.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dấu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gạch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ngang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đứng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đầu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dòng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dụng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C675CDB-AED1-6FD1-7D9F-C5DB7D9ED61A}"/>
              </a:ext>
            </a:extLst>
          </p:cNvPr>
          <p:cNvSpPr txBox="1"/>
          <p:nvPr/>
        </p:nvSpPr>
        <p:spPr>
          <a:xfrm>
            <a:off x="1085850" y="3143250"/>
            <a:ext cx="1021080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Các dấu gạch ngang đứng ở đầu dòng trong bài đọc có tác dụng đánh dấu lời nói trực tiếp của nhân vật.</a:t>
            </a:r>
            <a:endParaRPr lang="vi-VN" sz="32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79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6FFF2CFF-D3FB-50B3-E8B6-679E0FF1DD86}"/>
              </a:ext>
            </a:extLst>
          </p:cNvPr>
          <p:cNvPicPr>
            <a:picLocks noChangeAspect="1"/>
          </p:cNvPicPr>
          <p:nvPr/>
        </p:nvPicPr>
        <p:blipFill>
          <a:blip r:embed="rId4"/>
          <a:stretch>
            <a:fillRect/>
          </a:stretch>
        </p:blipFill>
        <p:spPr>
          <a:xfrm>
            <a:off x="2819883" y="2899276"/>
            <a:ext cx="6437934" cy="3078747"/>
          </a:xfrm>
          <a:prstGeom prst="rect">
            <a:avLst/>
          </a:prstGeom>
        </p:spPr>
      </p:pic>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1019534"/>
            <a:chOff x="806367" y="75841"/>
            <a:chExt cx="10579261" cy="1019534"/>
          </a:xfrm>
        </p:grpSpPr>
        <p:sp>
          <p:nvSpPr>
            <p:cNvPr id="14" name="Rounded Rectangle 13"/>
            <p:cNvSpPr/>
            <p:nvPr/>
          </p:nvSpPr>
          <p:spPr>
            <a:xfrm>
              <a:off x="806367" y="75841"/>
              <a:ext cx="10579261" cy="1019534"/>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1. Chọn 1 trong 2 đề dưới đây:</a:t>
              </a:r>
              <a:endParaRPr kumimoji="0" lang="en-GB"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8" name="Picture 17">
            <a:extLst>
              <a:ext uri="{FF2B5EF4-FFF2-40B4-BE49-F238E27FC236}">
                <a16:creationId xmlns:a16="http://schemas.microsoft.com/office/drawing/2014/main" id="{D82D213C-50F3-20AA-78D1-FEC01BA66366}"/>
              </a:ext>
            </a:extLst>
          </p:cNvPr>
          <p:cNvPicPr>
            <a:picLocks noChangeAspect="1"/>
          </p:cNvPicPr>
          <p:nvPr/>
        </p:nvPicPr>
        <p:blipFill>
          <a:blip r:embed="rId5"/>
          <a:stretch>
            <a:fillRect/>
          </a:stretch>
        </p:blipFill>
        <p:spPr>
          <a:xfrm>
            <a:off x="1000124" y="2138362"/>
            <a:ext cx="10133255" cy="2490788"/>
          </a:xfrm>
          <a:prstGeom prst="rect">
            <a:avLst/>
          </a:prstGeom>
        </p:spPr>
      </p:pic>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D172D9AB-E5D7-F6E4-BB99-5178A4754795}"/>
              </a:ext>
            </a:extLst>
          </p:cNvPr>
          <p:cNvPicPr>
            <a:picLocks noChangeAspect="1"/>
          </p:cNvPicPr>
          <p:nvPr/>
        </p:nvPicPr>
        <p:blipFill>
          <a:blip r:embed="rId5"/>
          <a:stretch>
            <a:fillRect/>
          </a:stretch>
        </p:blipFill>
        <p:spPr>
          <a:xfrm>
            <a:off x="2052120" y="2565174"/>
            <a:ext cx="7535309" cy="2280102"/>
          </a:xfrm>
          <a:prstGeom prst="rect">
            <a:avLst/>
          </a:prstGeom>
        </p:spPr>
      </p:pic>
      <p:sp>
        <p:nvSpPr>
          <p:cNvPr id="7" name="TextBox 6">
            <a:extLst>
              <a:ext uri="{FF2B5EF4-FFF2-40B4-BE49-F238E27FC236}">
                <a16:creationId xmlns:a16="http://schemas.microsoft.com/office/drawing/2014/main" id="{80983D27-9CC3-1FCD-4485-EC9F93F298E9}"/>
              </a:ext>
            </a:extLst>
          </p:cNvPr>
          <p:cNvSpPr txBox="1"/>
          <p:nvPr/>
        </p:nvSpPr>
        <p:spPr>
          <a:xfrm>
            <a:off x="4429125" y="4584573"/>
            <a:ext cx="334327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Tiết</a:t>
            </a:r>
            <a:r>
              <a:rPr lang="en-US" sz="4000" b="1" dirty="0">
                <a:solidFill>
                  <a:srgbClr val="FF0000"/>
                </a:solidFill>
                <a:latin typeface="Cambria" panose="02040503050406030204" pitchFamily="18" charset="0"/>
                <a:ea typeface="Cambria" panose="02040503050406030204" pitchFamily="18" charset="0"/>
              </a:rPr>
              <a:t> 6 + 7)</a:t>
            </a:r>
          </a:p>
        </p:txBody>
      </p:sp>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03D16A67-2F06-A074-C71F-75E90D484C17}"/>
              </a:ext>
            </a:extLst>
          </p:cNvPr>
          <p:cNvPicPr>
            <a:picLocks noChangeAspect="1"/>
          </p:cNvPicPr>
          <p:nvPr/>
        </p:nvPicPr>
        <p:blipFill>
          <a:blip r:embed="rId4"/>
          <a:stretch>
            <a:fillRect/>
          </a:stretch>
        </p:blipFill>
        <p:spPr>
          <a:xfrm>
            <a:off x="2481552" y="2784976"/>
            <a:ext cx="6504996" cy="3078747"/>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002060"/>
                </a:solidFill>
                <a:latin typeface="Cambria" panose="02040503050406030204" pitchFamily="18" charset="0"/>
                <a:ea typeface="Cambria" panose="02040503050406030204" pitchFamily="18" charset="0"/>
              </a:rPr>
              <a:t>I. </a:t>
            </a:r>
            <a:r>
              <a:rPr lang="en-US" altLang="zh-CN" sz="3600" b="1" dirty="0" err="1">
                <a:solidFill>
                  <a:srgbClr val="002060"/>
                </a:solidFill>
                <a:latin typeface="Cambria" panose="02040503050406030204" pitchFamily="18" charset="0"/>
                <a:ea typeface="Cambria" panose="02040503050406030204" pitchFamily="18" charset="0"/>
              </a:rPr>
              <a:t>Đọc</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thành</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tiếng</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và</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trả</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lời</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câu</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hỏi</a:t>
            </a:r>
            <a:r>
              <a:rPr lang="en-US" altLang="zh-CN" sz="3600" b="1" dirty="0">
                <a:solidFill>
                  <a:srgbClr val="002060"/>
                </a:solidFill>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endParaRPr>
          </a:p>
        </p:txBody>
      </p:sp>
      <p:sp>
        <p:nvSpPr>
          <p:cNvPr id="2" name="Rectangle 1"/>
          <p:cNvSpPr/>
          <p:nvPr/>
        </p:nvSpPr>
        <p:spPr>
          <a:xfrm>
            <a:off x="4619626" y="939646"/>
            <a:ext cx="2895599" cy="861774"/>
          </a:xfrm>
          <a:prstGeom prst="rect">
            <a:avLst/>
          </a:prstGeom>
        </p:spPr>
        <p:txBody>
          <a:bodyPr wrap="square">
            <a:spAutoFit/>
          </a:bodyPr>
          <a:lstStyle/>
          <a:p>
            <a:pPr lvl="0" indent="361950" algn="ctr"/>
            <a:r>
              <a:rPr lang="vi-VN" sz="2500" b="1" dirty="0">
                <a:solidFill>
                  <a:srgbClr val="000000"/>
                </a:solidFill>
                <a:latin typeface="Cambria" panose="02040503050406030204" pitchFamily="18" charset="0"/>
                <a:ea typeface="Cambria" panose="02040503050406030204" pitchFamily="18" charset="0"/>
              </a:rPr>
              <a:t>NHẮM MẮT LẠI</a:t>
            </a:r>
          </a:p>
          <a:p>
            <a:pPr lvl="0" indent="361950" algn="ctr"/>
            <a:r>
              <a:rPr lang="vi-VN" sz="2500" b="1" dirty="0">
                <a:solidFill>
                  <a:srgbClr val="000000"/>
                </a:solidFill>
                <a:latin typeface="Cambria" panose="02040503050406030204" pitchFamily="18" charset="0"/>
                <a:ea typeface="Cambria" panose="02040503050406030204" pitchFamily="18" charset="0"/>
              </a:rPr>
              <a:t>(Trích)</a:t>
            </a:r>
            <a:endParaRPr kumimoji="0" lang="vi-VN"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0EBF67D-C401-EA56-B3F2-DC9AA681A217}"/>
              </a:ext>
            </a:extLst>
          </p:cNvPr>
          <p:cNvSpPr txBox="1"/>
          <p:nvPr/>
        </p:nvSpPr>
        <p:spPr>
          <a:xfrm>
            <a:off x="542925" y="2019300"/>
            <a:ext cx="4533900" cy="4678204"/>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Chỉ cần nhắm mắt lại</a:t>
            </a:r>
          </a:p>
          <a:p>
            <a:pPr algn="just"/>
            <a:r>
              <a:rPr lang="vi-VN" sz="2000" b="0" i="0" dirty="0">
                <a:solidFill>
                  <a:srgbClr val="000000"/>
                </a:solidFill>
                <a:effectLst/>
                <a:latin typeface="Cambria" panose="02040503050406030204" pitchFamily="18" charset="0"/>
                <a:ea typeface="Cambria" panose="02040503050406030204" pitchFamily="18" charset="0"/>
              </a:rPr>
              <a:t>Tớ sẽ tưởng tượng ra</a:t>
            </a:r>
          </a:p>
          <a:p>
            <a:pPr algn="just"/>
            <a:r>
              <a:rPr lang="vi-VN" sz="2000" b="0" i="0" dirty="0">
                <a:solidFill>
                  <a:srgbClr val="000000"/>
                </a:solidFill>
                <a:effectLst/>
                <a:latin typeface="Cambria" panose="02040503050406030204" pitchFamily="18" charset="0"/>
                <a:ea typeface="Cambria" panose="02040503050406030204" pitchFamily="18" charset="0"/>
              </a:rPr>
              <a:t>Một thế giới bao la</a:t>
            </a:r>
          </a:p>
          <a:p>
            <a:pPr algn="just"/>
            <a:r>
              <a:rPr lang="vi-VN" sz="2000" b="0" i="0" dirty="0">
                <a:solidFill>
                  <a:srgbClr val="000000"/>
                </a:solidFill>
                <a:effectLst/>
                <a:latin typeface="Cambria" panose="02040503050406030204" pitchFamily="18" charset="0"/>
                <a:ea typeface="Cambria" panose="02040503050406030204" pitchFamily="18" charset="0"/>
              </a:rPr>
              <a:t>Lung linh như điều ước.</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Rạng ngời những bé gái</a:t>
            </a:r>
          </a:p>
          <a:p>
            <a:pPr algn="just"/>
            <a:r>
              <a:rPr lang="vi-VN" sz="2000" b="0" i="0" dirty="0">
                <a:solidFill>
                  <a:srgbClr val="000000"/>
                </a:solidFill>
                <a:effectLst/>
                <a:latin typeface="Cambria" panose="02040503050406030204" pitchFamily="18" charset="0"/>
                <a:ea typeface="Cambria" panose="02040503050406030204" pitchFamily="18" charset="0"/>
              </a:rPr>
              <a:t>Hoá công chúa kiêu sa</a:t>
            </a:r>
          </a:p>
          <a:p>
            <a:pPr algn="just"/>
            <a:r>
              <a:rPr lang="vi-VN" sz="2000" b="0" i="0" dirty="0">
                <a:solidFill>
                  <a:srgbClr val="000000"/>
                </a:solidFill>
                <a:effectLst/>
                <a:latin typeface="Cambria" panose="02040503050406030204" pitchFamily="18" charset="0"/>
                <a:ea typeface="Cambria" panose="02040503050406030204" pitchFamily="18" charset="0"/>
              </a:rPr>
              <a:t>Tui con trai la cà</a:t>
            </a:r>
          </a:p>
          <a:p>
            <a:pPr algn="just"/>
            <a:r>
              <a:rPr lang="vi-VN" sz="2000" b="0" i="0" dirty="0">
                <a:solidFill>
                  <a:srgbClr val="000000"/>
                </a:solidFill>
                <a:effectLst/>
                <a:latin typeface="Cambria" panose="02040503050406030204" pitchFamily="18" charset="0"/>
                <a:ea typeface="Cambria" panose="02040503050406030204" pitchFamily="18" charset="0"/>
              </a:rPr>
              <a:t>Gọi nhau là hoàng tử.</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dirty="0">
              <a:solidFill>
                <a:srgbClr val="000000"/>
              </a:solidFill>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Trong </a:t>
            </a:r>
            <a:r>
              <a:rPr lang="en-US" sz="2000" b="0" i="0" dirty="0" err="1">
                <a:solidFill>
                  <a:srgbClr val="000000"/>
                </a:solidFill>
                <a:effectLst/>
                <a:latin typeface="Cambria" panose="02040503050406030204" pitchFamily="18" charset="0"/>
                <a:ea typeface="Cambria" panose="02040503050406030204" pitchFamily="18" charset="0"/>
              </a:rPr>
              <a:t>rừng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bầy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thú</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dữ</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Ngủ</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khò</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lá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sóng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biếc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nhấp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mập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đùa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nhảy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nhót</a:t>
            </a:r>
            <a:r>
              <a:rPr lang="en-US" sz="2000" b="0" i="0" dirty="0">
                <a:solidFill>
                  <a:srgbClr val="000000"/>
                </a:solidFill>
                <a:effectLst/>
                <a:latin typeface="Cambria" panose="02040503050406030204" pitchFamily="18" charset="0"/>
                <a:ea typeface="Cambria" panose="02040503050406030204" pitchFamily="18" charset="0"/>
              </a:rPr>
              <a:t>.</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450735D-25C3-505B-9E8B-0CF21E5175E5}"/>
              </a:ext>
            </a:extLst>
          </p:cNvPr>
          <p:cNvSpPr txBox="1"/>
          <p:nvPr/>
        </p:nvSpPr>
        <p:spPr>
          <a:xfrm>
            <a:off x="6324600" y="2009775"/>
            <a:ext cx="4533900" cy="5016758"/>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Con sông dài tha thướt</a:t>
            </a:r>
          </a:p>
          <a:p>
            <a:pPr algn="just"/>
            <a:r>
              <a:rPr lang="vi-VN" sz="2000" b="0" i="0" dirty="0">
                <a:solidFill>
                  <a:srgbClr val="000000"/>
                </a:solidFill>
                <a:effectLst/>
                <a:latin typeface="Cambria" panose="02040503050406030204" pitchFamily="18" charset="0"/>
                <a:ea typeface="Cambria" panose="02040503050406030204" pitchFamily="18" charset="0"/>
              </a:rPr>
              <a:t>Nâng nhẹ áng mây qua</a:t>
            </a:r>
          </a:p>
          <a:p>
            <a:pPr algn="just"/>
            <a:r>
              <a:rPr lang="vi-VN" sz="2000" b="0" i="0" dirty="0">
                <a:solidFill>
                  <a:srgbClr val="000000"/>
                </a:solidFill>
                <a:effectLst/>
                <a:latin typeface="Cambria" panose="02040503050406030204" pitchFamily="18" charset="0"/>
                <a:ea typeface="Cambria" panose="02040503050406030204" pitchFamily="18" charset="0"/>
              </a:rPr>
              <a:t>Cánh đồng xanh hiền hoà</a:t>
            </a:r>
          </a:p>
          <a:p>
            <a:pPr algn="just"/>
            <a:r>
              <a:rPr lang="vi-VN" sz="2000" b="0" i="0" dirty="0">
                <a:solidFill>
                  <a:srgbClr val="000000"/>
                </a:solidFill>
                <a:effectLst/>
                <a:latin typeface="Cambria" panose="02040503050406030204" pitchFamily="18" charset="0"/>
                <a:ea typeface="Cambria" panose="02040503050406030204" pitchFamily="18" charset="0"/>
              </a:rPr>
              <a:t>Ngân lời ru êm ái.</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Ốc sên có thể hót</a:t>
            </a:r>
          </a:p>
          <a:p>
            <a:pPr algn="just"/>
            <a:r>
              <a:rPr lang="vi-VN" sz="2000" b="0" i="0" dirty="0">
                <a:solidFill>
                  <a:srgbClr val="000000"/>
                </a:solidFill>
                <a:effectLst/>
                <a:latin typeface="Cambria" panose="02040503050406030204" pitchFamily="18" charset="0"/>
                <a:ea typeface="Cambria" panose="02040503050406030204" pitchFamily="18" charset="0"/>
              </a:rPr>
              <a:t>Lợn sẽ nhún chân bay</a:t>
            </a:r>
          </a:p>
          <a:p>
            <a:pPr algn="just"/>
            <a:r>
              <a:rPr lang="vi-VN" sz="2000" b="0" i="0" dirty="0">
                <a:solidFill>
                  <a:srgbClr val="000000"/>
                </a:solidFill>
                <a:effectLst/>
                <a:latin typeface="Cambria" panose="02040503050406030204" pitchFamily="18" charset="0"/>
                <a:ea typeface="Cambria" panose="02040503050406030204" pitchFamily="18" charset="0"/>
              </a:rPr>
              <a:t>Dơi tung tăng cả ngày</a:t>
            </a:r>
          </a:p>
          <a:p>
            <a:pPr algn="just"/>
            <a:r>
              <a:rPr lang="vi-VN" sz="2000" b="0" i="0" dirty="0">
                <a:solidFill>
                  <a:srgbClr val="000000"/>
                </a:solidFill>
                <a:effectLst/>
                <a:latin typeface="Cambria" panose="02040503050406030204" pitchFamily="18" charset="0"/>
                <a:ea typeface="Cambria" panose="02040503050406030204" pitchFamily="18" charset="0"/>
              </a:rPr>
              <a:t>Cá lên bờ đi bộ.</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Tớ vẽ thêm cho ph</a:t>
            </a:r>
            <a:r>
              <a:rPr lang="en-US" sz="2000" b="0" i="0" dirty="0">
                <a:solidFill>
                  <a:srgbClr val="000000"/>
                </a:solidFill>
                <a:effectLst/>
                <a:latin typeface="Cambria" panose="02040503050406030204" pitchFamily="18" charset="0"/>
                <a:ea typeface="Cambria" panose="02040503050406030204" pitchFamily="18" charset="0"/>
              </a:rPr>
              <a:t>ố</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Những cánh rừng biếc xanh</a:t>
            </a:r>
          </a:p>
          <a:p>
            <a:pPr algn="just"/>
            <a:r>
              <a:rPr lang="vi-VN" sz="2000" b="0" i="0" dirty="0">
                <a:solidFill>
                  <a:srgbClr val="000000"/>
                </a:solidFill>
                <a:effectLst/>
                <a:latin typeface="Cambria" panose="02040503050406030204" pitchFamily="18" charset="0"/>
                <a:ea typeface="Cambria" panose="02040503050406030204" pitchFamily="18" charset="0"/>
              </a:rPr>
              <a:t>Nghiêng hồ nước trong lành</a:t>
            </a:r>
          </a:p>
          <a:p>
            <a:pPr algn="just"/>
            <a:r>
              <a:rPr lang="vi-VN" sz="2000" b="0" i="0" dirty="0">
                <a:solidFill>
                  <a:srgbClr val="000000"/>
                </a:solidFill>
                <a:effectLst/>
                <a:latin typeface="Cambria" panose="02040503050406030204" pitchFamily="18" charset="0"/>
                <a:ea typeface="Cambria" panose="02040503050406030204" pitchFamily="18" charset="0"/>
              </a:rPr>
              <a:t>Cho sao khuya soi bóng.</a:t>
            </a:r>
          </a:p>
          <a:p>
            <a:pPr algn="r"/>
            <a:r>
              <a:rPr lang="vi-VN" sz="2000" b="0" i="0" dirty="0">
                <a:solidFill>
                  <a:srgbClr val="000000"/>
                </a:solidFill>
                <a:effectLst/>
                <a:latin typeface="Cambria" panose="02040503050406030204" pitchFamily="18" charset="0"/>
                <a:ea typeface="Cambria" panose="02040503050406030204" pitchFamily="18" charset="0"/>
              </a:rPr>
              <a:t>(My Linh)</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257175" y="1248246"/>
            <a:ext cx="11440627" cy="628890"/>
          </a:xfrm>
          <a:prstGeom prst="rect">
            <a:avLst/>
          </a:prstGeom>
        </p:spPr>
        <p:txBody>
          <a:bodyPr wrap="square">
            <a:spAutoFit/>
          </a:bodyPr>
          <a:lstStyle/>
          <a:p>
            <a:pPr lvl="0" indent="228600" algn="just">
              <a:lnSpc>
                <a:spcPct val="120000"/>
              </a:lnSpc>
            </a:pPr>
            <a:r>
              <a:rPr lang="vi-VN" sz="3200" b="1" i="1" dirty="0">
                <a:solidFill>
                  <a:srgbClr val="44546A">
                    <a:lumMod val="75000"/>
                  </a:srgbClr>
                </a:solidFill>
                <a:latin typeface="Cambria" panose="02040503050406030204" pitchFamily="18" charset="0"/>
                <a:ea typeface="Cambria" panose="02040503050406030204" pitchFamily="18" charset="0"/>
              </a:rPr>
              <a:t>1</a:t>
            </a:r>
            <a:r>
              <a:rPr lang="en-US" sz="3200" b="1" i="1" dirty="0">
                <a:solidFill>
                  <a:srgbClr val="44546A">
                    <a:lumMod val="75000"/>
                  </a:srgbClr>
                </a:solidFill>
                <a:latin typeface="Cambria" panose="02040503050406030204" pitchFamily="18" charset="0"/>
                <a:ea typeface="Cambria" panose="02040503050406030204" pitchFamily="18" charset="0"/>
              </a:rPr>
              <a:t>.</a:t>
            </a:r>
            <a:r>
              <a:rPr lang="vi-VN" sz="3200" b="1" i="1" dirty="0">
                <a:solidFill>
                  <a:srgbClr val="44546A">
                    <a:lumMod val="75000"/>
                  </a:srgbClr>
                </a:solidFill>
                <a:latin typeface="Cambria" panose="02040503050406030204" pitchFamily="18" charset="0"/>
                <a:ea typeface="Cambria" panose="02040503050406030204" pitchFamily="18" charset="0"/>
              </a:rPr>
              <a:t> Thế giới bao la được nhắc đến trong bài thơ là thế giới gì?</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1077218"/>
          </a:xfrm>
          <a:prstGeom prst="rect">
            <a:avLst/>
          </a:prstGeom>
        </p:spPr>
        <p:txBody>
          <a:bodyPr wrap="square">
            <a:spAutoFit/>
          </a:bodyPr>
          <a:lstStyle/>
          <a:p>
            <a:pPr lvl="0" indent="228600" algn="just"/>
            <a:r>
              <a:rPr lang="nl-NL" sz="3200" b="1" i="1" dirty="0">
                <a:solidFill>
                  <a:srgbClr val="44546A">
                    <a:lumMod val="75000"/>
                  </a:srgbClr>
                </a:solidFill>
                <a:latin typeface="Cambria" panose="02040503050406030204" pitchFamily="18" charset="0"/>
                <a:ea typeface="Cambria" panose="02040503050406030204" pitchFamily="18" charset="0"/>
              </a:rPr>
              <a:t>2. Các bé gái, bé trai và các con vật làm những gì trong thế giới đó?</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380999" y="2075104"/>
            <a:ext cx="11437745" cy="1323439"/>
          </a:xfrm>
          <a:prstGeom prst="rect">
            <a:avLst/>
          </a:prstGeom>
        </p:spPr>
        <p:txBody>
          <a:bodyPr wrap="square">
            <a:spAutoFit/>
          </a:bodyPr>
          <a:lstStyle/>
          <a:p>
            <a:pPr lvl="0" indent="228600" algn="just"/>
            <a:r>
              <a:rPr lang="vi-VN" sz="4000" dirty="0">
                <a:solidFill>
                  <a:srgbClr val="FF000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kumimoji="0" lang="nl-NL"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04825" y="4578261"/>
            <a:ext cx="11134725" cy="1384995"/>
          </a:xfrm>
          <a:prstGeom prst="rect">
            <a:avLst/>
          </a:prstGeom>
        </p:spPr>
        <p:txBody>
          <a:bodyPr wrap="square">
            <a:spAutoFit/>
          </a:bodyPr>
          <a:lstStyle/>
          <a:p>
            <a:pPr algn="just"/>
            <a:r>
              <a:rPr lang="vi-VN" sz="2800" dirty="0">
                <a:solidFill>
                  <a:srgbClr val="FF0000"/>
                </a:solidFill>
                <a:latin typeface="Cambria" panose="02040503050406030204" pitchFamily="18" charset="0"/>
                <a:ea typeface="Cambria" panose="02040503050406030204" pitchFamily="18" charset="0"/>
              </a:rPr>
              <a:t>Trong thế giới đó:</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Các bé gái làm công chúa kiêu sa</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Bé trai làm hoàng tử</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Bầy thú dữ ngủ khò trên lá khô</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mập đùa nhảy nhót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Ốc sên có thể 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Lợn sẽ nhún chân bay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Dơi tung tăng cả ngày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lên bờ đi bộ.</a:t>
            </a: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II.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pic>
        <p:nvPicPr>
          <p:cNvPr id="7" name="Picture 6">
            <a:extLst>
              <a:ext uri="{FF2B5EF4-FFF2-40B4-BE49-F238E27FC236}">
                <a16:creationId xmlns:a16="http://schemas.microsoft.com/office/drawing/2014/main" id="{469BF79F-5837-5D0B-E390-A65ABB0CA7C1}"/>
              </a:ext>
            </a:extLst>
          </p:cNvPr>
          <p:cNvPicPr>
            <a:picLocks noChangeAspect="1"/>
          </p:cNvPicPr>
          <p:nvPr/>
        </p:nvPicPr>
        <p:blipFill>
          <a:blip r:embed="rId4"/>
          <a:stretch>
            <a:fillRect/>
          </a:stretch>
        </p:blipFill>
        <p:spPr>
          <a:xfrm>
            <a:off x="138112" y="1490662"/>
            <a:ext cx="5786791" cy="4291013"/>
          </a:xfrm>
          <a:prstGeom prst="rect">
            <a:avLst/>
          </a:prstGeom>
        </p:spPr>
      </p:pic>
      <p:sp>
        <p:nvSpPr>
          <p:cNvPr id="8" name="TextBox 7">
            <a:extLst>
              <a:ext uri="{FF2B5EF4-FFF2-40B4-BE49-F238E27FC236}">
                <a16:creationId xmlns:a16="http://schemas.microsoft.com/office/drawing/2014/main" id="{226464FB-7044-A5C5-8149-99A5E0DAF829}"/>
              </a:ext>
            </a:extLst>
          </p:cNvPr>
          <p:cNvSpPr txBox="1"/>
          <p:nvPr/>
        </p:nvSpPr>
        <p:spPr>
          <a:xfrm>
            <a:off x="5915025" y="971550"/>
            <a:ext cx="6048375" cy="6247864"/>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về viên làm mồi.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Trứng kiến nè, biết không?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Món này ngon quá hền! Nghe nói ở dãy có món cá lóc nướng trui ngon lắm, chắc không bằng món này đầu hén.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Đây là món cá lóc nướng trui mà.</a:t>
            </a:r>
          </a:p>
          <a:p>
            <a:pPr algn="just"/>
            <a:r>
              <a:rPr lang="vi-VN" sz="1600" b="0" i="0" dirty="0">
                <a:solidFill>
                  <a:srgbClr val="000000"/>
                </a:solidFill>
                <a:effectLst/>
                <a:latin typeface="Cambria" panose="02040503050406030204" pitchFamily="18" charset="0"/>
                <a:ea typeface="Cambria" panose="02040503050406030204" pitchFamily="18" charset="0"/>
              </a:rPr>
              <a:t>Siêng nhe răng cười hiền khô. Không phải cười chọc quê, Nam cảm thấy như vậy.</a:t>
            </a:r>
          </a:p>
          <a:p>
            <a:pPr algn="r"/>
            <a:r>
              <a:rPr lang="vi-VN" sz="1600" b="0" i="1" dirty="0">
                <a:solidFill>
                  <a:srgbClr val="000000"/>
                </a:solidFill>
                <a:effectLst/>
                <a:latin typeface="Cambria" panose="02040503050406030204" pitchFamily="18" charset="0"/>
                <a:ea typeface="Cambria" panose="02040503050406030204" pitchFamily="18" charset="0"/>
              </a:rPr>
              <a:t>(Phỏng theo </a:t>
            </a:r>
            <a:r>
              <a:rPr lang="vi-VN" sz="1600" b="0" i="0" dirty="0">
                <a:solidFill>
                  <a:srgbClr val="000000"/>
                </a:solidFill>
                <a:effectLst/>
                <a:latin typeface="Cambria" panose="02040503050406030204" pitchFamily="18" charset="0"/>
                <a:ea typeface="Cambria" panose="02040503050406030204" pitchFamily="18" charset="0"/>
              </a:rPr>
              <a:t>Phạm Công Luận</a:t>
            </a:r>
            <a:r>
              <a:rPr lang="vi-VN" sz="1600" b="0" i="1"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505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BB3BF76-1536-2769-0CBB-829A45C5F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4" name="TextBox 3">
            <a:extLst>
              <a:ext uri="{FF2B5EF4-FFF2-40B4-BE49-F238E27FC236}">
                <a16:creationId xmlns:a16="http://schemas.microsoft.com/office/drawing/2014/main" id="{9E06868B-01CC-6A03-628D-488CD560DA90}"/>
              </a:ext>
            </a:extLst>
          </p:cNvPr>
          <p:cNvSpPr txBox="1"/>
          <p:nvPr/>
        </p:nvSpPr>
        <p:spPr>
          <a:xfrm>
            <a:off x="2362200" y="2921645"/>
            <a:ext cx="7905750" cy="1077218"/>
          </a:xfrm>
          <a:prstGeom prst="rect">
            <a:avLst/>
          </a:prstGeom>
          <a:noFill/>
        </p:spPr>
        <p:txBody>
          <a:bodyPr wrap="square" rtlCol="0">
            <a:spAutoFit/>
          </a:bodyPr>
          <a:lstStyle/>
          <a:p>
            <a:pPr algn="just"/>
            <a:r>
              <a:rPr lang="vi-VN" sz="3200" b="1" dirty="0">
                <a:solidFill>
                  <a:srgbClr val="336753"/>
                </a:solidFill>
                <a:latin typeface="Cambria" panose="02040503050406030204" pitchFamily="18" charset="0"/>
                <a:ea typeface="Cambria" panose="02040503050406030204" pitchFamily="18" charset="0"/>
              </a:rPr>
              <a:t>Cá lóc nướng trui: </a:t>
            </a:r>
            <a:r>
              <a:rPr lang="vi-VN" sz="3200" dirty="0">
                <a:solidFill>
                  <a:srgbClr val="336753"/>
                </a:solidFill>
                <a:latin typeface="Cambria" panose="02040503050406030204" pitchFamily="18" charset="0"/>
                <a:ea typeface="Cambria" panose="02040503050406030204" pitchFamily="18" charset="0"/>
              </a:rPr>
              <a:t>cá lóc nướng nguyên con, nướng chảy vảy.</a:t>
            </a:r>
            <a:endParaRPr lang="en-GB" sz="3200" dirty="0">
              <a:solidFill>
                <a:srgbClr val="336753"/>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85FD4F0-19F8-76BD-8B11-0B0FD2A17E43}"/>
              </a:ext>
            </a:extLst>
          </p:cNvPr>
          <p:cNvSpPr/>
          <p:nvPr/>
        </p:nvSpPr>
        <p:spPr>
          <a:xfrm>
            <a:off x="2324100" y="4006334"/>
            <a:ext cx="7543801" cy="1077218"/>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Chọc quê: </a:t>
            </a:r>
            <a:r>
              <a:rPr lang="vi-VN" sz="3200" dirty="0">
                <a:solidFill>
                  <a:srgbClr val="336753"/>
                </a:solidFill>
                <a:latin typeface="Cambria" panose="02040503050406030204" pitchFamily="18" charset="0"/>
                <a:ea typeface="Cambria" panose="02040503050406030204" pitchFamily="18" charset="0"/>
              </a:rPr>
              <a:t>trêu chọc, làm cho người khác xấu hổ.</a:t>
            </a:r>
            <a:endParaRPr lang="en-GB" sz="3200" dirty="0">
              <a:solidFill>
                <a:srgbClr val="336753"/>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964BE98-1EA5-257D-413B-B24CDFD19812}"/>
              </a:ext>
            </a:extLst>
          </p:cNvPr>
          <p:cNvSpPr/>
          <p:nvPr/>
        </p:nvSpPr>
        <p:spPr>
          <a:xfrm>
            <a:off x="2257425" y="5130284"/>
            <a:ext cx="7543801" cy="584775"/>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H</a:t>
            </a:r>
            <a:r>
              <a:rPr lang="en-US" sz="3200" b="1" dirty="0">
                <a:solidFill>
                  <a:srgbClr val="336753"/>
                </a:solidFill>
                <a:latin typeface="Cambria" panose="02040503050406030204" pitchFamily="18" charset="0"/>
                <a:ea typeface="Cambria" panose="02040503050406030204" pitchFamily="18" charset="0"/>
              </a:rPr>
              <a:t>é</a:t>
            </a:r>
            <a:r>
              <a:rPr lang="vi-VN" sz="3200" b="1" dirty="0">
                <a:solidFill>
                  <a:srgbClr val="336753"/>
                </a:solidFill>
                <a:latin typeface="Cambria" panose="02040503050406030204" pitchFamily="18" charset="0"/>
                <a:ea typeface="Cambria" panose="02040503050406030204" pitchFamily="18" charset="0"/>
              </a:rPr>
              <a:t>n: nhỉ, nhé.</a:t>
            </a:r>
            <a:endParaRPr lang="en-GB" sz="32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0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539430"/>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Chi tiết nào thể hiện Nam nhớ thành phố? Tìm câu trả lời đúng.</a:t>
            </a:r>
          </a:p>
          <a:p>
            <a:r>
              <a:rPr lang="vi-VN" sz="3200" dirty="0">
                <a:latin typeface="Cambria" panose="02040503050406030204" pitchFamily="18" charset="0"/>
                <a:ea typeface="Cambria" panose="02040503050406030204" pitchFamily="18" charset="0"/>
              </a:rPr>
              <a:t>A. Ngồi nói chuyện với bạn trên mô đất giữa đồng quê ngập nắng.</a:t>
            </a:r>
          </a:p>
          <a:p>
            <a:r>
              <a:rPr lang="vi-VN" sz="3200" dirty="0">
                <a:latin typeface="Cambria" panose="02040503050406030204" pitchFamily="18" charset="0"/>
                <a:ea typeface="Cambria" panose="02040503050406030204" pitchFamily="18" charset="0"/>
              </a:rPr>
              <a:t>B. Chia sẻ với bạn về những địa danh ở thành phố.</a:t>
            </a:r>
          </a:p>
          <a:p>
            <a:r>
              <a:rPr lang="vi-VN" sz="3200" dirty="0">
                <a:latin typeface="Cambria" panose="02040503050406030204" pitchFamily="18" charset="0"/>
                <a:ea typeface="Cambria" panose="02040503050406030204" pitchFamily="18" charset="0"/>
              </a:rPr>
              <a:t>C. Kể với bạn về các hoạt động thường làm ở thành phố.</a:t>
            </a:r>
          </a:p>
          <a:p>
            <a:r>
              <a:rPr lang="vi-VN" sz="3200" dirty="0">
                <a:latin typeface="Cambria" panose="02040503050406030204" pitchFamily="18" charset="0"/>
                <a:ea typeface="Cambria" panose="02040503050406030204" pitchFamily="18" charset="0"/>
              </a:rPr>
              <a:t>D. Rủ bạn thực hiện các hoạt động mà Nam thường làm ở thành phố.</a:t>
            </a:r>
          </a:p>
        </p:txBody>
      </p:sp>
      <p:sp>
        <p:nvSpPr>
          <p:cNvPr id="2" name="Oval 1">
            <a:extLst>
              <a:ext uri="{FF2B5EF4-FFF2-40B4-BE49-F238E27FC236}">
                <a16:creationId xmlns:a16="http://schemas.microsoft.com/office/drawing/2014/main" id="{7E71C6E2-1B94-BA7D-4EF0-6115AC2C321D}"/>
              </a:ext>
            </a:extLst>
          </p:cNvPr>
          <p:cNvSpPr/>
          <p:nvPr/>
        </p:nvSpPr>
        <p:spPr>
          <a:xfrm>
            <a:off x="209550" y="32575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65</TotalTime>
  <Words>1275</Words>
  <Application>Microsoft Office PowerPoint</Application>
  <PresentationFormat>Widescreen</PresentationFormat>
  <Paragraphs>100</Paragraphs>
  <Slides>20</Slides>
  <Notes>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等线</vt:lpstr>
      <vt:lpstr>Arial</vt:lpstr>
      <vt:lpstr>Calibri</vt:lpstr>
      <vt:lpstr>Calibri Light</vt:lpstr>
      <vt:lpstr>Cambria</vt:lpstr>
      <vt:lpstr>1_Office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29</cp:revision>
  <dcterms:created xsi:type="dcterms:W3CDTF">2023-10-16T11:58:44Z</dcterms:created>
  <dcterms:modified xsi:type="dcterms:W3CDTF">2024-12-30T05:58:51Z</dcterms:modified>
</cp:coreProperties>
</file>