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380" r:id="rId3"/>
    <p:sldId id="259" r:id="rId4"/>
    <p:sldId id="381" r:id="rId5"/>
    <p:sldId id="382" r:id="rId6"/>
    <p:sldId id="260" r:id="rId7"/>
    <p:sldId id="330" r:id="rId8"/>
    <p:sldId id="331" r:id="rId9"/>
    <p:sldId id="350" r:id="rId10"/>
    <p:sldId id="354" r:id="rId11"/>
    <p:sldId id="356" r:id="rId12"/>
    <p:sldId id="374" r:id="rId13"/>
    <p:sldId id="329" r:id="rId14"/>
    <p:sldId id="343" r:id="rId15"/>
    <p:sldId id="344" r:id="rId16"/>
    <p:sldId id="345" r:id="rId17"/>
    <p:sldId id="383" r:id="rId18"/>
    <p:sldId id="357" r:id="rId19"/>
    <p:sldId id="366" r:id="rId20"/>
    <p:sldId id="375" r:id="rId21"/>
    <p:sldId id="359" r:id="rId22"/>
    <p:sldId id="361" r:id="rId23"/>
    <p:sldId id="367" r:id="rId24"/>
    <p:sldId id="376" r:id="rId25"/>
    <p:sldId id="369" r:id="rId26"/>
    <p:sldId id="370" r:id="rId27"/>
    <p:sldId id="371" r:id="rId28"/>
    <p:sldId id="372" r:id="rId29"/>
    <p:sldId id="377" r:id="rId30"/>
    <p:sldId id="362" r:id="rId31"/>
    <p:sldId id="378" r:id="rId32"/>
    <p:sldId id="3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9C2B-2FD0-B066-F974-D31DEF838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D31D4-5555-FA64-2855-CE77B48E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0021F-C30D-0C09-CC46-6018360B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AB25C-2395-C3E9-9C46-D7CB27B7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7963A-3951-1C52-E45B-0B395593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8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A615-F18E-F3F8-427B-1CBE374C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6F064-A8D6-2928-3A34-4AF4AC3CC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3794A-10E8-D8AD-35D3-886985918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05B1A-DAE6-045F-68AA-FE38C219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4047-02F8-EC80-4E59-03C94A6D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6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4FA6F7-AD10-07E7-2D69-F1D1115F5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967F6-F9D9-AB1D-9D61-6F0D8F63C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82929-CA1C-A01F-5EF6-5BF9A9316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ED844-C400-5A38-3A8B-DB543AFA3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6FFDC-7EDA-6FBB-E425-6BA03592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6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79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70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77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69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4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36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18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2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B47E-6B26-E3AF-D74C-E360AE91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2E0C6-A5A0-8074-2375-B7426B92C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5894-D9B3-54D4-06E9-DE589CB2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083FD-9389-797D-17B1-DDF3270D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7544C-907A-624C-5BF8-DAE58C03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90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92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39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4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3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1ABD-C643-3992-8118-4460049F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CA950-30CC-F5E3-8653-30D5C552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15DC7-636F-38DB-39D4-AE60BBA7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A8384-4663-E7D6-D594-BE4C4541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3CA8B-6747-CB00-4733-16BC83E9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5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9F720-6F5F-60F2-9F51-F63FEAE0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FE942-7B9B-A29D-D75E-E3E9DA2EC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C8A34-03A6-FBAE-4B13-A54AA945B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D6AFD-E52E-802B-CDAB-ED4A7EC4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B8AA6-B601-4188-5C45-7FA2870D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B920B-4C9E-BA9B-C45E-69EF9CFA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46B9-9B11-9D9F-4F46-EC363D40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A604B-7D7A-C2D9-096A-0DAB69119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D46-7313-E611-2252-B0440B69F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7AE1E9-060A-1EB7-2CE4-18BB396D8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9392C-CD73-6A8C-0A08-D5B8FEE481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D3752-BC37-85FE-D4E7-63E15842B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5CD1E-9E94-CB14-7EE4-9F589D21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8B0EB-FE60-8458-05C4-DA47CC00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6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FEEF-9377-D687-C32E-8DFE3407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AA324-8491-FE16-B7A4-D682CC71E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F071E-476B-35E0-A964-E349BFB7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E3DF9-78FE-6AF1-E344-0EF48B41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52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91237-3F17-D341-4274-AD00C1FA3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35EE2-3331-EF6D-E976-ECAF3E74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5CD8E-007D-D02D-2729-1F38D5AD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1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D06E-47D8-2636-3589-22170907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0332F-C18B-783B-FF6B-1E70ABB79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DE08E-92A0-C254-7AAE-EB754DA3C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912EC-BD5A-5335-7029-2B2843A3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0597A-A4BA-4499-BB5E-C5DE4C74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EDF69-BA55-429E-6CBB-36545578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6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B0C-72D3-D5DA-8B03-4E0797EE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DDF1E-0F83-0E4E-6FF6-214C4E2E3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28828-A62A-DFD2-AD73-EEDC5DB3D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2E569-F081-9ED0-10D0-82E7B351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52C75-1DD6-32D6-0B33-E083CFEE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166AE-6AF7-BF17-AEF0-CAC7FD020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6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A9652A-1A57-4F29-4C11-ECD82BC5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4D711-A20A-A3F1-0327-5780FFE95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C788D-904B-E39C-9B8A-447E7A0AC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890EB-4BB1-4D0E-8883-BB9B8B3E4584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CD0D6-A4C1-10F5-9080-A8BF9D595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AF487-D6B6-473D-A30E-618DDD67D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2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12" Type="http://schemas.openxmlformats.org/officeDocument/2006/relationships/image" Target="../media/image49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11" Type="http://schemas.openxmlformats.org/officeDocument/2006/relationships/image" Target="../media/image48.png"/><Relationship Id="rId5" Type="http://schemas.openxmlformats.org/officeDocument/2006/relationships/image" Target="../media/image55.svg"/><Relationship Id="rId10" Type="http://schemas.openxmlformats.org/officeDocument/2006/relationships/image" Target="../media/image60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2402" y="985017"/>
            <a:ext cx="9567197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86802" y="3351201"/>
            <a:ext cx="2185593" cy="53904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6967" y="3184833"/>
            <a:ext cx="1955368" cy="59747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  <p:sp>
        <p:nvSpPr>
          <p:cNvPr id="6" name="矩形 26">
            <a:extLst>
              <a:ext uri="{FF2B5EF4-FFF2-40B4-BE49-F238E27FC236}">
                <a16:creationId xmlns:a16="http://schemas.microsoft.com/office/drawing/2014/main" id="{6BAA678F-5574-F71A-5A9C-74A3BAD85BF1}"/>
              </a:ext>
            </a:extLst>
          </p:cNvPr>
          <p:cNvSpPr/>
          <p:nvPr/>
        </p:nvSpPr>
        <p:spPr>
          <a:xfrm>
            <a:off x="1225778" y="1506390"/>
            <a:ext cx="9740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Việt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26">
            <a:extLst>
              <a:ext uri="{FF2B5EF4-FFF2-40B4-BE49-F238E27FC236}">
                <a16:creationId xmlns:a16="http://schemas.microsoft.com/office/drawing/2014/main" id="{B4EECCCC-5343-77D0-3F91-9AFA51D5A1E8}"/>
              </a:ext>
            </a:extLst>
          </p:cNvPr>
          <p:cNvSpPr/>
          <p:nvPr/>
        </p:nvSpPr>
        <p:spPr>
          <a:xfrm>
            <a:off x="1225778" y="2549897"/>
            <a:ext cx="97404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 13: </a:t>
            </a:r>
            <a:r>
              <a:rPr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+mn-lt"/>
              </a:rPr>
              <a:t>giáo</a:t>
            </a:r>
            <a:endParaRPr lang="zh-CN" alt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7" y="3004457"/>
            <a:ext cx="7891401" cy="3853542"/>
          </a:xfrm>
          <a:prstGeom prst="rect">
            <a:avLst/>
          </a:prstGeom>
          <a:blipFill dpi="0" rotWithShape="1">
            <a:blip r:embed="rId3"/>
            <a:srcRect/>
            <a:tile tx="6350" ty="0" sx="100000" sy="99000" flip="none" algn="tl"/>
          </a:blip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564840"/>
              </p:ext>
            </p:extLst>
          </p:nvPr>
        </p:nvGraphicFramePr>
        <p:xfrm>
          <a:off x="2638054" y="698928"/>
          <a:ext cx="10058400" cy="5638489"/>
        </p:xfrm>
        <a:graphic>
          <a:graphicData uri="http://schemas.openxmlformats.org/drawingml/2006/table">
            <a:tbl>
              <a:tblPr/>
              <a:tblGrid>
                <a:gridCol w="4951466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106934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7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endParaRPr lang="en-US" sz="27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Thoắt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endParaRPr lang="en-US" sz="27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xinh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 rào sóng vỗ…</a:t>
                      </a:r>
                      <a:endParaRPr lang="en-US" sz="27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endParaRPr lang="en-US" sz="2700" b="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700" b="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0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54926" y="106681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4F093-8EF5-FFBE-9B5C-4F6FEFDB5181}"/>
              </a:ext>
            </a:extLst>
          </p:cNvPr>
          <p:cNvSpPr txBox="1"/>
          <p:nvPr/>
        </p:nvSpPr>
        <p:spPr>
          <a:xfrm>
            <a:off x="560295" y="1097433"/>
            <a:ext cx="1707250" cy="190702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6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862BC-1BBA-41AF-A871-6AFE8FF551E6}"/>
              </a:ext>
            </a:extLst>
          </p:cNvPr>
          <p:cNvSpPr txBox="1"/>
          <p:nvPr/>
        </p:nvSpPr>
        <p:spPr>
          <a:xfrm>
            <a:off x="3316459" y="2763775"/>
            <a:ext cx="655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03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05BCBFE8-D6B3-85BD-567D-2264F0A74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47721" y="1302423"/>
            <a:ext cx="7315200" cy="1501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444897" y="210557"/>
            <a:ext cx="10426302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2888E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lời giải thích phù hợp với mỗi từ dưới đây: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6685" y="1576306"/>
            <a:ext cx="6190355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Mặt nước chuyển động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xuống nhịp nhàng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32" y="1302423"/>
            <a:ext cx="2590383" cy="1501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10" y="2903652"/>
            <a:ext cx="3002975" cy="1610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32" y="4768710"/>
            <a:ext cx="2818414" cy="1573733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/>
            <a:endCxn id="12" idx="1"/>
          </p:cNvCxnSpPr>
          <p:nvPr/>
        </p:nvCxnSpPr>
        <p:spPr>
          <a:xfrm>
            <a:off x="3120571" y="2089290"/>
            <a:ext cx="3106711" cy="361608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3325671" y="2203922"/>
            <a:ext cx="1622050" cy="150187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9" idx="3"/>
            <a:endCxn id="23" idx="1"/>
          </p:cNvCxnSpPr>
          <p:nvPr/>
        </p:nvCxnSpPr>
        <p:spPr>
          <a:xfrm flipV="1">
            <a:off x="3560946" y="3897331"/>
            <a:ext cx="2056085" cy="165824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>
            <a:extLst>
              <a:ext uri="{FF2B5EF4-FFF2-40B4-BE49-F238E27FC236}">
                <a16:creationId xmlns:a16="http://schemas.microsoft.com/office/drawing/2014/main" id="{1D6789F7-5EAF-9E23-EF5C-2FF32A8C8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17031" y="3146395"/>
            <a:ext cx="6691335" cy="15018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83930" y="3510034"/>
            <a:ext cx="6190356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Tiếng sóng vỗ nhỏ, êm nhẹ, phát ra đều đều liên tiếp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1BEAF9EA-3D34-AFBC-665C-9F135261B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37792" y="4990367"/>
            <a:ext cx="4060951" cy="15018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27282" y="5443763"/>
            <a:ext cx="5747004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Để lộ ra, bày ra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21" r="70088" b="8305"/>
          <a:stretch/>
        </p:blipFill>
        <p:spPr>
          <a:xfrm>
            <a:off x="648789" y="1554426"/>
            <a:ext cx="2942046" cy="28256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1200674" y="191794"/>
            <a:ext cx="10363797" cy="105560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 2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</a:t>
            </a:r>
            <a:endParaRPr lang="vi-VN" sz="28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96789" y="2599509"/>
            <a:ext cx="2377440" cy="1293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57600" y="2612572"/>
            <a:ext cx="2377440" cy="7707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44537" y="3304903"/>
            <a:ext cx="2403566" cy="757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6361C0E-7985-050B-C831-76FFFEE6E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97" r="8619"/>
          <a:stretch/>
        </p:blipFill>
        <p:spPr>
          <a:xfrm>
            <a:off x="6087292" y="1647707"/>
            <a:ext cx="4252686" cy="282269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BDD35CB-3B50-E3F1-C695-B39CB7811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63988" y="4424392"/>
            <a:ext cx="3328012" cy="2433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23ED2-3405-155E-88D6-C23FDE69E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94338"/>
            <a:ext cx="1949851" cy="2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7949" y="294537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C59E1CB-EBF3-FDD6-7C4B-10F7BA5E5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879" y="2333839"/>
            <a:ext cx="5571308" cy="2821646"/>
          </a:xfrm>
          <a:prstGeom prst="rect">
            <a:avLst/>
          </a:prstGeom>
        </p:spPr>
      </p:pic>
      <p:sp>
        <p:nvSpPr>
          <p:cNvPr id="4" name="Flowchart: Connector 3"/>
          <p:cNvSpPr/>
          <p:nvPr/>
        </p:nvSpPr>
        <p:spPr>
          <a:xfrm>
            <a:off x="1417949" y="3396209"/>
            <a:ext cx="413658" cy="48332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91A6D3D-C08F-0499-5B1B-B826F81EF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390" y="-34272"/>
            <a:ext cx="11912238" cy="1542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463444" y="254750"/>
            <a:ext cx="11654075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: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2 dòng thơ "Biết bao điều lạ/Từ bàn tay cô" muốn nói điều gì? Chọn câu trả lời hoặc nên ý kiến khác của em.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5B9F1-23B1-12A2-F173-733ABFC45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239" y="1618675"/>
            <a:ext cx="2904389" cy="51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4963A5B1-8E89-737C-738B-B865B661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90" y="-34272"/>
            <a:ext cx="11912238" cy="1542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DA9B89-A731-203F-1497-338B8F95796E}"/>
              </a:ext>
            </a:extLst>
          </p:cNvPr>
          <p:cNvSpPr txBox="1"/>
          <p:nvPr/>
        </p:nvSpPr>
        <p:spPr>
          <a:xfrm>
            <a:off x="604911" y="304603"/>
            <a:ext cx="108743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4 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câu thơ nói về sự khéo léo của cô giáo khi hướng dẫn học sinh làm thủ công.</a:t>
            </a:r>
            <a:endParaRPr lang="vi-VN" sz="2800" b="1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9AC3B118-D732-B9ED-ED36-15EE7EE901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1200" y="1437102"/>
            <a:ext cx="9985829" cy="5420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C7461-5DB4-74E9-B3D5-A6AD0882DE90}"/>
              </a:ext>
            </a:extLst>
          </p:cNvPr>
          <p:cNvSpPr txBox="1"/>
          <p:nvPr/>
        </p:nvSpPr>
        <p:spPr>
          <a:xfrm>
            <a:off x="3950497" y="2325703"/>
            <a:ext cx="3851524" cy="1055608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A38E4-705C-7B90-47F4-A9EBBF2D6210}"/>
              </a:ext>
            </a:extLst>
          </p:cNvPr>
          <p:cNvSpPr txBox="1"/>
          <p:nvPr/>
        </p:nvSpPr>
        <p:spPr>
          <a:xfrm>
            <a:off x="3950497" y="3168587"/>
            <a:ext cx="3833403" cy="578882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03CB3-389D-379B-4D55-FAE8CB9196C1}"/>
              </a:ext>
            </a:extLst>
          </p:cNvPr>
          <p:cNvSpPr txBox="1"/>
          <p:nvPr/>
        </p:nvSpPr>
        <p:spPr>
          <a:xfrm>
            <a:off x="3950497" y="3590380"/>
            <a:ext cx="3851524" cy="578882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4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4722" y="4626717"/>
            <a:ext cx="7637473" cy="2060823"/>
            <a:chOff x="0" y="180975"/>
            <a:chExt cx="15274946" cy="4121645"/>
          </a:xfrm>
        </p:grpSpPr>
        <p:sp>
          <p:nvSpPr>
            <p:cNvPr id="3" name="TextBox 3"/>
            <p:cNvSpPr txBox="1"/>
            <p:nvPr/>
          </p:nvSpPr>
          <p:spPr>
            <a:xfrm>
              <a:off x="0" y="180975"/>
              <a:ext cx="15274946" cy="1350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61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784786">
            <a:off x="-553573" y="-893137"/>
            <a:ext cx="3727869" cy="37419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795326" y="4301250"/>
            <a:ext cx="3727869" cy="3741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064" y="3944340"/>
            <a:ext cx="2814851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547" y="57743"/>
            <a:ext cx="1637714" cy="15722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5692" y="1124885"/>
            <a:ext cx="2692000" cy="12988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61222" y="5040744"/>
            <a:ext cx="1582457" cy="113145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ED64A31-CBCA-78C9-7C4F-E34D701A88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09348" y="57743"/>
            <a:ext cx="9334331" cy="12988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6221FB-7D60-9E68-98F3-D7DA800B4D37}"/>
              </a:ext>
            </a:extLst>
          </p:cNvPr>
          <p:cNvSpPr txBox="1"/>
          <p:nvPr/>
        </p:nvSpPr>
        <p:spPr>
          <a:xfrm>
            <a:off x="3494997" y="208745"/>
            <a:ext cx="83630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bài thơ, em hãy giới thiệu bức tranh mà cô giáo đã tạo ra.</a:t>
            </a:r>
            <a:endParaRPr lang="vi-VN" sz="2800" b="1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B5B14A45-F543-FC90-E11E-F059A3A099D0}"/>
              </a:ext>
            </a:extLst>
          </p:cNvPr>
          <p:cNvGrpSpPr/>
          <p:nvPr/>
        </p:nvGrpSpPr>
        <p:grpSpPr>
          <a:xfrm>
            <a:off x="2389805" y="1325682"/>
            <a:ext cx="7949949" cy="4294927"/>
            <a:chOff x="30529" y="111036"/>
            <a:chExt cx="6820832" cy="197804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D05764EB-39D8-7F13-E5D9-80AF86F34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112479">
              <a:off x="30529" y="111036"/>
              <a:ext cx="6820832" cy="1978041"/>
            </a:xfrm>
            <a:prstGeom prst="rect">
              <a:avLst/>
            </a:prstGeom>
          </p:spPr>
        </p:pic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B1912054-7F2C-FE03-8D4F-724ABD100BB3}"/>
                </a:ext>
              </a:extLst>
            </p:cNvPr>
            <p:cNvSpPr txBox="1"/>
            <p:nvPr/>
          </p:nvSpPr>
          <p:spPr>
            <a:xfrm>
              <a:off x="1284577" y="670162"/>
              <a:ext cx="4312735" cy="678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>
                <a:solidFill>
                  <a:srgbClr val="FFFEFE"/>
                </a:solidFill>
                <a:latin typeface="ไอติม Bold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353487E-617D-6D85-6858-894ED0F00FDD}"/>
              </a:ext>
            </a:extLst>
          </p:cNvPr>
          <p:cNvSpPr txBox="1"/>
          <p:nvPr/>
        </p:nvSpPr>
        <p:spPr>
          <a:xfrm>
            <a:off x="2514600" y="2101458"/>
            <a:ext cx="82466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Nunito Black" pitchFamily="2" charset="0"/>
              </a:rPr>
              <a:t>      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dềnh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34566"/>
              </p:ext>
            </p:extLst>
          </p:nvPr>
        </p:nvGraphicFramePr>
        <p:xfrm>
          <a:off x="2342320" y="1100471"/>
          <a:ext cx="10058400" cy="5638489"/>
        </p:xfrm>
        <a:graphic>
          <a:graphicData uri="http://schemas.openxmlformats.org/drawingml/2006/table">
            <a:tbl>
              <a:tblPr/>
              <a:tblGrid>
                <a:gridCol w="4951466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106934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7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endParaRPr lang="en-US" sz="27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Thoắt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endParaRPr lang="en-US" sz="27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xinh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 rào sóng vỗ…</a:t>
                      </a:r>
                      <a:endParaRPr lang="en-US" sz="27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endParaRPr lang="en-US" sz="2700" b="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700" b="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0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0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02923" y="454140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4F093-8EF5-FFBE-9B5C-4F6FEFDB5181}"/>
              </a:ext>
            </a:extLst>
          </p:cNvPr>
          <p:cNvSpPr txBox="1"/>
          <p:nvPr/>
        </p:nvSpPr>
        <p:spPr>
          <a:xfrm>
            <a:off x="984838" y="106681"/>
            <a:ext cx="271496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956740A-F6E3-2375-38C2-0BCF3E905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170652"/>
            <a:ext cx="3360420" cy="1793624"/>
          </a:xfrm>
          <a:prstGeom prst="rect">
            <a:avLst/>
          </a:prstGeom>
        </p:spPr>
      </p:pic>
      <p:grpSp>
        <p:nvGrpSpPr>
          <p:cNvPr id="11" name="Group 2">
            <a:extLst>
              <a:ext uri="{FF2B5EF4-FFF2-40B4-BE49-F238E27FC236}">
                <a16:creationId xmlns:a16="http://schemas.microsoft.com/office/drawing/2014/main" id="{99BB44F3-CD0F-9266-6645-73B09F172CDC}"/>
              </a:ext>
            </a:extLst>
          </p:cNvPr>
          <p:cNvGrpSpPr/>
          <p:nvPr/>
        </p:nvGrpSpPr>
        <p:grpSpPr>
          <a:xfrm>
            <a:off x="2164722" y="4626717"/>
            <a:ext cx="7637473" cy="2060823"/>
            <a:chOff x="0" y="180975"/>
            <a:chExt cx="15274946" cy="4121645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86BFCD3E-EC75-4216-A64F-A27CA16345A6}"/>
                </a:ext>
              </a:extLst>
            </p:cNvPr>
            <p:cNvSpPr txBox="1"/>
            <p:nvPr/>
          </p:nvSpPr>
          <p:spPr>
            <a:xfrm>
              <a:off x="0" y="180975"/>
              <a:ext cx="15274946" cy="1350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61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C3918F31-B540-D6DF-A7C0-185672ADF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33596D05-E4B5-CE59-B5F7-668CBD23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255834" y="236541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491" r="20354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tile tx="6350" ty="0" sx="100000" sy="99000" flip="none" algn="tl"/>
          </a:blipFill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4426803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04B8856-E63A-5726-B954-73A401F82A65}"/>
              </a:ext>
            </a:extLst>
          </p:cNvPr>
          <p:cNvSpPr/>
          <p:nvPr/>
        </p:nvSpPr>
        <p:spPr>
          <a:xfrm>
            <a:off x="272415" y="1749146"/>
            <a:ext cx="3828938" cy="267765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ca ngợi bàn tay kì diệu của cô giáo. Cô đã tạo ra biết bao nhiêu điều lạ từ đôi bàn tay khéo léo của mình.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D07352-190E-90B0-58F1-9788600A3D17}"/>
              </a:ext>
            </a:extLst>
          </p:cNvPr>
          <p:cNvSpPr txBox="1"/>
          <p:nvPr/>
        </p:nvSpPr>
        <p:spPr>
          <a:xfrm>
            <a:off x="3526972" y="2662534"/>
            <a:ext cx="5863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2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589A98-EA9D-2B43-6494-8A3E82C42B73}"/>
              </a:ext>
            </a:extLst>
          </p:cNvPr>
          <p:cNvSpPr txBox="1"/>
          <p:nvPr/>
        </p:nvSpPr>
        <p:spPr>
          <a:xfrm>
            <a:off x="2820000" y="2676689"/>
            <a:ext cx="65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98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F806BF8-1F4B-AB43-BFE4-4A549FDD8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210" y="198311"/>
            <a:ext cx="8184393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8F25C-C0F4-284C-5ED2-5D4DD0662E87}"/>
              </a:ext>
            </a:extLst>
          </p:cNvPr>
          <p:cNvSpPr txBox="1"/>
          <p:nvPr/>
        </p:nvSpPr>
        <p:spPr>
          <a:xfrm>
            <a:off x="1303079" y="977822"/>
            <a:ext cx="97947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C2386-0B8C-9539-18EA-82973808D1C3}"/>
              </a:ext>
            </a:extLst>
          </p:cNvPr>
          <p:cNvSpPr txBox="1"/>
          <p:nvPr/>
        </p:nvSpPr>
        <p:spPr>
          <a:xfrm>
            <a:off x="1027442" y="3573215"/>
            <a:ext cx="103460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Nunito Black" pitchFamily="2" charset="0"/>
              </a:rPr>
              <a:t>	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nay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vừa có một giờ học rất thú vị, đó là giờ học môn Tiếng Việt. Cô giáo cho cả lớp chia thành các nhóm, phân vai và diễn lại 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thỏ và rùa. Em đã 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đóng vai chú rùa trong câu chuyện đó.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78269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1BC89-577E-9E2E-6242-3C98CE5CD5AB}"/>
              </a:ext>
            </a:extLst>
          </p:cNvPr>
          <p:cNvSpPr txBox="1"/>
          <p:nvPr/>
        </p:nvSpPr>
        <p:spPr>
          <a:xfrm>
            <a:off x="3106271" y="364671"/>
            <a:ext cx="8915400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3800" b="0" i="0" u="none" strike="noStrike" kern="1200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2. </a:t>
            </a:r>
            <a:r>
              <a:rPr kumimoji="0" lang="en-US" altLang="en-US" sz="3800" b="0" i="0" u="none" strike="noStrike" kern="1200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altLang="en-US" sz="3800" b="0" i="0" u="none" strike="noStrike" kern="1200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kern="1200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</a:t>
            </a:r>
            <a:r>
              <a:rPr kumimoji="0" lang="en-US" altLang="en-US" sz="3800" b="0" i="0" u="none" strike="noStrike" kern="1200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kern="1200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kumimoji="0" lang="en-US" altLang="en-US" sz="3800" b="0" i="0" u="none" strike="noStrike" kern="1200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kern="1200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kumimoji="0" lang="en-US" altLang="en-US" sz="3800" b="0" i="0" u="none" strike="noStrike" kern="1200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kern="1200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nào</a:t>
            </a:r>
            <a:r>
              <a:rPr kumimoji="0" lang="en-US" altLang="en-US" sz="3800" b="0" i="0" u="none" strike="noStrike" kern="1200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kern="1200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về</a:t>
            </a:r>
            <a:r>
              <a:rPr kumimoji="0" lang="en-US" altLang="en-US" sz="3800" b="0" i="0" u="none" strike="noStrike" kern="1200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kern="1200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giờ</a:t>
            </a:r>
            <a:r>
              <a:rPr kumimoji="0" lang="en-US" altLang="en-US" sz="3800" b="0" i="0" u="none" strike="noStrike" kern="1200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kern="1200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kumimoji="0" lang="en-US" altLang="en-US" sz="3800" b="0" i="0" u="none" strike="noStrike" kern="1200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3800" b="0" i="0" u="none" strike="noStrike" kern="1200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kumimoji="0" lang="en-US" altLang="en-US" sz="3800" b="0" i="0" u="none" strike="noStrike" kern="1200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5E71432-6AF8-7D52-3BDA-D18904EA8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453" y="1954992"/>
            <a:ext cx="5666547" cy="414922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1838562-B5BF-909D-E80D-74F1AF865C29}"/>
              </a:ext>
            </a:extLst>
          </p:cNvPr>
          <p:cNvSpPr txBox="1"/>
          <p:nvPr/>
        </p:nvSpPr>
        <p:spPr>
          <a:xfrm>
            <a:off x="5795682" y="1909192"/>
            <a:ext cx="6225989" cy="2931749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Nunito Black" pitchFamily="2" charset="0"/>
              </a:rPr>
              <a:t>  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7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2840053" y="1595577"/>
            <a:ext cx="3555692" cy="204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03F2C-FE44-D68A-97DF-EE9C0B12F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6" r="1" b="1"/>
          <a:stretch/>
        </p:blipFill>
        <p:spPr>
          <a:xfrm>
            <a:off x="7480800" y="1750638"/>
            <a:ext cx="3453876" cy="3969721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39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EF5252-6B92-0F6F-0AE9-B6F4DDCD5C9C}"/>
              </a:ext>
            </a:extLst>
          </p:cNvPr>
          <p:cNvSpPr txBox="1"/>
          <p:nvPr/>
        </p:nvSpPr>
        <p:spPr>
          <a:xfrm>
            <a:off x="5584217" y="88987"/>
            <a:ext cx="633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3DB25E-6D92-28F8-F53D-9F1B904B9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282630"/>
              </p:ext>
            </p:extLst>
          </p:nvPr>
        </p:nvGraphicFramePr>
        <p:xfrm>
          <a:off x="2909580" y="1995660"/>
          <a:ext cx="7697459" cy="4556760"/>
        </p:xfrm>
        <a:graphic>
          <a:graphicData uri="http://schemas.openxmlformats.org/drawingml/2006/table">
            <a:tbl>
              <a:tblPr/>
              <a:tblGrid>
                <a:gridCol w="7697459">
                  <a:extLst>
                    <a:ext uri="{9D8B030D-6E8A-4147-A177-3AD203B41FA5}">
                      <a16:colId xmlns:a16="http://schemas.microsoft.com/office/drawing/2014/main" val="2772057543"/>
                    </a:ext>
                  </a:extLst>
                </a:gridCol>
              </a:tblGrid>
              <a:tr h="3625100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 nghe thầy đọc bao ngày</a:t>
                      </a:r>
                    </a:p>
                    <a:p>
                      <a:pPr algn="ctr"/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 thơ đỏ nắng, xanh cây quanh nhà</a:t>
                      </a:r>
                    </a:p>
                    <a:p>
                      <a:pPr algn="ctr"/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 chèo nghiêng mặt sông xa</a:t>
                      </a:r>
                    </a:p>
                    <a:p>
                      <a:pPr algn="ctr"/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Bâng khuâng nghe vọng tiếng bà năm xưa</a:t>
                      </a:r>
                    </a:p>
                    <a:p>
                      <a:pPr algn="ctr"/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 trăng thở động tàu dừa</a:t>
                      </a:r>
                    </a:p>
                    <a:p>
                      <a:pPr algn="ctr"/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Rào rào nghe chuyển cơn mưa giữa trời…</a:t>
                      </a:r>
                    </a:p>
                    <a:p>
                      <a:pPr algn="ctr"/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Thêm yêu tiếng hát nụ cười</a:t>
                      </a:r>
                    </a:p>
                    <a:p>
                      <a:pPr algn="ctr"/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 thơ em thấy đất trời đẹp ra.</a:t>
                      </a:r>
                    </a:p>
                    <a:p>
                      <a:pPr algn="ctr"/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</a:t>
                      </a:r>
                      <a:r>
                        <a:rPr lang="vi-VN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(Trần Đăng Khoa)</a:t>
                      </a:r>
                      <a:endParaRPr lang="vi-VN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78310"/>
                  </a:ext>
                </a:extLst>
              </a:tr>
              <a:tr h="57103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4911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460D74-B50C-6EB4-ED24-D5A56D5EDBA9}"/>
              </a:ext>
            </a:extLst>
          </p:cNvPr>
          <p:cNvSpPr txBox="1"/>
          <p:nvPr/>
        </p:nvSpPr>
        <p:spPr>
          <a:xfrm>
            <a:off x="4235884" y="1334551"/>
            <a:ext cx="505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DEB987-E30B-81F5-837A-D9136048C3A4}"/>
              </a:ext>
            </a:extLst>
          </p:cNvPr>
          <p:cNvSpPr/>
          <p:nvPr/>
        </p:nvSpPr>
        <p:spPr>
          <a:xfrm>
            <a:off x="708813" y="689152"/>
            <a:ext cx="3667243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AD962-79AA-8B37-4F39-E759B28BAB42}"/>
              </a:ext>
            </a:extLst>
          </p:cNvPr>
          <p:cNvSpPr txBox="1"/>
          <p:nvPr/>
        </p:nvSpPr>
        <p:spPr>
          <a:xfrm>
            <a:off x="854833" y="796553"/>
            <a:ext cx="4011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C959B51E-B266-3FDB-C3E5-0B00B6EFC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7850990" y="-600973"/>
            <a:ext cx="4884684" cy="432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8E6806-0FCF-0218-CB8B-65DAB865CAF9}"/>
              </a:ext>
            </a:extLst>
          </p:cNvPr>
          <p:cNvSpPr/>
          <p:nvPr/>
        </p:nvSpPr>
        <p:spPr>
          <a:xfrm>
            <a:off x="816389" y="352697"/>
            <a:ext cx="4683073" cy="107871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69C05-1631-43AA-D660-34FE01B2C07C}"/>
              </a:ext>
            </a:extLst>
          </p:cNvPr>
          <p:cNvSpPr txBox="1"/>
          <p:nvPr/>
        </p:nvSpPr>
        <p:spPr>
          <a:xfrm>
            <a:off x="1163218" y="507333"/>
            <a:ext cx="4688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bày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1F5DE69-3E49-23C9-64D5-38174C5465FD}"/>
              </a:ext>
            </a:extLst>
          </p:cNvPr>
          <p:cNvSpPr/>
          <p:nvPr/>
        </p:nvSpPr>
        <p:spPr>
          <a:xfrm flipH="1">
            <a:off x="248404" y="2906628"/>
            <a:ext cx="8250136" cy="3487208"/>
          </a:xfrm>
          <a:prstGeom prst="wedgeRoundRectCallout">
            <a:avLst>
              <a:gd name="adj1" fmla="val -52420"/>
              <a:gd name="adj2" fmla="val -71197"/>
              <a:gd name="adj3" fmla="val 16667"/>
            </a:avLst>
          </a:prstGeom>
          <a:noFill/>
          <a:ln w="571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F082A-5ED0-7523-9180-DF6E94CD9345}"/>
              </a:ext>
            </a:extLst>
          </p:cNvPr>
          <p:cNvSpPr txBox="1"/>
          <p:nvPr/>
        </p:nvSpPr>
        <p:spPr>
          <a:xfrm>
            <a:off x="555384" y="3136916"/>
            <a:ext cx="810452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thể thơ lục bát, với câu có 6 tiếng thì lùi vào 3 – 4 ô li, câu có 8 tiếng thì lùi vào 1 – 2 ô li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than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GV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cụm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vở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GV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87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AD7BD0-0FE5-D1F7-0E2B-E835DCCB9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-217524" y="64291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65ABB8-A300-5991-B1BF-CE0317F5E509}"/>
              </a:ext>
            </a:extLst>
          </p:cNvPr>
          <p:cNvSpPr/>
          <p:nvPr/>
        </p:nvSpPr>
        <p:spPr>
          <a:xfrm>
            <a:off x="524056" y="426842"/>
            <a:ext cx="5197476" cy="695148"/>
          </a:xfrm>
          <a:prstGeom prst="roundRect">
            <a:avLst/>
          </a:prstGeom>
          <a:solidFill>
            <a:srgbClr val="2AAC4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89" y="1700804"/>
            <a:ext cx="10664886" cy="4675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632" y="562814"/>
            <a:ext cx="4004299" cy="2977220"/>
          </a:xfrm>
          <a:prstGeom prst="rect">
            <a:avLst/>
          </a:prstGeom>
          <a:blipFill>
            <a:blip r:embed="rId5"/>
            <a:tile tx="6350" ty="0" sx="100000" sy="99000" flip="none" algn="tl"/>
          </a:blipFill>
        </p:spPr>
      </p:pic>
    </p:spTree>
    <p:extLst>
      <p:ext uri="{BB962C8B-B14F-4D97-AF65-F5344CB8AC3E}">
        <p14:creationId xmlns:p14="http://schemas.microsoft.com/office/powerpoint/2010/main" val="357624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AD7BD0-0FE5-D1F7-0E2B-E835DCCB9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-5078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65ABB8-A300-5991-B1BF-CE0317F5E509}"/>
              </a:ext>
            </a:extLst>
          </p:cNvPr>
          <p:cNvSpPr/>
          <p:nvPr/>
        </p:nvSpPr>
        <p:spPr>
          <a:xfrm>
            <a:off x="524056" y="426842"/>
            <a:ext cx="5197476" cy="695148"/>
          </a:xfrm>
          <a:prstGeom prst="roundRect">
            <a:avLst/>
          </a:prstGeom>
          <a:solidFill>
            <a:srgbClr val="2AAC4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cs typeface="+mn-cs"/>
              </a:rPr>
              <a:t>2</a:t>
            </a:r>
            <a:r>
              <a:rPr lang="en-US" altLang="en-US" sz="2200" b="1">
                <a:solidFill>
                  <a:prstClr val="white"/>
                </a:solidFill>
                <a:latin typeface="Nunito Black" panose="00000A00000000000000" pitchFamily="2" charset="0"/>
              </a:rPr>
              <a:t>.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cs typeface="+mn-cs"/>
              </a:rPr>
              <a:t> </a:t>
            </a:r>
            <a:r>
              <a:rPr lang="en-US" sz="3200" b="1">
                <a:latin typeface="Nunito Black" pitchFamily="2" charset="0"/>
              </a:rPr>
              <a:t>Làm bài tập a hoặc b.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80" y="1808806"/>
            <a:ext cx="10664886" cy="4675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632" y="562814"/>
            <a:ext cx="4004299" cy="2977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6946" y="2782390"/>
            <a:ext cx="301100" cy="584775"/>
          </a:xfrm>
          <a:prstGeom prst="rect">
            <a:avLst/>
          </a:prstGeom>
          <a:solidFill>
            <a:srgbClr val="FAAEB0"/>
          </a:solidFill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9787" y="2782389"/>
            <a:ext cx="301100" cy="584775"/>
          </a:xfrm>
          <a:prstGeom prst="rect">
            <a:avLst/>
          </a:prstGeom>
          <a:solidFill>
            <a:srgbClr val="FAAEB0"/>
          </a:solidFill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29105" y="3506338"/>
            <a:ext cx="301100" cy="584775"/>
          </a:xfrm>
          <a:prstGeom prst="rect">
            <a:avLst/>
          </a:prstGeom>
          <a:solidFill>
            <a:srgbClr val="FAAEB0"/>
          </a:solidFill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6630" y="4064987"/>
            <a:ext cx="301100" cy="584775"/>
          </a:xfrm>
          <a:prstGeom prst="rect">
            <a:avLst/>
          </a:prstGeom>
          <a:solidFill>
            <a:srgbClr val="FAAEB0"/>
          </a:solidFill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19198" y="4791631"/>
            <a:ext cx="301100" cy="584775"/>
          </a:xfrm>
          <a:prstGeom prst="rect">
            <a:avLst/>
          </a:prstGeom>
          <a:solidFill>
            <a:srgbClr val="FAAEB0"/>
          </a:solidFill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42005" y="5295306"/>
            <a:ext cx="301100" cy="584775"/>
          </a:xfrm>
          <a:prstGeom prst="rect">
            <a:avLst/>
          </a:prstGeom>
          <a:solidFill>
            <a:srgbClr val="FAAEB0"/>
          </a:solidFill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04120" y="3525340"/>
            <a:ext cx="301100" cy="584775"/>
          </a:xfrm>
          <a:prstGeom prst="rect">
            <a:avLst/>
          </a:prstGeom>
          <a:solidFill>
            <a:srgbClr val="FAAEB0"/>
          </a:solidFill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24143" y="3495332"/>
            <a:ext cx="301100" cy="584775"/>
          </a:xfrm>
          <a:prstGeom prst="rect">
            <a:avLst/>
          </a:prstGeom>
          <a:solidFill>
            <a:srgbClr val="FAAEB0"/>
          </a:solidFill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37026" y="4776936"/>
            <a:ext cx="301100" cy="584775"/>
          </a:xfrm>
          <a:prstGeom prst="rect">
            <a:avLst/>
          </a:prstGeom>
          <a:solidFill>
            <a:srgbClr val="FAAEB0"/>
          </a:solidFill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33444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AD7BD0-0FE5-D1F7-0E2B-E835DCCB9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65ABB8-A300-5991-B1BF-CE0317F5E509}"/>
              </a:ext>
            </a:extLst>
          </p:cNvPr>
          <p:cNvSpPr/>
          <p:nvPr/>
        </p:nvSpPr>
        <p:spPr>
          <a:xfrm>
            <a:off x="524055" y="426842"/>
            <a:ext cx="5863297" cy="695148"/>
          </a:xfrm>
          <a:prstGeom prst="roundRect">
            <a:avLst/>
          </a:prstGeom>
          <a:solidFill>
            <a:srgbClr val="2AAC4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41" y="1293834"/>
            <a:ext cx="11782697" cy="30175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0" name="Rounded Rectangle 9"/>
          <p:cNvSpPr/>
          <p:nvPr/>
        </p:nvSpPr>
        <p:spPr>
          <a:xfrm>
            <a:off x="1842248" y="4225433"/>
            <a:ext cx="10349752" cy="224676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63271" y="4311355"/>
            <a:ext cx="100023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Nunito" pitchFamily="2" charset="0"/>
              </a:rPr>
              <a:t>    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đã về khuya, cảnh vật 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vẻ, yên tĩnh.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đã lên cao, tròn vành vạnh.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 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sáng 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vằng 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vặc, chiếu xuống mặt hồ. Những gợn sóng lăn 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phản chiếu ánh sáng lóng lánh như ánh bạc.</a:t>
            </a:r>
          </a:p>
          <a:p>
            <a:pPr algn="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Bảo Khuê)</a:t>
            </a:r>
          </a:p>
        </p:txBody>
      </p:sp>
    </p:spTree>
    <p:extLst>
      <p:ext uri="{BB962C8B-B14F-4D97-AF65-F5344CB8AC3E}">
        <p14:creationId xmlns:p14="http://schemas.microsoft.com/office/powerpoint/2010/main" val="239530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3A9DF9-AA5D-434F-9087-499C472B4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397" y="2326802"/>
            <a:ext cx="6974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65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E1112-4B48-3A98-EFD3-5DFD40AAC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75" y="-137028"/>
            <a:ext cx="14043656" cy="1342754"/>
          </a:xfrm>
        </p:spPr>
        <p:txBody>
          <a:bodyPr>
            <a:noAutofit/>
          </a:bodyPr>
          <a:lstStyle/>
          <a:p>
            <a:br>
              <a:rPr lang="en-US" altLang="en-US" sz="3200" dirty="0">
                <a:solidFill>
                  <a:srgbClr val="FF0000"/>
                </a:solidFill>
                <a:latin typeface="Nunito Black" pitchFamily="2" charset="0"/>
              </a:rPr>
            </a:br>
            <a:br>
              <a:rPr lang="en-US" altLang="en-US" sz="3200" dirty="0">
                <a:solidFill>
                  <a:srgbClr val="FF0000"/>
                </a:solidFill>
                <a:latin typeface="Nunito Black" pitchFamily="2" charset="0"/>
              </a:rPr>
            </a:br>
            <a:br>
              <a:rPr lang="en-US" altLang="en-US" sz="3200" dirty="0">
                <a:solidFill>
                  <a:srgbClr val="FF0000"/>
                </a:solidFill>
                <a:latin typeface="Nunito Black" pitchFamily="2" charset="0"/>
              </a:rPr>
            </a:br>
            <a:r>
              <a:rPr lang="vi-VN" sz="3200" b="1" dirty="0">
                <a:solidFill>
                  <a:srgbClr val="FF0000"/>
                </a:solidFill>
              </a:rPr>
              <a:t>Kể với người thân về một giờ học em thấy vui vẻ, thú vị.</a:t>
            </a:r>
            <a:br>
              <a:rPr lang="vi-VN" sz="3200" dirty="0">
                <a:solidFill>
                  <a:srgbClr val="FF0000"/>
                </a:solidFill>
              </a:rPr>
            </a:br>
            <a:br>
              <a:rPr lang="vi-VN" sz="3200" i="0" dirty="0">
                <a:solidFill>
                  <a:srgbClr val="FF0000"/>
                </a:solidFill>
                <a:effectLst/>
              </a:rPr>
            </a:br>
            <a:br>
              <a:rPr lang="vi-VN" sz="3200" i="0" dirty="0">
                <a:solidFill>
                  <a:srgbClr val="FF0000"/>
                </a:solidFill>
                <a:effectLst/>
                <a:latin typeface="Nunito Black" pitchFamily="2" charset="0"/>
              </a:rPr>
            </a:br>
            <a:endParaRPr lang="en-US" altLang="en-US" sz="32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A7906A6-76A8-034F-F4ED-4A58111DF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79955"/>
            <a:ext cx="7430994" cy="47351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2F6BB-2387-4C5F-95E5-3E22A543B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72" y="1342887"/>
            <a:ext cx="7114022" cy="403683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ý: </a:t>
            </a:r>
          </a:p>
          <a:p>
            <a:pPr marL="0" indent="0">
              <a:buNone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Giờ học mà em muốn kể là giờ học môn gì?</a:t>
            </a:r>
          </a:p>
          <a:p>
            <a:pPr marL="0" indent="0">
              <a:buNone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giờ học đó đã có hoạt động gì?</a:t>
            </a:r>
          </a:p>
          <a:p>
            <a:pPr marL="0" indent="0">
              <a:buNone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tham gia hoạt động đó như thế nào?</a:t>
            </a:r>
          </a:p>
          <a:p>
            <a:pPr marL="0" indent="0">
              <a:buNone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Cảm nhận của em sau khi tham gia hoạt động đó là gì?</a:t>
            </a:r>
            <a:b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ACC7435-B4A7-FCCE-FFF2-B0E205223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99621" y="2610537"/>
            <a:ext cx="4796930" cy="424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70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0509B-C71F-3B54-5442-8BAB0392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387" y="1070830"/>
            <a:ext cx="6515100" cy="35909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5F488A4-7C37-9016-FF1B-302C21ACA5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797" y="5499970"/>
            <a:ext cx="1769603" cy="122907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71EC008-F504-D0AD-D92C-DF6F10279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73041" y="4968766"/>
            <a:ext cx="9897604" cy="1636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8DEF1-E81A-A0A1-EC2A-9014ED23DFAF}"/>
              </a:ext>
            </a:extLst>
          </p:cNvPr>
          <p:cNvSpPr/>
          <p:nvPr/>
        </p:nvSpPr>
        <p:spPr>
          <a:xfrm>
            <a:off x="2235200" y="5332983"/>
            <a:ext cx="957328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E9CDAD8-5159-AF51-C0C0-1DFC735F2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14504" y="-130629"/>
            <a:ext cx="5800903" cy="3879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F6BA09-A426-0022-9F9F-7A93577892CF}"/>
              </a:ext>
            </a:extLst>
          </p:cNvPr>
          <p:cNvSpPr txBox="1"/>
          <p:nvPr/>
        </p:nvSpPr>
        <p:spPr>
          <a:xfrm>
            <a:off x="618302" y="1242200"/>
            <a:ext cx="43302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9BCA98-2B8F-FA67-E804-B06E6B98E858}"/>
              </a:ext>
            </a:extLst>
          </p:cNvPr>
          <p:cNvSpPr txBox="1"/>
          <p:nvPr/>
        </p:nvSpPr>
        <p:spPr>
          <a:xfrm>
            <a:off x="2458829" y="2702616"/>
            <a:ext cx="6106948" cy="1425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43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6">
            <a:extLst>
              <a:ext uri="{FF2B5EF4-FFF2-40B4-BE49-F238E27FC236}">
                <a16:creationId xmlns:a16="http://schemas.microsoft.com/office/drawing/2014/main" id="{A1B238DF-8EB8-49A5-6FE8-1AF1950ABA28}"/>
              </a:ext>
            </a:extLst>
          </p:cNvPr>
          <p:cNvSpPr/>
          <p:nvPr/>
        </p:nvSpPr>
        <p:spPr>
          <a:xfrm>
            <a:off x="2346342" y="2782669"/>
            <a:ext cx="68875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43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AC910B-2C37-9EEB-5D3A-B14774979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2" y="1364566"/>
            <a:ext cx="7106638" cy="3916963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26CEBD8-F00A-98CF-CC98-98FD3B348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4765" y="5281530"/>
            <a:ext cx="7534814" cy="1576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A400CD-8E6E-F8E4-0BDA-7ED55B6AE9EA}"/>
              </a:ext>
            </a:extLst>
          </p:cNvPr>
          <p:cNvSpPr txBox="1"/>
          <p:nvPr/>
        </p:nvSpPr>
        <p:spPr>
          <a:xfrm>
            <a:off x="1028699" y="5654266"/>
            <a:ext cx="7039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737DC16-4344-D22A-8DCC-09C58A80D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77853" y="802738"/>
            <a:ext cx="5714147" cy="34394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AFA04-9A78-BA30-2119-C1E3B8A1D1B4}"/>
              </a:ext>
            </a:extLst>
          </p:cNvPr>
          <p:cNvSpPr txBox="1"/>
          <p:nvPr/>
        </p:nvSpPr>
        <p:spPr>
          <a:xfrm>
            <a:off x="7113494" y="1318175"/>
            <a:ext cx="46986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35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3C76EF-0F62-D408-8AAC-DE7AC3E3D12A}"/>
              </a:ext>
            </a:extLst>
          </p:cNvPr>
          <p:cNvSpPr txBox="1"/>
          <p:nvPr/>
        </p:nvSpPr>
        <p:spPr>
          <a:xfrm>
            <a:off x="2532682" y="2739101"/>
            <a:ext cx="655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55605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4926" y="106681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9EF2C52-B0F6-BE96-7B74-F0055E5D2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391949"/>
              </p:ext>
            </p:extLst>
          </p:nvPr>
        </p:nvGraphicFramePr>
        <p:xfrm>
          <a:off x="1723654" y="777306"/>
          <a:ext cx="10058400" cy="5638489"/>
        </p:xfrm>
        <a:graphic>
          <a:graphicData uri="http://schemas.openxmlformats.org/drawingml/2006/table">
            <a:tbl>
              <a:tblPr/>
              <a:tblGrid>
                <a:gridCol w="4951466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106934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7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endParaRPr lang="en-US" sz="27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Thoắt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endParaRPr lang="en-US" sz="27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xinh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 rào sóng vỗ…</a:t>
                      </a:r>
                      <a:endParaRPr lang="en-US" sz="27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endParaRPr lang="en-US" sz="2700" b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700" b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US" sz="27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0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pic>
        <p:nvPicPr>
          <p:cNvPr id="9" name="Picture 7">
            <a:extLst>
              <a:ext uri="{FF2B5EF4-FFF2-40B4-BE49-F238E27FC236}">
                <a16:creationId xmlns:a16="http://schemas.microsoft.com/office/drawing/2014/main" id="{7AAB13A3-676C-6758-B1BF-7CF80B494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873755"/>
            <a:ext cx="2394857" cy="298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188" t="4509" r="28428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4F093-8EF5-FFBE-9B5C-4F6FEFDB5181}"/>
              </a:ext>
            </a:extLst>
          </p:cNvPr>
          <p:cNvSpPr txBox="1"/>
          <p:nvPr/>
        </p:nvSpPr>
        <p:spPr>
          <a:xfrm>
            <a:off x="1480833" y="286512"/>
            <a:ext cx="2859579" cy="688914"/>
          </a:xfrm>
          <a:prstGeom prst="round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khó</a:t>
            </a:r>
            <a:endParaRPr 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D144C1-C057-1232-D6C1-B7F15E31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D65F38-C0CD-3B7B-C55F-B763E70510F3}"/>
              </a:ext>
            </a:extLst>
          </p:cNvPr>
          <p:cNvSpPr txBox="1"/>
          <p:nvPr/>
        </p:nvSpPr>
        <p:spPr>
          <a:xfrm>
            <a:off x="1491788" y="1418584"/>
            <a:ext cx="2031700" cy="578882"/>
          </a:xfrm>
          <a:prstGeom prst="roundRect">
            <a:avLst/>
          </a:prstGeom>
          <a:noFill/>
          <a:ln w="28575">
            <a:noFill/>
            <a:prstDash val="sysDash"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endParaRPr 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828A6E-7DC9-D6FD-CDC5-6C5684CBAE74}"/>
              </a:ext>
            </a:extLst>
          </p:cNvPr>
          <p:cNvSpPr txBox="1"/>
          <p:nvPr/>
        </p:nvSpPr>
        <p:spPr>
          <a:xfrm>
            <a:off x="1491788" y="3192284"/>
            <a:ext cx="2031700" cy="578882"/>
          </a:xfrm>
          <a:prstGeom prst="roundRect">
            <a:avLst/>
          </a:prstGeom>
          <a:noFill/>
          <a:ln w="28575">
            <a:noFill/>
            <a:prstDash val="sysDash"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endParaRPr 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6A05C-4BD8-14DF-5C04-9FFA611CFCD2}"/>
              </a:ext>
            </a:extLst>
          </p:cNvPr>
          <p:cNvSpPr txBox="1"/>
          <p:nvPr/>
        </p:nvSpPr>
        <p:spPr>
          <a:xfrm>
            <a:off x="1491788" y="2295670"/>
            <a:ext cx="2031700" cy="578882"/>
          </a:xfrm>
          <a:prstGeom prst="roundRect">
            <a:avLst/>
          </a:prstGeom>
          <a:noFill/>
          <a:ln w="28575">
            <a:noFill/>
            <a:prstDash val="sysDash"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endParaRPr 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00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ED3B52-3A5F-AB20-7F65-EC8B1F8A5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9AB46-40AB-EFE9-FFBC-2A477491E2C1}"/>
              </a:ext>
            </a:extLst>
          </p:cNvPr>
          <p:cNvSpPr txBox="1"/>
          <p:nvPr/>
        </p:nvSpPr>
        <p:spPr>
          <a:xfrm>
            <a:off x="1038873" y="147762"/>
            <a:ext cx="290901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0984CCB-4F5E-3180-1E01-89E01FFCB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9821" y="777306"/>
            <a:ext cx="6578895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D4795-BE78-C3EE-4DAF-F7D11F5C8FFB}"/>
              </a:ext>
            </a:extLst>
          </p:cNvPr>
          <p:cNvSpPr txBox="1"/>
          <p:nvPr/>
        </p:nvSpPr>
        <p:spPr>
          <a:xfrm>
            <a:off x="4159109" y="1781023"/>
            <a:ext cx="5681575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dềnh</a:t>
            </a:r>
            <a:endParaRPr lang="en-US" sz="32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78572-1440-C574-F06B-8660857F8A07}"/>
              </a:ext>
            </a:extLst>
          </p:cNvPr>
          <p:cNvSpPr txBox="1"/>
          <p:nvPr/>
        </p:nvSpPr>
        <p:spPr>
          <a:xfrm>
            <a:off x="4159110" y="2963756"/>
            <a:ext cx="5681575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74590-1613-D7E7-2A73-94D66EB6BDF1}"/>
              </a:ext>
            </a:extLst>
          </p:cNvPr>
          <p:cNvSpPr txBox="1"/>
          <p:nvPr/>
        </p:nvSpPr>
        <p:spPr>
          <a:xfrm>
            <a:off x="4159110" y="3548531"/>
            <a:ext cx="568157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sz="32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3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529188"/>
              </p:ext>
            </p:extLst>
          </p:nvPr>
        </p:nvGraphicFramePr>
        <p:xfrm>
          <a:off x="2638054" y="698928"/>
          <a:ext cx="10058400" cy="5638489"/>
        </p:xfrm>
        <a:graphic>
          <a:graphicData uri="http://schemas.openxmlformats.org/drawingml/2006/table">
            <a:tbl>
              <a:tblPr/>
              <a:tblGrid>
                <a:gridCol w="4951466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106934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7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endParaRPr lang="en-US" sz="27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Thoắt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endParaRPr lang="en-US" sz="27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xinh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 rào sóng vỗ…</a:t>
                      </a:r>
                      <a:endParaRPr lang="en-US" sz="27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endParaRPr lang="en-US" sz="2700" b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700" b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27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0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b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54926" y="106681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1979140" y="741596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6935734" y="2957795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1998297" y="2891246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2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6935734" y="698928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3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6841605" y="5196114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5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1677532-A6AE-65E2-8D4D-9172D8B8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1256" y="1528320"/>
            <a:ext cx="1711237" cy="36677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748260-9E7E-279C-CC95-FB4A0F6A77A4}"/>
              </a:ext>
            </a:extLst>
          </p:cNvPr>
          <p:cNvSpPr txBox="1"/>
          <p:nvPr/>
        </p:nvSpPr>
        <p:spPr>
          <a:xfrm>
            <a:off x="261256" y="1865492"/>
            <a:ext cx="17178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2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1311</Words>
  <Application>Microsoft Office PowerPoint</Application>
  <PresentationFormat>Widescreen</PresentationFormat>
  <Paragraphs>178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Microsoft YaHei</vt:lpstr>
      <vt:lpstr>Nunito</vt:lpstr>
      <vt:lpstr>Nunito Black</vt:lpstr>
      <vt:lpstr>Times New Roman</vt:lpstr>
      <vt:lpstr>Wingdings</vt:lpstr>
      <vt:lpstr>ไอติม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Kể với người thân về một giờ học em thấy vui vẻ, thú vị.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2 đạng</cp:lastModifiedBy>
  <cp:revision>8</cp:revision>
  <dcterms:created xsi:type="dcterms:W3CDTF">2022-07-23T09:44:17Z</dcterms:created>
  <dcterms:modified xsi:type="dcterms:W3CDTF">2024-10-20T08:38:12Z</dcterms:modified>
</cp:coreProperties>
</file>