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20" r:id="rId2"/>
    <p:sldId id="405" r:id="rId3"/>
    <p:sldId id="259" r:id="rId4"/>
    <p:sldId id="314" r:id="rId5"/>
    <p:sldId id="319" r:id="rId6"/>
    <p:sldId id="407" r:id="rId7"/>
    <p:sldId id="300" r:id="rId8"/>
    <p:sldId id="410" r:id="rId9"/>
    <p:sldId id="303" r:id="rId10"/>
    <p:sldId id="408" r:id="rId11"/>
    <p:sldId id="409" r:id="rId12"/>
    <p:sldId id="307" r:id="rId13"/>
    <p:sldId id="309" r:id="rId14"/>
  </p:sldIdLst>
  <p:sldSz cx="12192000" cy="6858000"/>
  <p:notesSz cx="6858000" cy="9144000"/>
  <p:embeddedFontLst>
    <p:embeddedFont>
      <p:font typeface="Sriracha" charset="-34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宋体" pitchFamily="2" charset="-122"/>
      <p:regular r:id="rId21"/>
    </p:embeddedFont>
    <p:embeddedFont>
      <p:font typeface="Nunito Black" charset="0"/>
      <p:bold r:id="rId22"/>
      <p:boldItalic r:id="rId23"/>
    </p:embeddedFont>
    <p:embeddedFont>
      <p:font typeface="Sigmar One" charset="0"/>
      <p:regular r:id="rId24"/>
    </p:embeddedFont>
    <p:embeddedFont>
      <p:font typeface="HP001 5 hàng" charset="0"/>
      <p:regular r:id="rId25"/>
      <p:bold r:id="rId26"/>
    </p:embeddedFont>
    <p:embeddedFont>
      <p:font typeface="Architecture" pitchFamily="34" charset="0"/>
      <p:regular r:id="rId27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F46F18"/>
    <a:srgbClr val="DAFEE0"/>
    <a:srgbClr val="F5F6BC"/>
    <a:srgbClr val="73C532"/>
    <a:srgbClr val="57C7D4"/>
    <a:srgbClr val="EAEAC8"/>
    <a:srgbClr val="66FFCC"/>
    <a:srgbClr val="EAF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738" y="-9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D67C-1AFD-4D5D-B5A0-021795BA2F7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7CBF-D386-4FC0-9CD1-13948D59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">
            <a:extLst>
              <a:ext uri="{FF2B5EF4-FFF2-40B4-BE49-F238E27FC236}">
                <a16:creationId xmlns:a16="http://schemas.microsoft.com/office/drawing/2014/main" xmlns="" id="{0D4F765C-8854-4DBF-8B4D-79647914A9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备注占位符 2">
            <a:extLst>
              <a:ext uri="{FF2B5EF4-FFF2-40B4-BE49-F238E27FC236}">
                <a16:creationId xmlns:a16="http://schemas.microsoft.com/office/drawing/2014/main" xmlns="" id="{D48ED186-A961-45EA-ADA2-2A0A47982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676" name="灯片编号占位符 3">
            <a:extLst>
              <a:ext uri="{FF2B5EF4-FFF2-40B4-BE49-F238E27FC236}">
                <a16:creationId xmlns:a16="http://schemas.microsoft.com/office/drawing/2014/main" xmlns="" id="{4EA0764C-6EC7-4AD8-80E4-3BA3F9BD1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212622-8E83-48B0-A5DF-09B60DD9138B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0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5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6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052792"/>
      </p:ext>
    </p:extLst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4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4.png"/><Relationship Id="rId14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5.png"/><Relationship Id="rId1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2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5.png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180231">
            <a:off x="39012" y="3185505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682344">
            <a:off x="40893" y="607609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332834" y="2570916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925666" y="4334003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9357882">
            <a:off x="41648" y="4371328"/>
            <a:ext cx="2082927" cy="2082927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217395" y="-3453"/>
            <a:ext cx="1012603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661618" y="5486400"/>
            <a:ext cx="2528096" cy="1200062"/>
          </a:xfrm>
          <a:prstGeom prst="rect">
            <a:avLst/>
          </a:prstGeom>
        </p:spPr>
      </p:pic>
      <p:sp>
        <p:nvSpPr>
          <p:cNvPr id="31" name="TextBox 29"/>
          <p:cNvSpPr txBox="1"/>
          <p:nvPr/>
        </p:nvSpPr>
        <p:spPr>
          <a:xfrm>
            <a:off x="973783" y="393254"/>
            <a:ext cx="10126037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3500" spc="-133" dirty="0" err="1">
                <a:solidFill>
                  <a:srgbClr val="0070C0"/>
                </a:solidFill>
                <a:latin typeface="Sriracha"/>
              </a:rPr>
              <a:t>Tiếng</a:t>
            </a:r>
            <a:r>
              <a:rPr lang="en-US" sz="3500" spc="-133" dirty="0">
                <a:solidFill>
                  <a:srgbClr val="0070C0"/>
                </a:solidFill>
                <a:latin typeface="Sriracha"/>
              </a:rPr>
              <a:t> </a:t>
            </a:r>
            <a:r>
              <a:rPr lang="en-US" sz="3500" spc="-133" dirty="0" err="1">
                <a:solidFill>
                  <a:srgbClr val="0070C0"/>
                </a:solidFill>
                <a:latin typeface="Sriracha"/>
              </a:rPr>
              <a:t>Việt</a:t>
            </a:r>
            <a:endParaRPr lang="en-US" sz="3500" spc="-133" dirty="0">
              <a:solidFill>
                <a:srgbClr val="0070C0"/>
              </a:solidFill>
              <a:latin typeface="Sriracha"/>
            </a:endParaRPr>
          </a:p>
          <a:p>
            <a:pPr algn="ctr">
              <a:spcBef>
                <a:spcPct val="0"/>
              </a:spcBef>
            </a:pPr>
            <a:r>
              <a:rPr lang="en-US" sz="3500" spc="-133" dirty="0" err="1">
                <a:solidFill>
                  <a:srgbClr val="0070C0"/>
                </a:solidFill>
                <a:latin typeface="Sriracha"/>
              </a:rPr>
              <a:t>Bài</a:t>
            </a:r>
            <a:r>
              <a:rPr lang="en-US" sz="3500" spc="-133" dirty="0">
                <a:solidFill>
                  <a:srgbClr val="0070C0"/>
                </a:solidFill>
                <a:latin typeface="Sriracha"/>
              </a:rPr>
              <a:t> 12 (</a:t>
            </a:r>
            <a:r>
              <a:rPr lang="en-US" sz="3500" spc="-133" dirty="0" err="1">
                <a:solidFill>
                  <a:srgbClr val="0070C0"/>
                </a:solidFill>
                <a:latin typeface="Sriracha"/>
              </a:rPr>
              <a:t>Tiết</a:t>
            </a:r>
            <a:r>
              <a:rPr lang="en-US" sz="3500" spc="-133" dirty="0">
                <a:solidFill>
                  <a:srgbClr val="0070C0"/>
                </a:solidFill>
                <a:latin typeface="Sriracha"/>
              </a:rPr>
              <a:t> 4)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021" b="99476" l="2053" r="98534">
                        <a14:foregroundMark x1="17400" y1="15909" x2="27664" y2="84091"/>
                        <a14:foregroundMark x1="4106" y1="53671" x2="10948" y2="92832"/>
                        <a14:foregroundMark x1="5572" y1="52622" x2="10948" y2="72902"/>
                        <a14:foregroundMark x1="4497" y1="91783" x2="6647" y2="95105"/>
                        <a14:foregroundMark x1="17595" y1="86888" x2="18280" y2="92657"/>
                        <a14:foregroundMark x1="18768" y1="87413" x2="18671" y2="94231"/>
                        <a14:foregroundMark x1="13392" y1="21154" x2="22678" y2="12413"/>
                        <a14:foregroundMark x1="15347" y1="16259" x2="16325" y2="17657"/>
                        <a14:foregroundMark x1="16325" y1="14161" x2="19355" y2="15559"/>
                        <a14:foregroundMark x1="19648" y1="12762" x2="20626" y2="13462"/>
                        <a14:foregroundMark x1="14174" y1="18706" x2="15054" y2="20280"/>
                        <a14:foregroundMark x1="11437" y1="29196" x2="12610" y2="34266"/>
                        <a14:foregroundMark x1="11241" y1="38811" x2="13196" y2="44580"/>
                        <a14:foregroundMark x1="40762" y1="18881" x2="57478" y2="44056"/>
                        <a14:foregroundMark x1="53666" y1="18182" x2="62463" y2="42308"/>
                        <a14:foregroundMark x1="58065" y1="20629" x2="58065" y2="20629"/>
                        <a14:foregroundMark x1="28837" y1="67657" x2="34115" y2="65035"/>
                        <a14:foregroundMark x1="31085" y1="74650" x2="31867" y2="75175"/>
                        <a14:foregroundMark x1="31672" y1="77622" x2="32063" y2="82692"/>
                        <a14:foregroundMark x1="35679" y1="63462" x2="36852" y2="72378"/>
                        <a14:foregroundMark x1="65689" y1="58741" x2="66373" y2="67308"/>
                        <a14:foregroundMark x1="64223" y1="46503" x2="66178" y2="56993"/>
                        <a14:foregroundMark x1="35484" y1="48951" x2="36168" y2="77273"/>
                        <a14:foregroundMark x1="38612" y1="82517" x2="50538" y2="96853"/>
                        <a14:foregroundMark x1="53177" y1="88636" x2="55914" y2="93182"/>
                        <a14:foregroundMark x1="78690" y1="19406" x2="89638" y2="93007"/>
                        <a14:foregroundMark x1="71652" y1="57517" x2="81134" y2="94755"/>
                        <a14:foregroundMark x1="73803" y1="57168" x2="83480" y2="67308"/>
                        <a14:foregroundMark x1="90909" y1="55420" x2="93548" y2="59266"/>
                        <a14:foregroundMark x1="92766" y1="82168" x2="96090" y2="89336"/>
                        <a14:foregroundMark x1="68915" y1="85315" x2="76637" y2="93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2367" y="2873772"/>
            <a:ext cx="7206735" cy="40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87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180231">
            <a:off x="39012" y="3185505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682344">
            <a:off x="40893" y="607609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332834" y="2570916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925666" y="4334003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9357882">
            <a:off x="41648" y="4371328"/>
            <a:ext cx="2082927" cy="2082927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217395" y="-3453"/>
            <a:ext cx="1012603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661618" y="5486400"/>
            <a:ext cx="2528096" cy="1200062"/>
          </a:xfrm>
          <a:prstGeom prst="rect">
            <a:avLst/>
          </a:prstGeom>
        </p:spPr>
      </p:pic>
      <p:sp>
        <p:nvSpPr>
          <p:cNvPr id="31" name="TextBox 29"/>
          <p:cNvSpPr txBox="1"/>
          <p:nvPr/>
        </p:nvSpPr>
        <p:spPr>
          <a:xfrm>
            <a:off x="973783" y="452735"/>
            <a:ext cx="1012603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0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33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000" spc="-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21" b="99476" l="2053" r="98534">
                        <a14:foregroundMark x1="17400" y1="15909" x2="27664" y2="84091"/>
                        <a14:foregroundMark x1="4106" y1="53671" x2="10948" y2="92832"/>
                        <a14:foregroundMark x1="5572" y1="52622" x2="10948" y2="72902"/>
                        <a14:foregroundMark x1="4497" y1="91783" x2="6647" y2="95105"/>
                        <a14:foregroundMark x1="17595" y1="86888" x2="18280" y2="92657"/>
                        <a14:foregroundMark x1="18768" y1="87413" x2="18671" y2="94231"/>
                        <a14:foregroundMark x1="13392" y1="21154" x2="22678" y2="12413"/>
                        <a14:foregroundMark x1="15347" y1="16259" x2="16325" y2="17657"/>
                        <a14:foregroundMark x1="16325" y1="14161" x2="19355" y2="15559"/>
                        <a14:foregroundMark x1="19648" y1="12762" x2="20626" y2="13462"/>
                        <a14:foregroundMark x1="14174" y1="18706" x2="15054" y2="20280"/>
                        <a14:foregroundMark x1="11437" y1="29196" x2="12610" y2="34266"/>
                        <a14:foregroundMark x1="11241" y1="38811" x2="13196" y2="44580"/>
                        <a14:foregroundMark x1="40762" y1="18881" x2="57478" y2="44056"/>
                        <a14:foregroundMark x1="53666" y1="18182" x2="62463" y2="42308"/>
                        <a14:foregroundMark x1="58065" y1="20629" x2="58065" y2="20629"/>
                        <a14:foregroundMark x1="28837" y1="67657" x2="34115" y2="65035"/>
                        <a14:foregroundMark x1="31085" y1="74650" x2="31867" y2="75175"/>
                        <a14:foregroundMark x1="31672" y1="77622" x2="32063" y2="82692"/>
                        <a14:foregroundMark x1="35679" y1="63462" x2="36852" y2="72378"/>
                        <a14:foregroundMark x1="65689" y1="58741" x2="66373" y2="67308"/>
                        <a14:foregroundMark x1="64223" y1="46503" x2="66178" y2="56993"/>
                        <a14:foregroundMark x1="35484" y1="48951" x2="36168" y2="77273"/>
                        <a14:foregroundMark x1="38612" y1="82517" x2="50538" y2="96853"/>
                        <a14:foregroundMark x1="53177" y1="88636" x2="55914" y2="93182"/>
                        <a14:foregroundMark x1="78690" y1="19406" x2="89638" y2="93007"/>
                        <a14:foregroundMark x1="71652" y1="57517" x2="81134" y2="94755"/>
                        <a14:foregroundMark x1="73803" y1="57168" x2="83480" y2="67308"/>
                        <a14:foregroundMark x1="90909" y1="55420" x2="93548" y2="59266"/>
                        <a14:foregroundMark x1="92766" y1="82168" x2="96090" y2="89336"/>
                        <a14:foregroundMark x1="68915" y1="85315" x2="76637" y2="93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2367" y="2873772"/>
            <a:ext cx="7206735" cy="4029572"/>
          </a:xfrm>
          <a:prstGeom prst="rect">
            <a:avLst/>
          </a:prstGeom>
        </p:spPr>
      </p:pic>
      <p:sp>
        <p:nvSpPr>
          <p:cNvPr id="12" name="TextBox 29">
            <a:extLst>
              <a:ext uri="{FF2B5EF4-FFF2-40B4-BE49-F238E27FC236}">
                <a16:creationId xmlns:a16="http://schemas.microsoft.com/office/drawing/2014/main" xmlns="" id="{7616789E-E250-4A08-97DF-1DE7B7AB3EB2}"/>
              </a:ext>
            </a:extLst>
          </p:cNvPr>
          <p:cNvSpPr txBox="1"/>
          <p:nvPr/>
        </p:nvSpPr>
        <p:spPr>
          <a:xfrm>
            <a:off x="1005738" y="914400"/>
            <a:ext cx="1012603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09C7D5-BB6F-4175-9580-13E0236E76A6}"/>
              </a:ext>
            </a:extLst>
          </p:cNvPr>
          <p:cNvSpPr txBox="1"/>
          <p:nvPr/>
        </p:nvSpPr>
        <p:spPr>
          <a:xfrm>
            <a:off x="-1" y="1600200"/>
            <a:ext cx="7206735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27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375402" y="41989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11215" y="-32943"/>
            <a:ext cx="577210" cy="5772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6774805">
            <a:off x="-68529" y="83871"/>
            <a:ext cx="1100091" cy="1100091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217395" y="-3453"/>
            <a:ext cx="1012603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973783" y="452735"/>
            <a:ext cx="1012603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0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33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000" spc="-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xmlns="" id="{7616789E-E250-4A08-97DF-1DE7B7AB3EB2}"/>
              </a:ext>
            </a:extLst>
          </p:cNvPr>
          <p:cNvSpPr txBox="1"/>
          <p:nvPr/>
        </p:nvSpPr>
        <p:spPr>
          <a:xfrm>
            <a:off x="1005738" y="833735"/>
            <a:ext cx="1012603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09C7D5-BB6F-4175-9580-13E0236E76A6}"/>
              </a:ext>
            </a:extLst>
          </p:cNvPr>
          <p:cNvSpPr txBox="1"/>
          <p:nvPr/>
        </p:nvSpPr>
        <p:spPr>
          <a:xfrm>
            <a:off x="1930" y="1274774"/>
            <a:ext cx="578927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F34E3B-ECCA-4A12-BC61-26B5D4FF6AE2}"/>
              </a:ext>
            </a:extLst>
          </p:cNvPr>
          <p:cNvSpPr txBox="1"/>
          <p:nvPr/>
        </p:nvSpPr>
        <p:spPr>
          <a:xfrm>
            <a:off x="4916" y="1828800"/>
            <a:ext cx="6091084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59B233C-024A-42CC-9B79-EBA0297A30BA}"/>
              </a:ext>
            </a:extLst>
          </p:cNvPr>
          <p:cNvSpPr txBox="1"/>
          <p:nvPr/>
        </p:nvSpPr>
        <p:spPr>
          <a:xfrm>
            <a:off x="4916" y="2372043"/>
            <a:ext cx="10282084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6463F9-CCCD-482F-8DAB-5E1111818F21}"/>
              </a:ext>
            </a:extLst>
          </p:cNvPr>
          <p:cNvSpPr txBox="1"/>
          <p:nvPr/>
        </p:nvSpPr>
        <p:spPr>
          <a:xfrm>
            <a:off x="0" y="2995867"/>
            <a:ext cx="12115800" cy="106680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đã được đọc hai câu chuyện: “</a:t>
            </a:r>
            <a:r>
              <a:rPr lang="nl-NL" sz="3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 toán đặc biêt”</a:t>
            </a:r>
            <a:r>
              <a:rPr lang="nl-N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nl-NL" sz="3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“Bài tập làm văn”</a:t>
            </a:r>
            <a:r>
              <a:rPr lang="nl-N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5C66EB-D6B8-4462-B3E5-0EEF242988DF}"/>
              </a:ext>
            </a:extLst>
          </p:cNvPr>
          <p:cNvSpPr txBox="1"/>
          <p:nvPr/>
        </p:nvSpPr>
        <p:spPr>
          <a:xfrm>
            <a:off x="0" y="4072874"/>
            <a:ext cx="10282084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43FBB86-4735-48B3-8B3D-603048F850C2}"/>
              </a:ext>
            </a:extLst>
          </p:cNvPr>
          <p:cNvSpPr txBox="1"/>
          <p:nvPr/>
        </p:nvSpPr>
        <p:spPr>
          <a:xfrm>
            <a:off x="38100" y="4724400"/>
            <a:ext cx="12115800" cy="106680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  <a:r>
              <a:rPr lang="en-US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nl-N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3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ai, cái gì, ở đâu, khi nào, vì sao, thế nào.</a:t>
            </a:r>
            <a:r>
              <a:rPr lang="nl-N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140115-6BD2-4F0B-A5ED-A6BB8E3D14ED}"/>
              </a:ext>
            </a:extLst>
          </p:cNvPr>
          <p:cNvSpPr txBox="1"/>
          <p:nvPr/>
        </p:nvSpPr>
        <p:spPr>
          <a:xfrm>
            <a:off x="78658" y="5791200"/>
            <a:ext cx="12115800" cy="106680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	</a:t>
            </a:r>
            <a:r>
              <a:rPr lang="nl-NL" sz="3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nl-N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mở hết cả cửa sổ phòng học?</a:t>
            </a:r>
          </a:p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đang </a:t>
            </a:r>
            <a:r>
              <a:rPr lang="nl-NL" sz="3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đâu</a:t>
            </a:r>
            <a:r>
              <a:rPr lang="nl-NL" sz="3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7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1" y="0"/>
            <a:ext cx="11625218" cy="1066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" y="1066800"/>
            <a:ext cx="11984808" cy="5791200"/>
            <a:chOff x="914400" y="1524000"/>
            <a:chExt cx="9601200" cy="50226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524000"/>
              <a:ext cx="9601200" cy="50226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34106" y="1819796"/>
              <a:ext cx="5677175" cy="22155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HÃY ĐỌC CHO NGƯỜI THÂN (ÔNG BÀ, BỐ MẸ, ANH CHỊ EM, .... NGHE ĐƠN XIN VÀO ĐỘI CỦA EM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6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7EFB32-B781-FF92-BEB9-B051AE4A6ADB}"/>
              </a:ext>
            </a:extLst>
          </p:cNvPr>
          <p:cNvSpPr txBox="1"/>
          <p:nvPr/>
        </p:nvSpPr>
        <p:spPr>
          <a:xfrm>
            <a:off x="2714130" y="4648200"/>
            <a:ext cx="6449820" cy="18029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52399" y="1266054"/>
            <a:ext cx="3276600" cy="5627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459" y="5638800"/>
            <a:ext cx="3276600" cy="1029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54FF6A-E5F4-4886-9842-B56AE7DF04A4}"/>
              </a:ext>
            </a:extLst>
          </p:cNvPr>
          <p:cNvSpPr txBox="1"/>
          <p:nvPr/>
        </p:nvSpPr>
        <p:spPr>
          <a:xfrm>
            <a:off x="3657600" y="533400"/>
            <a:ext cx="6449820" cy="2966083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Chào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thầy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cô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giáo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và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E88DA96-556B-45B4-9949-2E8B40159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12192000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CE8EC7-48FE-43DD-92B6-D210BDC2A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5427663"/>
            <a:ext cx="176053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2" descr="Disposable Face Mask 3ply | Yebi Health">
            <a:extLst>
              <a:ext uri="{FF2B5EF4-FFF2-40B4-BE49-F238E27FC236}">
                <a16:creationId xmlns:a16="http://schemas.microsoft.com/office/drawing/2014/main" xmlns="" id="{1849C23D-CD10-4E77-A985-F2C6F93D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>
            <a:fillRect/>
          </a:stretch>
        </p:blipFill>
        <p:spPr bwMode="auto">
          <a:xfrm rot="-486496">
            <a:off x="5143500" y="5883275"/>
            <a:ext cx="6016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2" descr="Disposable Face Mask 3ply | Yebi Health">
            <a:extLst>
              <a:ext uri="{FF2B5EF4-FFF2-40B4-BE49-F238E27FC236}">
                <a16:creationId xmlns:a16="http://schemas.microsoft.com/office/drawing/2014/main" xmlns="" id="{97D9A158-9528-4B38-8389-334EF7E7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>
            <a:fillRect/>
          </a:stretch>
        </p:blipFill>
        <p:spPr bwMode="auto">
          <a:xfrm rot="-216632">
            <a:off x="5926138" y="5940425"/>
            <a:ext cx="60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184FA1-B53F-4208-A920-B6BD1AA85612}"/>
              </a:ext>
            </a:extLst>
          </p:cNvPr>
          <p:cNvSpPr txBox="1"/>
          <p:nvPr/>
        </p:nvSpPr>
        <p:spPr>
          <a:xfrm>
            <a:off x="71948" y="3102400"/>
            <a:ext cx="5086693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xmlns="" id="{BB8FB4ED-BFDA-4C7A-AC0C-178CE7D7A740}"/>
              </a:ext>
            </a:extLst>
          </p:cNvPr>
          <p:cNvSpPr txBox="1"/>
          <p:nvPr/>
        </p:nvSpPr>
        <p:spPr>
          <a:xfrm>
            <a:off x="1032981" y="1243181"/>
            <a:ext cx="1012603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xmlns="" id="{621093E1-F6E8-4429-AB76-7C5BB29D6534}"/>
              </a:ext>
            </a:extLst>
          </p:cNvPr>
          <p:cNvSpPr txBox="1"/>
          <p:nvPr/>
        </p:nvSpPr>
        <p:spPr>
          <a:xfrm>
            <a:off x="1032980" y="1524000"/>
            <a:ext cx="10126037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3500" spc="-133" dirty="0" err="1">
                <a:solidFill>
                  <a:srgbClr val="0070C0"/>
                </a:solidFill>
                <a:latin typeface="Sriracha"/>
              </a:rPr>
              <a:t>Tiếng</a:t>
            </a:r>
            <a:r>
              <a:rPr lang="en-US" sz="3500" spc="-133" dirty="0">
                <a:solidFill>
                  <a:srgbClr val="0070C0"/>
                </a:solidFill>
                <a:latin typeface="Sriracha"/>
              </a:rPr>
              <a:t> </a:t>
            </a:r>
            <a:r>
              <a:rPr lang="en-US" sz="3500" spc="-133" dirty="0" err="1">
                <a:solidFill>
                  <a:srgbClr val="0070C0"/>
                </a:solidFill>
                <a:latin typeface="Sriracha"/>
              </a:rPr>
              <a:t>Việt</a:t>
            </a:r>
            <a:endParaRPr lang="en-US" sz="3500" spc="-133" dirty="0">
              <a:solidFill>
                <a:srgbClr val="0070C0"/>
              </a:solidFill>
              <a:latin typeface="Sriracha"/>
            </a:endParaRPr>
          </a:p>
          <a:p>
            <a:pPr algn="ctr">
              <a:spcBef>
                <a:spcPct val="0"/>
              </a:spcBef>
            </a:pPr>
            <a:r>
              <a:rPr lang="en-US" sz="3500" spc="-133" dirty="0" err="1">
                <a:solidFill>
                  <a:srgbClr val="0070C0"/>
                </a:solidFill>
                <a:latin typeface="Sriracha"/>
              </a:rPr>
              <a:t>Bài</a:t>
            </a:r>
            <a:r>
              <a:rPr lang="en-US" sz="3500" spc="-133" dirty="0">
                <a:solidFill>
                  <a:srgbClr val="0070C0"/>
                </a:solidFill>
                <a:latin typeface="Sriracha"/>
              </a:rPr>
              <a:t> 12 (</a:t>
            </a:r>
            <a:r>
              <a:rPr lang="en-US" sz="3500" spc="-133" dirty="0" err="1">
                <a:solidFill>
                  <a:srgbClr val="0070C0"/>
                </a:solidFill>
                <a:latin typeface="Sriracha"/>
              </a:rPr>
              <a:t>Tiết</a:t>
            </a:r>
            <a:r>
              <a:rPr lang="en-US" sz="3500" spc="-133" dirty="0">
                <a:solidFill>
                  <a:srgbClr val="0070C0"/>
                </a:solidFill>
                <a:latin typeface="Sriracha"/>
              </a:rPr>
              <a:t> 4)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54DB165-8A5C-403B-93DB-3CCFD947C92C}"/>
              </a:ext>
            </a:extLst>
          </p:cNvPr>
          <p:cNvSpPr/>
          <p:nvPr/>
        </p:nvSpPr>
        <p:spPr>
          <a:xfrm>
            <a:off x="3886200" y="-19666"/>
            <a:ext cx="8305800" cy="10102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Cùng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h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át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bài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“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Em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yêu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tr</a:t>
            </a:r>
            <a:r>
              <a:rPr kumimoji="0" lang="vi-VN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ư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ờng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em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”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và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trả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lời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câu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hỏi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.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pic>
        <p:nvPicPr>
          <p:cNvPr id="3" name="Karaoke Em Yêu Trường Em">
            <a:hlinkClick r:id="" action="ppaction://media"/>
            <a:extLst>
              <a:ext uri="{FF2B5EF4-FFF2-40B4-BE49-F238E27FC236}">
                <a16:creationId xmlns:a16="http://schemas.microsoft.com/office/drawing/2014/main" xmlns="" id="{FA9C56FF-2B5F-4092-9250-DBFCC267DF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90599"/>
            <a:ext cx="12167419" cy="5852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7E26CD-7ECF-4746-963B-2A3A9B097092}"/>
              </a:ext>
            </a:extLst>
          </p:cNvPr>
          <p:cNvSpPr txBox="1"/>
          <p:nvPr/>
        </p:nvSpPr>
        <p:spPr>
          <a:xfrm>
            <a:off x="152400" y="0"/>
            <a:ext cx="2344329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ởi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29/0b/bd/290bbdd5b4be74c3ef1e8702b23abaf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3097" r="6198" b="3033"/>
          <a:stretch/>
        </p:blipFill>
        <p:spPr bwMode="auto">
          <a:xfrm>
            <a:off x="-28077" y="1295400"/>
            <a:ext cx="2041989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231434">
            <a:off x="-19437" y="2189372"/>
            <a:ext cx="2024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500" dirty="0" err="1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500" dirty="0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lời</a:t>
            </a:r>
            <a:endParaRPr lang="en-US" sz="3500" dirty="0">
              <a:latin typeface="Arial" panose="020B0604020202020204" pitchFamily="34" charset="0"/>
              <a:ea typeface="Architecture" panose="020B0500000000000000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500" dirty="0" err="1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500" dirty="0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hỏi</a:t>
            </a:r>
            <a:endParaRPr lang="en-US" sz="3500" dirty="0">
              <a:latin typeface="Arial" panose="020B0604020202020204" pitchFamily="34" charset="0"/>
              <a:ea typeface="Architecture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7900" r="9348" b="5004"/>
          <a:stretch/>
        </p:blipFill>
        <p:spPr>
          <a:xfrm>
            <a:off x="2855965" y="-24582"/>
            <a:ext cx="9336035" cy="19377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28800" y="685800"/>
            <a:ext cx="1053101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5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3931" t="7558" r="4758" b="4644"/>
          <a:stretch/>
        </p:blipFill>
        <p:spPr>
          <a:xfrm>
            <a:off x="2080149" y="2971800"/>
            <a:ext cx="10051062" cy="37675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8800" y="4495800"/>
            <a:ext cx="1028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4ABDBC-2E3C-4EBC-97A4-9AB938CB7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1413" y="1793468"/>
            <a:ext cx="1905000" cy="983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F3F493-30D0-402A-89AC-6DA2DF0E1BEA}"/>
              </a:ext>
            </a:extLst>
          </p:cNvPr>
          <p:cNvSpPr/>
          <p:nvPr/>
        </p:nvSpPr>
        <p:spPr>
          <a:xfrm>
            <a:off x="1813389" y="3937424"/>
            <a:ext cx="10051062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57857B-1F48-44C8-BA99-D1F656F73A8F}"/>
              </a:ext>
            </a:extLst>
          </p:cNvPr>
          <p:cNvSpPr txBox="1"/>
          <p:nvPr/>
        </p:nvSpPr>
        <p:spPr>
          <a:xfrm>
            <a:off x="152400" y="0"/>
            <a:ext cx="2344329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ởi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058A95-F8BE-F163-5F01-95A46DF675D2}"/>
              </a:ext>
            </a:extLst>
          </p:cNvPr>
          <p:cNvSpPr/>
          <p:nvPr/>
        </p:nvSpPr>
        <p:spPr>
          <a:xfrm>
            <a:off x="2819400" y="675211"/>
            <a:ext cx="9296400" cy="6951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Tìm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thêm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các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từ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ngữ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về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nhà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trường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trong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từng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nhóm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sau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: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70491"/>
              </p:ext>
            </p:extLst>
          </p:nvPr>
        </p:nvGraphicFramePr>
        <p:xfrm>
          <a:off x="304801" y="1891312"/>
          <a:ext cx="11049000" cy="435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7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70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Người</a:t>
                      </a:r>
                      <a:endParaRPr lang="en-US" sz="2400" dirty="0">
                        <a:solidFill>
                          <a:schemeClr val="bg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Địa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điểm</a:t>
                      </a:r>
                      <a:endParaRPr lang="en-US" sz="2400" dirty="0">
                        <a:solidFill>
                          <a:schemeClr val="bg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16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Nunito Black" pitchFamily="2" charset="0"/>
                        </a:rPr>
                        <a:t/>
                      </a:r>
                      <a:b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Nunito Black" pitchFamily="2" charset="0"/>
                        </a:rPr>
                      </a:b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83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Hoạt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động</a:t>
                      </a:r>
                      <a:endParaRPr lang="en-US" sz="2400" dirty="0">
                        <a:solidFill>
                          <a:schemeClr val="bg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67939" y="1905000"/>
            <a:ext cx="8633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vi-VN" sz="3000" dirty="0">
                <a:latin typeface="Nunito Black" pitchFamily="2" charset="0"/>
              </a:rPr>
              <a:t>thầy giáo, bác bảo vệ, </a:t>
            </a:r>
            <a:r>
              <a:rPr lang="en-US" sz="3000" dirty="0" err="1">
                <a:latin typeface="Nunito Black" pitchFamily="2" charset="0"/>
              </a:rPr>
              <a:t>cô</a:t>
            </a:r>
            <a:r>
              <a:rPr lang="vi-VN" sz="3000" dirty="0">
                <a:latin typeface="Nunito Black" pitchFamily="2" charset="0"/>
              </a:rPr>
              <a:t> hiệu trưởng, cô </a:t>
            </a:r>
            <a:r>
              <a:rPr lang="en-US" sz="3000" dirty="0" err="1">
                <a:latin typeface="Nunito Black" pitchFamily="2" charset="0"/>
              </a:rPr>
              <a:t>hiệu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phó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cô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thư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viện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cô</a:t>
            </a:r>
            <a:r>
              <a:rPr lang="en-US" sz="3000" dirty="0">
                <a:latin typeface="Nunito Black" pitchFamily="2" charset="0"/>
              </a:rPr>
              <a:t> y </a:t>
            </a:r>
            <a:r>
              <a:rPr lang="en-US" sz="3000" dirty="0" err="1">
                <a:latin typeface="Nunito Black" pitchFamily="2" charset="0"/>
              </a:rPr>
              <a:t>tế</a:t>
            </a:r>
            <a:r>
              <a:rPr lang="en-US" sz="3000" dirty="0">
                <a:latin typeface="Nunito Black" pitchFamily="2" charset="0"/>
              </a:rPr>
              <a:t>, ...</a:t>
            </a:r>
            <a:endParaRPr lang="en-US" sz="3000" b="1" dirty="0">
              <a:latin typeface="Nunito Black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3022937"/>
            <a:ext cx="8839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vi-VN" sz="3000" dirty="0">
                <a:latin typeface="Nunito Black" pitchFamily="2" charset="0"/>
              </a:rPr>
              <a:t>cổng trường, lớp học, thư viện, phòng </a:t>
            </a:r>
            <a:r>
              <a:rPr lang="en-US" sz="3000" dirty="0" err="1">
                <a:latin typeface="Nunito Black" pitchFamily="2" charset="0"/>
              </a:rPr>
              <a:t>đọc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sách</a:t>
            </a:r>
            <a:r>
              <a:rPr lang="vi-VN" sz="3000" dirty="0">
                <a:latin typeface="Nunito Black" pitchFamily="2" charset="0"/>
              </a:rPr>
              <a:t>, sân trường, sân bóng,…</a:t>
            </a:r>
            <a:endParaRPr lang="en-US" sz="3000" dirty="0">
              <a:latin typeface="Nunito Black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4343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Nunito Black" pitchFamily="2" charset="0"/>
              </a:rPr>
              <a:t>Trống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trường</a:t>
            </a:r>
            <a:r>
              <a:rPr lang="vi-VN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trụ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cờ</a:t>
            </a:r>
            <a:r>
              <a:rPr lang="vi-VN" sz="3000" dirty="0">
                <a:latin typeface="Nunito Black" pitchFamily="2" charset="0"/>
              </a:rPr>
              <a:t>, bình </a:t>
            </a:r>
            <a:r>
              <a:rPr lang="en-US" sz="3000" dirty="0" err="1">
                <a:latin typeface="Nunito Black" pitchFamily="2" charset="0"/>
              </a:rPr>
              <a:t>lọc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vi-VN" sz="3000" dirty="0">
                <a:latin typeface="Nunito Black" pitchFamily="2" charset="0"/>
              </a:rPr>
              <a:t>nước,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ghế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nhựa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vi-VN" sz="3000" dirty="0">
                <a:latin typeface="Nunito Black" pitchFamily="2" charset="0"/>
              </a:rPr>
              <a:t>…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2538983" y="5181600"/>
            <a:ext cx="8814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630"/>
            <a:r>
              <a:rPr lang="en-US" sz="3000" dirty="0" err="1">
                <a:latin typeface="Nunito Black" pitchFamily="2" charset="0"/>
              </a:rPr>
              <a:t>viết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đọc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hát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nhảy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dây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chào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cờ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nói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vẽ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tập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thể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dục</a:t>
            </a:r>
            <a:r>
              <a:rPr lang="en-US" sz="3000" dirty="0">
                <a:latin typeface="Nunito Black" pitchFamily="2" charset="0"/>
              </a:rPr>
              <a:t>, </a:t>
            </a:r>
            <a:r>
              <a:rPr lang="en-US" sz="3000" dirty="0" err="1">
                <a:latin typeface="Nunito Black" pitchFamily="2" charset="0"/>
              </a:rPr>
              <a:t>nghe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phát</a:t>
            </a:r>
            <a:r>
              <a:rPr lang="en-US" sz="3000" dirty="0">
                <a:latin typeface="Nunito Black" pitchFamily="2" charset="0"/>
              </a:rPr>
              <a:t> </a:t>
            </a:r>
            <a:r>
              <a:rPr lang="en-US" sz="3000" dirty="0" err="1">
                <a:latin typeface="Nunito Black" pitchFamily="2" charset="0"/>
              </a:rPr>
              <a:t>thanh</a:t>
            </a:r>
            <a:r>
              <a:rPr lang="en-US" sz="3000" dirty="0">
                <a:latin typeface="Nunito Black" pitchFamily="2" charset="0"/>
              </a:rPr>
              <a:t>,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B51DAD-AF6A-4A0D-8979-7881D9F2816C}"/>
              </a:ext>
            </a:extLst>
          </p:cNvPr>
          <p:cNvSpPr txBox="1"/>
          <p:nvPr/>
        </p:nvSpPr>
        <p:spPr>
          <a:xfrm>
            <a:off x="152400" y="0"/>
            <a:ext cx="2344329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ởi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66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180231">
            <a:off x="39012" y="3185505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682344">
            <a:off x="40893" y="607609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332834" y="2570916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925666" y="4334003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9357882">
            <a:off x="41648" y="4371328"/>
            <a:ext cx="2082927" cy="2082927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217395" y="-3453"/>
            <a:ext cx="1012603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spc="-133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spc="-133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661618" y="5486400"/>
            <a:ext cx="2528096" cy="1200062"/>
          </a:xfrm>
          <a:prstGeom prst="rect">
            <a:avLst/>
          </a:prstGeom>
        </p:spPr>
      </p:pic>
      <p:sp>
        <p:nvSpPr>
          <p:cNvPr id="31" name="TextBox 29"/>
          <p:cNvSpPr txBox="1"/>
          <p:nvPr/>
        </p:nvSpPr>
        <p:spPr>
          <a:xfrm>
            <a:off x="973783" y="452735"/>
            <a:ext cx="1012603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spc="-133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000" spc="-1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33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000" spc="-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21" b="99476" l="2053" r="98534">
                        <a14:foregroundMark x1="17400" y1="15909" x2="27664" y2="84091"/>
                        <a14:foregroundMark x1="4106" y1="53671" x2="10948" y2="92832"/>
                        <a14:foregroundMark x1="5572" y1="52622" x2="10948" y2="72902"/>
                        <a14:foregroundMark x1="4497" y1="91783" x2="6647" y2="95105"/>
                        <a14:foregroundMark x1="17595" y1="86888" x2="18280" y2="92657"/>
                        <a14:foregroundMark x1="18768" y1="87413" x2="18671" y2="94231"/>
                        <a14:foregroundMark x1="13392" y1="21154" x2="22678" y2="12413"/>
                        <a14:foregroundMark x1="15347" y1="16259" x2="16325" y2="17657"/>
                        <a14:foregroundMark x1="16325" y1="14161" x2="19355" y2="15559"/>
                        <a14:foregroundMark x1="19648" y1="12762" x2="20626" y2="13462"/>
                        <a14:foregroundMark x1="14174" y1="18706" x2="15054" y2="20280"/>
                        <a14:foregroundMark x1="11437" y1="29196" x2="12610" y2="34266"/>
                        <a14:foregroundMark x1="11241" y1="38811" x2="13196" y2="44580"/>
                        <a14:foregroundMark x1="40762" y1="18881" x2="57478" y2="44056"/>
                        <a14:foregroundMark x1="53666" y1="18182" x2="62463" y2="42308"/>
                        <a14:foregroundMark x1="58065" y1="20629" x2="58065" y2="20629"/>
                        <a14:foregroundMark x1="28837" y1="67657" x2="34115" y2="65035"/>
                        <a14:foregroundMark x1="31085" y1="74650" x2="31867" y2="75175"/>
                        <a14:foregroundMark x1="31672" y1="77622" x2="32063" y2="82692"/>
                        <a14:foregroundMark x1="35679" y1="63462" x2="36852" y2="72378"/>
                        <a14:foregroundMark x1="65689" y1="58741" x2="66373" y2="67308"/>
                        <a14:foregroundMark x1="64223" y1="46503" x2="66178" y2="56993"/>
                        <a14:foregroundMark x1="35484" y1="48951" x2="36168" y2="77273"/>
                        <a14:foregroundMark x1="38612" y1="82517" x2="50538" y2="96853"/>
                        <a14:foregroundMark x1="53177" y1="88636" x2="55914" y2="93182"/>
                        <a14:foregroundMark x1="78690" y1="19406" x2="89638" y2="93007"/>
                        <a14:foregroundMark x1="71652" y1="57517" x2="81134" y2="94755"/>
                        <a14:foregroundMark x1="73803" y1="57168" x2="83480" y2="67308"/>
                        <a14:foregroundMark x1="90909" y1="55420" x2="93548" y2="59266"/>
                        <a14:foregroundMark x1="92766" y1="82168" x2="96090" y2="89336"/>
                        <a14:foregroundMark x1="68915" y1="85315" x2="76637" y2="93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2367" y="2873772"/>
            <a:ext cx="7206735" cy="4029572"/>
          </a:xfrm>
          <a:prstGeom prst="rect">
            <a:avLst/>
          </a:prstGeom>
        </p:spPr>
      </p:pic>
      <p:sp>
        <p:nvSpPr>
          <p:cNvPr id="12" name="TextBox 29">
            <a:extLst>
              <a:ext uri="{FF2B5EF4-FFF2-40B4-BE49-F238E27FC236}">
                <a16:creationId xmlns:a16="http://schemas.microsoft.com/office/drawing/2014/main" xmlns="" id="{7616789E-E250-4A08-97DF-1DE7B7AB3EB2}"/>
              </a:ext>
            </a:extLst>
          </p:cNvPr>
          <p:cNvSpPr txBox="1"/>
          <p:nvPr/>
        </p:nvSpPr>
        <p:spPr>
          <a:xfrm>
            <a:off x="1005738" y="914400"/>
            <a:ext cx="1012603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000" spc="-1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09C7D5-BB6F-4175-9580-13E0236E76A6}"/>
              </a:ext>
            </a:extLst>
          </p:cNvPr>
          <p:cNvSpPr txBox="1"/>
          <p:nvPr/>
        </p:nvSpPr>
        <p:spPr>
          <a:xfrm>
            <a:off x="0" y="1652658"/>
            <a:ext cx="5086693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72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59F6309B-EABB-A876-5417-8234D0690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200" y="5029200"/>
            <a:ext cx="1644873" cy="17984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D1390B-7E13-4B4F-9CB2-39106341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E720206-AA49-4786-A932-A2650DE09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72F6EE6-EDE9-45A5-8F6D-02B9B7CB2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093DC50-3BD7-46B1-A300-CD207E152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46" y="736586"/>
            <a:ext cx="5491305" cy="6110203"/>
          </a:xfrm>
          <a:prstGeom prst="rect">
            <a:avLst/>
          </a:prstGeom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xmlns="" id="{8DF9AFA0-84FE-1D74-3146-87555832D87E}"/>
              </a:ext>
            </a:extLst>
          </p:cNvPr>
          <p:cNvSpPr/>
          <p:nvPr/>
        </p:nvSpPr>
        <p:spPr>
          <a:xfrm>
            <a:off x="228600" y="139805"/>
            <a:ext cx="9677400" cy="491831"/>
          </a:xfrm>
          <a:prstGeom prst="roundRect">
            <a:avLst/>
          </a:prstGeom>
          <a:solidFill>
            <a:srgbClr val="F46F1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prstClr val="white"/>
                </a:solidFill>
                <a:latin typeface="Nunito Black" panose="00000A00000000000000" pitchFamily="2" charset="0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Nunito Black" panose="00000A00000000000000" pitchFamily="2" charset="0"/>
              </a:rPr>
              <a:t> 1. </a:t>
            </a:r>
            <a:r>
              <a:rPr lang="vi-VN" sz="2800" dirty="0">
                <a:solidFill>
                  <a:schemeClr val="bg1"/>
                </a:solidFill>
                <a:latin typeface="Nunito Black" pitchFamily="2" charset="0"/>
              </a:rPr>
              <a:t>Đọc Đơn xin vào Đội dưới đây và trả lời câu hỏi</a:t>
            </a:r>
            <a:r>
              <a:rPr lang="vi-VN" sz="2800" dirty="0">
                <a:solidFill>
                  <a:schemeClr val="bg1"/>
                </a:solidFill>
                <a:latin typeface="OpenSans"/>
              </a:rPr>
              <a:t>.</a:t>
            </a:r>
            <a:endParaRPr lang="en-US" sz="2800" dirty="0">
              <a:solidFill>
                <a:schemeClr val="bg1"/>
              </a:solidFill>
              <a:latin typeface="Nunito Black" panose="00000A00000000000000" pitchFamily="2" charset="0"/>
            </a:endParaRP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xmlns="" id="{8DF9AFA0-84FE-1D74-3146-87555832D87E}"/>
              </a:ext>
            </a:extLst>
          </p:cNvPr>
          <p:cNvSpPr/>
          <p:nvPr/>
        </p:nvSpPr>
        <p:spPr>
          <a:xfrm>
            <a:off x="5534986" y="935666"/>
            <a:ext cx="5392733" cy="7556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Nguyễn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Ngọc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Bích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?</a:t>
            </a:r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xmlns="" id="{8DF9AFA0-84FE-1D74-3146-87555832D87E}"/>
              </a:ext>
            </a:extLst>
          </p:cNvPr>
          <p:cNvSpPr/>
          <p:nvPr/>
        </p:nvSpPr>
        <p:spPr>
          <a:xfrm>
            <a:off x="7591934" y="1787868"/>
            <a:ext cx="4419600" cy="74334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sz="2400" dirty="0">
                <a:solidFill>
                  <a:srgbClr val="F46F18"/>
                </a:solidFill>
                <a:latin typeface="Nunito Black" pitchFamily="2" charset="0"/>
              </a:rPr>
              <a:t>Bạn Nguyễn Ngọc Bích viết đơn để xin vào Đội</a:t>
            </a:r>
            <a:r>
              <a:rPr lang="en-US" sz="2400" dirty="0">
                <a:solidFill>
                  <a:srgbClr val="F46F18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4" name="Curved Up Arrow 3"/>
          <p:cNvSpPr/>
          <p:nvPr/>
        </p:nvSpPr>
        <p:spPr>
          <a:xfrm rot="3827597">
            <a:off x="5937957" y="3521788"/>
            <a:ext cx="795239" cy="641868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: Rounded Corners 10">
            <a:extLst>
              <a:ext uri="{FF2B5EF4-FFF2-40B4-BE49-F238E27FC236}">
                <a16:creationId xmlns:a16="http://schemas.microsoft.com/office/drawing/2014/main" xmlns="" id="{8DF9AFA0-84FE-1D74-3146-87555832D87E}"/>
              </a:ext>
            </a:extLst>
          </p:cNvPr>
          <p:cNvSpPr/>
          <p:nvPr/>
        </p:nvSpPr>
        <p:spPr>
          <a:xfrm>
            <a:off x="5548912" y="2806460"/>
            <a:ext cx="4204688" cy="44347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gửi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unito Black" panose="00000A00000000000000" pitchFamily="2" charset="0"/>
              </a:rPr>
              <a:t>ai</a:t>
            </a:r>
            <a:r>
              <a:rPr lang="en-US" sz="2400" dirty="0">
                <a:solidFill>
                  <a:schemeClr val="tx1"/>
                </a:solidFill>
                <a:latin typeface="Nunito Black" panose="00000A00000000000000" pitchFamily="2" charset="0"/>
              </a:rPr>
              <a:t>?</a:t>
            </a:r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xmlns="" id="{8DF9AFA0-84FE-1D74-3146-87555832D87E}"/>
              </a:ext>
            </a:extLst>
          </p:cNvPr>
          <p:cNvSpPr/>
          <p:nvPr/>
        </p:nvSpPr>
        <p:spPr>
          <a:xfrm>
            <a:off x="6769311" y="3309766"/>
            <a:ext cx="5334000" cy="1084938"/>
          </a:xfrm>
          <a:prstGeom prst="roundRect">
            <a:avLst/>
          </a:prstGeom>
          <a:ln>
            <a:solidFill>
              <a:srgbClr val="57C7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Đơn trên được gửi cho Ban phụ trách Đội trường Tiểu học Nguyễn Thái Học và Ban chỉ huy Liên đội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23" name="Curved Up Arrow 22"/>
          <p:cNvSpPr/>
          <p:nvPr/>
        </p:nvSpPr>
        <p:spPr>
          <a:xfrm rot="3827597">
            <a:off x="6671450" y="1927223"/>
            <a:ext cx="795239" cy="641868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xmlns="" id="{8DF9AFA0-84FE-1D74-3146-87555832D87E}"/>
              </a:ext>
            </a:extLst>
          </p:cNvPr>
          <p:cNvSpPr/>
          <p:nvPr/>
        </p:nvSpPr>
        <p:spPr>
          <a:xfrm>
            <a:off x="6861089" y="5225056"/>
            <a:ext cx="5150445" cy="1538357"/>
          </a:xfrm>
          <a:prstGeom prst="roundRect">
            <a:avLst/>
          </a:prstGeom>
          <a:ln>
            <a:solidFill>
              <a:srgbClr val="73C5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Nunito Black" pitchFamily="2" charset="0"/>
              </a:rPr>
              <a:t>Người viết đơn đã hứa 3 điều: Thực hiện 5 điều Bác Hồ dạy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;</a:t>
            </a:r>
            <a:r>
              <a:rPr lang="vi-VN" sz="2400" dirty="0">
                <a:solidFill>
                  <a:srgbClr val="00B050"/>
                </a:solidFill>
                <a:latin typeface="Nunito Black" pitchFamily="2" charset="0"/>
              </a:rPr>
              <a:t> Tuân theo Điều lệ Đội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;</a:t>
            </a:r>
            <a:r>
              <a:rPr lang="vi-VN" sz="2400" dirty="0">
                <a:solidFill>
                  <a:srgbClr val="00B050"/>
                </a:solidFill>
                <a:latin typeface="Nunito Black" pitchFamily="2" charset="0"/>
              </a:rPr>
              <a:t> Giữ gìn danh dự Đội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xmlns="" id="{8DF9AFA0-84FE-1D74-3146-87555832D87E}"/>
              </a:ext>
            </a:extLst>
          </p:cNvPr>
          <p:cNvSpPr/>
          <p:nvPr/>
        </p:nvSpPr>
        <p:spPr>
          <a:xfrm>
            <a:off x="5534986" y="4702097"/>
            <a:ext cx="6523682" cy="393646"/>
          </a:xfrm>
          <a:prstGeom prst="roundRect">
            <a:avLst/>
          </a:prstGeom>
          <a:ln>
            <a:solidFill>
              <a:srgbClr val="73C5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sz="2300" dirty="0">
                <a:latin typeface="Nunito Black" pitchFamily="2" charset="0"/>
              </a:rPr>
              <a:t>Người viết đơn đã hứa những gì khi vào Đội?</a:t>
            </a:r>
            <a:endParaRPr lang="en-US" sz="2300" dirty="0">
              <a:solidFill>
                <a:schemeClr val="tx1"/>
              </a:solidFill>
              <a:latin typeface="Nunito Black" panose="00000A00000000000000" pitchFamily="2" charset="0"/>
            </a:endParaRPr>
          </a:p>
        </p:txBody>
      </p:sp>
      <p:sp>
        <p:nvSpPr>
          <p:cNvPr id="26" name="Curved Up Arrow 25"/>
          <p:cNvSpPr/>
          <p:nvPr/>
        </p:nvSpPr>
        <p:spPr>
          <a:xfrm rot="3827597">
            <a:off x="5824481" y="5378167"/>
            <a:ext cx="1026594" cy="651424"/>
          </a:xfrm>
          <a:prstGeom prst="curvedUpArrow">
            <a:avLst/>
          </a:prstGeom>
          <a:solidFill>
            <a:srgbClr val="73C532"/>
          </a:solidFill>
          <a:ln>
            <a:solidFill>
              <a:srgbClr val="73C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1368425"/>
            <a:ext cx="2286000" cy="612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" y="1746251"/>
            <a:ext cx="5458786" cy="768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289260" y="4267201"/>
            <a:ext cx="501366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4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59F6309B-EABB-A876-5417-8234D0690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200" y="5029200"/>
            <a:ext cx="1644873" cy="17984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072" y="0"/>
            <a:ext cx="9556527" cy="6858000"/>
          </a:xfrm>
          <a:prstGeom prst="rect">
            <a:avLst/>
          </a:prstGeom>
        </p:spPr>
      </p:pic>
      <p:sp>
        <p:nvSpPr>
          <p:cNvPr id="3" name="Smiley Fac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6D82B959-F35A-422E-8FD3-AB9E6AFE089A}"/>
              </a:ext>
            </a:extLst>
          </p:cNvPr>
          <p:cNvSpPr/>
          <p:nvPr/>
        </p:nvSpPr>
        <p:spPr>
          <a:xfrm>
            <a:off x="11788302" y="6495616"/>
            <a:ext cx="304800" cy="28641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128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xmlns="" id="{8DF9AFA0-84FE-1D74-3146-87555832D87E}"/>
              </a:ext>
            </a:extLst>
          </p:cNvPr>
          <p:cNvSpPr/>
          <p:nvPr/>
        </p:nvSpPr>
        <p:spPr>
          <a:xfrm>
            <a:off x="152400" y="103829"/>
            <a:ext cx="10668000" cy="926995"/>
          </a:xfrm>
          <a:prstGeom prst="roundRect">
            <a:avLst/>
          </a:prstGeom>
          <a:solidFill>
            <a:srgbClr val="DAFE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anose="00000A00000000000000" pitchFamily="2" charset="0"/>
              </a:rPr>
              <a:t>Bài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anose="00000A00000000000000" pitchFamily="2" charset="0"/>
              </a:rPr>
              <a:t> 2. 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</a:rPr>
              <a:t>Điền thông tin vào mẫu đơn xin vào Đội và đối chiếu bài với bạn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unito Black" panose="00000A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3000"/>
            <a:ext cx="9906000" cy="5715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06000" y="3124200"/>
            <a:ext cx="2143432" cy="3505200"/>
            <a:chOff x="8763000" y="1037894"/>
            <a:chExt cx="3200400" cy="52867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7021" r="6455"/>
            <a:stretch/>
          </p:blipFill>
          <p:spPr>
            <a:xfrm>
              <a:off x="8763000" y="1037894"/>
              <a:ext cx="3200400" cy="52867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092609" y="4107855"/>
              <a:ext cx="2338658" cy="197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800" dirty="0">
                  <a:latin typeface="Nunito Black" pitchFamily="2" charset="0"/>
                </a:rPr>
                <a:t>Em dựa vào mẫu đơn ở bài tập trên và điền thông tin của bản thân.</a:t>
              </a:r>
              <a:endParaRPr lang="en-US" sz="18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84597C-37C3-4A62-B93E-AC1C1380844C}"/>
              </a:ext>
            </a:extLst>
          </p:cNvPr>
          <p:cNvSpPr txBox="1"/>
          <p:nvPr/>
        </p:nvSpPr>
        <p:spPr>
          <a:xfrm>
            <a:off x="5715000" y="1404080"/>
            <a:ext cx="1905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Phước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Dân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069545-7BB3-47C7-A8D1-4178ADB08802}"/>
              </a:ext>
            </a:extLst>
          </p:cNvPr>
          <p:cNvSpPr txBox="1"/>
          <p:nvPr/>
        </p:nvSpPr>
        <p:spPr>
          <a:xfrm>
            <a:off x="7750893" y="1419352"/>
            <a:ext cx="554908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14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7EC599-B76A-4B4F-96D5-87EED1E00176}"/>
              </a:ext>
            </a:extLst>
          </p:cNvPr>
          <p:cNvSpPr txBox="1"/>
          <p:nvPr/>
        </p:nvSpPr>
        <p:spPr>
          <a:xfrm>
            <a:off x="8701548" y="1404080"/>
            <a:ext cx="554908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10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C52630-29D3-41EE-A74A-04C24B8A6274}"/>
              </a:ext>
            </a:extLst>
          </p:cNvPr>
          <p:cNvSpPr txBox="1"/>
          <p:nvPr/>
        </p:nvSpPr>
        <p:spPr>
          <a:xfrm>
            <a:off x="9525000" y="1404080"/>
            <a:ext cx="1012108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21AEC7-0CCF-420D-85EF-7908A916BB81}"/>
              </a:ext>
            </a:extLst>
          </p:cNvPr>
          <p:cNvSpPr txBox="1"/>
          <p:nvPr/>
        </p:nvSpPr>
        <p:spPr>
          <a:xfrm>
            <a:off x="5562600" y="2166080"/>
            <a:ext cx="1905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Phú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Quý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1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FA97D0-D826-4A5E-B3D2-CBB903FAE720}"/>
              </a:ext>
            </a:extLst>
          </p:cNvPr>
          <p:cNvSpPr txBox="1"/>
          <p:nvPr/>
        </p:nvSpPr>
        <p:spPr>
          <a:xfrm>
            <a:off x="2819400" y="2925096"/>
            <a:ext cx="25146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Lê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Hoàng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Minh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2B4F45-CF8D-48B9-9580-C57A5782B034}"/>
              </a:ext>
            </a:extLst>
          </p:cNvPr>
          <p:cNvSpPr txBox="1"/>
          <p:nvPr/>
        </p:nvSpPr>
        <p:spPr>
          <a:xfrm>
            <a:off x="1371600" y="3323828"/>
            <a:ext cx="3429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25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9 n2014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B439F9-A21E-4BE9-AEF7-9FC91F54464B}"/>
              </a:ext>
            </a:extLst>
          </p:cNvPr>
          <p:cNvSpPr txBox="1"/>
          <p:nvPr/>
        </p:nvSpPr>
        <p:spPr>
          <a:xfrm>
            <a:off x="1714500" y="3687620"/>
            <a:ext cx="9525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3 B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477D5D-D41F-4BF9-99F9-55F03471E59D}"/>
              </a:ext>
            </a:extLst>
          </p:cNvPr>
          <p:cNvSpPr txBox="1"/>
          <p:nvPr/>
        </p:nvSpPr>
        <p:spPr>
          <a:xfrm>
            <a:off x="4495800" y="3701844"/>
            <a:ext cx="1905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Phú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Quý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1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603E48-B623-4F2C-8D25-4AE176361C84}"/>
              </a:ext>
            </a:extLst>
          </p:cNvPr>
          <p:cNvSpPr txBox="1"/>
          <p:nvPr/>
        </p:nvSpPr>
        <p:spPr>
          <a:xfrm>
            <a:off x="457200" y="5152628"/>
            <a:ext cx="4191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5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điều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Bác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Hồ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dạy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1440DB-82D2-4509-AE61-055C5966B516}"/>
              </a:ext>
            </a:extLst>
          </p:cNvPr>
          <p:cNvSpPr txBox="1"/>
          <p:nvPr/>
        </p:nvSpPr>
        <p:spPr>
          <a:xfrm>
            <a:off x="459660" y="5562600"/>
            <a:ext cx="4191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Tuân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theo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Điều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lệ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Đội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B2DE5E-F2D4-406C-8F1B-D195827F0308}"/>
              </a:ext>
            </a:extLst>
          </p:cNvPr>
          <p:cNvSpPr txBox="1"/>
          <p:nvPr/>
        </p:nvSpPr>
        <p:spPr>
          <a:xfrm>
            <a:off x="76200" y="5961332"/>
            <a:ext cx="4191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–  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Giữ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gìn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danh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dự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Đội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EC9BC7-A47A-4E4C-AF06-02DD9C7CA2A1}"/>
              </a:ext>
            </a:extLst>
          </p:cNvPr>
          <p:cNvSpPr txBox="1"/>
          <p:nvPr/>
        </p:nvSpPr>
        <p:spPr>
          <a:xfrm>
            <a:off x="6822358" y="6332236"/>
            <a:ext cx="25146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Lê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Hoàng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Minh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miley Face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2816318F-9D49-49AC-9AE5-B909FCCD0543}"/>
              </a:ext>
            </a:extLst>
          </p:cNvPr>
          <p:cNvSpPr/>
          <p:nvPr/>
        </p:nvSpPr>
        <p:spPr>
          <a:xfrm>
            <a:off x="11811000" y="6585156"/>
            <a:ext cx="238432" cy="2728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9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617</Words>
  <Application>Microsoft Office PowerPoint</Application>
  <PresentationFormat>Custom</PresentationFormat>
  <Paragraphs>77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Sriracha</vt:lpstr>
      <vt:lpstr>Calibri</vt:lpstr>
      <vt:lpstr>宋体</vt:lpstr>
      <vt:lpstr>Nunito Black</vt:lpstr>
      <vt:lpstr>OpenSans</vt:lpstr>
      <vt:lpstr>Sigmar One</vt:lpstr>
      <vt:lpstr>HP001 5 hàng</vt:lpstr>
      <vt:lpstr>Architecture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HH</cp:lastModifiedBy>
  <cp:revision>126</cp:revision>
  <dcterms:created xsi:type="dcterms:W3CDTF">2006-08-16T00:00:00Z</dcterms:created>
  <dcterms:modified xsi:type="dcterms:W3CDTF">2024-10-20T08:56:09Z</dcterms:modified>
  <dc:identifier>DAFDiO2oNAs</dc:identifier>
</cp:coreProperties>
</file>