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1" r:id="rId3"/>
    <p:sldMasterId id="2147483731" r:id="rId4"/>
  </p:sldMasterIdLst>
  <p:notesMasterIdLst>
    <p:notesMasterId r:id="rId20"/>
  </p:notesMasterIdLst>
  <p:sldIdLst>
    <p:sldId id="257" r:id="rId5"/>
    <p:sldId id="334" r:id="rId6"/>
    <p:sldId id="266" r:id="rId7"/>
    <p:sldId id="335" r:id="rId8"/>
    <p:sldId id="336" r:id="rId9"/>
    <p:sldId id="267" r:id="rId10"/>
    <p:sldId id="337" r:id="rId11"/>
    <p:sldId id="338" r:id="rId12"/>
    <p:sldId id="339" r:id="rId13"/>
    <p:sldId id="276" r:id="rId14"/>
    <p:sldId id="274" r:id="rId15"/>
    <p:sldId id="340" r:id="rId16"/>
    <p:sldId id="341" r:id="rId17"/>
    <p:sldId id="342"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422B8-7AD1-4683-AC87-9F6F4F07F5FA}"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4BB7A-D451-491B-8CCC-4C4EEB40EC94}" type="slidenum">
              <a:rPr lang="en-US" smtClean="0"/>
              <a:t>‹#›</a:t>
            </a:fld>
            <a:endParaRPr lang="en-US"/>
          </a:p>
        </p:txBody>
      </p:sp>
    </p:spTree>
    <p:extLst>
      <p:ext uri="{BB962C8B-B14F-4D97-AF65-F5344CB8AC3E}">
        <p14:creationId xmlns:p14="http://schemas.microsoft.com/office/powerpoint/2010/main" val="418460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83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64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6861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0668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87996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510467273"/>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002785767"/>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06938715"/>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194927389"/>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960035150"/>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11804410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083540890"/>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438381539"/>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86487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174942954"/>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26114057"/>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2024/12/28</a:t>
            </a:fld>
            <a:endParaRPr lang="zh-CN" altLang="en-US"/>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874677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736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5370062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131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906499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138660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105161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1463896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42411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279542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6763875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044468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772681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1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2024/12/28</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40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2024/12/28</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283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2024/12/28</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37521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157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881291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60977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12/28/2024</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1560641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203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3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1511614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2811332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68541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66737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69043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004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695106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73865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38979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24943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68518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11579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746933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87203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197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08851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005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51875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4657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66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619537"/>
      </p:ext>
    </p:extLst>
  </p:cSld>
  <p:clrMapOvr>
    <a:masterClrMapping/>
  </p:clrMapOvr>
  <p:transition spd="slow" advTm="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67306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17104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1428032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09563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3503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43485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049879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727087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4.emf"/><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136722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41CC8EB-6B25-4075-AE14-E818263348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352425"/>
            <a:ext cx="1181100" cy="1181100"/>
          </a:xfrm>
          <a:prstGeom prst="rect">
            <a:avLst/>
          </a:prstGeom>
        </p:spPr>
      </p:pic>
    </p:spTree>
    <p:extLst>
      <p:ext uri="{BB962C8B-B14F-4D97-AF65-F5344CB8AC3E}">
        <p14:creationId xmlns:p14="http://schemas.microsoft.com/office/powerpoint/2010/main" val="76379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spTree>
    <p:extLst>
      <p:ext uri="{BB962C8B-B14F-4D97-AF65-F5344CB8AC3E}">
        <p14:creationId xmlns:p14="http://schemas.microsoft.com/office/powerpoint/2010/main" val="6997268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303828731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4.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925886" y="3878268"/>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0535" y="3854578"/>
            <a:ext cx="959013" cy="185166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8805" y="1272999"/>
            <a:ext cx="6106456" cy="2513986"/>
          </a:xfrm>
          <a:prstGeom prst="rect">
            <a:avLst/>
          </a:prstGeom>
        </p:spPr>
      </p:pic>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57700" y="1047750"/>
            <a:ext cx="6343650" cy="2554545"/>
          </a:xfrm>
          <a:prstGeom prst="rect">
            <a:avLst/>
          </a:prstGeom>
          <a:noFill/>
        </p:spPr>
        <p:txBody>
          <a:bodyPr wrap="square" rtlCol="0">
            <a:spAutoFit/>
          </a:bodyPr>
          <a:lstStyle/>
          <a:p>
            <a:pPr lvl="0" algn="just"/>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3.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Trao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đổi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với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bạn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kiến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thức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hoặc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phát</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minh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khoa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trong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báo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mà</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em</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đã</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 name="文本框 13">
            <a:extLst>
              <a:ext uri="{FF2B5EF4-FFF2-40B4-BE49-F238E27FC236}">
                <a16:creationId xmlns:a16="http://schemas.microsoft.com/office/drawing/2014/main" id="{19F9946F-5818-33C9-270E-438BFB55A1F0}"/>
              </a:ext>
            </a:extLst>
          </p:cNvPr>
          <p:cNvSpPr txBox="1"/>
          <p:nvPr/>
        </p:nvSpPr>
        <p:spPr>
          <a:xfrm>
            <a:off x="6416254" y="3969805"/>
            <a:ext cx="5464733" cy="2062103"/>
          </a:xfrm>
          <a:prstGeom prst="rect">
            <a:avLst/>
          </a:prstGeom>
          <a:noFill/>
        </p:spPr>
        <p:txBody>
          <a:bodyPr wrap="square" rtlCol="0">
            <a:spAutoFit/>
          </a:bodyPr>
          <a:lstStyle/>
          <a:p>
            <a:pPr lvl="0" algn="just">
              <a:defRPr/>
            </a:pP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 thành viên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nêu câu hỏi để hiểu rõ hơn sách báo bạn đã đọc hoặc hiểu rõ hơn những thông tin bạn chia sẻ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 name="文本框 14">
            <a:extLst>
              <a:ext uri="{FF2B5EF4-FFF2-40B4-BE49-F238E27FC236}">
                <a16:creationId xmlns:a16="http://schemas.microsoft.com/office/drawing/2014/main" id="{F1D70C41-A8AD-D8D6-23D8-03DA6BFBC20A}"/>
              </a:ext>
            </a:extLst>
          </p:cNvPr>
          <p:cNvSpPr txBox="1"/>
          <p:nvPr/>
        </p:nvSpPr>
        <p:spPr>
          <a:xfrm>
            <a:off x="6273794" y="1029066"/>
            <a:ext cx="5302808" cy="2554545"/>
          </a:xfrm>
          <a:prstGeom prst="rect">
            <a:avLst/>
          </a:prstGeom>
          <a:noFill/>
        </p:spPr>
        <p:txBody>
          <a:bodyPr wrap="square" rtlCol="0">
            <a:spAutoFit/>
          </a:bodyPr>
          <a:lstStyle/>
          <a:p>
            <a:pPr algn="just"/>
            <a:r>
              <a:rPr lang="vi-VN" sz="3200" b="1">
                <a:solidFill>
                  <a:srgbClr val="002060"/>
                </a:solidFill>
                <a:latin typeface="Calibri" panose="020F0502020204030204" pitchFamily="34" charset="0"/>
                <a:cs typeface="Calibri" panose="020F0502020204030204" pitchFamily="34" charset="0"/>
              </a:rPr>
              <a:t>Từng em chia sẻ, phát biểu ý kiến: những kiến thức hoặc phát minh khoa học được nói tới; những thông tin thú vị, bổ ích đối với bản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2" descr="Cat Cartoon clipart - Cat, Emoticon, Illustration, transparent clip art">
            <a:extLst>
              <a:ext uri="{FF2B5EF4-FFF2-40B4-BE49-F238E27FC236}">
                <a16:creationId xmlns:a16="http://schemas.microsoft.com/office/drawing/2014/main" id="{C9703872-0A60-C61E-25D2-F75EDF408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46" y="8845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t Cartoon clipart - Cat, Emoticon, Illustration, transparent clip art">
            <a:extLst>
              <a:ext uri="{FF2B5EF4-FFF2-40B4-BE49-F238E27FC236}">
                <a16:creationId xmlns:a16="http://schemas.microsoft.com/office/drawing/2014/main" id="{210D2696-D218-F0D6-4615-8AF7C5A32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706" y="38214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614C57-8045-A31E-73DC-360EEC1155C2}"/>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2152472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250"/>
                                        <p:tgtEl>
                                          <p:spTgt spid="3"/>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anim calcmode="lin" valueType="num">
                                      <p:cBhvr>
                                        <p:cTn id="20" dur="250" fill="hold"/>
                                        <p:tgtEl>
                                          <p:spTgt spid="8"/>
                                        </p:tgtEl>
                                        <p:attrNameLst>
                                          <p:attrName>style.rotation</p:attrName>
                                        </p:attrNameLst>
                                      </p:cBhvr>
                                      <p:tavLst>
                                        <p:tav tm="0">
                                          <p:val>
                                            <p:fltVal val="360"/>
                                          </p:val>
                                        </p:tav>
                                        <p:tav tm="100000">
                                          <p:val>
                                            <p:fltVal val="0"/>
                                          </p:val>
                                        </p:tav>
                                      </p:tavLst>
                                    </p:anim>
                                    <p:animEffect transition="in" filter="fade">
                                      <p:cBhvr>
                                        <p:cTn id="21" dur="250"/>
                                        <p:tgtEl>
                                          <p:spTgt spid="8"/>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9034A02E-5A98-D193-1C5C-F97DD16E4EA4}"/>
              </a:ext>
            </a:extLst>
          </p:cNvPr>
          <p:cNvPicPr>
            <a:picLocks noChangeAspect="1"/>
          </p:cNvPicPr>
          <p:nvPr/>
        </p:nvPicPr>
        <p:blipFill>
          <a:blip r:embed="rId6"/>
          <a:stretch>
            <a:fillRect/>
          </a:stretch>
        </p:blipFill>
        <p:spPr>
          <a:xfrm>
            <a:off x="3037096" y="2019902"/>
            <a:ext cx="5432007" cy="3694496"/>
          </a:xfrm>
          <a:prstGeom prst="rect">
            <a:avLst/>
          </a:prstGeom>
        </p:spPr>
      </p:pic>
    </p:spTree>
    <p:extLst>
      <p:ext uri="{BB962C8B-B14F-4D97-AF65-F5344CB8AC3E}">
        <p14:creationId xmlns:p14="http://schemas.microsoft.com/office/powerpoint/2010/main" val="41300087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5" name="Group 4">
            <a:extLst>
              <a:ext uri="{FF2B5EF4-FFF2-40B4-BE49-F238E27FC236}">
                <a16:creationId xmlns:a16="http://schemas.microsoft.com/office/drawing/2014/main" id="{CE29F81C-E2C2-3670-9FD1-282B2B5980F1}"/>
              </a:ext>
            </a:extLst>
          </p:cNvPr>
          <p:cNvGrpSpPr/>
          <p:nvPr/>
        </p:nvGrpSpPr>
        <p:grpSpPr>
          <a:xfrm>
            <a:off x="4476750" y="524793"/>
            <a:ext cx="6962775" cy="4990182"/>
            <a:chOff x="6328276" y="280496"/>
            <a:chExt cx="5731495" cy="3818608"/>
          </a:xfrm>
        </p:grpSpPr>
        <p:pic>
          <p:nvPicPr>
            <p:cNvPr id="6" name="Picture 5">
              <a:extLst>
                <a:ext uri="{FF2B5EF4-FFF2-40B4-BE49-F238E27FC236}">
                  <a16:creationId xmlns:a16="http://schemas.microsoft.com/office/drawing/2014/main" id="{351ADDF2-E5DD-3194-0E0A-06A85E22C7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8276" y="280496"/>
              <a:ext cx="5731495" cy="3818608"/>
            </a:xfrm>
            <a:prstGeom prst="rect">
              <a:avLst/>
            </a:prstGeom>
          </p:spPr>
        </p:pic>
        <p:sp>
          <p:nvSpPr>
            <p:cNvPr id="7" name="TextBox 6">
              <a:extLst>
                <a:ext uri="{FF2B5EF4-FFF2-40B4-BE49-F238E27FC236}">
                  <a16:creationId xmlns:a16="http://schemas.microsoft.com/office/drawing/2014/main" id="{A1D22702-C8FD-667B-3066-55DEDCB5308C}"/>
                </a:ext>
              </a:extLst>
            </p:cNvPr>
            <p:cNvSpPr txBox="1"/>
            <p:nvPr/>
          </p:nvSpPr>
          <p:spPr>
            <a:xfrm>
              <a:off x="6721539" y="788303"/>
              <a:ext cx="5186860" cy="176638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VỀ NHÀ:</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Chia s</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ẻ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thông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tin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bổ</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sách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báo</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đọc</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15F8CF19-FFB5-6910-B868-C0A7358F390F}"/>
              </a:ext>
            </a:extLst>
          </p:cNvPr>
          <p:cNvGrpSpPr/>
          <p:nvPr/>
        </p:nvGrpSpPr>
        <p:grpSpPr>
          <a:xfrm>
            <a:off x="801855" y="2914650"/>
            <a:ext cx="4313070" cy="3602486"/>
            <a:chOff x="163680" y="2817206"/>
            <a:chExt cx="5024721" cy="4347630"/>
          </a:xfrm>
        </p:grpSpPr>
        <p:pic>
          <p:nvPicPr>
            <p:cNvPr id="12" name="Picture 11">
              <a:extLst>
                <a:ext uri="{FF2B5EF4-FFF2-40B4-BE49-F238E27FC236}">
                  <a16:creationId xmlns:a16="http://schemas.microsoft.com/office/drawing/2014/main" id="{278E39AE-38CA-3242-BDC1-E0FB5ECE06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3" name="Picture 16">
              <a:extLst>
                <a:ext uri="{FF2B5EF4-FFF2-40B4-BE49-F238E27FC236}">
                  <a16:creationId xmlns:a16="http://schemas.microsoft.com/office/drawing/2014/main" id="{96FFC52C-76E2-23DA-5E17-9C8C4F4F37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538009" y="4123547"/>
              <a:ext cx="911195" cy="572720"/>
            </a:xfrm>
            <a:prstGeom prst="rect">
              <a:avLst/>
            </a:prstGeom>
          </p:spPr>
        </p:pic>
        <p:pic>
          <p:nvPicPr>
            <p:cNvPr id="14" name="Picture 16">
              <a:extLst>
                <a:ext uri="{FF2B5EF4-FFF2-40B4-BE49-F238E27FC236}">
                  <a16:creationId xmlns:a16="http://schemas.microsoft.com/office/drawing/2014/main" id="{C25291CD-57B3-6973-282A-93E8A53DAE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65607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1" y="-8914"/>
            <a:ext cx="12195833" cy="2566799"/>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870212"/>
              <a:gd name="connsiteX1" fmla="*/ 7864126 w 7864126"/>
              <a:gd name="connsiteY1" fmla="*/ 0 h 4870212"/>
              <a:gd name="connsiteX2" fmla="*/ 7864126 w 7864126"/>
              <a:gd name="connsiteY2" fmla="*/ 3420679 h 4870212"/>
              <a:gd name="connsiteX3" fmla="*/ 356651 w 7864126"/>
              <a:gd name="connsiteY3" fmla="*/ 4870212 h 4870212"/>
              <a:gd name="connsiteX4" fmla="*/ 0 w 7864126"/>
              <a:gd name="connsiteY4" fmla="*/ 10209 h 4870212"/>
              <a:gd name="connsiteX0" fmla="*/ 0 w 7864126"/>
              <a:gd name="connsiteY0" fmla="*/ 10209 h 3420679"/>
              <a:gd name="connsiteX1" fmla="*/ 7864126 w 7864126"/>
              <a:gd name="connsiteY1" fmla="*/ 0 h 3420679"/>
              <a:gd name="connsiteX2" fmla="*/ 7864126 w 7864126"/>
              <a:gd name="connsiteY2" fmla="*/ 3420679 h 3420679"/>
              <a:gd name="connsiteX3" fmla="*/ 497081 w 7864126"/>
              <a:gd name="connsiteY3" fmla="*/ 2730998 h 3420679"/>
              <a:gd name="connsiteX4" fmla="*/ 0 w 7864126"/>
              <a:gd name="connsiteY4" fmla="*/ 10209 h 3420679"/>
              <a:gd name="connsiteX0" fmla="*/ 0 w 7864126"/>
              <a:gd name="connsiteY0" fmla="*/ 10209 h 5084511"/>
              <a:gd name="connsiteX1" fmla="*/ 7864126 w 7864126"/>
              <a:gd name="connsiteY1" fmla="*/ 0 h 5084511"/>
              <a:gd name="connsiteX2" fmla="*/ 7854764 w 7864126"/>
              <a:gd name="connsiteY2" fmla="*/ 5084511 h 5084511"/>
              <a:gd name="connsiteX3" fmla="*/ 497081 w 7864126"/>
              <a:gd name="connsiteY3" fmla="*/ 2730998 h 5084511"/>
              <a:gd name="connsiteX4" fmla="*/ 0 w 7864126"/>
              <a:gd name="connsiteY4" fmla="*/ 10209 h 5084511"/>
              <a:gd name="connsiteX0" fmla="*/ 0 w 7865026"/>
              <a:gd name="connsiteY0" fmla="*/ 10209 h 5137330"/>
              <a:gd name="connsiteX1" fmla="*/ 7864126 w 7865026"/>
              <a:gd name="connsiteY1" fmla="*/ 0 h 5137330"/>
              <a:gd name="connsiteX2" fmla="*/ 7864126 w 7865026"/>
              <a:gd name="connsiteY2" fmla="*/ 5137330 h 5137330"/>
              <a:gd name="connsiteX3" fmla="*/ 497081 w 7865026"/>
              <a:gd name="connsiteY3" fmla="*/ 2730998 h 5137330"/>
              <a:gd name="connsiteX4" fmla="*/ 0 w 7865026"/>
              <a:gd name="connsiteY4" fmla="*/ 10209 h 5137330"/>
              <a:gd name="connsiteX0" fmla="*/ 0 w 7883121"/>
              <a:gd name="connsiteY0" fmla="*/ 10209 h 5163741"/>
              <a:gd name="connsiteX1" fmla="*/ 7864126 w 7883121"/>
              <a:gd name="connsiteY1" fmla="*/ 0 h 5163741"/>
              <a:gd name="connsiteX2" fmla="*/ 7882851 w 7883121"/>
              <a:gd name="connsiteY2" fmla="*/ 5163741 h 5163741"/>
              <a:gd name="connsiteX3" fmla="*/ 497081 w 7883121"/>
              <a:gd name="connsiteY3" fmla="*/ 2730998 h 5163741"/>
              <a:gd name="connsiteX4" fmla="*/ 0 w 7883121"/>
              <a:gd name="connsiteY4" fmla="*/ 10209 h 5163741"/>
              <a:gd name="connsiteX0" fmla="*/ 0 w 7866598"/>
              <a:gd name="connsiteY0" fmla="*/ 10209 h 5163741"/>
              <a:gd name="connsiteX1" fmla="*/ 7864126 w 7866598"/>
              <a:gd name="connsiteY1" fmla="*/ 0 h 5163741"/>
              <a:gd name="connsiteX2" fmla="*/ 7865860 w 7866598"/>
              <a:gd name="connsiteY2" fmla="*/ 5163741 h 5163741"/>
              <a:gd name="connsiteX3" fmla="*/ 497081 w 7866598"/>
              <a:gd name="connsiteY3" fmla="*/ 2730998 h 5163741"/>
              <a:gd name="connsiteX4" fmla="*/ 0 w 7866598"/>
              <a:gd name="connsiteY4" fmla="*/ 10209 h 516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598" h="5163741">
                <a:moveTo>
                  <a:pt x="0" y="10209"/>
                </a:moveTo>
                <a:lnTo>
                  <a:pt x="7864126" y="0"/>
                </a:lnTo>
                <a:cubicBezTo>
                  <a:pt x="7861005" y="1694837"/>
                  <a:pt x="7868981" y="3468904"/>
                  <a:pt x="7865860" y="5163741"/>
                </a:cubicBezTo>
                <a:lnTo>
                  <a:pt x="497081" y="2730998"/>
                </a:lnTo>
                <a:lnTo>
                  <a:pt x="0" y="10209"/>
                </a:lnTo>
                <a:close/>
              </a:path>
            </a:pathLst>
          </a:custGeom>
          <a:solidFill>
            <a:srgbClr val="FFC00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1840" y="5384800"/>
            <a:ext cx="12191821" cy="1494971"/>
          </a:xfrm>
          <a:custGeom>
            <a:avLst/>
            <a:gdLst>
              <a:gd name="connsiteX0" fmla="*/ 0 w 6096000"/>
              <a:gd name="connsiteY0" fmla="*/ 1484786 h 1484786"/>
              <a:gd name="connsiteX1" fmla="*/ 0 w 6096000"/>
              <a:gd name="connsiteY1" fmla="*/ 0 h 1484786"/>
              <a:gd name="connsiteX2" fmla="*/ 6096000 w 6096000"/>
              <a:gd name="connsiteY2" fmla="*/ 1484786 h 1484786"/>
              <a:gd name="connsiteX3" fmla="*/ 0 w 6096000"/>
              <a:gd name="connsiteY3" fmla="*/ 1484786 h 1484786"/>
              <a:gd name="connsiteX0" fmla="*/ 6110516 w 12206516"/>
              <a:gd name="connsiteY0" fmla="*/ 2082802 h 2082802"/>
              <a:gd name="connsiteX1" fmla="*/ 2 w 12206516"/>
              <a:gd name="connsiteY1" fmla="*/ 0 h 2082802"/>
              <a:gd name="connsiteX2" fmla="*/ 6110516 w 12206516"/>
              <a:gd name="connsiteY2" fmla="*/ 598016 h 2082802"/>
              <a:gd name="connsiteX3" fmla="*/ 12206516 w 12206516"/>
              <a:gd name="connsiteY3" fmla="*/ 2082802 h 2082802"/>
              <a:gd name="connsiteX4" fmla="*/ 6110516 w 12206516"/>
              <a:gd name="connsiteY4" fmla="*/ 2082802 h 2082802"/>
              <a:gd name="connsiteX0" fmla="*/ 6761696 w 12857696"/>
              <a:gd name="connsiteY0" fmla="*/ 2082802 h 2165856"/>
              <a:gd name="connsiteX1" fmla="*/ 651182 w 12857696"/>
              <a:gd name="connsiteY1" fmla="*/ 2046514 h 2165856"/>
              <a:gd name="connsiteX2" fmla="*/ 651182 w 12857696"/>
              <a:gd name="connsiteY2" fmla="*/ 0 h 2165856"/>
              <a:gd name="connsiteX3" fmla="*/ 6761696 w 12857696"/>
              <a:gd name="connsiteY3" fmla="*/ 598016 h 2165856"/>
              <a:gd name="connsiteX4" fmla="*/ 12857696 w 12857696"/>
              <a:gd name="connsiteY4" fmla="*/ 2082802 h 2165856"/>
              <a:gd name="connsiteX5" fmla="*/ 6761696 w 12857696"/>
              <a:gd name="connsiteY5" fmla="*/ 2082802 h 2165856"/>
              <a:gd name="connsiteX0" fmla="*/ 6423916 w 12519916"/>
              <a:gd name="connsiteY0" fmla="*/ 2082802 h 2165856"/>
              <a:gd name="connsiteX1" fmla="*/ 313402 w 12519916"/>
              <a:gd name="connsiteY1" fmla="*/ 2046514 h 2165856"/>
              <a:gd name="connsiteX2" fmla="*/ 313402 w 12519916"/>
              <a:gd name="connsiteY2" fmla="*/ 0 h 2165856"/>
              <a:gd name="connsiteX3" fmla="*/ 6423916 w 12519916"/>
              <a:gd name="connsiteY3" fmla="*/ 598016 h 2165856"/>
              <a:gd name="connsiteX4" fmla="*/ 12519916 w 12519916"/>
              <a:gd name="connsiteY4" fmla="*/ 2082802 h 2165856"/>
              <a:gd name="connsiteX5" fmla="*/ 6423916 w 12519916"/>
              <a:gd name="connsiteY5" fmla="*/ 2082802 h 2165856"/>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120751 w 12216751"/>
              <a:gd name="connsiteY0" fmla="*/ 2082802 h 2082802"/>
              <a:gd name="connsiteX1" fmla="*/ 10237 w 12216751"/>
              <a:gd name="connsiteY1" fmla="*/ 2046514 h 2082802"/>
              <a:gd name="connsiteX2" fmla="*/ 10237 w 12216751"/>
              <a:gd name="connsiteY2" fmla="*/ 0 h 2082802"/>
              <a:gd name="connsiteX3" fmla="*/ 6120751 w 12216751"/>
              <a:gd name="connsiteY3" fmla="*/ 598016 h 2082802"/>
              <a:gd name="connsiteX4" fmla="*/ 12216751 w 12216751"/>
              <a:gd name="connsiteY4" fmla="*/ 2082802 h 2082802"/>
              <a:gd name="connsiteX5" fmla="*/ 6120751 w 12216751"/>
              <a:gd name="connsiteY5" fmla="*/ 2082802 h 2082802"/>
              <a:gd name="connsiteX0" fmla="*/ 6116131 w 12212131"/>
              <a:gd name="connsiteY0" fmla="*/ 2082802 h 2104571"/>
              <a:gd name="connsiteX1" fmla="*/ 34646 w 12212131"/>
              <a:gd name="connsiteY1" fmla="*/ 2104571 h 2104571"/>
              <a:gd name="connsiteX2" fmla="*/ 5617 w 12212131"/>
              <a:gd name="connsiteY2" fmla="*/ 0 h 2104571"/>
              <a:gd name="connsiteX3" fmla="*/ 6116131 w 12212131"/>
              <a:gd name="connsiteY3" fmla="*/ 598016 h 2104571"/>
              <a:gd name="connsiteX4" fmla="*/ 12212131 w 12212131"/>
              <a:gd name="connsiteY4" fmla="*/ 2082802 h 2104571"/>
              <a:gd name="connsiteX5" fmla="*/ 6116131 w 12212131"/>
              <a:gd name="connsiteY5" fmla="*/ 2082802 h 2104571"/>
              <a:gd name="connsiteX0" fmla="*/ 6119790 w 12215790"/>
              <a:gd name="connsiteY0" fmla="*/ 2082802 h 2104571"/>
              <a:gd name="connsiteX1" fmla="*/ 38305 w 12215790"/>
              <a:gd name="connsiteY1" fmla="*/ 2104571 h 2104571"/>
              <a:gd name="connsiteX2" fmla="*/ 9276 w 12215790"/>
              <a:gd name="connsiteY2" fmla="*/ 0 h 2104571"/>
              <a:gd name="connsiteX3" fmla="*/ 6119790 w 12215790"/>
              <a:gd name="connsiteY3" fmla="*/ 598016 h 2104571"/>
              <a:gd name="connsiteX4" fmla="*/ 12215790 w 12215790"/>
              <a:gd name="connsiteY4" fmla="*/ 2082802 h 2104571"/>
              <a:gd name="connsiteX5" fmla="*/ 6119790 w 1221579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598016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438359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094846 w 12205360"/>
              <a:gd name="connsiteY3" fmla="*/ 743159 h 2104571"/>
              <a:gd name="connsiteX4" fmla="*/ 12205360 w 12205360"/>
              <a:gd name="connsiteY4" fmla="*/ 2082802 h 2104571"/>
              <a:gd name="connsiteX5" fmla="*/ 6109360 w 12205360"/>
              <a:gd name="connsiteY5" fmla="*/ 2082802 h 2104571"/>
              <a:gd name="connsiteX0" fmla="*/ 6109360 w 12205360"/>
              <a:gd name="connsiteY0" fmla="*/ 1473202 h 1494971"/>
              <a:gd name="connsiteX1" fmla="*/ 27875 w 12205360"/>
              <a:gd name="connsiteY1" fmla="*/ 1494971 h 1494971"/>
              <a:gd name="connsiteX2" fmla="*/ 13361 w 12205360"/>
              <a:gd name="connsiteY2" fmla="*/ 0 h 1494971"/>
              <a:gd name="connsiteX3" fmla="*/ 6094846 w 12205360"/>
              <a:gd name="connsiteY3" fmla="*/ 133559 h 1494971"/>
              <a:gd name="connsiteX4" fmla="*/ 12205360 w 12205360"/>
              <a:gd name="connsiteY4" fmla="*/ 1473202 h 1494971"/>
              <a:gd name="connsiteX5" fmla="*/ 6109360 w 12205360"/>
              <a:gd name="connsiteY5" fmla="*/ 1473202 h 1494971"/>
              <a:gd name="connsiteX0" fmla="*/ 6098118 w 12194118"/>
              <a:gd name="connsiteY0" fmla="*/ 1473202 h 1494971"/>
              <a:gd name="connsiteX1" fmla="*/ 16633 w 12194118"/>
              <a:gd name="connsiteY1" fmla="*/ 1494971 h 1494971"/>
              <a:gd name="connsiteX2" fmla="*/ 2119 w 12194118"/>
              <a:gd name="connsiteY2" fmla="*/ 0 h 1494971"/>
              <a:gd name="connsiteX3" fmla="*/ 6083604 w 12194118"/>
              <a:gd name="connsiteY3" fmla="*/ 133559 h 1494971"/>
              <a:gd name="connsiteX4" fmla="*/ 12194118 w 12194118"/>
              <a:gd name="connsiteY4" fmla="*/ 1473202 h 1494971"/>
              <a:gd name="connsiteX5" fmla="*/ 6098118 w 12194118"/>
              <a:gd name="connsiteY5" fmla="*/ 1473202 h 1494971"/>
              <a:gd name="connsiteX0" fmla="*/ 6091514 w 12187514"/>
              <a:gd name="connsiteY0" fmla="*/ 1473202 h 1494971"/>
              <a:gd name="connsiteX1" fmla="*/ 10029 w 12187514"/>
              <a:gd name="connsiteY1" fmla="*/ 1494971 h 1494971"/>
              <a:gd name="connsiteX2" fmla="*/ 24544 w 12187514"/>
              <a:gd name="connsiteY2" fmla="*/ 0 h 1494971"/>
              <a:gd name="connsiteX3" fmla="*/ 6077000 w 12187514"/>
              <a:gd name="connsiteY3" fmla="*/ 133559 h 1494971"/>
              <a:gd name="connsiteX4" fmla="*/ 12187514 w 12187514"/>
              <a:gd name="connsiteY4" fmla="*/ 1473202 h 1494971"/>
              <a:gd name="connsiteX5" fmla="*/ 6091514 w 12187514"/>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3202 h 1494971"/>
              <a:gd name="connsiteX5" fmla="*/ 6093982 w 12189982"/>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9508 h 1494971"/>
              <a:gd name="connsiteX5" fmla="*/ 6093982 w 12189982"/>
              <a:gd name="connsiteY5" fmla="*/ 1473202 h 1494971"/>
              <a:gd name="connsiteX0" fmla="*/ 6093982 w 12199441"/>
              <a:gd name="connsiteY0" fmla="*/ 1473202 h 1494971"/>
              <a:gd name="connsiteX1" fmla="*/ 12497 w 12199441"/>
              <a:gd name="connsiteY1" fmla="*/ 1494971 h 1494971"/>
              <a:gd name="connsiteX2" fmla="*/ 12497 w 12199441"/>
              <a:gd name="connsiteY2" fmla="*/ 0 h 1494971"/>
              <a:gd name="connsiteX3" fmla="*/ 6079468 w 12199441"/>
              <a:gd name="connsiteY3" fmla="*/ 133559 h 1494971"/>
              <a:gd name="connsiteX4" fmla="*/ 12199441 w 12199441"/>
              <a:gd name="connsiteY4" fmla="*/ 1482661 h 1494971"/>
              <a:gd name="connsiteX5" fmla="*/ 6093982 w 12199441"/>
              <a:gd name="connsiteY5" fmla="*/ 1473202 h 1494971"/>
              <a:gd name="connsiteX0" fmla="*/ 6093982 w 12188011"/>
              <a:gd name="connsiteY0" fmla="*/ 1473202 h 1494971"/>
              <a:gd name="connsiteX1" fmla="*/ 12497 w 12188011"/>
              <a:gd name="connsiteY1" fmla="*/ 1494971 h 1494971"/>
              <a:gd name="connsiteX2" fmla="*/ 12497 w 12188011"/>
              <a:gd name="connsiteY2" fmla="*/ 0 h 1494971"/>
              <a:gd name="connsiteX3" fmla="*/ 6079468 w 12188011"/>
              <a:gd name="connsiteY3" fmla="*/ 133559 h 1494971"/>
              <a:gd name="connsiteX4" fmla="*/ 12188011 w 12188011"/>
              <a:gd name="connsiteY4" fmla="*/ 1471231 h 1494971"/>
              <a:gd name="connsiteX5" fmla="*/ 6093982 w 12188011"/>
              <a:gd name="connsiteY5" fmla="*/ 1473202 h 1494971"/>
              <a:gd name="connsiteX0" fmla="*/ 6093982 w 12191821"/>
              <a:gd name="connsiteY0" fmla="*/ 1473202 h 1494971"/>
              <a:gd name="connsiteX1" fmla="*/ 12497 w 12191821"/>
              <a:gd name="connsiteY1" fmla="*/ 1494971 h 1494971"/>
              <a:gd name="connsiteX2" fmla="*/ 12497 w 12191821"/>
              <a:gd name="connsiteY2" fmla="*/ 0 h 1494971"/>
              <a:gd name="connsiteX3" fmla="*/ 6079468 w 12191821"/>
              <a:gd name="connsiteY3" fmla="*/ 133559 h 1494971"/>
              <a:gd name="connsiteX4" fmla="*/ 12191821 w 12191821"/>
              <a:gd name="connsiteY4" fmla="*/ 1475041 h 1494971"/>
              <a:gd name="connsiteX5" fmla="*/ 6093982 w 12191821"/>
              <a:gd name="connsiteY5" fmla="*/ 1473202 h 14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821" h="1494971">
                <a:moveTo>
                  <a:pt x="6093982" y="1473202"/>
                </a:moveTo>
                <a:lnTo>
                  <a:pt x="12497" y="1494971"/>
                </a:lnTo>
                <a:cubicBezTo>
                  <a:pt x="-18951" y="-608391"/>
                  <a:pt x="19754" y="2046025"/>
                  <a:pt x="12497" y="0"/>
                </a:cubicBezTo>
                <a:lnTo>
                  <a:pt x="6079468" y="133559"/>
                </a:lnTo>
                <a:lnTo>
                  <a:pt x="12191821" y="1475041"/>
                </a:lnTo>
                <a:lnTo>
                  <a:pt x="6093982" y="1473202"/>
                </a:lnTo>
                <a:close/>
              </a:path>
            </a:pathLst>
          </a:custGeom>
          <a:solidFill>
            <a:schemeClr val="accent6">
              <a:lumMod val="7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26" y="3413427"/>
            <a:ext cx="5807517" cy="2519140"/>
          </a:xfrm>
          <a:prstGeom prst="rect">
            <a:avLst/>
          </a:prstGeom>
        </p:spPr>
      </p:pic>
    </p:spTree>
    <p:extLst>
      <p:ext uri="{BB962C8B-B14F-4D97-AF65-F5344CB8AC3E}">
        <p14:creationId xmlns:p14="http://schemas.microsoft.com/office/powerpoint/2010/main" val="237877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1AD58744-3662-4EEA-9CCA-59900F3EC3BE}"/>
              </a:ext>
            </a:extLst>
          </p:cNvPr>
          <p:cNvPicPr>
            <a:picLocks noChangeAspect="1"/>
          </p:cNvPicPr>
          <p:nvPr/>
        </p:nvPicPr>
        <p:blipFill>
          <a:blip r:embed="rId6"/>
          <a:stretch>
            <a:fillRect/>
          </a:stretch>
        </p:blipFill>
        <p:spPr>
          <a:xfrm>
            <a:off x="2792448" y="2926030"/>
            <a:ext cx="6492803" cy="1158340"/>
          </a:xfrm>
          <a:prstGeom prst="rect">
            <a:avLst/>
          </a:prstGeom>
        </p:spPr>
      </p:pic>
    </p:spTree>
    <p:extLst>
      <p:ext uri="{BB962C8B-B14F-4D97-AF65-F5344CB8AC3E}">
        <p14:creationId xmlns:p14="http://schemas.microsoft.com/office/powerpoint/2010/main" val="3454986634"/>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các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khoa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41050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công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nghệ</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76217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961E1AAB-0151-D62D-27E8-33B9E34C24D0}"/>
              </a:ext>
            </a:extLst>
          </p:cNvPr>
          <p:cNvPicPr>
            <a:picLocks noChangeAspect="1"/>
          </p:cNvPicPr>
          <p:nvPr/>
        </p:nvPicPr>
        <p:blipFill>
          <a:blip r:embed="rId6"/>
          <a:stretch>
            <a:fillRect/>
          </a:stretch>
        </p:blipFill>
        <p:spPr>
          <a:xfrm>
            <a:off x="3184534" y="1753202"/>
            <a:ext cx="5651482" cy="3694496"/>
          </a:xfrm>
          <a:prstGeom prst="rect">
            <a:avLst/>
          </a:prstGeom>
        </p:spPr>
      </p:pic>
    </p:spTree>
    <p:extLst>
      <p:ext uri="{BB962C8B-B14F-4D97-AF65-F5344CB8AC3E}">
        <p14:creationId xmlns:p14="http://schemas.microsoft.com/office/powerpoint/2010/main" val="341694127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vi-VN" sz="3600" dirty="0">
                <a:solidFill>
                  <a:srgbClr val="002060"/>
                </a:solidFill>
                <a:latin typeface="Calibri" panose="020F0502020204030204" pitchFamily="34" charset="0"/>
                <a:cs typeface="Calibri" panose="020F0502020204030204" pitchFamily="34" charset="0"/>
              </a:rPr>
              <a:t>1</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Đọc sách báo viết về các thông tin khoa học và công nghệ</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943100"/>
            <a:ext cx="6810374" cy="31085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Arial" panose="020B0604020202020204" pitchFamily="34" charset="0"/>
              </a:rPr>
              <a:t>Mười vạn câu hỏi vì sao là bộ sách gồm 12 tập, chứa đựng một khối lượng kiến thức khoa học đồ sộ, thuộc hầu hết các lĩnh vực khoa học tự nhiên và khoa học xã hội, được trình bày một cách dễ hiểu, sinh động.</a:t>
            </a:r>
            <a:br>
              <a:rPr lang="vi-VN" sz="2800" b="1" dirty="0">
                <a:solidFill>
                  <a:srgbClr val="002060"/>
                </a:solidFill>
              </a:rPr>
            </a:br>
            <a:endParaRPr lang="en-US" sz="2800" b="1" dirty="0">
              <a:solidFill>
                <a:srgbClr val="002060"/>
              </a:solidFill>
            </a:endParaRPr>
          </a:p>
        </p:txBody>
      </p:sp>
      <p:pic>
        <p:nvPicPr>
          <p:cNvPr id="1026" name="Picture 2" descr="Mười vạn câu hỏi vì sao , Đức Thành , sách thiếu nhi minh thắng , NXB Mỹ  Thuật">
            <a:extLst>
              <a:ext uri="{FF2B5EF4-FFF2-40B4-BE49-F238E27FC236}">
                <a16:creationId xmlns:a16="http://schemas.microsoft.com/office/drawing/2014/main" id="{DECCA1AE-DD4A-9714-ABFC-623B9FA8B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9516"/>
            <a:ext cx="3932238" cy="475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895475"/>
            <a:ext cx="6810374" cy="2677656"/>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truyện tranh Tìm hiểu về các phát minh kể về những phát minh đầy vui nhộn, giúp các em có thêm hiểu biết về khoa học, biết trân trọng các phẩm chất đáng quý của những người làm công tác nghiên cứu khoa học.</a:t>
            </a:r>
          </a:p>
        </p:txBody>
      </p:sp>
      <p:pic>
        <p:nvPicPr>
          <p:cNvPr id="2050" name="Picture 2" descr="Lớp học vui nhộn - Tìm hiểu về các phát minh Tân Việt Books">
            <a:extLst>
              <a:ext uri="{FF2B5EF4-FFF2-40B4-BE49-F238E27FC236}">
                <a16:creationId xmlns:a16="http://schemas.microsoft.com/office/drawing/2014/main" id="{69531C76-0E5D-15E1-6FAE-F6974E92D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6" y="1432222"/>
            <a:ext cx="3124200" cy="457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5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5505449" y="1943100"/>
            <a:ext cx="5981701" cy="2246769"/>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sách Một trăm phát minh làm nên lịch sử cung cấp những thông tin thú vị về sự ra đời của các loại dụng cụ và thiết bị hữu dụng như bóng điện, ti vi, ô tô,...</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mn-cs"/>
            </a:endParaRPr>
          </a:p>
        </p:txBody>
      </p:sp>
      <p:pic>
        <p:nvPicPr>
          <p:cNvPr id="3074" name="Picture 2" descr="100 phát minh làm nên lịch sử – Nhà xuất bản Kim Đồng">
            <a:extLst>
              <a:ext uri="{FF2B5EF4-FFF2-40B4-BE49-F238E27FC236}">
                <a16:creationId xmlns:a16="http://schemas.microsoft.com/office/drawing/2014/main" id="{528E36DB-3544-D730-5B0A-E9000073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52450"/>
            <a:ext cx="4314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3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2.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Viết</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phiếu</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đọc</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sách</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theo</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mẫu</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5" name="Picture 4">
            <a:extLst>
              <a:ext uri="{FF2B5EF4-FFF2-40B4-BE49-F238E27FC236}">
                <a16:creationId xmlns:a16="http://schemas.microsoft.com/office/drawing/2014/main" id="{3738CFFB-BD9E-92A0-9E91-B6B707540E47}"/>
              </a:ext>
            </a:extLst>
          </p:cNvPr>
          <p:cNvPicPr>
            <a:picLocks noChangeAspect="1"/>
          </p:cNvPicPr>
          <p:nvPr/>
        </p:nvPicPr>
        <p:blipFill>
          <a:blip r:embed="rId2"/>
          <a:stretch>
            <a:fillRect/>
          </a:stretch>
        </p:blipFill>
        <p:spPr>
          <a:xfrm>
            <a:off x="4286250" y="1020831"/>
            <a:ext cx="3969544" cy="5522843"/>
          </a:xfrm>
          <a:prstGeom prst="rect">
            <a:avLst/>
          </a:prstGeom>
        </p:spPr>
      </p:pic>
      <p:sp>
        <p:nvSpPr>
          <p:cNvPr id="6" name="TextBox 5">
            <a:extLst>
              <a:ext uri="{FF2B5EF4-FFF2-40B4-BE49-F238E27FC236}">
                <a16:creationId xmlns:a16="http://schemas.microsoft.com/office/drawing/2014/main" id="{645FCF97-2F6D-6784-9D43-6F23F9D6C0E7}"/>
              </a:ext>
            </a:extLst>
          </p:cNvPr>
          <p:cNvSpPr txBox="1"/>
          <p:nvPr/>
        </p:nvSpPr>
        <p:spPr>
          <a:xfrm>
            <a:off x="476250" y="2028825"/>
            <a:ext cx="2352675" cy="923330"/>
          </a:xfrm>
          <a:prstGeom prst="rect">
            <a:avLst/>
          </a:prstGeom>
          <a:noFill/>
        </p:spPr>
        <p:txBody>
          <a:bodyPr wrap="square" rtlCol="0">
            <a:spAutoFit/>
          </a:bodyPr>
          <a:lstStyle/>
          <a:p>
            <a:pPr algn="just"/>
            <a:r>
              <a:rPr lang="en-US" dirty="0" err="1">
                <a:solidFill>
                  <a:srgbClr val="002060"/>
                </a:solidFill>
                <a:latin typeface="Cambria" panose="02040503050406030204" pitchFamily="18" charset="0"/>
                <a:ea typeface="Cambria" panose="02040503050406030204" pitchFamily="18" charset="0"/>
              </a:rPr>
              <a:t>Thầy</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cô</a:t>
            </a:r>
            <a:r>
              <a:rPr lang="en-US" dirty="0">
                <a:solidFill>
                  <a:srgbClr val="002060"/>
                </a:solidFill>
                <a:latin typeface="Cambria" panose="02040503050406030204" pitchFamily="18" charset="0"/>
                <a:ea typeface="Cambria" panose="02040503050406030204" pitchFamily="18" charset="0"/>
              </a:rPr>
              <a:t> in </a:t>
            </a:r>
            <a:r>
              <a:rPr lang="en-US" dirty="0" err="1">
                <a:solidFill>
                  <a:srgbClr val="002060"/>
                </a:solidFill>
                <a:latin typeface="Cambria" panose="02040503050406030204" pitchFamily="18" charset="0"/>
                <a:ea typeface="Cambria" panose="02040503050406030204" pitchFamily="18" charset="0"/>
              </a:rPr>
              <a:t>mẫu</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phiếu</a:t>
            </a:r>
            <a:r>
              <a:rPr lang="en-US" dirty="0">
                <a:solidFill>
                  <a:srgbClr val="002060"/>
                </a:solidFill>
                <a:latin typeface="Cambria" panose="02040503050406030204" pitchFamily="18" charset="0"/>
                <a:ea typeface="Cambria" panose="02040503050406030204" pitchFamily="18" charset="0"/>
              </a:rPr>
              <a:t> pdf </a:t>
            </a:r>
            <a:r>
              <a:rPr lang="en-US" dirty="0" err="1">
                <a:solidFill>
                  <a:srgbClr val="002060"/>
                </a:solidFill>
                <a:latin typeface="Cambria" panose="02040503050406030204" pitchFamily="18" charset="0"/>
                <a:ea typeface="Cambria" panose="02040503050406030204" pitchFamily="18" charset="0"/>
              </a:rPr>
              <a:t>em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đính</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kèm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ra</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cho</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hs</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5404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127</TotalTime>
  <Words>316</Words>
  <Application>Microsoft Office PowerPoint</Application>
  <PresentationFormat>Widescreen</PresentationFormat>
  <Paragraphs>17</Paragraphs>
  <Slides>15</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等线</vt:lpstr>
      <vt:lpstr>微软雅黑</vt:lpstr>
      <vt:lpstr>Arial</vt:lpstr>
      <vt:lpstr>Calibri</vt:lpstr>
      <vt:lpstr>Cambria</vt:lpstr>
      <vt:lpstr>Odibee Sans</vt:lpstr>
      <vt:lpstr>华康海报体W12(P)</vt:lpstr>
      <vt:lpstr>字魂160号-檀宋</vt:lpstr>
      <vt:lpstr>汉仪润圆-65W</vt:lpstr>
      <vt:lpstr>Office 主题</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11</cp:revision>
  <dcterms:created xsi:type="dcterms:W3CDTF">2023-08-30T01:33:06Z</dcterms:created>
  <dcterms:modified xsi:type="dcterms:W3CDTF">2024-12-28T06:30:57Z</dcterms:modified>
</cp:coreProperties>
</file>