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699" r:id="rId4"/>
    <p:sldMasterId id="2147483711" r:id="rId5"/>
    <p:sldMasterId id="2147483723" r:id="rId6"/>
    <p:sldMasterId id="2147483733" r:id="rId7"/>
  </p:sldMasterIdLst>
  <p:notesMasterIdLst>
    <p:notesMasterId r:id="rId46"/>
  </p:notesMasterIdLst>
  <p:sldIdLst>
    <p:sldId id="259" r:id="rId8"/>
    <p:sldId id="256" r:id="rId9"/>
    <p:sldId id="4400" r:id="rId10"/>
    <p:sldId id="4401" r:id="rId11"/>
    <p:sldId id="4388" r:id="rId12"/>
    <p:sldId id="4402" r:id="rId13"/>
    <p:sldId id="4403" r:id="rId14"/>
    <p:sldId id="4389" r:id="rId15"/>
    <p:sldId id="261" r:id="rId16"/>
    <p:sldId id="4390" r:id="rId17"/>
    <p:sldId id="4391" r:id="rId18"/>
    <p:sldId id="4404" r:id="rId19"/>
    <p:sldId id="4405" r:id="rId20"/>
    <p:sldId id="4406" r:id="rId21"/>
    <p:sldId id="4407" r:id="rId22"/>
    <p:sldId id="4408" r:id="rId23"/>
    <p:sldId id="302" r:id="rId24"/>
    <p:sldId id="4396" r:id="rId25"/>
    <p:sldId id="280" r:id="rId26"/>
    <p:sldId id="264" r:id="rId27"/>
    <p:sldId id="294" r:id="rId28"/>
    <p:sldId id="269" r:id="rId29"/>
    <p:sldId id="295" r:id="rId30"/>
    <p:sldId id="296" r:id="rId31"/>
    <p:sldId id="297" r:id="rId32"/>
    <p:sldId id="288" r:id="rId33"/>
    <p:sldId id="298" r:id="rId34"/>
    <p:sldId id="275" r:id="rId35"/>
    <p:sldId id="2758" r:id="rId36"/>
    <p:sldId id="265" r:id="rId37"/>
    <p:sldId id="4409" r:id="rId38"/>
    <p:sldId id="290" r:id="rId39"/>
    <p:sldId id="2760" r:id="rId40"/>
    <p:sldId id="2761" r:id="rId41"/>
    <p:sldId id="4410" r:id="rId42"/>
    <p:sldId id="2762" r:id="rId43"/>
    <p:sldId id="268" r:id="rId44"/>
    <p:sldId id="33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768" autoAdjust="0"/>
  </p:normalViewPr>
  <p:slideViewPr>
    <p:cSldViewPr snapToGrid="0">
      <p:cViewPr varScale="1">
        <p:scale>
          <a:sx n="67" d="100"/>
          <a:sy n="67" d="100"/>
        </p:scale>
        <p:origin x="636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CB231-9752-4306-89E6-85F9C83D2C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8D6FD-882E-45BF-A5B9-112F1469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75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250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06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81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32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75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027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65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07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33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07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47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16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01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09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11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4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0323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7609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6567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659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8000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0746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24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7398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2127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7768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4039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1077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568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941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517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8729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395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19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002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5297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9598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09422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4241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49729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001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524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01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8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0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00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895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8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210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43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25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836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871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62310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6349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48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38480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0798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5713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3493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27332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8027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931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5022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5698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35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92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1147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477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4825090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0222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1014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3255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203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5431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7442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763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2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88916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22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19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BC225F0-2EE7-59A6-3CF1-D43FC3BDEB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705" y="249655"/>
            <a:ext cx="1196140" cy="11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7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0861039D-5E67-4106-ADC7-E1446F1C92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BC225F0-2EE7-59A6-3CF1-D43FC3BDEB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080" y="335380"/>
            <a:ext cx="1196140" cy="11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6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DB486-A437-4477-B830-059F05A7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64506-68BB-4FDD-9A50-F3F3B0436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C959B-DF0B-478E-BBEE-CC2C4E43D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5873-6696-4EE0-B765-90B210B469DD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54F9-1B9A-4A3D-9D3F-A55BF3F4E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1D575-561A-424B-8B61-A134F843A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30D97F1-C806-F814-624A-888D39E72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364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6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5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0"/>
            <a:ext cx="11563349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8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91189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jpeg"/><Relationship Id="rId7" Type="http://schemas.microsoft.com/office/2007/relationships/hdphoto" Target="../media/hdphoto9.wdp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6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2.png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7.xml"/><Relationship Id="rId6" Type="http://schemas.microsoft.com/office/2007/relationships/hdphoto" Target="../media/hdphoto13.wdp"/><Relationship Id="rId5" Type="http://schemas.openxmlformats.org/officeDocument/2006/relationships/image" Target="../media/image65.png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2.png"/><Relationship Id="rId4" Type="http://schemas.microsoft.com/office/2007/relationships/hdphoto" Target="../media/hdphoto1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2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7.xml"/><Relationship Id="rId6" Type="http://schemas.microsoft.com/office/2007/relationships/hdphoto" Target="../media/hdphoto13.wdp"/><Relationship Id="rId5" Type="http://schemas.openxmlformats.org/officeDocument/2006/relationships/image" Target="../media/image65.png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7.xml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5" Type="http://schemas.microsoft.com/office/2007/relationships/hdphoto" Target="../media/hdphoto15.wdp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1.png"/><Relationship Id="rId5" Type="http://schemas.microsoft.com/office/2007/relationships/hdphoto" Target="../media/hdphoto16.wdp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7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4.png"/><Relationship Id="rId4" Type="http://schemas.microsoft.com/office/2007/relationships/hdphoto" Target="../media/hdphoto9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12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8086725" y="3552996"/>
            <a:ext cx="4520704" cy="3477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49386B-4CFA-2F69-0897-4C4B8FCDB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08255"/>
            <a:ext cx="5400675" cy="264974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11D83A-C326-3AC3-0D27-3B59E5F6E06B}"/>
              </a:ext>
            </a:extLst>
          </p:cNvPr>
          <p:cNvSpPr/>
          <p:nvPr/>
        </p:nvSpPr>
        <p:spPr>
          <a:xfrm>
            <a:off x="1581150" y="809624"/>
            <a:ext cx="9020175" cy="3362326"/>
          </a:xfrm>
          <a:prstGeom prst="roundRect">
            <a:avLst/>
          </a:prstGeom>
          <a:solidFill>
            <a:srgbClr val="FFFFFF">
              <a:alpha val="47843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84FDEA-B026-8296-DB30-F3AD9E497464}"/>
              </a:ext>
            </a:extLst>
          </p:cNvPr>
          <p:cNvSpPr txBox="1"/>
          <p:nvPr/>
        </p:nvSpPr>
        <p:spPr>
          <a:xfrm>
            <a:off x="1928571" y="896823"/>
            <a:ext cx="8597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….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BEBB52-BE02-6225-D8B1-E9DB1A2E2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170" y="1454230"/>
            <a:ext cx="5779509" cy="1072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E0CF0F-63B8-D1B1-6483-611552EFB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08271">
            <a:off x="1600200" y="2095501"/>
            <a:ext cx="2028825" cy="7912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75F39F-3596-E6AC-BD34-2DE3FFB8D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3590" y="2122448"/>
            <a:ext cx="6639119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9821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Graphic 10">
            <a:extLst>
              <a:ext uri="{FF2B5EF4-FFF2-40B4-BE49-F238E27FC236}">
                <a16:creationId xmlns:a16="http://schemas.microsoft.com/office/drawing/2014/main" id="{D55F4CE5-F5F7-0F89-D851-24439AE2F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85" y="2859370"/>
            <a:ext cx="3741528" cy="3998630"/>
          </a:xfrm>
          <a:prstGeom prst="rect">
            <a:avLst/>
          </a:prstGeom>
        </p:spPr>
      </p:pic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1E71180C-1DFD-1794-578E-B0E28F621349}"/>
              </a:ext>
            </a:extLst>
          </p:cNvPr>
          <p:cNvSpPr/>
          <p:nvPr/>
        </p:nvSpPr>
        <p:spPr>
          <a:xfrm>
            <a:off x="2749572" y="847725"/>
            <a:ext cx="8121535" cy="14550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dk1"/>
                </a:solidFill>
              </a:rPr>
              <a:t>Dựa trên kết quả khảo sát của các tổ, em thấy khu vực nào cần được chăm sóc, sửa sang, vệ sinh?</a:t>
            </a: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FD632E5A-E4E2-21B9-0311-BEB02EFD1FF4}"/>
              </a:ext>
            </a:extLst>
          </p:cNvPr>
          <p:cNvSpPr/>
          <p:nvPr/>
        </p:nvSpPr>
        <p:spPr>
          <a:xfrm>
            <a:off x="3549672" y="2847976"/>
            <a:ext cx="8121535" cy="11811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dk1"/>
                </a:solidFill>
              </a:rPr>
              <a:t>Để thay đổi khu vực đó, tổ em cần làm những việc gì?</a:t>
            </a:r>
          </a:p>
        </p:txBody>
      </p:sp>
    </p:spTree>
    <p:extLst>
      <p:ext uri="{BB962C8B-B14F-4D97-AF65-F5344CB8AC3E}">
        <p14:creationId xmlns:p14="http://schemas.microsoft.com/office/powerpoint/2010/main" val="14722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62E55C79-76BA-F490-FFD3-36E712BAD7FB}"/>
              </a:ext>
            </a:extLst>
          </p:cNvPr>
          <p:cNvSpPr/>
          <p:nvPr/>
        </p:nvSpPr>
        <p:spPr>
          <a:xfrm>
            <a:off x="3862286" y="0"/>
            <a:ext cx="4748314" cy="2826290"/>
          </a:xfrm>
          <a:prstGeom prst="cloud">
            <a:avLst/>
          </a:prstGeom>
          <a:solidFill>
            <a:srgbClr val="FDC7DC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CÙNG CHIA SẺ</a:t>
            </a:r>
          </a:p>
        </p:txBody>
      </p:sp>
      <p:pic>
        <p:nvPicPr>
          <p:cNvPr id="4" name="Picture 3" descr="Happy cute little kid boy with light ide... | Premium Vector #Freepik  #vector #light #g… | Art drawings for kids, School art activities, Back to  school art activity">
            <a:extLst>
              <a:ext uri="{FF2B5EF4-FFF2-40B4-BE49-F238E27FC236}">
                <a16:creationId xmlns:a16="http://schemas.microsoft.com/office/drawing/2014/main" id="{7E9C5CB7-DC3C-CA4B-AC31-2E4499AF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0276" l="9904" r="89936">
                        <a14:foregroundMark x1="46326" y1="31205" x2="51278" y2="35994"/>
                        <a14:foregroundMark x1="57508" y1="30044" x2="62460" y2="35269"/>
                        <a14:foregroundMark x1="43770" y1="49202" x2="48243" y2="51814"/>
                        <a14:foregroundMark x1="55911" y1="46444" x2="60064" y2="51814"/>
                        <a14:foregroundMark x1="56709" y1="84761" x2="62620" y2="90276"/>
                        <a14:foregroundMark x1="62620" y1="90276" x2="62780" y2="90276"/>
                        <a14:foregroundMark x1="47604" y1="83890" x2="43610" y2="89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75" y="813097"/>
            <a:ext cx="5962650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remium Vector | Happy cute little kid boy with light idea | Kids cartoon  characters, Cartoon kids, Art drawings for kids">
            <a:extLst>
              <a:ext uri="{FF2B5EF4-FFF2-40B4-BE49-F238E27FC236}">
                <a16:creationId xmlns:a16="http://schemas.microsoft.com/office/drawing/2014/main" id="{D50C28F0-CFE6-3F2D-EE37-B9D2CEDA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727" l="9904" r="89936">
                        <a14:foregroundMark x1="36422" y1="29608" x2="43131" y2="41509"/>
                        <a14:foregroundMark x1="50000" y1="29753" x2="55431" y2="38171"/>
                        <a14:foregroundMark x1="55431" y1="38171" x2="55431" y2="38171"/>
                        <a14:foregroundMark x1="50958" y1="89695" x2="54153" y2="91727"/>
                        <a14:foregroundMark x1="35783" y1="46880" x2="41374" y2="51524"/>
                        <a14:foregroundMark x1="48722" y1="47896" x2="51597" y2="50218"/>
                        <a14:foregroundMark x1="23962" y1="49057" x2="23962" y2="49057"/>
                        <a14:foregroundMark x1="26198" y1="49637" x2="30032" y2="53846"/>
                        <a14:foregroundMark x1="22364" y1="49347" x2="30032" y2="53120"/>
                        <a14:foregroundMark x1="30032" y1="53120" x2="30511" y2="53411"/>
                        <a14:foregroundMark x1="30351" y1="51814" x2="27157" y2="49202"/>
                        <a14:foregroundMark x1="21725" y1="50218" x2="21725" y2="50218"/>
                        <a14:foregroundMark x1="21086" y1="49637" x2="21086" y2="49637"/>
                        <a14:foregroundMark x1="21086" y1="49637" x2="21086" y2="49637"/>
                        <a14:foregroundMark x1="35942" y1="86647" x2="30511" y2="91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65" y="1065212"/>
            <a:ext cx="5521704" cy="60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BD7D4F-FBC0-1E66-5192-6115A22677EC}"/>
              </a:ext>
            </a:extLst>
          </p:cNvPr>
          <p:cNvSpPr txBox="1"/>
          <p:nvPr/>
        </p:nvSpPr>
        <p:spPr>
          <a:xfrm>
            <a:off x="3394956" y="4729929"/>
            <a:ext cx="6184474" cy="1362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rgbClr val="FC18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C183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sung</a:t>
            </a:r>
          </a:p>
        </p:txBody>
      </p:sp>
    </p:spTree>
    <p:extLst>
      <p:ext uri="{BB962C8B-B14F-4D97-AF65-F5344CB8AC3E}">
        <p14:creationId xmlns:p14="http://schemas.microsoft.com/office/powerpoint/2010/main" val="34216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1637D4-D568-1406-2C2C-7B096D2129C3}"/>
              </a:ext>
            </a:extLst>
          </p:cNvPr>
          <p:cNvSpPr/>
          <p:nvPr/>
        </p:nvSpPr>
        <p:spPr>
          <a:xfrm>
            <a:off x="1162050" y="1606858"/>
            <a:ext cx="8390323" cy="3317567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BED47-48B5-DE2F-42D0-863AC77E5B45}"/>
              </a:ext>
            </a:extLst>
          </p:cNvPr>
          <p:cNvSpPr txBox="1"/>
          <p:nvPr/>
        </p:nvSpPr>
        <p:spPr>
          <a:xfrm>
            <a:off x="1190625" y="2171222"/>
            <a:ext cx="81483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Xây dựng kế hoạch và phân công nhiệm vụ cụ thể cho từng thành viên</a:t>
            </a:r>
            <a:endParaRPr kumimoji="0" lang="vi-VN" sz="4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Premium Vector | Happy cute little kid boy and girl sweeping floor">
            <a:extLst>
              <a:ext uri="{FF2B5EF4-FFF2-40B4-BE49-F238E27FC236}">
                <a16:creationId xmlns:a16="http://schemas.microsoft.com/office/drawing/2014/main" id="{E323702A-E54D-B4FF-1C22-EBC764A8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7" b="99821" l="9585" r="89617">
                        <a14:foregroundMark x1="17093" y1="11828" x2="23962" y2="39247"/>
                        <a14:foregroundMark x1="23962" y1="39247" x2="24121" y2="39606"/>
                        <a14:foregroundMark x1="27636" y1="36738" x2="26677" y2="53405"/>
                        <a14:foregroundMark x1="16773" y1="22401" x2="32268" y2="25627"/>
                        <a14:foregroundMark x1="35463" y1="20968" x2="30192" y2="21326"/>
                        <a14:foregroundMark x1="33067" y1="20968" x2="35144" y2="28853"/>
                        <a14:foregroundMark x1="66613" y1="23656" x2="81789" y2="27240"/>
                        <a14:foregroundMark x1="69010" y1="25627" x2="66134" y2="27957"/>
                        <a14:foregroundMark x1="69329" y1="86738" x2="69329" y2="86738"/>
                        <a14:foregroundMark x1="64377" y1="96237" x2="64377" y2="96237"/>
                        <a14:foregroundMark x1="55591" y1="89068" x2="55591" y2="89068"/>
                        <a14:foregroundMark x1="50958" y1="86738" x2="55911" y2="92652"/>
                        <a14:foregroundMark x1="47764" y1="88172" x2="48562" y2="92294"/>
                        <a14:foregroundMark x1="43930" y1="86201" x2="49201" y2="98208"/>
                        <a14:foregroundMark x1="47764" y1="88172" x2="57348" y2="94265"/>
                        <a14:foregroundMark x1="55911" y1="87814" x2="61981" y2="98925"/>
                        <a14:foregroundMark x1="42492" y1="88172" x2="48562" y2="98925"/>
                        <a14:foregroundMark x1="42173" y1="98566" x2="57668" y2="99821"/>
                        <a14:foregroundMark x1="51757" y1="97670" x2="58786" y2="98208"/>
                        <a14:foregroundMark x1="53514" y1="74014" x2="53514" y2="74014"/>
                        <a14:foregroundMark x1="40415" y1="75627" x2="40415" y2="75627"/>
                        <a14:foregroundMark x1="40735" y1="72760" x2="44728" y2="79570"/>
                        <a14:foregroundMark x1="40735" y1="63620" x2="45367" y2="81183"/>
                        <a14:foregroundMark x1="22045" y1="43548" x2="24331" y2="60473"/>
                        <a14:foregroundMark x1="17093" y1="77957" x2="17093" y2="77957"/>
                        <a14:backgroundMark x1="25559" y1="64516" x2="25559" y2="64516"/>
                        <a14:backgroundMark x1="25879" y1="64875" x2="26677" y2="68100"/>
                        <a14:backgroundMark x1="25240" y1="62903" x2="25559" y2="67204"/>
                        <a14:backgroundMark x1="24601" y1="62186" x2="24601" y2="62186"/>
                        <a14:backgroundMark x1="24920" y1="60573" x2="24601" y2="6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111" y="3190480"/>
            <a:ext cx="3892889" cy="347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4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45837" y="15648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04AA35-8D1C-466A-9C39-975DC55463AA}"/>
              </a:ext>
            </a:extLst>
          </p:cNvPr>
          <p:cNvSpPr txBox="1"/>
          <p:nvPr/>
        </p:nvSpPr>
        <p:spPr>
          <a:xfrm>
            <a:off x="600075" y="76200"/>
            <a:ext cx="11020425" cy="13280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21A3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Mỗi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tổ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lựa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chọn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một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công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việc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trong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số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những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việc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vừa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chia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sẻ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để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lên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kế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hoạch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hoạt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động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cụ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thể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69988A-2CC4-CC58-46EC-C19C53F04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6862" y="1581149"/>
            <a:ext cx="3605213" cy="4341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2434A-9805-BCB5-C6A8-EEEDEE963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8937" y="1738312"/>
            <a:ext cx="3919538" cy="410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3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9821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520E5C-F892-41E4-106E-9F01510BF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53" y="-111698"/>
            <a:ext cx="2383743" cy="149974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6480A2-B7D4-CEB2-7326-363F97EED042}"/>
              </a:ext>
            </a:extLst>
          </p:cNvPr>
          <p:cNvGrpSpPr/>
          <p:nvPr/>
        </p:nvGrpSpPr>
        <p:grpSpPr>
          <a:xfrm>
            <a:off x="2465471" y="911771"/>
            <a:ext cx="7773904" cy="964654"/>
            <a:chOff x="6696582" y="4545422"/>
            <a:chExt cx="5577805" cy="1312170"/>
          </a:xfrm>
        </p:grpSpPr>
        <p:sp>
          <p:nvSpPr>
            <p:cNvPr id="10" name="Rectangle: Diagonal Corners Snipped 9">
              <a:extLst>
                <a:ext uri="{FF2B5EF4-FFF2-40B4-BE49-F238E27FC236}">
                  <a16:creationId xmlns:a16="http://schemas.microsoft.com/office/drawing/2014/main" id="{F4BE582B-DB82-B513-D8B1-B9E273301B46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62A127-7D3D-AD12-498D-C9901F7AD182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Tổ em dự kiến thực hiện hoạt động gì?</a:t>
              </a:r>
              <a:endParaRPr lang="vi-VN" sz="5400" dirty="0">
                <a:solidFill>
                  <a:srgbClr val="0070C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0D710C-1CE0-8837-AC2E-4B0377BB3B5E}"/>
              </a:ext>
            </a:extLst>
          </p:cNvPr>
          <p:cNvGrpSpPr/>
          <p:nvPr/>
        </p:nvGrpSpPr>
        <p:grpSpPr>
          <a:xfrm>
            <a:off x="2503571" y="2238375"/>
            <a:ext cx="7773904" cy="1679971"/>
            <a:chOff x="6696582" y="4545422"/>
            <a:chExt cx="5577805" cy="1744588"/>
          </a:xfrm>
        </p:grpSpPr>
        <p:sp>
          <p:nvSpPr>
            <p:cNvPr id="14" name="Rectangle: Diagonal Corners Snipped 13">
              <a:extLst>
                <a:ext uri="{FF2B5EF4-FFF2-40B4-BE49-F238E27FC236}">
                  <a16:creationId xmlns:a16="http://schemas.microsoft.com/office/drawing/2014/main" id="{814F752C-B63B-E7FA-5F77-826398CC77A0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93A00D-7C3E-800B-A776-8D6A55D5611B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1632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Để thực hiện hoạt động ấy, cần làm những công việc cụ thể nào?</a:t>
              </a:r>
              <a:endParaRPr lang="vi-VN" sz="5400" dirty="0">
                <a:solidFill>
                  <a:srgbClr val="0070C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E36739-4420-25E7-3DDD-9131D68DE719}"/>
              </a:ext>
            </a:extLst>
          </p:cNvPr>
          <p:cNvGrpSpPr/>
          <p:nvPr/>
        </p:nvGrpSpPr>
        <p:grpSpPr>
          <a:xfrm>
            <a:off x="2513096" y="3905252"/>
            <a:ext cx="7773904" cy="876298"/>
            <a:chOff x="6696582" y="4545422"/>
            <a:chExt cx="5577805" cy="1300901"/>
          </a:xfrm>
        </p:grpSpPr>
        <p:sp>
          <p:nvSpPr>
            <p:cNvPr id="17" name="Rectangle: Diagonal Corners Snipped 16">
              <a:extLst>
                <a:ext uri="{FF2B5EF4-FFF2-40B4-BE49-F238E27FC236}">
                  <a16:creationId xmlns:a16="http://schemas.microsoft.com/office/drawing/2014/main" id="{7A4C1400-8355-1D93-9867-0BF62329FA78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B00ED2-1F67-F51E-A203-B943FA662BF4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671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Ai đảm nhận những công việc đó?</a:t>
              </a:r>
              <a:endParaRPr lang="vi-VN" sz="5400" dirty="0">
                <a:solidFill>
                  <a:srgbClr val="0070C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E68F9C-42DB-DEB8-5498-F21DFF525396}"/>
              </a:ext>
            </a:extLst>
          </p:cNvPr>
          <p:cNvGrpSpPr/>
          <p:nvPr/>
        </p:nvGrpSpPr>
        <p:grpSpPr>
          <a:xfrm>
            <a:off x="2541671" y="5067300"/>
            <a:ext cx="7773904" cy="1466850"/>
            <a:chOff x="6696582" y="4545422"/>
            <a:chExt cx="5577805" cy="1537391"/>
          </a:xfrm>
        </p:grpSpPr>
        <p:sp>
          <p:nvSpPr>
            <p:cNvPr id="20" name="Rectangle: Diagonal Corners Snipped 19">
              <a:extLst>
                <a:ext uri="{FF2B5EF4-FFF2-40B4-BE49-F238E27FC236}">
                  <a16:creationId xmlns:a16="http://schemas.microsoft.com/office/drawing/2014/main" id="{34813AAC-A252-84B8-D1DC-85E0377AB62F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EED796-28A5-1DE5-0908-39D902760B19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1425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 em sẽ thực hiện phần việc được phân công khi nào?</a:t>
              </a:r>
              <a:endParaRPr lang="vi-VN" sz="5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89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E5E73-8E06-C36B-69AA-B9A657BA4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7" y="1814512"/>
            <a:ext cx="9761342" cy="4214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826198-4E1A-45D9-57D0-2B8EB54E4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31" y="241514"/>
            <a:ext cx="2566638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62E55C79-76BA-F490-FFD3-36E712BAD7FB}"/>
              </a:ext>
            </a:extLst>
          </p:cNvPr>
          <p:cNvSpPr/>
          <p:nvPr/>
        </p:nvSpPr>
        <p:spPr>
          <a:xfrm>
            <a:off x="3862286" y="0"/>
            <a:ext cx="4748314" cy="2826290"/>
          </a:xfrm>
          <a:prstGeom prst="cloud">
            <a:avLst/>
          </a:prstGeom>
          <a:solidFill>
            <a:srgbClr val="FDC7DC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sẻ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hoạch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Happy cute little kid boy with light ide... | Premium Vector #Freepik  #vector #light #g… | Art drawings for kids, School art activities, Back to  school art activity">
            <a:extLst>
              <a:ext uri="{FF2B5EF4-FFF2-40B4-BE49-F238E27FC236}">
                <a16:creationId xmlns:a16="http://schemas.microsoft.com/office/drawing/2014/main" id="{7E9C5CB7-DC3C-CA4B-AC31-2E4499AF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0276" l="9904" r="89936">
                        <a14:foregroundMark x1="46326" y1="31205" x2="51278" y2="35994"/>
                        <a14:foregroundMark x1="57508" y1="30044" x2="62460" y2="35269"/>
                        <a14:foregroundMark x1="43770" y1="49202" x2="48243" y2="51814"/>
                        <a14:foregroundMark x1="55911" y1="46444" x2="60064" y2="51814"/>
                        <a14:foregroundMark x1="56709" y1="84761" x2="62620" y2="90276"/>
                        <a14:foregroundMark x1="62620" y1="90276" x2="62780" y2="90276"/>
                        <a14:foregroundMark x1="47604" y1="83890" x2="43610" y2="89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75" y="813097"/>
            <a:ext cx="5962650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remium Vector | Happy cute little kid boy with light idea | Kids cartoon  characters, Cartoon kids, Art drawings for kids">
            <a:extLst>
              <a:ext uri="{FF2B5EF4-FFF2-40B4-BE49-F238E27FC236}">
                <a16:creationId xmlns:a16="http://schemas.microsoft.com/office/drawing/2014/main" id="{D50C28F0-CFE6-3F2D-EE37-B9D2CEDA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727" l="9904" r="89936">
                        <a14:foregroundMark x1="36422" y1="29608" x2="43131" y2="41509"/>
                        <a14:foregroundMark x1="50000" y1="29753" x2="55431" y2="38171"/>
                        <a14:foregroundMark x1="55431" y1="38171" x2="55431" y2="38171"/>
                        <a14:foregroundMark x1="50958" y1="89695" x2="54153" y2="91727"/>
                        <a14:foregroundMark x1="35783" y1="46880" x2="41374" y2="51524"/>
                        <a14:foregroundMark x1="48722" y1="47896" x2="51597" y2="50218"/>
                        <a14:foregroundMark x1="23962" y1="49057" x2="23962" y2="49057"/>
                        <a14:foregroundMark x1="26198" y1="49637" x2="30032" y2="53846"/>
                        <a14:foregroundMark x1="22364" y1="49347" x2="30032" y2="53120"/>
                        <a14:foregroundMark x1="30032" y1="53120" x2="30511" y2="53411"/>
                        <a14:foregroundMark x1="30351" y1="51814" x2="27157" y2="49202"/>
                        <a14:foregroundMark x1="21725" y1="50218" x2="21725" y2="50218"/>
                        <a14:foregroundMark x1="21086" y1="49637" x2="21086" y2="49637"/>
                        <a14:foregroundMark x1="21086" y1="49637" x2="21086" y2="49637"/>
                        <a14:foregroundMark x1="35942" y1="86647" x2="30511" y2="91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515" y="1084262"/>
            <a:ext cx="5521704" cy="60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BD7D4F-FBC0-1E66-5192-6115A22677EC}"/>
              </a:ext>
            </a:extLst>
          </p:cNvPr>
          <p:cNvSpPr txBox="1"/>
          <p:nvPr/>
        </p:nvSpPr>
        <p:spPr>
          <a:xfrm>
            <a:off x="3394956" y="4729929"/>
            <a:ext cx="6184474" cy="1362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nhóm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C183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</p:spTree>
    <p:extLst>
      <p:ext uri="{BB962C8B-B14F-4D97-AF65-F5344CB8AC3E}">
        <p14:creationId xmlns:p14="http://schemas.microsoft.com/office/powerpoint/2010/main" val="23125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420100" y="1436480"/>
            <a:ext cx="428625" cy="3143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7282" r="13357" b="20365"/>
          <a:stretch/>
        </p:blipFill>
        <p:spPr>
          <a:xfrm>
            <a:off x="1538514" y="58058"/>
            <a:ext cx="9739086" cy="677817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39885" y="2627072"/>
            <a:ext cx="5936343" cy="31757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Mỗi công việc các em có thể làm, dù nhỏ nhưng cũng góp phần giúp trường, lớp chúng ta đẹp hơn nhiều.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99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-342178" y="71120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63AE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VẬN DỤNG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63AE3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7845720" y="3367608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94337" y="1602154"/>
            <a:ext cx="9003323" cy="3477846"/>
            <a:chOff x="1594337" y="1602154"/>
            <a:chExt cx="9003323" cy="3477846"/>
          </a:xfrm>
        </p:grpSpPr>
        <p:sp>
          <p:nvSpPr>
            <p:cNvPr id="9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hờ người thân hỗ trợ chuẩn bị dụng cụ cần thiết để thực hiện kế hoạch giữ gìn trường học xanh, sạch, đẹp.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57" y="3357634"/>
            <a:ext cx="2258865" cy="33393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43" y="3417244"/>
            <a:ext cx="2537413" cy="3317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96CB22-0DED-AC0D-5BDF-23BC74318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993" y="393907"/>
            <a:ext cx="5681964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7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FB1A27E-C22A-4DB9-9A42-154373038EC1}"/>
              </a:ext>
            </a:extLst>
          </p:cNvPr>
          <p:cNvGrpSpPr/>
          <p:nvPr/>
        </p:nvGrpSpPr>
        <p:grpSpPr>
          <a:xfrm>
            <a:off x="1021784" y="1491267"/>
            <a:ext cx="10458055" cy="2395716"/>
            <a:chOff x="1021784" y="1491267"/>
            <a:chExt cx="10458055" cy="239571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4E89DF1-235E-4F3F-B648-BF9859586565}"/>
                </a:ext>
              </a:extLst>
            </p:cNvPr>
            <p:cNvGrpSpPr/>
            <p:nvPr/>
          </p:nvGrpSpPr>
          <p:grpSpPr>
            <a:xfrm>
              <a:off x="1021784" y="2020326"/>
              <a:ext cx="10458055" cy="1866657"/>
              <a:chOff x="1021784" y="2033479"/>
              <a:chExt cx="10458055" cy="1866657"/>
            </a:xfrm>
          </p:grpSpPr>
          <p:sp>
            <p:nvSpPr>
              <p:cNvPr id="17" name="Google Shape;125;p2">
                <a:extLst>
                  <a:ext uri="{FF2B5EF4-FFF2-40B4-BE49-F238E27FC236}">
                    <a16:creationId xmlns:a16="http://schemas.microsoft.com/office/drawing/2014/main" id="{FEFCA318-6355-4BFF-AD49-EF76E6D4C6EC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28;p2">
                <a:extLst>
                  <a:ext uri="{FF2B5EF4-FFF2-40B4-BE49-F238E27FC236}">
                    <a16:creationId xmlns:a16="http://schemas.microsoft.com/office/drawing/2014/main" id="{2C4AD3EA-B3AD-41D6-A9CE-970345F6F8FD}"/>
                  </a:ext>
                </a:extLst>
              </p:cNvPr>
              <p:cNvSpPr/>
              <p:nvPr/>
            </p:nvSpPr>
            <p:spPr>
              <a:xfrm>
                <a:off x="1033285" y="2033479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AF006B-EAA0-4213-96A1-4B3429068A6D}"/>
                  </a:ext>
                </a:extLst>
              </p:cNvPr>
              <p:cNvSpPr txBox="1"/>
              <p:nvPr/>
            </p:nvSpPr>
            <p:spPr>
              <a:xfrm>
                <a:off x="1605151" y="2257221"/>
                <a:ext cx="943079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55CD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Lập kế hoạch và phân công nhiệm vụ cho từng thành viên để giữ gìn trường học xanh, sạch, đẹp.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55CD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155CD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14D826B8-0DD4-4D74-9951-59A64A34A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2A4D225-0B34-44AD-96D9-6FBB5B3259C7}"/>
              </a:ext>
            </a:extLst>
          </p:cNvPr>
          <p:cNvGrpSpPr/>
          <p:nvPr/>
        </p:nvGrpSpPr>
        <p:grpSpPr>
          <a:xfrm>
            <a:off x="866972" y="4161681"/>
            <a:ext cx="10458055" cy="2278789"/>
            <a:chOff x="866972" y="4161681"/>
            <a:chExt cx="10458055" cy="227878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8DC9454-C3A6-41AE-9CB5-52807F24EA51}"/>
                </a:ext>
              </a:extLst>
            </p:cNvPr>
            <p:cNvGrpSpPr/>
            <p:nvPr/>
          </p:nvGrpSpPr>
          <p:grpSpPr>
            <a:xfrm>
              <a:off x="866972" y="4573813"/>
              <a:ext cx="10458055" cy="1866657"/>
              <a:chOff x="1021784" y="2033479"/>
              <a:chExt cx="10458055" cy="1866657"/>
            </a:xfrm>
          </p:grpSpPr>
          <p:sp>
            <p:nvSpPr>
              <p:cNvPr id="27" name="Google Shape;125;p2">
                <a:extLst>
                  <a:ext uri="{FF2B5EF4-FFF2-40B4-BE49-F238E27FC236}">
                    <a16:creationId xmlns:a16="http://schemas.microsoft.com/office/drawing/2014/main" id="{4FEC8FE7-154E-4A9D-AD71-28978D8EE0E3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89A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28;p2">
                <a:extLst>
                  <a:ext uri="{FF2B5EF4-FFF2-40B4-BE49-F238E27FC236}">
                    <a16:creationId xmlns:a16="http://schemas.microsoft.com/office/drawing/2014/main" id="{3312F893-C8BE-43FE-B35A-0DED01F51201}"/>
                  </a:ext>
                </a:extLst>
              </p:cNvPr>
              <p:cNvSpPr/>
              <p:nvPr/>
            </p:nvSpPr>
            <p:spPr>
              <a:xfrm>
                <a:off x="1033285" y="2033479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00B050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975AA7B-74A0-4194-B401-4F9AE6DFF0A6}"/>
                  </a:ext>
                </a:extLst>
              </p:cNvPr>
              <p:cNvSpPr txBox="1"/>
              <p:nvPr/>
            </p:nvSpPr>
            <p:spPr>
              <a:xfrm>
                <a:off x="1760674" y="2634525"/>
                <a:ext cx="94307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dirty="0">
                    <a:solidFill>
                      <a:srgbClr val="0070C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 hiện kế hoạch giữ gìn trường học xanh, sạch, đẹp.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9A97524-30A3-4454-9ADE-85E103CFC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4161681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8" name="Picture 4">
            <a:extLst>
              <a:ext uri="{FF2B5EF4-FFF2-40B4-BE49-F238E27FC236}">
                <a16:creationId xmlns:a16="http://schemas.microsoft.com/office/drawing/2014/main" id="{B88C4991-FE7A-473A-99C5-483CEC54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014">
            <a:off x="508048" y="191261"/>
            <a:ext cx="1477812" cy="14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C8FBE84D-865F-40DC-9A7E-413F0AE1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268122" y="323931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43D4F9-8438-A171-220D-6A608050A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8304" y="284988"/>
            <a:ext cx="765724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15">
            <a:extLst>
              <a:ext uri="{FF2B5EF4-FFF2-40B4-BE49-F238E27FC236}">
                <a16:creationId xmlns:a16="http://schemas.microsoft.com/office/drawing/2014/main" id="{3DB47CC7-60E4-18A1-B895-A05B4BAA76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EC6A7A0B-FADF-ACF6-3470-AF6F6F326A7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5362AD-22A2-7516-2E33-C9BC06BB9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770" y="2452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FC47C5-A023-A062-9890-8A8F75DC8A75}"/>
              </a:ext>
            </a:extLst>
          </p:cNvPr>
          <p:cNvSpPr/>
          <p:nvPr/>
        </p:nvSpPr>
        <p:spPr>
          <a:xfrm>
            <a:off x="3377240" y="67000"/>
            <a:ext cx="5133373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1F2EE-F8FD-75F5-5DC5-711C7703A776}"/>
              </a:ext>
            </a:extLst>
          </p:cNvPr>
          <p:cNvSpPr txBox="1"/>
          <p:nvPr/>
        </p:nvSpPr>
        <p:spPr>
          <a:xfrm>
            <a:off x="273876" y="1851284"/>
            <a:ext cx="36436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6BC6C-93C9-D982-15BD-9D511EE50B93}"/>
              </a:ext>
            </a:extLst>
          </p:cNvPr>
          <p:cNvSpPr txBox="1"/>
          <p:nvPr/>
        </p:nvSpPr>
        <p:spPr>
          <a:xfrm>
            <a:off x="7830389" y="2039786"/>
            <a:ext cx="39581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5D0EABF-2F2C-4343-9982-41B988171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F8E7196-D75B-9680-77BF-FD45A8574F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>
            <a:extLst>
              <a:ext uri="{FF2B5EF4-FFF2-40B4-BE49-F238E27FC236}">
                <a16:creationId xmlns:a16="http://schemas.microsoft.com/office/drawing/2014/main" id="{6CA1C907-3C3E-EFDD-CBB6-06A7C231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C33F8BD-3F1A-9443-93D1-A0E322A5E476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84613-7171-7AA2-9CD0-B33E30AA6354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Ưu điểm: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62129-247E-5E3D-9477-54D698624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54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7ACA998-ED6B-D2E6-E6A5-64BA8F01816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EE888-7E1F-3C3C-D0C2-8E104B526E76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 chế: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48B66-24DD-E4E5-66CE-356A38CB3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95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1A82AB-3A81-58AB-7B22-B0C70769955B}"/>
              </a:ext>
            </a:extLst>
          </p:cNvPr>
          <p:cNvSpPr/>
          <p:nvPr/>
        </p:nvSpPr>
        <p:spPr>
          <a:xfrm>
            <a:off x="3377710" y="251011"/>
            <a:ext cx="4948518" cy="143491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5464C-058D-171C-FC2B-482E6B44BA01}"/>
              </a:ext>
            </a:extLst>
          </p:cNvPr>
          <p:cNvSpPr txBox="1"/>
          <p:nvPr/>
        </p:nvSpPr>
        <p:spPr>
          <a:xfrm>
            <a:off x="407771" y="2008951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Ngôi sao chăm 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68A2D-3E18-166D-44AB-EB3733827683}"/>
              </a:ext>
            </a:extLst>
          </p:cNvPr>
          <p:cNvSpPr txBox="1"/>
          <p:nvPr/>
        </p:nvSpPr>
        <p:spPr>
          <a:xfrm>
            <a:off x="7910639" y="210588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 ngoan ngoãn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4DC6B6F-D16A-4ADE-ACF0-312E190B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DE74C73-FA3B-EC08-D14F-2113A837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F2331F6-BFD7-7F84-63EF-850002B03814}"/>
              </a:ext>
            </a:extLst>
          </p:cNvPr>
          <p:cNvSpPr txBox="1"/>
          <p:nvPr/>
        </p:nvSpPr>
        <p:spPr>
          <a:xfrm>
            <a:off x="190647" y="25848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Phương hướng hoạt động Tuần …</a:t>
            </a:r>
            <a:endParaRPr kumimoji="0" lang="en-US" sz="6000" b="1" i="0" u="none" strike="noStrike" kern="1200" cap="none" spc="0" normalizeH="0" baseline="0" noProof="0" dirty="0">
              <a:ln w="1905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9D57F1F-C214-7EC9-7911-C032E4EA8E26}"/>
              </a:ext>
            </a:extLst>
          </p:cNvPr>
          <p:cNvSpPr txBox="1"/>
          <p:nvPr/>
        </p:nvSpPr>
        <p:spPr>
          <a:xfrm>
            <a:off x="190667" y="57199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ớ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ộ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ầ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09CF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AA27F6-1499-E8BA-8CC9-36BE51BB883C}"/>
              </a:ext>
            </a:extLst>
          </p:cNvPr>
          <p:cNvSpPr/>
          <p:nvPr/>
        </p:nvSpPr>
        <p:spPr>
          <a:xfrm>
            <a:off x="3068732" y="1605692"/>
            <a:ext cx="8615081" cy="4132728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EA06674-89B9-6D56-FAD9-4C8C69D45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/>
        </p:blipFill>
        <p:spPr>
          <a:xfrm flipH="1">
            <a:off x="-184239" y="3109801"/>
            <a:ext cx="2955539" cy="3607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97E7C-AE4E-FB80-058F-34263EE367CC}"/>
              </a:ext>
            </a:extLst>
          </p:cNvPr>
          <p:cNvSpPr txBox="1"/>
          <p:nvPr/>
        </p:nvSpPr>
        <p:spPr>
          <a:xfrm>
            <a:off x="4822371" y="1981200"/>
            <a:ext cx="257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69653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7 L -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3AB8730D-EDD1-E561-5FC7-A6BB18C7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1" b="94688" l="10000" r="95231">
                        <a14:foregroundMark x1="10154" y1="48499" x2="10154" y2="48499"/>
                        <a14:foregroundMark x1="10308" y1="70670" x2="10308" y2="70670"/>
                        <a14:foregroundMark x1="13077" y1="91224" x2="13077" y2="91224"/>
                        <a14:foregroundMark x1="23231" y1="90300" x2="23231" y2="90300"/>
                        <a14:foregroundMark x1="36462" y1="93764" x2="36462" y2="93764"/>
                        <a14:foregroundMark x1="58462" y1="45958" x2="58462" y2="45958"/>
                        <a14:foregroundMark x1="55231" y1="59815" x2="55231" y2="59815"/>
                        <a14:foregroundMark x1="92000" y1="37644" x2="92000" y2="37644"/>
                        <a14:foregroundMark x1="95231" y1="34180" x2="95231" y2="34180"/>
                        <a14:foregroundMark x1="81077" y1="59122" x2="81077" y2="59122"/>
                        <a14:foregroundMark x1="79846" y1="59122" x2="80615" y2="60970"/>
                        <a14:foregroundMark x1="68923" y1="92610" x2="68923" y2="92610"/>
                        <a14:foregroundMark x1="50154" y1="69977" x2="50154" y2="69977"/>
                        <a14:foregroundMark x1="54615" y1="73672" x2="54615" y2="73672"/>
                        <a14:foregroundMark x1="46154" y1="93533" x2="46154" y2="93533"/>
                        <a14:foregroundMark x1="46462" y1="94688" x2="57231" y2="92379"/>
                        <a14:foregroundMark x1="57231" y1="92379" x2="58462" y2="91224"/>
                        <a14:foregroundMark x1="64769" y1="90531" x2="68000" y2="92379"/>
                        <a14:foregroundMark x1="59907" y1="69284" x2="59885" y2="70934"/>
                        <a14:backgroundMark x1="61692" y1="64203" x2="61692" y2="64203"/>
                        <a14:backgroundMark x1="56000" y1="72286" x2="58462" y2="75520"/>
                        <a14:backgroundMark x1="61231" y1="63048" x2="60923" y2="64203"/>
                        <a14:backgroundMark x1="60923" y1="66282" x2="60308" y2="67436"/>
                        <a14:backgroundMark x1="58308" y1="64896" x2="58308" y2="64896"/>
                        <a14:backgroundMark x1="58308" y1="64896" x2="58308" y2="64896"/>
                        <a14:backgroundMark x1="59385" y1="60277" x2="59385" y2="60277"/>
                        <a14:backgroundMark x1="59846" y1="63510" x2="59846" y2="63510"/>
                        <a14:backgroundMark x1="60769" y1="64665" x2="60769" y2="64665"/>
                        <a14:backgroundMark x1="60769" y1="64665" x2="60000" y2="68591"/>
                        <a14:backgroundMark x1="59692" y1="64896" x2="59692" y2="69284"/>
                        <a14:backgroundMark x1="62000" y1="60739" x2="63692" y2="61432"/>
                        <a14:backgroundMark x1="60923" y1="63279" x2="59231" y2="62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550391"/>
            <a:ext cx="8124825" cy="54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DA80AC-287F-7DD1-0E6F-99C00F6B5224}"/>
              </a:ext>
            </a:extLst>
          </p:cNvPr>
          <p:cNvSpPr txBox="1"/>
          <p:nvPr/>
        </p:nvSpPr>
        <p:spPr>
          <a:xfrm>
            <a:off x="812274" y="203261"/>
            <a:ext cx="1027722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C69474-A76E-4B6F-7CBB-F06E7D04C349}"/>
              </a:ext>
            </a:extLst>
          </p:cNvPr>
          <p:cNvCxnSpPr/>
          <p:nvPr/>
        </p:nvCxnSpPr>
        <p:spPr>
          <a:xfrm>
            <a:off x="7038975" y="5000625"/>
            <a:ext cx="171450" cy="381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3249AF-AADA-1DC8-897F-10335D457863}"/>
              </a:ext>
            </a:extLst>
          </p:cNvPr>
          <p:cNvCxnSpPr>
            <a:cxnSpLocks/>
          </p:cNvCxnSpPr>
          <p:nvPr/>
        </p:nvCxnSpPr>
        <p:spPr>
          <a:xfrm>
            <a:off x="7191375" y="4600575"/>
            <a:ext cx="19050" cy="857250"/>
          </a:xfrm>
          <a:prstGeom prst="line">
            <a:avLst/>
          </a:prstGeom>
          <a:ln>
            <a:solidFill>
              <a:srgbClr val="F9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1F67CE-8DAF-D374-1DD0-4DFEF5C2D7F1}"/>
              </a:ext>
            </a:extLst>
          </p:cNvPr>
          <p:cNvCxnSpPr>
            <a:cxnSpLocks/>
          </p:cNvCxnSpPr>
          <p:nvPr/>
        </p:nvCxnSpPr>
        <p:spPr>
          <a:xfrm flipH="1">
            <a:off x="7200900" y="4810125"/>
            <a:ext cx="76200" cy="64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232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7.40741E-7 L -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F45DDCB-DEEA-744B-3866-50828F7BE3C3}"/>
              </a:ext>
            </a:extLst>
          </p:cNvPr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0A07B72-174B-A980-2377-A6B36B72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CE6CE7-1EF8-4AA7-5D70-9BA0AEDBB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682" y="1890754"/>
            <a:ext cx="7139035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7ACA998-ED6B-D2E6-E6A5-64BA8F01816C}"/>
              </a:ext>
            </a:extLst>
          </p:cNvPr>
          <p:cNvSpPr/>
          <p:nvPr/>
        </p:nvSpPr>
        <p:spPr>
          <a:xfrm>
            <a:off x="133350" y="1943100"/>
            <a:ext cx="7796301" cy="2190750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44546A"/>
                </a:solidFill>
                <a:latin typeface="Calibri" panose="020F0502020204030204"/>
              </a:rPr>
              <a:t>Hoạt động 3: Thực hiện kế hoạch giữ gìn trường học xanh, sạch, đẹp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4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63AE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KHỞI ĐỘNG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63AE3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987720" y="3195163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2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161925"/>
            <a:ext cx="11455505" cy="64484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10CDBF-738F-52DF-3232-21AC6B637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85" y="2859370"/>
            <a:ext cx="3741528" cy="3998630"/>
          </a:xfrm>
          <a:prstGeom prst="rect">
            <a:avLst/>
          </a:prstGeom>
        </p:spPr>
      </p:pic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40F6C33D-7230-4915-ADE3-9F49B57E2D8A}"/>
              </a:ext>
            </a:extLst>
          </p:cNvPr>
          <p:cNvSpPr/>
          <p:nvPr/>
        </p:nvSpPr>
        <p:spPr>
          <a:xfrm>
            <a:off x="2901972" y="1724026"/>
            <a:ext cx="8121535" cy="9334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dk1"/>
                </a:solidFill>
              </a:rPr>
              <a:t>Em được phân công làm công việc gì?</a:t>
            </a: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6BC1B0FC-19F1-F580-A4D0-14A4138632B9}"/>
              </a:ext>
            </a:extLst>
          </p:cNvPr>
          <p:cNvSpPr/>
          <p:nvPr/>
        </p:nvSpPr>
        <p:spPr>
          <a:xfrm>
            <a:off x="3378222" y="2895601"/>
            <a:ext cx="8121535" cy="11715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dk1"/>
                </a:solidFill>
              </a:rPr>
              <a:t>Em đã chuẩn bị đủ dụng cụ cho công việc đó chưa?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575FBE84-4A4F-0AC5-8325-C505617FC134}"/>
              </a:ext>
            </a:extLst>
          </p:cNvPr>
          <p:cNvSpPr/>
          <p:nvPr/>
        </p:nvSpPr>
        <p:spPr>
          <a:xfrm>
            <a:off x="4273572" y="4467226"/>
            <a:ext cx="7489803" cy="11715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dk1"/>
                </a:solidFill>
              </a:rPr>
              <a:t>Em có gặp khó khăn và cần hỗ trợ không?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4DD69-8270-2568-1224-A1EACE0B272A}"/>
              </a:ext>
            </a:extLst>
          </p:cNvPr>
          <p:cNvSpPr txBox="1"/>
          <p:nvPr/>
        </p:nvSpPr>
        <p:spPr>
          <a:xfrm>
            <a:off x="1285875" y="333375"/>
            <a:ext cx="9639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Kiểm tra lại những nội dung cần chuẩn bị cho việc thực hiện kế hoạch.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161925"/>
            <a:ext cx="11455505" cy="64484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10CDBF-738F-52DF-3232-21AC6B637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85" y="2859370"/>
            <a:ext cx="3741528" cy="3998630"/>
          </a:xfrm>
          <a:prstGeom prst="rect">
            <a:avLst/>
          </a:prstGeom>
        </p:spPr>
      </p:pic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40F6C33D-7230-4915-ADE3-9F49B57E2D8A}"/>
              </a:ext>
            </a:extLst>
          </p:cNvPr>
          <p:cNvSpPr/>
          <p:nvPr/>
        </p:nvSpPr>
        <p:spPr>
          <a:xfrm>
            <a:off x="3990975" y="1724025"/>
            <a:ext cx="7032532" cy="20002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VD: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ách quét sân, cách đeo khẩu trang, vẩy nước, thực hiện quét và gom lá từ hai bên vào.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4DD69-8270-2568-1224-A1EACE0B272A}"/>
              </a:ext>
            </a:extLst>
          </p:cNvPr>
          <p:cNvSpPr txBox="1"/>
          <p:nvPr/>
        </p:nvSpPr>
        <p:spPr>
          <a:xfrm>
            <a:off x="1285875" y="333375"/>
            <a:ext cx="9639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thống nhất lại cách làm để thực hiện làm được ngay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9051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9C72B-51D2-5330-4240-36051AF24FC1}"/>
              </a:ext>
            </a:extLst>
          </p:cNvPr>
          <p:cNvSpPr txBox="1"/>
          <p:nvPr/>
        </p:nvSpPr>
        <p:spPr>
          <a:xfrm>
            <a:off x="438151" y="818660"/>
            <a:ext cx="1121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A511F5-1F30-C211-3D6D-0E732B9FD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2" y="2205037"/>
            <a:ext cx="5002889" cy="2871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E5C82-6F03-09CB-8633-CEED8A11E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209799"/>
            <a:ext cx="4990686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64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9C72B-51D2-5330-4240-36051AF24FC1}"/>
              </a:ext>
            </a:extLst>
          </p:cNvPr>
          <p:cNvSpPr txBox="1"/>
          <p:nvPr/>
        </p:nvSpPr>
        <p:spPr>
          <a:xfrm>
            <a:off x="438151" y="818660"/>
            <a:ext cx="1121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AF6B2C9-9119-A515-5473-09DE9BE049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312796" y="2219681"/>
            <a:ext cx="2986784" cy="4239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B968E1-FE5F-6B68-0851-04E2D4144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75" y="2033587"/>
            <a:ext cx="8641764" cy="18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439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组合 12">
            <a:extLst>
              <a:ext uri="{FF2B5EF4-FFF2-40B4-BE49-F238E27FC236}">
                <a16:creationId xmlns:a16="http://schemas.microsoft.com/office/drawing/2014/main" id="{6E095749-A6B8-A3F4-37C9-9DDFF22B34D4}"/>
              </a:ext>
            </a:extLst>
          </p:cNvPr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46216FEA-0EE3-29CB-7E2A-582A12A245FD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任意多边形 15">
              <a:extLst>
                <a:ext uri="{FF2B5EF4-FFF2-40B4-BE49-F238E27FC236}">
                  <a16:creationId xmlns:a16="http://schemas.microsoft.com/office/drawing/2014/main" id="{5E2E0217-CEFB-BF64-5803-8E3A0634235B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6">
              <a:extLst>
                <a:ext uri="{FF2B5EF4-FFF2-40B4-BE49-F238E27FC236}">
                  <a16:creationId xmlns:a16="http://schemas.microsoft.com/office/drawing/2014/main" id="{1A5195C5-7D45-B1A1-4206-806A89CD3A8D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22">
            <a:extLst>
              <a:ext uri="{FF2B5EF4-FFF2-40B4-BE49-F238E27FC236}">
                <a16:creationId xmlns:a16="http://schemas.microsoft.com/office/drawing/2014/main" id="{1F34502B-AD7C-29D7-3BDF-8CC552D1D6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970A4D-BF62-7D3D-1CB0-ADF9D3132629}"/>
              </a:ext>
            </a:extLst>
          </p:cNvPr>
          <p:cNvSpPr/>
          <p:nvPr/>
        </p:nvSpPr>
        <p:spPr>
          <a:xfrm>
            <a:off x="2085975" y="1893793"/>
            <a:ext cx="80962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cảm xúc của mình sau khi tham gia hoạt động giữ gìn trường lớp xanh, sạch, đẹp.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6473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1637D4-D568-1406-2C2C-7B096D2129C3}"/>
              </a:ext>
            </a:extLst>
          </p:cNvPr>
          <p:cNvSpPr/>
          <p:nvPr/>
        </p:nvSpPr>
        <p:spPr>
          <a:xfrm>
            <a:off x="1162050" y="1606858"/>
            <a:ext cx="8390323" cy="1469717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BED47-48B5-DE2F-42D0-863AC77E5B45}"/>
              </a:ext>
            </a:extLst>
          </p:cNvPr>
          <p:cNvSpPr txBox="1"/>
          <p:nvPr/>
        </p:nvSpPr>
        <p:spPr>
          <a:xfrm>
            <a:off x="1333500" y="1666397"/>
            <a:ext cx="8148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các em, chúng ta có thể duy trì hoạt động này thường xuyên không? </a:t>
            </a:r>
            <a:endParaRPr kumimoji="0" lang="vi-VN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Premium Vector | Happy cute little kid boy and girl sweeping floor">
            <a:extLst>
              <a:ext uri="{FF2B5EF4-FFF2-40B4-BE49-F238E27FC236}">
                <a16:creationId xmlns:a16="http://schemas.microsoft.com/office/drawing/2014/main" id="{E323702A-E54D-B4FF-1C22-EBC764A8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7" b="99821" l="9585" r="89617">
                        <a14:foregroundMark x1="17093" y1="11828" x2="23962" y2="39247"/>
                        <a14:foregroundMark x1="23962" y1="39247" x2="24121" y2="39606"/>
                        <a14:foregroundMark x1="27636" y1="36738" x2="26677" y2="53405"/>
                        <a14:foregroundMark x1="16773" y1="22401" x2="32268" y2="25627"/>
                        <a14:foregroundMark x1="35463" y1="20968" x2="30192" y2="21326"/>
                        <a14:foregroundMark x1="33067" y1="20968" x2="35144" y2="28853"/>
                        <a14:foregroundMark x1="66613" y1="23656" x2="81789" y2="27240"/>
                        <a14:foregroundMark x1="69010" y1="25627" x2="66134" y2="27957"/>
                        <a14:foregroundMark x1="69329" y1="86738" x2="69329" y2="86738"/>
                        <a14:foregroundMark x1="64377" y1="96237" x2="64377" y2="96237"/>
                        <a14:foregroundMark x1="55591" y1="89068" x2="55591" y2="89068"/>
                        <a14:foregroundMark x1="50958" y1="86738" x2="55911" y2="92652"/>
                        <a14:foregroundMark x1="47764" y1="88172" x2="48562" y2="92294"/>
                        <a14:foregroundMark x1="43930" y1="86201" x2="49201" y2="98208"/>
                        <a14:foregroundMark x1="47764" y1="88172" x2="57348" y2="94265"/>
                        <a14:foregroundMark x1="55911" y1="87814" x2="61981" y2="98925"/>
                        <a14:foregroundMark x1="42492" y1="88172" x2="48562" y2="98925"/>
                        <a14:foregroundMark x1="42173" y1="98566" x2="57668" y2="99821"/>
                        <a14:foregroundMark x1="51757" y1="97670" x2="58786" y2="98208"/>
                        <a14:foregroundMark x1="53514" y1="74014" x2="53514" y2="74014"/>
                        <a14:foregroundMark x1="40415" y1="75627" x2="40415" y2="75627"/>
                        <a14:foregroundMark x1="40735" y1="72760" x2="44728" y2="79570"/>
                        <a14:foregroundMark x1="40735" y1="63620" x2="45367" y2="81183"/>
                        <a14:foregroundMark x1="22045" y1="43548" x2="24331" y2="60473"/>
                        <a14:foregroundMark x1="17093" y1="77957" x2="17093" y2="77957"/>
                        <a14:backgroundMark x1="25559" y1="64516" x2="25559" y2="64516"/>
                        <a14:backgroundMark x1="25879" y1="64875" x2="26677" y2="68100"/>
                        <a14:backgroundMark x1="25240" y1="62903" x2="25559" y2="67204"/>
                        <a14:backgroundMark x1="24601" y1="62186" x2="24601" y2="62186"/>
                        <a14:backgroundMark x1="24920" y1="60573" x2="24601" y2="6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111" y="3190480"/>
            <a:ext cx="3892889" cy="347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A64C2C-88A0-AEED-D850-9BBE426222B4}"/>
              </a:ext>
            </a:extLst>
          </p:cNvPr>
          <p:cNvSpPr/>
          <p:nvPr/>
        </p:nvSpPr>
        <p:spPr>
          <a:xfrm>
            <a:off x="209550" y="3873808"/>
            <a:ext cx="8390323" cy="1469717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9814C-073C-2261-3C0F-A52ABC493A9A}"/>
              </a:ext>
            </a:extLst>
          </p:cNvPr>
          <p:cNvSpPr txBox="1"/>
          <p:nvPr/>
        </p:nvSpPr>
        <p:spPr>
          <a:xfrm>
            <a:off x="381000" y="3933347"/>
            <a:ext cx="8148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 thực hiện hoạt động ngày bao nhiêu lần trong một năm học?</a:t>
            </a:r>
            <a:endParaRPr kumimoji="0" lang="vi-VN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1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4">
            <a:extLst>
              <a:ext uri="{FF2B5EF4-FFF2-40B4-BE49-F238E27FC236}">
                <a16:creationId xmlns:a16="http://schemas.microsoft.com/office/drawing/2014/main" id="{36EEF541-5F44-2955-B4D4-E72789AF76AC}"/>
              </a:ext>
            </a:extLst>
          </p:cNvPr>
          <p:cNvSpPr txBox="1"/>
          <p:nvPr/>
        </p:nvSpPr>
        <p:spPr>
          <a:xfrm>
            <a:off x="1819686" y="1800716"/>
            <a:ext cx="93500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 cùng với người thân: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 nghĩ và thảo luận với người thân vê những việc cần làm để giữ gìn trường lớp xanh, sạch, đẹp.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thực hiện những công việc mà mình có thể làm được để giữ gìn trường lớp xanh, sạch, đẹp.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3310ED-60E9-C68C-D199-1CEB17710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27572" y="1718065"/>
            <a:ext cx="919996" cy="919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2F111E-48B6-CAD5-E6B8-641B104F0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553" y="735660"/>
            <a:ext cx="396274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2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449" y="589695"/>
            <a:ext cx="7901101" cy="48345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2FC4238D-D1DE-4450-895E-B15DFB653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8780" r="100000">
                        <a14:backgroundMark x1="16098" y1="93976" x2="40000" y2="99598"/>
                        <a14:backgroundMark x1="74146" y1="96386" x2="92195" y2="9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8" y="4095619"/>
            <a:ext cx="2307774" cy="280310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4A781E1-6246-46E9-902F-3D3F9ABD0B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290800" y="2662097"/>
            <a:ext cx="2901200" cy="4277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BED8AB9-F483-D1BD-A2CB-6C993650A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266" y="1037411"/>
            <a:ext cx="10504318" cy="1182727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B8497590-096A-5DB5-EF99-81ED999BF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537" y="2578583"/>
            <a:ext cx="2242380" cy="35859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82EFB8-980F-CAD6-FD49-8FAFE2FF1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224" y="2590349"/>
            <a:ext cx="2420736" cy="35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4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03C9F8B0-D35F-FBAD-34EC-EFCCA7F3C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10187" r="12631" b="8439"/>
          <a:stretch/>
        </p:blipFill>
        <p:spPr>
          <a:xfrm rot="21348141">
            <a:off x="8054209" y="2911759"/>
            <a:ext cx="4152851" cy="4122965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5D9FDF1C-3683-3D24-076B-93913F0055B2}"/>
              </a:ext>
            </a:extLst>
          </p:cNvPr>
          <p:cNvSpPr/>
          <p:nvPr/>
        </p:nvSpPr>
        <p:spPr>
          <a:xfrm>
            <a:off x="650727" y="742950"/>
            <a:ext cx="7264548" cy="3695700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416384 h 2498252"/>
                      <a:gd name="connsiteX1" fmla="*/ 416384 w 3225130"/>
                      <a:gd name="connsiteY1" fmla="*/ 0 h 2498252"/>
                      <a:gd name="connsiteX2" fmla="*/ 1014475 w 3225130"/>
                      <a:gd name="connsiteY2" fmla="*/ 0 h 2498252"/>
                      <a:gd name="connsiteX3" fmla="*/ 1540794 w 3225130"/>
                      <a:gd name="connsiteY3" fmla="*/ 0 h 2498252"/>
                      <a:gd name="connsiteX4" fmla="*/ 2162808 w 3225130"/>
                      <a:gd name="connsiteY4" fmla="*/ 0 h 2498252"/>
                      <a:gd name="connsiteX5" fmla="*/ 2808746 w 3225130"/>
                      <a:gd name="connsiteY5" fmla="*/ 0 h 2498252"/>
                      <a:gd name="connsiteX6" fmla="*/ 3225130 w 3225130"/>
                      <a:gd name="connsiteY6" fmla="*/ 416384 h 2498252"/>
                      <a:gd name="connsiteX7" fmla="*/ 3225130 w 3225130"/>
                      <a:gd name="connsiteY7" fmla="*/ 1004855 h 2498252"/>
                      <a:gd name="connsiteX8" fmla="*/ 3225130 w 3225130"/>
                      <a:gd name="connsiteY8" fmla="*/ 1526707 h 2498252"/>
                      <a:gd name="connsiteX9" fmla="*/ 3225130 w 3225130"/>
                      <a:gd name="connsiteY9" fmla="*/ 2081868 h 2498252"/>
                      <a:gd name="connsiteX10" fmla="*/ 2808746 w 3225130"/>
                      <a:gd name="connsiteY10" fmla="*/ 2498252 h 2498252"/>
                      <a:gd name="connsiteX11" fmla="*/ 2234579 w 3225130"/>
                      <a:gd name="connsiteY11" fmla="*/ 2498252 h 2498252"/>
                      <a:gd name="connsiteX12" fmla="*/ 1660412 w 3225130"/>
                      <a:gd name="connsiteY12" fmla="*/ 2498252 h 2498252"/>
                      <a:gd name="connsiteX13" fmla="*/ 1014475 w 3225130"/>
                      <a:gd name="connsiteY13" fmla="*/ 2498252 h 2498252"/>
                      <a:gd name="connsiteX14" fmla="*/ 416384 w 3225130"/>
                      <a:gd name="connsiteY14" fmla="*/ 2498252 h 2498252"/>
                      <a:gd name="connsiteX15" fmla="*/ 0 w 3225130"/>
                      <a:gd name="connsiteY15" fmla="*/ 2081868 h 2498252"/>
                      <a:gd name="connsiteX16" fmla="*/ 0 w 3225130"/>
                      <a:gd name="connsiteY16" fmla="*/ 1493397 h 2498252"/>
                      <a:gd name="connsiteX17" fmla="*/ 0 w 3225130"/>
                      <a:gd name="connsiteY17" fmla="*/ 938236 h 2498252"/>
                      <a:gd name="connsiteX18" fmla="*/ 0 w 3225130"/>
                      <a:gd name="connsiteY18" fmla="*/ 416384 h 2498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225130" h="2498252" fill="none" extrusionOk="0">
                        <a:moveTo>
                          <a:pt x="0" y="416384"/>
                        </a:moveTo>
                        <a:cubicBezTo>
                          <a:pt x="28837" y="192833"/>
                          <a:pt x="254180" y="6716"/>
                          <a:pt x="416384" y="0"/>
                        </a:cubicBezTo>
                        <a:cubicBezTo>
                          <a:pt x="662493" y="-47266"/>
                          <a:pt x="880075" y="61114"/>
                          <a:pt x="1014475" y="0"/>
                        </a:cubicBezTo>
                        <a:cubicBezTo>
                          <a:pt x="1148875" y="-61114"/>
                          <a:pt x="1429603" y="9551"/>
                          <a:pt x="1540794" y="0"/>
                        </a:cubicBezTo>
                        <a:cubicBezTo>
                          <a:pt x="1651985" y="-9551"/>
                          <a:pt x="2015192" y="25268"/>
                          <a:pt x="2162808" y="0"/>
                        </a:cubicBezTo>
                        <a:cubicBezTo>
                          <a:pt x="2310424" y="-25268"/>
                          <a:pt x="2494201" y="16537"/>
                          <a:pt x="2808746" y="0"/>
                        </a:cubicBezTo>
                        <a:cubicBezTo>
                          <a:pt x="3030129" y="39604"/>
                          <a:pt x="3242672" y="134092"/>
                          <a:pt x="3225130" y="416384"/>
                        </a:cubicBezTo>
                        <a:cubicBezTo>
                          <a:pt x="3261748" y="701522"/>
                          <a:pt x="3160590" y="756302"/>
                          <a:pt x="3225130" y="1004855"/>
                        </a:cubicBezTo>
                        <a:cubicBezTo>
                          <a:pt x="3289670" y="1253408"/>
                          <a:pt x="3219882" y="1372189"/>
                          <a:pt x="3225130" y="1526707"/>
                        </a:cubicBezTo>
                        <a:cubicBezTo>
                          <a:pt x="3230378" y="1681225"/>
                          <a:pt x="3201470" y="1845030"/>
                          <a:pt x="3225130" y="2081868"/>
                        </a:cubicBezTo>
                        <a:cubicBezTo>
                          <a:pt x="3211008" y="2289095"/>
                          <a:pt x="3054562" y="2497602"/>
                          <a:pt x="2808746" y="2498252"/>
                        </a:cubicBezTo>
                        <a:cubicBezTo>
                          <a:pt x="2686091" y="2539849"/>
                          <a:pt x="2438903" y="2487928"/>
                          <a:pt x="2234579" y="2498252"/>
                        </a:cubicBezTo>
                        <a:cubicBezTo>
                          <a:pt x="2030255" y="2508576"/>
                          <a:pt x="1899592" y="2497014"/>
                          <a:pt x="1660412" y="2498252"/>
                        </a:cubicBezTo>
                        <a:cubicBezTo>
                          <a:pt x="1421232" y="2499490"/>
                          <a:pt x="1244229" y="2461775"/>
                          <a:pt x="1014475" y="2498252"/>
                        </a:cubicBezTo>
                        <a:cubicBezTo>
                          <a:pt x="784721" y="2534729"/>
                          <a:pt x="703679" y="2468160"/>
                          <a:pt x="416384" y="2498252"/>
                        </a:cubicBezTo>
                        <a:cubicBezTo>
                          <a:pt x="167549" y="2516582"/>
                          <a:pt x="-43924" y="2305466"/>
                          <a:pt x="0" y="2081868"/>
                        </a:cubicBezTo>
                        <a:cubicBezTo>
                          <a:pt x="-15547" y="1806920"/>
                          <a:pt x="68631" y="1761992"/>
                          <a:pt x="0" y="1493397"/>
                        </a:cubicBezTo>
                        <a:cubicBezTo>
                          <a:pt x="-68631" y="1224802"/>
                          <a:pt x="62898" y="1075608"/>
                          <a:pt x="0" y="938236"/>
                        </a:cubicBezTo>
                        <a:cubicBezTo>
                          <a:pt x="-62898" y="800864"/>
                          <a:pt x="47651" y="563265"/>
                          <a:pt x="0" y="416384"/>
                        </a:cubicBezTo>
                        <a:close/>
                      </a:path>
                      <a:path w="3225130" h="2498252" stroke="0" extrusionOk="0">
                        <a:moveTo>
                          <a:pt x="0" y="416384"/>
                        </a:moveTo>
                        <a:cubicBezTo>
                          <a:pt x="-242" y="203133"/>
                          <a:pt x="232769" y="-1507"/>
                          <a:pt x="416384" y="0"/>
                        </a:cubicBezTo>
                        <a:cubicBezTo>
                          <a:pt x="707839" y="-38471"/>
                          <a:pt x="740788" y="64085"/>
                          <a:pt x="1038398" y="0"/>
                        </a:cubicBezTo>
                        <a:cubicBezTo>
                          <a:pt x="1336008" y="-64085"/>
                          <a:pt x="1442454" y="16963"/>
                          <a:pt x="1588641" y="0"/>
                        </a:cubicBezTo>
                        <a:cubicBezTo>
                          <a:pt x="1734828" y="-16963"/>
                          <a:pt x="1896841" y="22661"/>
                          <a:pt x="2162808" y="0"/>
                        </a:cubicBezTo>
                        <a:cubicBezTo>
                          <a:pt x="2428775" y="-22661"/>
                          <a:pt x="2652858" y="42239"/>
                          <a:pt x="2808746" y="0"/>
                        </a:cubicBezTo>
                        <a:cubicBezTo>
                          <a:pt x="3010000" y="-6177"/>
                          <a:pt x="3282733" y="172510"/>
                          <a:pt x="3225130" y="416384"/>
                        </a:cubicBezTo>
                        <a:cubicBezTo>
                          <a:pt x="3286528" y="586755"/>
                          <a:pt x="3185441" y="856625"/>
                          <a:pt x="3225130" y="1004855"/>
                        </a:cubicBezTo>
                        <a:cubicBezTo>
                          <a:pt x="3264819" y="1153085"/>
                          <a:pt x="3220881" y="1395377"/>
                          <a:pt x="3225130" y="1510052"/>
                        </a:cubicBezTo>
                        <a:cubicBezTo>
                          <a:pt x="3229379" y="1624727"/>
                          <a:pt x="3179110" y="1804465"/>
                          <a:pt x="3225130" y="2081868"/>
                        </a:cubicBezTo>
                        <a:cubicBezTo>
                          <a:pt x="3234323" y="2291862"/>
                          <a:pt x="3034305" y="2502652"/>
                          <a:pt x="2808746" y="2498252"/>
                        </a:cubicBezTo>
                        <a:cubicBezTo>
                          <a:pt x="2508942" y="2567585"/>
                          <a:pt x="2331170" y="2443943"/>
                          <a:pt x="2186732" y="2498252"/>
                        </a:cubicBezTo>
                        <a:cubicBezTo>
                          <a:pt x="2042294" y="2552561"/>
                          <a:pt x="1906785" y="2459802"/>
                          <a:pt x="1660412" y="2498252"/>
                        </a:cubicBezTo>
                        <a:cubicBezTo>
                          <a:pt x="1414039" y="2536702"/>
                          <a:pt x="1208450" y="2447557"/>
                          <a:pt x="1086245" y="2498252"/>
                        </a:cubicBezTo>
                        <a:cubicBezTo>
                          <a:pt x="964040" y="2548947"/>
                          <a:pt x="750335" y="2436244"/>
                          <a:pt x="416384" y="2498252"/>
                        </a:cubicBezTo>
                        <a:cubicBezTo>
                          <a:pt x="163670" y="2441247"/>
                          <a:pt x="43383" y="2351153"/>
                          <a:pt x="0" y="2081868"/>
                        </a:cubicBezTo>
                        <a:cubicBezTo>
                          <a:pt x="-12553" y="1890265"/>
                          <a:pt x="56177" y="1753756"/>
                          <a:pt x="0" y="1560016"/>
                        </a:cubicBezTo>
                        <a:cubicBezTo>
                          <a:pt x="-56177" y="1366276"/>
                          <a:pt x="8615" y="1145435"/>
                          <a:pt x="0" y="1004855"/>
                        </a:cubicBezTo>
                        <a:cubicBezTo>
                          <a:pt x="-8615" y="864275"/>
                          <a:pt x="51555" y="666422"/>
                          <a:pt x="0" y="4163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Hộp Văn bản 21">
            <a:extLst>
              <a:ext uri="{FF2B5EF4-FFF2-40B4-BE49-F238E27FC236}">
                <a16:creationId xmlns:a16="http://schemas.microsoft.com/office/drawing/2014/main" id="{6A4C021E-68F1-14D4-83C8-EDD80075ABCC}"/>
              </a:ext>
            </a:extLst>
          </p:cNvPr>
          <p:cNvSpPr txBox="1"/>
          <p:nvPr/>
        </p:nvSpPr>
        <p:spPr>
          <a:xfrm>
            <a:off x="912611" y="1090648"/>
            <a:ext cx="70026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ỗi nhóm suy nghĩ và tự nhận mình là một sự vật, không gian của trường.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VD: Chúng tớ sẽ là những thân cây cổ thụ trên sân trường/ ghế đá/ chậu hoa/ cái trống/ cánh cổng trường/bảng tin của trường/bức tường/ mặt sân trường/ thư viện/ bàn ghế trong lớp học/ giá để giày dép/..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C6953-148B-39ED-9060-20B3768AC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356" y="1159696"/>
            <a:ext cx="5114987" cy="1566808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4E0FE153-BC7E-F66B-8DBA-B858F3812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0949"/>
            <a:ext cx="3640461" cy="3640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B8A63C-4B8B-393D-1A41-F692F09330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01" y="4530048"/>
            <a:ext cx="1658374" cy="2102156"/>
          </a:xfrm>
          <a:prstGeom prst="rect">
            <a:avLst/>
          </a:prstGeom>
        </p:spPr>
      </p:pic>
      <p:pic>
        <p:nvPicPr>
          <p:cNvPr id="13" name="Picture 12" descr="A drawing of a bench&#10;&#10;Description automatically generated">
            <a:extLst>
              <a:ext uri="{FF2B5EF4-FFF2-40B4-BE49-F238E27FC236}">
                <a16:creationId xmlns:a16="http://schemas.microsoft.com/office/drawing/2014/main" id="{D3B17BDB-CFB9-EAC5-03A2-D65566455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99" y="4038599"/>
            <a:ext cx="33051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03C9F8B0-D35F-FBAD-34EC-EFCCA7F3CC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10187" r="12631" b="8439"/>
          <a:stretch/>
        </p:blipFill>
        <p:spPr>
          <a:xfrm rot="21348141">
            <a:off x="8054209" y="2911759"/>
            <a:ext cx="4152851" cy="4122965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5D9FDF1C-3683-3D24-076B-93913F0055B2}"/>
              </a:ext>
            </a:extLst>
          </p:cNvPr>
          <p:cNvSpPr/>
          <p:nvPr/>
        </p:nvSpPr>
        <p:spPr>
          <a:xfrm>
            <a:off x="507852" y="352425"/>
            <a:ext cx="7264548" cy="1933575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416384 h 2498252"/>
                      <a:gd name="connsiteX1" fmla="*/ 416384 w 3225130"/>
                      <a:gd name="connsiteY1" fmla="*/ 0 h 2498252"/>
                      <a:gd name="connsiteX2" fmla="*/ 1014475 w 3225130"/>
                      <a:gd name="connsiteY2" fmla="*/ 0 h 2498252"/>
                      <a:gd name="connsiteX3" fmla="*/ 1540794 w 3225130"/>
                      <a:gd name="connsiteY3" fmla="*/ 0 h 2498252"/>
                      <a:gd name="connsiteX4" fmla="*/ 2162808 w 3225130"/>
                      <a:gd name="connsiteY4" fmla="*/ 0 h 2498252"/>
                      <a:gd name="connsiteX5" fmla="*/ 2808746 w 3225130"/>
                      <a:gd name="connsiteY5" fmla="*/ 0 h 2498252"/>
                      <a:gd name="connsiteX6" fmla="*/ 3225130 w 3225130"/>
                      <a:gd name="connsiteY6" fmla="*/ 416384 h 2498252"/>
                      <a:gd name="connsiteX7" fmla="*/ 3225130 w 3225130"/>
                      <a:gd name="connsiteY7" fmla="*/ 1004855 h 2498252"/>
                      <a:gd name="connsiteX8" fmla="*/ 3225130 w 3225130"/>
                      <a:gd name="connsiteY8" fmla="*/ 1526707 h 2498252"/>
                      <a:gd name="connsiteX9" fmla="*/ 3225130 w 3225130"/>
                      <a:gd name="connsiteY9" fmla="*/ 2081868 h 2498252"/>
                      <a:gd name="connsiteX10" fmla="*/ 2808746 w 3225130"/>
                      <a:gd name="connsiteY10" fmla="*/ 2498252 h 2498252"/>
                      <a:gd name="connsiteX11" fmla="*/ 2234579 w 3225130"/>
                      <a:gd name="connsiteY11" fmla="*/ 2498252 h 2498252"/>
                      <a:gd name="connsiteX12" fmla="*/ 1660412 w 3225130"/>
                      <a:gd name="connsiteY12" fmla="*/ 2498252 h 2498252"/>
                      <a:gd name="connsiteX13" fmla="*/ 1014475 w 3225130"/>
                      <a:gd name="connsiteY13" fmla="*/ 2498252 h 2498252"/>
                      <a:gd name="connsiteX14" fmla="*/ 416384 w 3225130"/>
                      <a:gd name="connsiteY14" fmla="*/ 2498252 h 2498252"/>
                      <a:gd name="connsiteX15" fmla="*/ 0 w 3225130"/>
                      <a:gd name="connsiteY15" fmla="*/ 2081868 h 2498252"/>
                      <a:gd name="connsiteX16" fmla="*/ 0 w 3225130"/>
                      <a:gd name="connsiteY16" fmla="*/ 1493397 h 2498252"/>
                      <a:gd name="connsiteX17" fmla="*/ 0 w 3225130"/>
                      <a:gd name="connsiteY17" fmla="*/ 938236 h 2498252"/>
                      <a:gd name="connsiteX18" fmla="*/ 0 w 3225130"/>
                      <a:gd name="connsiteY18" fmla="*/ 416384 h 2498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225130" h="2498252" fill="none" extrusionOk="0">
                        <a:moveTo>
                          <a:pt x="0" y="416384"/>
                        </a:moveTo>
                        <a:cubicBezTo>
                          <a:pt x="28837" y="192833"/>
                          <a:pt x="254180" y="6716"/>
                          <a:pt x="416384" y="0"/>
                        </a:cubicBezTo>
                        <a:cubicBezTo>
                          <a:pt x="662493" y="-47266"/>
                          <a:pt x="880075" y="61114"/>
                          <a:pt x="1014475" y="0"/>
                        </a:cubicBezTo>
                        <a:cubicBezTo>
                          <a:pt x="1148875" y="-61114"/>
                          <a:pt x="1429603" y="9551"/>
                          <a:pt x="1540794" y="0"/>
                        </a:cubicBezTo>
                        <a:cubicBezTo>
                          <a:pt x="1651985" y="-9551"/>
                          <a:pt x="2015192" y="25268"/>
                          <a:pt x="2162808" y="0"/>
                        </a:cubicBezTo>
                        <a:cubicBezTo>
                          <a:pt x="2310424" y="-25268"/>
                          <a:pt x="2494201" y="16537"/>
                          <a:pt x="2808746" y="0"/>
                        </a:cubicBezTo>
                        <a:cubicBezTo>
                          <a:pt x="3030129" y="39604"/>
                          <a:pt x="3242672" y="134092"/>
                          <a:pt x="3225130" y="416384"/>
                        </a:cubicBezTo>
                        <a:cubicBezTo>
                          <a:pt x="3261748" y="701522"/>
                          <a:pt x="3160590" y="756302"/>
                          <a:pt x="3225130" y="1004855"/>
                        </a:cubicBezTo>
                        <a:cubicBezTo>
                          <a:pt x="3289670" y="1253408"/>
                          <a:pt x="3219882" y="1372189"/>
                          <a:pt x="3225130" y="1526707"/>
                        </a:cubicBezTo>
                        <a:cubicBezTo>
                          <a:pt x="3230378" y="1681225"/>
                          <a:pt x="3201470" y="1845030"/>
                          <a:pt x="3225130" y="2081868"/>
                        </a:cubicBezTo>
                        <a:cubicBezTo>
                          <a:pt x="3211008" y="2289095"/>
                          <a:pt x="3054562" y="2497602"/>
                          <a:pt x="2808746" y="2498252"/>
                        </a:cubicBezTo>
                        <a:cubicBezTo>
                          <a:pt x="2686091" y="2539849"/>
                          <a:pt x="2438903" y="2487928"/>
                          <a:pt x="2234579" y="2498252"/>
                        </a:cubicBezTo>
                        <a:cubicBezTo>
                          <a:pt x="2030255" y="2508576"/>
                          <a:pt x="1899592" y="2497014"/>
                          <a:pt x="1660412" y="2498252"/>
                        </a:cubicBezTo>
                        <a:cubicBezTo>
                          <a:pt x="1421232" y="2499490"/>
                          <a:pt x="1244229" y="2461775"/>
                          <a:pt x="1014475" y="2498252"/>
                        </a:cubicBezTo>
                        <a:cubicBezTo>
                          <a:pt x="784721" y="2534729"/>
                          <a:pt x="703679" y="2468160"/>
                          <a:pt x="416384" y="2498252"/>
                        </a:cubicBezTo>
                        <a:cubicBezTo>
                          <a:pt x="167549" y="2516582"/>
                          <a:pt x="-43924" y="2305466"/>
                          <a:pt x="0" y="2081868"/>
                        </a:cubicBezTo>
                        <a:cubicBezTo>
                          <a:pt x="-15547" y="1806920"/>
                          <a:pt x="68631" y="1761992"/>
                          <a:pt x="0" y="1493397"/>
                        </a:cubicBezTo>
                        <a:cubicBezTo>
                          <a:pt x="-68631" y="1224802"/>
                          <a:pt x="62898" y="1075608"/>
                          <a:pt x="0" y="938236"/>
                        </a:cubicBezTo>
                        <a:cubicBezTo>
                          <a:pt x="-62898" y="800864"/>
                          <a:pt x="47651" y="563265"/>
                          <a:pt x="0" y="416384"/>
                        </a:cubicBezTo>
                        <a:close/>
                      </a:path>
                      <a:path w="3225130" h="2498252" stroke="0" extrusionOk="0">
                        <a:moveTo>
                          <a:pt x="0" y="416384"/>
                        </a:moveTo>
                        <a:cubicBezTo>
                          <a:pt x="-242" y="203133"/>
                          <a:pt x="232769" y="-1507"/>
                          <a:pt x="416384" y="0"/>
                        </a:cubicBezTo>
                        <a:cubicBezTo>
                          <a:pt x="707839" y="-38471"/>
                          <a:pt x="740788" y="64085"/>
                          <a:pt x="1038398" y="0"/>
                        </a:cubicBezTo>
                        <a:cubicBezTo>
                          <a:pt x="1336008" y="-64085"/>
                          <a:pt x="1442454" y="16963"/>
                          <a:pt x="1588641" y="0"/>
                        </a:cubicBezTo>
                        <a:cubicBezTo>
                          <a:pt x="1734828" y="-16963"/>
                          <a:pt x="1896841" y="22661"/>
                          <a:pt x="2162808" y="0"/>
                        </a:cubicBezTo>
                        <a:cubicBezTo>
                          <a:pt x="2428775" y="-22661"/>
                          <a:pt x="2652858" y="42239"/>
                          <a:pt x="2808746" y="0"/>
                        </a:cubicBezTo>
                        <a:cubicBezTo>
                          <a:pt x="3010000" y="-6177"/>
                          <a:pt x="3282733" y="172510"/>
                          <a:pt x="3225130" y="416384"/>
                        </a:cubicBezTo>
                        <a:cubicBezTo>
                          <a:pt x="3286528" y="586755"/>
                          <a:pt x="3185441" y="856625"/>
                          <a:pt x="3225130" y="1004855"/>
                        </a:cubicBezTo>
                        <a:cubicBezTo>
                          <a:pt x="3264819" y="1153085"/>
                          <a:pt x="3220881" y="1395377"/>
                          <a:pt x="3225130" y="1510052"/>
                        </a:cubicBezTo>
                        <a:cubicBezTo>
                          <a:pt x="3229379" y="1624727"/>
                          <a:pt x="3179110" y="1804465"/>
                          <a:pt x="3225130" y="2081868"/>
                        </a:cubicBezTo>
                        <a:cubicBezTo>
                          <a:pt x="3234323" y="2291862"/>
                          <a:pt x="3034305" y="2502652"/>
                          <a:pt x="2808746" y="2498252"/>
                        </a:cubicBezTo>
                        <a:cubicBezTo>
                          <a:pt x="2508942" y="2567585"/>
                          <a:pt x="2331170" y="2443943"/>
                          <a:pt x="2186732" y="2498252"/>
                        </a:cubicBezTo>
                        <a:cubicBezTo>
                          <a:pt x="2042294" y="2552561"/>
                          <a:pt x="1906785" y="2459802"/>
                          <a:pt x="1660412" y="2498252"/>
                        </a:cubicBezTo>
                        <a:cubicBezTo>
                          <a:pt x="1414039" y="2536702"/>
                          <a:pt x="1208450" y="2447557"/>
                          <a:pt x="1086245" y="2498252"/>
                        </a:cubicBezTo>
                        <a:cubicBezTo>
                          <a:pt x="964040" y="2548947"/>
                          <a:pt x="750335" y="2436244"/>
                          <a:pt x="416384" y="2498252"/>
                        </a:cubicBezTo>
                        <a:cubicBezTo>
                          <a:pt x="163670" y="2441247"/>
                          <a:pt x="43383" y="2351153"/>
                          <a:pt x="0" y="2081868"/>
                        </a:cubicBezTo>
                        <a:cubicBezTo>
                          <a:pt x="-12553" y="1890265"/>
                          <a:pt x="56177" y="1753756"/>
                          <a:pt x="0" y="1560016"/>
                        </a:cubicBezTo>
                        <a:cubicBezTo>
                          <a:pt x="-56177" y="1366276"/>
                          <a:pt x="8615" y="1145435"/>
                          <a:pt x="0" y="1004855"/>
                        </a:cubicBezTo>
                        <a:cubicBezTo>
                          <a:pt x="-8615" y="864275"/>
                          <a:pt x="51555" y="666422"/>
                          <a:pt x="0" y="4163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ộp Văn bản 21">
            <a:extLst>
              <a:ext uri="{FF2B5EF4-FFF2-40B4-BE49-F238E27FC236}">
                <a16:creationId xmlns:a16="http://schemas.microsoft.com/office/drawing/2014/main" id="{6A4C021E-68F1-14D4-83C8-EDD80075ABCC}"/>
              </a:ext>
            </a:extLst>
          </p:cNvPr>
          <p:cNvSpPr txBox="1"/>
          <p:nvPr/>
        </p:nvSpPr>
        <p:spPr>
          <a:xfrm>
            <a:off x="760211" y="395323"/>
            <a:ext cx="70026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 lượt hoá thân vào các sự vật, không gian ấy để nêu lên mong muốn của mình, bắt đầu bằng câu: “Chúng tôi là..., chúng tôi muốn.....</a:t>
            </a:r>
          </a:p>
          <a:p>
            <a:pPr lvl="0" algn="just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 dụ: 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oá thân thành chiếc ghế đá và nói: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C6953-148B-39ED-9060-20B3768AC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356" y="1159696"/>
            <a:ext cx="5114987" cy="1566808"/>
          </a:xfrm>
          <a:prstGeom prst="rect">
            <a:avLst/>
          </a:prstGeom>
        </p:spPr>
      </p:pic>
      <p:pic>
        <p:nvPicPr>
          <p:cNvPr id="13" name="Picture 12" descr="A drawing of a bench&#10;&#10;Description automatically generated">
            <a:extLst>
              <a:ext uri="{FF2B5EF4-FFF2-40B4-BE49-F238E27FC236}">
                <a16:creationId xmlns:a16="http://schemas.microsoft.com/office/drawing/2014/main" id="{D3B17BDB-CFB9-EAC5-03A2-D65566455A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" y="4057649"/>
            <a:ext cx="3305175" cy="330517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67D7AEF1-A320-9BD3-0BC1-098A858DBA13}"/>
              </a:ext>
            </a:extLst>
          </p:cNvPr>
          <p:cNvSpPr/>
          <p:nvPr/>
        </p:nvSpPr>
        <p:spPr>
          <a:xfrm>
            <a:off x="1266825" y="2409825"/>
            <a:ext cx="6715125" cy="1990725"/>
          </a:xfrm>
          <a:prstGeom prst="wedgeEllipseCallout">
            <a:avLst>
              <a:gd name="adj1" fmla="val -42936"/>
              <a:gd name="adj2" fmla="val 72445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Chúng tôi là những chiếc ghế đá trên sân trường. Chúng tôi muốn mình luôn được sạch sẽ và không bị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dính kẹo cao su lên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50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63AE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KHÁM PHÁ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63AE3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1111545" y="3195163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1637D4-D568-1406-2C2C-7B096D2129C3}"/>
              </a:ext>
            </a:extLst>
          </p:cNvPr>
          <p:cNvSpPr/>
          <p:nvPr/>
        </p:nvSpPr>
        <p:spPr>
          <a:xfrm>
            <a:off x="1162050" y="1606858"/>
            <a:ext cx="8390323" cy="3317567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BED47-48B5-DE2F-42D0-863AC77E5B45}"/>
              </a:ext>
            </a:extLst>
          </p:cNvPr>
          <p:cNvSpPr txBox="1"/>
          <p:nvPr/>
        </p:nvSpPr>
        <p:spPr>
          <a:xfrm>
            <a:off x="1647825" y="2171222"/>
            <a:ext cx="76911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Những việc cần thực hiện để giữ gìn trường học xanh, sạch, đẹp.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7099CA-0003-EBDB-5EBA-1FAB88802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925" y="4299943"/>
            <a:ext cx="4935771" cy="24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45837" y="15648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91480" y="303394"/>
            <a:ext cx="10983177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C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ùng thảo luận theo tổ những việc cần thực hiện để giữ gìn trường học xanh, sạch, đẹp theo gợi ý: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8" name="Picture 4" descr="Premium Vector | Kids discuss homewor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-323"/>
          <a:stretch/>
        </p:blipFill>
        <p:spPr bwMode="auto">
          <a:xfrm>
            <a:off x="-116252" y="4919509"/>
            <a:ext cx="4096086" cy="19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B2E68F-0C86-BC26-FD55-45DA6F961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2057400"/>
            <a:ext cx="2667000" cy="1646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4E4516-E5C0-1069-F4CA-8F6E3F9C3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824" y="2019299"/>
            <a:ext cx="2413635" cy="1724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019B8-64F6-CF44-68C6-2F38FB550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387" y="2052637"/>
            <a:ext cx="2423222" cy="1643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2ED0F3-6ABC-D260-DFAA-C854562F3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1224" y="2047874"/>
            <a:ext cx="204025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1106</Words>
  <Application>Microsoft Office PowerPoint</Application>
  <PresentationFormat>Widescreen</PresentationFormat>
  <Paragraphs>90</Paragraphs>
  <Slides>38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Calibri (Body)</vt:lpstr>
      <vt:lpstr>等线</vt:lpstr>
      <vt:lpstr>Arial</vt:lpstr>
      <vt:lpstr>Calibri</vt:lpstr>
      <vt:lpstr>Calibri Light</vt:lpstr>
      <vt:lpstr>Cambria</vt:lpstr>
      <vt:lpstr>Tahoma</vt:lpstr>
      <vt:lpstr>Times New Roman</vt:lpstr>
      <vt:lpstr>2_Office Theme</vt:lpstr>
      <vt:lpstr>1_Office 主题</vt:lpstr>
      <vt:lpstr>Office Theme</vt:lpstr>
      <vt:lpstr>3_Office Theme</vt:lpstr>
      <vt:lpstr>Chủ đề Office</vt:lpstr>
      <vt:lpstr>3_Office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38</cp:revision>
  <dcterms:created xsi:type="dcterms:W3CDTF">2023-09-04T09:06:13Z</dcterms:created>
  <dcterms:modified xsi:type="dcterms:W3CDTF">2023-10-10T09:18:38Z</dcterms:modified>
</cp:coreProperties>
</file>