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2" r:id="rId2"/>
    <p:sldMasterId id="2147483660" r:id="rId3"/>
    <p:sldMasterId id="2147483672" r:id="rId4"/>
    <p:sldMasterId id="2147483697" r:id="rId5"/>
  </p:sldMasterIdLst>
  <p:notesMasterIdLst>
    <p:notesMasterId r:id="rId36"/>
  </p:notesMasterIdLst>
  <p:sldIdLst>
    <p:sldId id="283" r:id="rId6"/>
    <p:sldId id="257" r:id="rId7"/>
    <p:sldId id="292" r:id="rId8"/>
    <p:sldId id="259" r:id="rId9"/>
    <p:sldId id="293" r:id="rId10"/>
    <p:sldId id="267" r:id="rId11"/>
    <p:sldId id="262" r:id="rId12"/>
    <p:sldId id="263" r:id="rId13"/>
    <p:sldId id="294" r:id="rId14"/>
    <p:sldId id="295" r:id="rId15"/>
    <p:sldId id="265" r:id="rId16"/>
    <p:sldId id="280" r:id="rId17"/>
    <p:sldId id="296" r:id="rId18"/>
    <p:sldId id="297" r:id="rId19"/>
    <p:sldId id="298" r:id="rId20"/>
    <p:sldId id="299" r:id="rId21"/>
    <p:sldId id="300" r:id="rId22"/>
    <p:sldId id="301" r:id="rId23"/>
    <p:sldId id="302" r:id="rId24"/>
    <p:sldId id="303" r:id="rId25"/>
    <p:sldId id="305" r:id="rId26"/>
    <p:sldId id="306" r:id="rId27"/>
    <p:sldId id="307" r:id="rId28"/>
    <p:sldId id="308" r:id="rId29"/>
    <p:sldId id="309" r:id="rId30"/>
    <p:sldId id="310" r:id="rId31"/>
    <p:sldId id="260" r:id="rId32"/>
    <p:sldId id="278" r:id="rId33"/>
    <p:sldId id="269"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0283" autoAdjust="0"/>
  </p:normalViewPr>
  <p:slideViewPr>
    <p:cSldViewPr snapToGrid="0">
      <p:cViewPr varScale="1">
        <p:scale>
          <a:sx n="83" d="100"/>
          <a:sy n="83" d="100"/>
        </p:scale>
        <p:origin x="35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52444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a:t>
            </a:fld>
            <a:endParaRPr lang="en-US"/>
          </a:p>
        </p:txBody>
      </p:sp>
    </p:spTree>
    <p:extLst>
      <p:ext uri="{BB962C8B-B14F-4D97-AF65-F5344CB8AC3E}">
        <p14:creationId xmlns:p14="http://schemas.microsoft.com/office/powerpoint/2010/main" val="403048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4</a:t>
            </a:fld>
            <a:endParaRPr lang="en-US"/>
          </a:p>
        </p:txBody>
      </p:sp>
    </p:spTree>
    <p:extLst>
      <p:ext uri="{BB962C8B-B14F-4D97-AF65-F5344CB8AC3E}">
        <p14:creationId xmlns:p14="http://schemas.microsoft.com/office/powerpoint/2010/main" val="3707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14</a:t>
            </a:fld>
            <a:endParaRPr lang="en-US"/>
          </a:p>
        </p:txBody>
      </p:sp>
    </p:spTree>
    <p:extLst>
      <p:ext uri="{BB962C8B-B14F-4D97-AF65-F5344CB8AC3E}">
        <p14:creationId xmlns:p14="http://schemas.microsoft.com/office/powerpoint/2010/main" val="210295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18</a:t>
            </a:fld>
            <a:endParaRPr lang="en-US"/>
          </a:p>
        </p:txBody>
      </p:sp>
    </p:spTree>
    <p:extLst>
      <p:ext uri="{BB962C8B-B14F-4D97-AF65-F5344CB8AC3E}">
        <p14:creationId xmlns:p14="http://schemas.microsoft.com/office/powerpoint/2010/main" val="141269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2197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1128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3511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F44F-2DB2-6E6C-B095-F1FA8048D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E741D2-489E-9CBD-C788-67F83426B4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A5BDC-53E7-64E9-5F5A-FD3B0CE8BAFF}"/>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5" name="Footer Placeholder 4">
            <a:extLst>
              <a:ext uri="{FF2B5EF4-FFF2-40B4-BE49-F238E27FC236}">
                <a16:creationId xmlns:a16="http://schemas.microsoft.com/office/drawing/2014/main" id="{E7088F3B-368F-E823-0CC1-F9321AD8D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AEA39-28F6-D91C-AE87-A6D993494794}"/>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59619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04A6-C51B-3974-B573-E0FEE83FC2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60F6FA-4C3F-FE7B-CD41-0994AE5A67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4FB4C-18F3-F49B-E105-686F95B58543}"/>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5" name="Footer Placeholder 4">
            <a:extLst>
              <a:ext uri="{FF2B5EF4-FFF2-40B4-BE49-F238E27FC236}">
                <a16:creationId xmlns:a16="http://schemas.microsoft.com/office/drawing/2014/main" id="{29C6C07C-9E13-3947-19AA-9567225A5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15BF3-EC5A-8E75-7830-A1D9F3F95AA8}"/>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2186517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263-571B-94DA-BFD9-7E1EA9D5F9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A492B-8DA9-5A0F-6810-6DDCC22012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AA0960-7746-D3CF-6F2A-0216F21BD030}"/>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5" name="Footer Placeholder 4">
            <a:extLst>
              <a:ext uri="{FF2B5EF4-FFF2-40B4-BE49-F238E27FC236}">
                <a16:creationId xmlns:a16="http://schemas.microsoft.com/office/drawing/2014/main" id="{5ED8A699-1DB6-CF52-EE84-74F245C30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DA408-88A7-5C82-A056-F691BDFE7E84}"/>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2926325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59D7-B957-B4DB-92A9-EB2E9F48BD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E8B4-0A0C-04E9-28FA-F51DA9040A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CAED86-6A3D-E41D-2401-A5C291CEF8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21B1D8-C84A-C218-D9BF-FBA858CB5EEC}"/>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6" name="Footer Placeholder 5">
            <a:extLst>
              <a:ext uri="{FF2B5EF4-FFF2-40B4-BE49-F238E27FC236}">
                <a16:creationId xmlns:a16="http://schemas.microsoft.com/office/drawing/2014/main" id="{4DA0B81F-D512-D7E2-A552-00AB95B6E3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51174-11C3-BAFC-F34A-3FC8894AF226}"/>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3039656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5E10-9036-A095-3889-79C9CB11E7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ED422-A2B0-3A23-9032-450FEBBA7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6D3CEE-29EE-B22E-7D27-1290E71AF1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60BE50-491C-445D-9D23-728AD9D31A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022C7-CE86-20D5-6BCC-295B6B0040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CB406-55C5-3110-FE8B-BF86618BC080}"/>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8" name="Footer Placeholder 7">
            <a:extLst>
              <a:ext uri="{FF2B5EF4-FFF2-40B4-BE49-F238E27FC236}">
                <a16:creationId xmlns:a16="http://schemas.microsoft.com/office/drawing/2014/main" id="{B2771061-A8B7-A12F-E292-2A81C21BE3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C215CF-A379-CA35-D682-596FF6BC3975}"/>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1301588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E2BF-87DC-EC78-4096-28A442881D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C06AB6-424F-4517-AC64-5FA3A2A89750}"/>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4" name="Footer Placeholder 3">
            <a:extLst>
              <a:ext uri="{FF2B5EF4-FFF2-40B4-BE49-F238E27FC236}">
                <a16:creationId xmlns:a16="http://schemas.microsoft.com/office/drawing/2014/main" id="{312CE88E-8E54-FD48-9910-ADB70FE316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9F8DEC-EF5D-E924-084A-490311EC4D2A}"/>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54585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0234DE-76D8-9D8F-94D5-B3315724B38C}"/>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3" name="Footer Placeholder 2">
            <a:extLst>
              <a:ext uri="{FF2B5EF4-FFF2-40B4-BE49-F238E27FC236}">
                <a16:creationId xmlns:a16="http://schemas.microsoft.com/office/drawing/2014/main" id="{54EA335D-D5B7-6565-0C4B-094D158FC5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4E5722-AF84-DC39-E95A-369CFA3BE872}"/>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4072218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E7A3B-30E6-93C6-63D9-314DB07A5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9D3401-A84C-5020-88B0-2C9BD0B4C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23557-3E6F-0208-0A8C-5A91D485D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44140-260B-2022-9DB1-30069BD3E0B9}"/>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6" name="Footer Placeholder 5">
            <a:extLst>
              <a:ext uri="{FF2B5EF4-FFF2-40B4-BE49-F238E27FC236}">
                <a16:creationId xmlns:a16="http://schemas.microsoft.com/office/drawing/2014/main" id="{8EB47C75-0A01-81DD-9298-0A0FC0EBA5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874D1-FCEC-C1FF-1339-8A9BF707F7C7}"/>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292936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93754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E5B56-73FB-59A4-2932-9823E4D25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F92D32-81A7-A852-4685-C08B249F3B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24B257-C717-CCBF-9895-979BA02861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E3C70-F2B2-F0AC-6CE4-12F15DE23F12}"/>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6" name="Footer Placeholder 5">
            <a:extLst>
              <a:ext uri="{FF2B5EF4-FFF2-40B4-BE49-F238E27FC236}">
                <a16:creationId xmlns:a16="http://schemas.microsoft.com/office/drawing/2014/main" id="{9FD0864C-C744-482F-0F15-8098F82ED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8B3745-C906-F58A-6C2B-C120F74673EA}"/>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422145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C69E-2A15-866E-0ADF-116E725731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A2188F-847A-3608-AD3F-E9B6DA4B61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C80C6-38B6-1EB8-9AC1-C487DAB2B3FB}"/>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5" name="Footer Placeholder 4">
            <a:extLst>
              <a:ext uri="{FF2B5EF4-FFF2-40B4-BE49-F238E27FC236}">
                <a16:creationId xmlns:a16="http://schemas.microsoft.com/office/drawing/2014/main" id="{886415BD-7429-97CF-C847-5F295B56C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72FF5-D7FE-58B8-D592-A5B0642B99BF}"/>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4150946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A1E21-BA4F-EB4D-5DD2-2B892E5774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580C3C-C04F-CA4D-00C4-36F90BFDF8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0FDD8-DF62-9942-4456-06C2AFC71217}"/>
              </a:ext>
            </a:extLst>
          </p:cNvPr>
          <p:cNvSpPr>
            <a:spLocks noGrp="1"/>
          </p:cNvSpPr>
          <p:nvPr>
            <p:ph type="dt" sz="half" idx="10"/>
          </p:nvPr>
        </p:nvSpPr>
        <p:spPr/>
        <p:txBody>
          <a:bodyPr/>
          <a:lstStyle/>
          <a:p>
            <a:fld id="{0FA15A2A-729E-4972-A78A-6D79BC616527}" type="datetimeFigureOut">
              <a:rPr lang="en-US" smtClean="0"/>
              <a:t>12/14/2024</a:t>
            </a:fld>
            <a:endParaRPr lang="en-US"/>
          </a:p>
        </p:txBody>
      </p:sp>
      <p:sp>
        <p:nvSpPr>
          <p:cNvPr id="5" name="Footer Placeholder 4">
            <a:extLst>
              <a:ext uri="{FF2B5EF4-FFF2-40B4-BE49-F238E27FC236}">
                <a16:creationId xmlns:a16="http://schemas.microsoft.com/office/drawing/2014/main" id="{D56A049B-4029-AEF5-1ED1-7FB8588E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F8D48-AF9D-0111-4934-C19963AF90C2}"/>
              </a:ext>
            </a:extLst>
          </p:cNvPr>
          <p:cNvSpPr>
            <a:spLocks noGrp="1"/>
          </p:cNvSpPr>
          <p:nvPr>
            <p:ph type="sldNum" sz="quarter" idx="12"/>
          </p:nvPr>
        </p:nvSpPr>
        <p:spPr/>
        <p:txBody>
          <a:bodyPr/>
          <a:lstStyle/>
          <a:p>
            <a:fld id="{FA3DD357-B36D-4921-ACD4-E2DB62BCBCF1}" type="slidenum">
              <a:rPr lang="en-US" smtClean="0"/>
              <a:t>‹#›</a:t>
            </a:fld>
            <a:endParaRPr lang="en-US"/>
          </a:p>
        </p:txBody>
      </p:sp>
    </p:spTree>
    <p:extLst>
      <p:ext uri="{BB962C8B-B14F-4D97-AF65-F5344CB8AC3E}">
        <p14:creationId xmlns:p14="http://schemas.microsoft.com/office/powerpoint/2010/main" val="137547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78753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270696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62204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08915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568083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861206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86372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61592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883089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787439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37224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70717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87079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729235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90145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63771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030634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2738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113723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2702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87389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561641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024881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112994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126396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4436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83360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3474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6077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788598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58439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23373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3684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77727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802324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5920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82185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05636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585301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186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0134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634753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08563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193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7688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630018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500696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3249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5295715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550326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828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453778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2210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0189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240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0126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57856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939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1465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4900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5934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932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9392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74165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67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E3D99-DFCF-B969-57AE-D0E7426DB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3AC7B3-5140-CA66-9E2E-F152AD2077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8F5D-7F04-2F12-D6CC-F3A764F06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15A2A-729E-4972-A78A-6D79BC616527}" type="datetimeFigureOut">
              <a:rPr lang="en-US" smtClean="0"/>
              <a:t>12/14/2024</a:t>
            </a:fld>
            <a:endParaRPr lang="en-US"/>
          </a:p>
        </p:txBody>
      </p:sp>
      <p:sp>
        <p:nvSpPr>
          <p:cNvPr id="5" name="Footer Placeholder 4">
            <a:extLst>
              <a:ext uri="{FF2B5EF4-FFF2-40B4-BE49-F238E27FC236}">
                <a16:creationId xmlns:a16="http://schemas.microsoft.com/office/drawing/2014/main" id="{55B8233A-C14B-A7A9-B3AC-B2809FE9C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8D57B-B442-F50B-D03A-B156E5588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DD357-B36D-4921-ACD4-E2DB62BCBCF1}" type="slidenum">
              <a:rPr lang="en-US" smtClean="0"/>
              <a:t>‹#›</a:t>
            </a:fld>
            <a:endParaRPr lang="en-US"/>
          </a:p>
        </p:txBody>
      </p:sp>
    </p:spTree>
    <p:extLst>
      <p:ext uri="{BB962C8B-B14F-4D97-AF65-F5344CB8AC3E}">
        <p14:creationId xmlns:p14="http://schemas.microsoft.com/office/powerpoint/2010/main" val="26631045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5C3F9ECE-901C-4ED9-6280-2A7C926C54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44264" y="8966348"/>
            <a:ext cx="1381125" cy="1381125"/>
          </a:xfrm>
          <a:prstGeom prst="rect">
            <a:avLst/>
          </a:prstGeom>
        </p:spPr>
      </p:pic>
    </p:spTree>
    <p:extLst>
      <p:ext uri="{BB962C8B-B14F-4D97-AF65-F5344CB8AC3E}">
        <p14:creationId xmlns:p14="http://schemas.microsoft.com/office/powerpoint/2010/main" val="485856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51538764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89" r:id="rId16"/>
    <p:sldLayoutId id="2147483690" r:id="rId17"/>
    <p:sldLayoutId id="2147483691"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534203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 Target="slide26.xml"/><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 Target="slide26.xml"/><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 Target="slide26.xml"/><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8.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1ACF22-36E6-217F-1E18-DD12887CCEBE}"/>
              </a:ext>
            </a:extLst>
          </p:cNvPr>
          <p:cNvPicPr>
            <a:picLocks noChangeAspect="1"/>
          </p:cNvPicPr>
          <p:nvPr/>
        </p:nvPicPr>
        <p:blipFill>
          <a:blip r:embed="rId4"/>
          <a:stretch>
            <a:fillRect/>
          </a:stretch>
        </p:blipFill>
        <p:spPr>
          <a:xfrm>
            <a:off x="4264373" y="861399"/>
            <a:ext cx="3682303" cy="963251"/>
          </a:xfrm>
          <a:prstGeom prst="rect">
            <a:avLst/>
          </a:prstGeom>
        </p:spPr>
      </p:pic>
      <p:pic>
        <p:nvPicPr>
          <p:cNvPr id="8" name="Picture 7">
            <a:extLst>
              <a:ext uri="{FF2B5EF4-FFF2-40B4-BE49-F238E27FC236}">
                <a16:creationId xmlns:a16="http://schemas.microsoft.com/office/drawing/2014/main" id="{94C328ED-058F-E306-B512-54C055A5DB2C}"/>
              </a:ext>
            </a:extLst>
          </p:cNvPr>
          <p:cNvPicPr>
            <a:picLocks noChangeAspect="1"/>
          </p:cNvPicPr>
          <p:nvPr/>
        </p:nvPicPr>
        <p:blipFill>
          <a:blip r:embed="rId5"/>
          <a:stretch>
            <a:fillRect/>
          </a:stretch>
        </p:blipFill>
        <p:spPr>
          <a:xfrm>
            <a:off x="1819292" y="1679349"/>
            <a:ext cx="8401016" cy="2280102"/>
          </a:xfrm>
          <a:prstGeom prst="rect">
            <a:avLst/>
          </a:prstGeom>
        </p:spPr>
      </p:pic>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1569660"/>
          </a:xfrm>
          <a:prstGeom prst="rect">
            <a:avLst/>
          </a:prstGeom>
          <a:noFill/>
        </p:spPr>
        <p:txBody>
          <a:bodyPr wrap="square" rtlCol="0">
            <a:spAutoFit/>
          </a:bodyPr>
          <a:lstStyle/>
          <a:p>
            <a:pPr lvl="0" algn="ctr">
              <a:defRPr/>
            </a:pPr>
            <a:r>
              <a:rPr lang="en-US" sz="4800" b="1" dirty="0">
                <a:solidFill>
                  <a:srgbClr val="FF0000"/>
                </a:solidFill>
                <a:latin typeface="Calibri" panose="020F0502020204030204" pitchFamily="34" charset="0"/>
                <a:cs typeface="Calibri" panose="020F0502020204030204" pitchFamily="34" charset="0"/>
              </a:rPr>
              <a:t>a) </a:t>
            </a:r>
            <a:r>
              <a:rPr lang="vi-VN" sz="4800" b="1" dirty="0">
                <a:solidFill>
                  <a:srgbClr val="FF0000"/>
                </a:solidFill>
                <a:latin typeface="Calibri" panose="020F0502020204030204" pitchFamily="34" charset="0"/>
                <a:cs typeface="Calibri" panose="020F0502020204030204" pitchFamily="34" charset="0"/>
              </a:rPr>
              <a:t>Thành tựu tiêu biểu của văn minh sông Hồng</a:t>
            </a:r>
            <a:endParaRPr kumimoji="0" lang="vi-VN"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27638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a:solidFill>
                  <a:srgbClr val="7030A0"/>
                </a:solidFill>
                <a:latin typeface="Cambria" panose="02040503050406030204" pitchFamily="18" charset="0"/>
                <a:ea typeface="Cambria" panose="02040503050406030204" pitchFamily="18" charset="0"/>
              </a:rPr>
              <a:t>2. </a:t>
            </a:r>
            <a:r>
              <a:rPr lang="vi-VN" sz="3200" b="1" dirty="0">
                <a:solidFill>
                  <a:srgbClr val="7030A0"/>
                </a:solidFill>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659E013-7A9D-97B3-C7AC-618420D94B7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a:extLst>
              <a:ext uri="{FF2B5EF4-FFF2-40B4-BE49-F238E27FC236}">
                <a16:creationId xmlns:a16="http://schemas.microsoft.com/office/drawing/2014/main" id="{3927E8E4-6302-5AB9-A1B1-3560D7E36850}"/>
              </a:ext>
            </a:extLst>
          </p:cNvPr>
          <p:cNvPicPr>
            <a:picLocks noChangeAspect="1"/>
          </p:cNvPicPr>
          <p:nvPr/>
        </p:nvPicPr>
        <p:blipFill>
          <a:blip r:embed="rId5"/>
          <a:stretch>
            <a:fillRect/>
          </a:stretch>
        </p:blipFill>
        <p:spPr>
          <a:xfrm>
            <a:off x="6422066" y="3526755"/>
            <a:ext cx="5160224" cy="2908490"/>
          </a:xfrm>
          <a:prstGeom prst="rect">
            <a:avLst/>
          </a:prstGeom>
        </p:spPr>
      </p:pic>
    </p:spTree>
    <p:extLst>
      <p:ext uri="{BB962C8B-B14F-4D97-AF65-F5344CB8AC3E}">
        <p14:creationId xmlns:p14="http://schemas.microsoft.com/office/powerpoint/2010/main" val="2750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96767" y="707065"/>
            <a:ext cx="5485736" cy="2640452"/>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a:t>
              </a: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Cambria" panose="02040503050406030204" pitchFamily="18" charset="0"/>
                <a:ea typeface="Cambria" panose="02040503050406030204" pitchFamily="18" charset="0"/>
              </a:rPr>
              <a:t>S</a:t>
            </a:r>
            <a:r>
              <a:rPr lang="vi-VN" sz="44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803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a:extLst>
              <a:ext uri="{FF2B5EF4-FFF2-40B4-BE49-F238E27FC236}">
                <a16:creationId xmlns:a16="http://schemas.microsoft.com/office/drawing/2014/main" id="{EAB9A76A-AFB5-90A9-417F-F9CADEB291FF}"/>
              </a:ext>
            </a:extLst>
          </p:cNvPr>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a:extLst>
              <a:ext uri="{FF2B5EF4-FFF2-40B4-BE49-F238E27FC236}">
                <a16:creationId xmlns:a16="http://schemas.microsoft.com/office/drawing/2014/main" id="{E1DEB27B-A1F0-7DFD-6C08-58E80711F1E0}"/>
              </a:ext>
            </a:extLst>
          </p:cNvPr>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1" name="TextBox 10">
            <a:extLst>
              <a:ext uri="{FF2B5EF4-FFF2-40B4-BE49-F238E27FC236}">
                <a16:creationId xmlns:a16="http://schemas.microsoft.com/office/drawing/2014/main" id="{5F5113FC-5984-169E-96E4-4218CABC5D06}"/>
              </a:ext>
            </a:extLst>
          </p:cNvPr>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a:extLst>
              <a:ext uri="{FF2B5EF4-FFF2-40B4-BE49-F238E27FC236}">
                <a16:creationId xmlns:a16="http://schemas.microsoft.com/office/drawing/2014/main" id="{555D9B7A-8EE7-25F6-6927-183FF80C16EC}"/>
              </a:ext>
            </a:extLst>
          </p:cNvPr>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a:extLst>
              <a:ext uri="{FF2B5EF4-FFF2-40B4-BE49-F238E27FC236}">
                <a16:creationId xmlns:a16="http://schemas.microsoft.com/office/drawing/2014/main" id="{121F8542-BE0C-B8EE-AFA6-5FCEC4E63C17}"/>
              </a:ext>
            </a:extLst>
          </p:cNvPr>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6" name="TextBox 15">
            <a:extLst>
              <a:ext uri="{FF2B5EF4-FFF2-40B4-BE49-F238E27FC236}">
                <a16:creationId xmlns:a16="http://schemas.microsoft.com/office/drawing/2014/main" id="{40F2B526-CF30-F3C2-9C6A-89241D6AA959}"/>
              </a:ext>
            </a:extLst>
          </p:cNvPr>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a:extLst>
              <a:ext uri="{FF2B5EF4-FFF2-40B4-BE49-F238E27FC236}">
                <a16:creationId xmlns:a16="http://schemas.microsoft.com/office/drawing/2014/main" id="{D7B5F1FD-D41A-64FF-DC80-356E8670604C}"/>
              </a:ext>
            </a:extLst>
          </p:cNvPr>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a:extLst>
              <a:ext uri="{FF2B5EF4-FFF2-40B4-BE49-F238E27FC236}">
                <a16:creationId xmlns:a16="http://schemas.microsoft.com/office/drawing/2014/main" id="{250EBFF3-AD2A-DCC8-DABD-DD1548066B23}"/>
              </a:ext>
            </a:extLst>
          </p:cNvPr>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940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id="{A4A9340B-2315-40D5-0AC2-E9A188565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id="{93E32873-711B-1A6A-9B41-B92AB1B2911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id="{E0547799-9575-31B9-B839-4EDDB2806C28}"/>
              </a:ext>
            </a:extLst>
          </p:cNvPr>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800" b="1" dirty="0" err="1">
                <a:solidFill>
                  <a:prstClr val="black"/>
                </a:solidFill>
                <a:latin typeface="+mn-lt"/>
                <a:cs typeface="Times New Roman" pitchFamily="18" charset="0"/>
              </a:rPr>
              <a:t>Chọn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giới</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thiệu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một</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thành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tựu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của</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văn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minh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sông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Hồng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em</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thích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nhất</a:t>
            </a:r>
            <a:r>
              <a:rPr lang="en-US" sz="4800" b="1" dirty="0">
                <a:solidFill>
                  <a:prstClr val="black"/>
                </a:solidFill>
                <a:latin typeface="+mn-lt"/>
                <a:cs typeface="Times New Roman" pitchFamily="18" charset="0"/>
              </a:rPr>
              <a:t>.</a:t>
            </a:r>
            <a:endParaRPr kumimoji="0" lang="en-US" sz="4800" b="1" i="0" u="none" strike="noStrike" kern="1200" cap="none" spc="0" normalizeH="0" baseline="0" noProof="0" dirty="0">
              <a:ln>
                <a:noFill/>
              </a:ln>
              <a:solidFill>
                <a:prstClr val="black"/>
              </a:solidFill>
              <a:effectLst/>
              <a:uLnTx/>
              <a:uFillTx/>
              <a:latin typeface="+mn-lt"/>
              <a:cs typeface="Times New Roman" panose="02020603050405020304" pitchFamily="18" charset="0"/>
            </a:endParaRPr>
          </a:p>
        </p:txBody>
      </p:sp>
    </p:spTree>
    <p:extLst>
      <p:ext uri="{BB962C8B-B14F-4D97-AF65-F5344CB8AC3E}">
        <p14:creationId xmlns:p14="http://schemas.microsoft.com/office/powerpoint/2010/main" val="256504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461366"/>
            <a:ext cx="7010400" cy="1938992"/>
          </a:xfrm>
          <a:prstGeom prst="rect">
            <a:avLst/>
          </a:prstGeom>
          <a:noFill/>
        </p:spPr>
        <p:txBody>
          <a:bodyPr wrap="square" rtlCol="0">
            <a:spAutoFit/>
          </a:bodyPr>
          <a:lstStyle/>
          <a:p>
            <a:pPr lvl="0" algn="ctr">
              <a:defRPr/>
            </a:pPr>
            <a:r>
              <a:rPr lang="en-US" sz="6000" b="1" dirty="0">
                <a:solidFill>
                  <a:srgbClr val="FF0000"/>
                </a:solidFill>
                <a:latin typeface="Calibri" panose="020F0502020204030204" pitchFamily="34" charset="0"/>
                <a:cs typeface="Calibri" panose="020F0502020204030204" pitchFamily="34" charset="0"/>
              </a:rPr>
              <a:t>b) </a:t>
            </a:r>
            <a:r>
              <a:rPr lang="vi-VN" sz="6000" b="1" dirty="0">
                <a:solidFill>
                  <a:srgbClr val="FF0000"/>
                </a:solidFill>
                <a:latin typeface="Calibri" panose="020F0502020204030204" pitchFamily="34" charset="0"/>
                <a:cs typeface="Calibri" panose="020F0502020204030204" pitchFamily="34" charset="0"/>
              </a:rPr>
              <a:t>Đời sống của người Việt cổ</a:t>
            </a:r>
            <a:endParaRPr kumimoji="0" lang="vi-VN" sz="6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31554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3"/>
          <a:stretch>
            <a:fillRect/>
          </a:stretch>
        </p:blipFill>
        <p:spPr>
          <a:xfrm>
            <a:off x="2281681" y="2018525"/>
            <a:ext cx="7425845" cy="4498008"/>
          </a:xfrm>
          <a:prstGeom prst="rect">
            <a:avLst/>
          </a:prstGeom>
        </p:spPr>
      </p:pic>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0121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4"/>
          <a:stretch>
            <a:fillRect/>
          </a:stretch>
        </p:blipFill>
        <p:spPr>
          <a:xfrm>
            <a:off x="729327" y="2071687"/>
            <a:ext cx="4777293" cy="2893718"/>
          </a:xfrm>
          <a:prstGeom prst="rect">
            <a:avLst/>
          </a:prstGeom>
        </p:spPr>
      </p:pic>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5"/>
          <a:stretch>
            <a:fillRect/>
          </a:stretch>
        </p:blipFill>
        <p:spPr>
          <a:xfrm>
            <a:off x="2700511" y="365851"/>
            <a:ext cx="7010400" cy="943704"/>
          </a:xfrm>
          <a:prstGeom prst="rect">
            <a:avLst/>
          </a:prstGeom>
        </p:spPr>
      </p:pic>
    </p:spTree>
    <p:extLst>
      <p:ext uri="{BB962C8B-B14F-4D97-AF65-F5344CB8AC3E}">
        <p14:creationId xmlns:p14="http://schemas.microsoft.com/office/powerpoint/2010/main" val="150943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486940" y="382772"/>
            <a:ext cx="5995563" cy="2964745"/>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770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a:extLst>
              <a:ext uri="{FF2B5EF4-FFF2-40B4-BE49-F238E27FC236}">
                <a16:creationId xmlns:a16="http://schemas.microsoft.com/office/drawing/2014/main" id="{98EAC014-3741-929A-D430-9D74C6DB64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a:extLst>
              <a:ext uri="{FF2B5EF4-FFF2-40B4-BE49-F238E27FC236}">
                <a16:creationId xmlns:a16="http://schemas.microsoft.com/office/drawing/2014/main" id="{A19055B8-3C8E-8C70-8B77-4D5142A2B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52894" y="819406"/>
            <a:ext cx="11344939" cy="1200329"/>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 Bánh chưng bánh giầy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a:extLst>
              <a:ext uri="{FF2B5EF4-FFF2-40B4-BE49-F238E27FC236}">
                <a16:creationId xmlns:a16="http://schemas.microsoft.com/office/drawing/2014/main" id="{33E409C8-B10F-59F0-A991-36C3B9ABF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288680"/>
            <a:ext cx="5784112" cy="3290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Bánh Chưng Bánh Dày ❤️️ Nội Dung Sự Tích, Ý Nghĩa, Giá Trị">
            <a:extLst>
              <a:ext uri="{FF2B5EF4-FFF2-40B4-BE49-F238E27FC236}">
                <a16:creationId xmlns:a16="http://schemas.microsoft.com/office/drawing/2014/main" id="{CC2313D3-AA60-349B-CA04-4ABDB545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27" y="2307264"/>
            <a:ext cx="5323568" cy="32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a:extLst>
              <a:ext uri="{FF2B5EF4-FFF2-40B4-BE49-F238E27FC236}">
                <a16:creationId xmlns:a16="http://schemas.microsoft.com/office/drawing/2014/main" id="{FCDAB6AA-7497-68E2-9D7C-5093FE78B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1754326"/>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solidFill>
                  <a:prstClr val="black"/>
                </a:solidFill>
                <a:cs typeface="Arial" panose="020B0604020202020204" pitchFamily="34" charset="0"/>
              </a:rPr>
              <a:t>Qua những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B9A76A-AFB5-90A9-417F-F9CADEB291FF}"/>
              </a:ext>
            </a:extLst>
          </p:cNvPr>
          <p:cNvSpPr txBox="1"/>
          <p:nvPr/>
        </p:nvSpPr>
        <p:spPr>
          <a:xfrm>
            <a:off x="3046429" y="2939812"/>
            <a:ext cx="8489896" cy="1754326"/>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a:extLst>
              <a:ext uri="{FF2B5EF4-FFF2-40B4-BE49-F238E27FC236}">
                <a16:creationId xmlns:a16="http://schemas.microsoft.com/office/drawing/2014/main" id="{E1DEB27B-A1F0-7DFD-6C08-58E80711F1E0}"/>
              </a:ext>
            </a:extLst>
          </p:cNvPr>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200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1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pic>
        <p:nvPicPr>
          <p:cNvPr id="3" name="Picture 2">
            <a:extLst>
              <a:ext uri="{FF2B5EF4-FFF2-40B4-BE49-F238E27FC236}">
                <a16:creationId xmlns:a16="http://schemas.microsoft.com/office/drawing/2014/main" id="{B715D338-0FC9-2120-343E-1BCE75EA0C90}"/>
              </a:ext>
            </a:extLst>
          </p:cNvPr>
          <p:cNvPicPr>
            <a:picLocks noChangeAspect="1"/>
          </p:cNvPicPr>
          <p:nvPr/>
        </p:nvPicPr>
        <p:blipFill>
          <a:blip r:embed="rId7"/>
          <a:stretch>
            <a:fillRect/>
          </a:stretch>
        </p:blipFill>
        <p:spPr>
          <a:xfrm>
            <a:off x="955326" y="1327011"/>
            <a:ext cx="10150720" cy="4029805"/>
          </a:xfrm>
          <a:prstGeom prst="rect">
            <a:avLst/>
          </a:prstGeom>
        </p:spPr>
      </p:pic>
    </p:spTree>
    <p:extLst>
      <p:ext uri="{BB962C8B-B14F-4D97-AF65-F5344CB8AC3E}">
        <p14:creationId xmlns:p14="http://schemas.microsoft.com/office/powerpoint/2010/main" val="165851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a:t>
              </a:r>
              <a:r>
                <a:rPr lang="en-US" sz="3600" b="1">
                  <a:solidFill>
                    <a:srgbClr val="002060"/>
                  </a:solidFill>
                  <a:latin typeface="Calibri" panose="020F0502020204030204" pitchFamily="34" charset="0"/>
                  <a:cs typeface="Calibri" panose="020F0502020204030204" pitchFamily="34" charset="0"/>
                </a:rPr>
                <a:t>H</a:t>
              </a:r>
              <a:r>
                <a:rPr kumimoji="0" lang="vi-VN" sz="36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ồng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8A70DA1-E22A-4F31-C91B-E8273E441199}"/>
              </a:ext>
            </a:extLst>
          </p:cNvPr>
          <p:cNvGrpSpPr/>
          <p:nvPr/>
        </p:nvGrpSpPr>
        <p:grpSpPr>
          <a:xfrm>
            <a:off x="2121989" y="2714624"/>
            <a:ext cx="5485736" cy="2640452"/>
            <a:chOff x="4745449" y="668253"/>
            <a:chExt cx="5485736" cy="2299301"/>
          </a:xfrm>
        </p:grpSpPr>
        <p:pic>
          <p:nvPicPr>
            <p:cNvPr id="12" name="Picture 5">
              <a:extLst>
                <a:ext uri="{FF2B5EF4-FFF2-40B4-BE49-F238E27FC236}">
                  <a16:creationId xmlns:a16="http://schemas.microsoft.com/office/drawing/2014/main" id="{5BCE87B7-B2D4-34E6-CA38-25344F3AF0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5" name="TextBox 14">
              <a:extLst>
                <a:ext uri="{FF2B5EF4-FFF2-40B4-BE49-F238E27FC236}">
                  <a16:creationId xmlns:a16="http://schemas.microsoft.com/office/drawing/2014/main" id="{C788AC03-F268-1625-C3D8-D6545F8D37AB}"/>
                </a:ext>
              </a:extLst>
            </p:cNvPr>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58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866775" y="562836"/>
            <a:ext cx="10839450" cy="1477328"/>
          </a:xfrm>
          <a:prstGeom prst="rect">
            <a:avLst/>
          </a:prstGeom>
          <a:noFill/>
        </p:spPr>
        <p:txBody>
          <a:bodyPr wrap="square" lIns="0" tIns="0" rIns="0" bIns="0"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Xác định vị trí sông Hồng trên bản đồ.</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B7298CB-274C-FC27-F705-A5A5A2704C30}"/>
              </a:ext>
            </a:extLst>
          </p:cNvPr>
          <p:cNvPicPr>
            <a:picLocks noChangeAspect="1"/>
          </p:cNvPicPr>
          <p:nvPr/>
        </p:nvPicPr>
        <p:blipFill>
          <a:blip r:embed="rId4"/>
          <a:stretch>
            <a:fillRect/>
          </a:stretch>
        </p:blipFill>
        <p:spPr>
          <a:xfrm>
            <a:off x="7810500" y="1219018"/>
            <a:ext cx="3914775" cy="5227959"/>
          </a:xfrm>
          <a:prstGeom prst="rect">
            <a:avLst/>
          </a:prstGeom>
        </p:spPr>
      </p:pic>
    </p:spTree>
    <p:extLst>
      <p:ext uri="{BB962C8B-B14F-4D97-AF65-F5344CB8AC3E}">
        <p14:creationId xmlns:p14="http://schemas.microsoft.com/office/powerpoint/2010/main" val="395780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F4D2C6-09A4-7D45-C085-06A45E4A31BA}"/>
              </a:ext>
            </a:extLst>
          </p:cNvPr>
          <p:cNvPicPr>
            <a:picLocks noChangeAspect="1"/>
          </p:cNvPicPr>
          <p:nvPr/>
        </p:nvPicPr>
        <p:blipFill>
          <a:blip r:embed="rId4"/>
          <a:stretch>
            <a:fillRect/>
          </a:stretch>
        </p:blipFill>
        <p:spPr>
          <a:xfrm>
            <a:off x="3248025" y="871537"/>
            <a:ext cx="5200650" cy="5343525"/>
          </a:xfrm>
          <a:prstGeom prst="rect">
            <a:avLst/>
          </a:prstGeom>
        </p:spPr>
      </p:pic>
      <p:sp>
        <p:nvSpPr>
          <p:cNvPr id="7" name="Freeform: Shape 6">
            <a:extLst>
              <a:ext uri="{FF2B5EF4-FFF2-40B4-BE49-F238E27FC236}">
                <a16:creationId xmlns:a16="http://schemas.microsoft.com/office/drawing/2014/main" id="{F2C36C83-E79E-DC05-7E11-844E11FDD428}"/>
              </a:ext>
            </a:extLst>
          </p:cNvPr>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2166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Cambria" panose="02040503050406030204" pitchFamily="18" charset="0"/>
                <a:ea typeface="Cambria" panose="02040503050406030204" pitchFamily="18" charset="0"/>
              </a:rPr>
              <a:t>Một số tên gọi khác của sông Hồng: </a:t>
            </a:r>
            <a:r>
              <a:rPr lang="vi-VN" sz="4400" dirty="0">
                <a:solidFill>
                  <a:srgbClr val="C00000"/>
                </a:solidFill>
                <a:latin typeface="Cambria" panose="02040503050406030204" pitchFamily="18" charset="0"/>
                <a:ea typeface="Cambria" panose="02040503050406030204" pitchFamily="18" charset="0"/>
              </a:rPr>
              <a:t>Nhị Hà, Hồng Hà,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84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837</Words>
  <Application>Microsoft Office PowerPoint</Application>
  <PresentationFormat>Widescreen</PresentationFormat>
  <Paragraphs>54</Paragraphs>
  <Slides>30</Slides>
  <Notes>10</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等线</vt:lpstr>
      <vt:lpstr>微软雅黑</vt:lpstr>
      <vt:lpstr>Arial</vt:lpstr>
      <vt:lpstr>Calibri</vt:lpstr>
      <vt:lpstr>Calibri Light</vt:lpstr>
      <vt:lpstr>Cambria</vt:lpstr>
      <vt:lpstr>Lato</vt:lpstr>
      <vt:lpstr>Patrick Hand</vt:lpstr>
      <vt:lpstr>Roboto Condensed Light</vt:lpstr>
      <vt:lpstr>Office Theme</vt:lpstr>
      <vt:lpstr>Custom Design</vt:lpstr>
      <vt:lpstr>1_Office Theme</vt:lpstr>
      <vt:lpstr>End of Course Jeopardy by Slidesgo</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57</cp:revision>
  <dcterms:created xsi:type="dcterms:W3CDTF">2023-09-26T05:35:06Z</dcterms:created>
  <dcterms:modified xsi:type="dcterms:W3CDTF">2024-12-14T15:20:47Z</dcterms:modified>
</cp:coreProperties>
</file>