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1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5" r:id="rId3"/>
    <p:sldId id="344" r:id="rId4"/>
    <p:sldId id="301" r:id="rId5"/>
    <p:sldId id="343" r:id="rId6"/>
    <p:sldId id="303" r:id="rId7"/>
    <p:sldId id="305" r:id="rId8"/>
    <p:sldId id="306" r:id="rId9"/>
    <p:sldId id="308" r:id="rId10"/>
    <p:sldId id="309" r:id="rId11"/>
    <p:sldId id="310" r:id="rId12"/>
    <p:sldId id="311" r:id="rId13"/>
    <p:sldId id="410" r:id="rId14"/>
    <p:sldId id="313" r:id="rId15"/>
    <p:sldId id="314" r:id="rId16"/>
    <p:sldId id="415" r:id="rId17"/>
    <p:sldId id="413" r:id="rId18"/>
    <p:sldId id="354" r:id="rId19"/>
    <p:sldId id="365" r:id="rId20"/>
    <p:sldId id="366" r:id="rId21"/>
    <p:sldId id="369" r:id="rId22"/>
    <p:sldId id="370" r:id="rId23"/>
    <p:sldId id="380" r:id="rId24"/>
    <p:sldId id="379" r:id="rId25"/>
    <p:sldId id="381" r:id="rId26"/>
    <p:sldId id="384" r:id="rId27"/>
    <p:sldId id="382" r:id="rId28"/>
    <p:sldId id="385" r:id="rId29"/>
    <p:sldId id="383" r:id="rId30"/>
    <p:sldId id="386" r:id="rId31"/>
    <p:sldId id="387" r:id="rId32"/>
    <p:sldId id="388" r:id="rId33"/>
    <p:sldId id="389" r:id="rId34"/>
    <p:sldId id="390" r:id="rId35"/>
    <p:sldId id="378" r:id="rId36"/>
    <p:sldId id="327" r:id="rId37"/>
    <p:sldId id="411" r:id="rId38"/>
    <p:sldId id="330" r:id="rId39"/>
    <p:sldId id="41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781" y="-70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D978-C476-4FE6-90C7-F1E7E8175101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213F-8896-47B5-856B-8DFA8BA77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97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23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2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5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7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3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2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35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39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2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2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12344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3810000" y="342900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9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21.jpe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9.png"/><Relationship Id="rId5" Type="http://schemas.microsoft.com/office/2007/relationships/media" Target="../media/media5.wav"/><Relationship Id="rId10" Type="http://schemas.openxmlformats.org/officeDocument/2006/relationships/image" Target="../media/image18.jpe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1.jpe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2.jpe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3.jpe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5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8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4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7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3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52.png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Thursday, December 3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rd</a:t>
            </a:r>
            <a:r>
              <a:rPr lang="en-US" sz="4400" dirty="0" smtClean="0">
                <a:latin typeface="Berlin Sans FB Demi" panose="020E0802020502020306" pitchFamily="34" charset="0"/>
              </a:rPr>
              <a:t> 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6" name="Bùi Liễu 0968142780"/>
          <p:cNvSpPr txBox="1"/>
          <p:nvPr/>
        </p:nvSpPr>
        <p:spPr>
          <a:xfrm>
            <a:off x="2895600" y="169824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school things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114800" y="3058696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2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56620"/>
            <a:ext cx="2025824" cy="1913439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64769"/>
            <a:ext cx="1897142" cy="1897142"/>
          </a:xfrm>
          <a:prstGeom prst="cloud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173075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  0968142780"/>
          <p:cNvSpPr/>
          <p:nvPr/>
        </p:nvSpPr>
        <p:spPr>
          <a:xfrm>
            <a:off x="381000" y="1362983"/>
            <a:ext cx="3998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7763077" y="1574894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4737871" y="1593815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 smtClean="0"/>
              <a:t>/</a:t>
            </a:r>
            <a:r>
              <a:rPr lang="vi-VN" sz="3600" dirty="0"/>
              <a:t>ˈnəʊt.bʊk</a:t>
            </a:r>
            <a:r>
              <a:rPr lang="vi-VN" sz="3600" dirty="0" smtClean="0"/>
              <a:t>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80" y="2659655"/>
            <a:ext cx="6261419" cy="396240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7936"/>
            <a:ext cx="420366" cy="3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  0968142780"/>
          <p:cNvSpPr/>
          <p:nvPr/>
        </p:nvSpPr>
        <p:spPr>
          <a:xfrm>
            <a:off x="381000" y="1178187"/>
            <a:ext cx="27270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7391400" y="1411568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cục tẩy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4495800" y="1409019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 smtClean="0"/>
              <a:t>ɪ</a:t>
            </a:r>
            <a:r>
              <a:rPr lang="vi-VN" sz="3600" dirty="0"/>
              <a:t>ˈreɪ.zər/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36" y="2296282"/>
            <a:ext cx="5332164" cy="4210638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20" y="353139"/>
            <a:ext cx="413359" cy="3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5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30798" y="3557839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ounded Rectangle 2"/>
          <p:cNvSpPr/>
          <p:nvPr/>
        </p:nvSpPr>
        <p:spPr>
          <a:xfrm>
            <a:off x="6727845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2996917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 0968142780"/>
          <p:cNvSpPr/>
          <p:nvPr/>
        </p:nvSpPr>
        <p:spPr>
          <a:xfrm>
            <a:off x="3638491" y="2950419"/>
            <a:ext cx="15183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830798" y="2911508"/>
            <a:ext cx="268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6366" y="3589578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 0968142780"/>
          <p:cNvSpPr/>
          <p:nvPr/>
        </p:nvSpPr>
        <p:spPr>
          <a:xfrm>
            <a:off x="3393644" y="5840127"/>
            <a:ext cx="22621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7513098" y="5812805"/>
            <a:ext cx="185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030979" y="510663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5" y="573088"/>
            <a:ext cx="2379202" cy="237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4631"/>
          <a:stretch/>
        </p:blipFill>
        <p:spPr>
          <a:xfrm>
            <a:off x="6779631" y="904426"/>
            <a:ext cx="2736543" cy="1716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3715" r="11679" b="2269"/>
          <a:stretch/>
        </p:blipFill>
        <p:spPr>
          <a:xfrm>
            <a:off x="3720034" y="3843528"/>
            <a:ext cx="1609378" cy="1969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77" y="3827296"/>
            <a:ext cx="1969277" cy="1969277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3" y="2847200"/>
            <a:ext cx="342423" cy="290787"/>
          </a:xfrm>
          <a:prstGeom prst="rect">
            <a:avLst/>
          </a:prstGeom>
        </p:spPr>
      </p:pic>
      <p:pic>
        <p:nvPicPr>
          <p:cNvPr id="1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87" y="2851610"/>
            <a:ext cx="337229" cy="286377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0" y="5781020"/>
            <a:ext cx="327410" cy="278038"/>
          </a:xfrm>
          <a:prstGeom prst="rect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01" y="5700917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/>
          <p:cNvSpPr/>
          <p:nvPr/>
        </p:nvSpPr>
        <p:spPr>
          <a:xfrm>
            <a:off x="2988243" y="5130037"/>
            <a:ext cx="457200" cy="427115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3" name="Decagon 2"/>
          <p:cNvSpPr/>
          <p:nvPr/>
        </p:nvSpPr>
        <p:spPr>
          <a:xfrm>
            <a:off x="2940164" y="5726173"/>
            <a:ext cx="457200" cy="427115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4" name="Decagon 3"/>
          <p:cNvSpPr/>
          <p:nvPr/>
        </p:nvSpPr>
        <p:spPr>
          <a:xfrm>
            <a:off x="7555407" y="5081985"/>
            <a:ext cx="457200" cy="427115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5" name="Decagon 4"/>
          <p:cNvSpPr/>
          <p:nvPr/>
        </p:nvSpPr>
        <p:spPr>
          <a:xfrm>
            <a:off x="7555407" y="5719205"/>
            <a:ext cx="457200" cy="427115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9397" y="5008181"/>
            <a:ext cx="2167606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notebook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9315" y="5741506"/>
            <a:ext cx="1574367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eraser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5347" y="5655819"/>
            <a:ext cx="1462053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pencil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0379" y="5033931"/>
            <a:ext cx="246762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encil case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42101" y="4147924"/>
            <a:ext cx="2066330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encil case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5237" y="4125885"/>
            <a:ext cx="1294118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pencil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2944" y="4140928"/>
            <a:ext cx="1730009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notebook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6097" y="4122981"/>
            <a:ext cx="1585732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eraser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Decagon 13"/>
          <p:cNvSpPr/>
          <p:nvPr/>
        </p:nvSpPr>
        <p:spPr>
          <a:xfrm>
            <a:off x="1966777" y="3562616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1</a:t>
            </a:r>
            <a:endParaRPr lang="vi-VN" sz="2800" dirty="0"/>
          </a:p>
        </p:txBody>
      </p:sp>
      <p:sp>
        <p:nvSpPr>
          <p:cNvPr id="15" name="Decagon 14"/>
          <p:cNvSpPr/>
          <p:nvPr/>
        </p:nvSpPr>
        <p:spPr>
          <a:xfrm>
            <a:off x="4589628" y="3614050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2</a:t>
            </a:r>
            <a:endParaRPr lang="vi-VN" sz="2800"/>
          </a:p>
        </p:txBody>
      </p:sp>
      <p:sp>
        <p:nvSpPr>
          <p:cNvPr id="16" name="Decagon 15"/>
          <p:cNvSpPr/>
          <p:nvPr/>
        </p:nvSpPr>
        <p:spPr>
          <a:xfrm>
            <a:off x="7133696" y="3586311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3</a:t>
            </a:r>
            <a:endParaRPr lang="vi-VN" sz="2800" dirty="0"/>
          </a:p>
        </p:txBody>
      </p:sp>
      <p:sp>
        <p:nvSpPr>
          <p:cNvPr id="17" name="Decagon 16"/>
          <p:cNvSpPr/>
          <p:nvPr/>
        </p:nvSpPr>
        <p:spPr>
          <a:xfrm>
            <a:off x="9677400" y="3617999"/>
            <a:ext cx="457200" cy="427115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4</a:t>
            </a:r>
            <a:endParaRPr lang="vi-VN" sz="2800" dirty="0"/>
          </a:p>
        </p:txBody>
      </p:sp>
      <p:sp>
        <p:nvSpPr>
          <p:cNvPr id="18" name="Bùi Liễu 0968142780"/>
          <p:cNvSpPr txBox="1"/>
          <p:nvPr/>
        </p:nvSpPr>
        <p:spPr>
          <a:xfrm>
            <a:off x="1443386" y="4197583"/>
            <a:ext cx="147599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3869397" y="4175930"/>
            <a:ext cx="1861568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 _____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Bùi Liễu 0968142780"/>
          <p:cNvSpPr txBox="1"/>
          <p:nvPr/>
        </p:nvSpPr>
        <p:spPr>
          <a:xfrm>
            <a:off x="6285987" y="4175930"/>
            <a:ext cx="222536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  _____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Bùi Liễu 0968142780"/>
          <p:cNvSpPr txBox="1"/>
          <p:nvPr/>
        </p:nvSpPr>
        <p:spPr>
          <a:xfrm>
            <a:off x="8927349" y="4169407"/>
            <a:ext cx="2291418" cy="523218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  _____ </a:t>
            </a:r>
            <a:endParaRPr lang="en-US" sz="28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22" name="Bùi Liễu 0968142780"/>
          <p:cNvCxnSpPr/>
          <p:nvPr/>
        </p:nvCxnSpPr>
        <p:spPr>
          <a:xfrm>
            <a:off x="4146977" y="5075382"/>
            <a:ext cx="1085773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ùi Liễu 0968142780"/>
          <p:cNvCxnSpPr/>
          <p:nvPr/>
        </p:nvCxnSpPr>
        <p:spPr>
          <a:xfrm>
            <a:off x="4179064" y="5865504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/>
          <p:nvPr/>
        </p:nvCxnSpPr>
        <p:spPr>
          <a:xfrm>
            <a:off x="8760621" y="5133486"/>
            <a:ext cx="1197809" cy="42366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/>
          <p:cNvCxnSpPr/>
          <p:nvPr/>
        </p:nvCxnSpPr>
        <p:spPr>
          <a:xfrm>
            <a:off x="8350059" y="5760952"/>
            <a:ext cx="821125" cy="37561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ùi Liễu"/>
          <p:cNvSpPr/>
          <p:nvPr/>
        </p:nvSpPr>
        <p:spPr>
          <a:xfrm>
            <a:off x="2887910" y="371582"/>
            <a:ext cx="7908357" cy="96500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3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Checking vocabulary</a:t>
            </a:r>
            <a:r>
              <a:rPr lang="en-US" sz="53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07553" y="1643056"/>
            <a:ext cx="2088508" cy="1750811"/>
            <a:chOff x="734798" y="1446011"/>
            <a:chExt cx="2801510" cy="2362200"/>
          </a:xfrm>
        </p:grpSpPr>
        <p:sp>
          <p:nvSpPr>
            <p:cNvPr id="32" name="Rounded Rectangle 31"/>
            <p:cNvSpPr/>
            <p:nvPr/>
          </p:nvSpPr>
          <p:spPr>
            <a:xfrm>
              <a:off x="734798" y="1446011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52" y="1744756"/>
              <a:ext cx="1969277" cy="196927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365362" y="1596044"/>
            <a:ext cx="1907852" cy="1820270"/>
            <a:chOff x="2996917" y="573088"/>
            <a:chExt cx="2801510" cy="2421927"/>
          </a:xfrm>
        </p:grpSpPr>
        <p:sp>
          <p:nvSpPr>
            <p:cNvPr id="35" name="Rounded Rectangle 34"/>
            <p:cNvSpPr/>
            <p:nvPr/>
          </p:nvSpPr>
          <p:spPr>
            <a:xfrm>
              <a:off x="2996917" y="632815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935" y="573088"/>
              <a:ext cx="2379202" cy="237920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793891" y="1630773"/>
            <a:ext cx="1940355" cy="1750811"/>
            <a:chOff x="3046366" y="3589578"/>
            <a:chExt cx="2801510" cy="2362200"/>
          </a:xfrm>
        </p:grpSpPr>
        <p:sp>
          <p:nvSpPr>
            <p:cNvPr id="41" name="Rounded Rectangle 40"/>
            <p:cNvSpPr/>
            <p:nvPr/>
          </p:nvSpPr>
          <p:spPr>
            <a:xfrm>
              <a:off x="3046366" y="3589578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7" t="3715" r="11679" b="2269"/>
            <a:stretch/>
          </p:blipFill>
          <p:spPr>
            <a:xfrm>
              <a:off x="3720034" y="3843528"/>
              <a:ext cx="1609378" cy="196927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927349" y="1653218"/>
            <a:ext cx="1868918" cy="1750812"/>
            <a:chOff x="6727845" y="632815"/>
            <a:chExt cx="2801510" cy="2362200"/>
          </a:xfrm>
        </p:grpSpPr>
        <p:sp>
          <p:nvSpPr>
            <p:cNvPr id="43" name="Rounded Rectangle 42"/>
            <p:cNvSpPr/>
            <p:nvPr/>
          </p:nvSpPr>
          <p:spPr>
            <a:xfrm>
              <a:off x="6727845" y="632815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09" b="14631"/>
            <a:stretch/>
          </p:blipFill>
          <p:spPr>
            <a:xfrm>
              <a:off x="6779631" y="904426"/>
              <a:ext cx="2736543" cy="171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27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67000" y="24384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47483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1110343" y="1132307"/>
            <a:ext cx="4961867" cy="2269624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 you have _______?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6417129" y="1999017"/>
            <a:ext cx="381000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Ừ,  tớ có.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Không, tớ không có.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6417129" y="1459468"/>
            <a:ext cx="417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Bạn có ______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10343" y="451271"/>
            <a:ext cx="861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và trả lời ai đó có cái gì không?.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57" y="3657599"/>
            <a:ext cx="4448423" cy="2650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1" y="3657600"/>
            <a:ext cx="4414739" cy="26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7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4422451" y="1371601"/>
            <a:ext cx="3169457" cy="2170978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10343" y="451271"/>
            <a:ext cx="861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4441408" y="4051626"/>
            <a:ext cx="3150500" cy="2048201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8153400" y="4013356"/>
            <a:ext cx="3437867" cy="206122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8153400" y="1371599"/>
            <a:ext cx="3437867" cy="2170979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53253" y="1324923"/>
            <a:ext cx="1907852" cy="1820270"/>
            <a:chOff x="2996917" y="573088"/>
            <a:chExt cx="2801510" cy="2421927"/>
          </a:xfrm>
        </p:grpSpPr>
        <p:sp>
          <p:nvSpPr>
            <p:cNvPr id="12" name="Rounded Rectangle 11"/>
            <p:cNvSpPr/>
            <p:nvPr/>
          </p:nvSpPr>
          <p:spPr>
            <a:xfrm>
              <a:off x="2996917" y="632815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935" y="573088"/>
              <a:ext cx="2379202" cy="237920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144000" y="1371600"/>
            <a:ext cx="1868918" cy="1750812"/>
            <a:chOff x="6727845" y="632815"/>
            <a:chExt cx="2801510" cy="2362200"/>
          </a:xfrm>
        </p:grpSpPr>
        <p:sp>
          <p:nvSpPr>
            <p:cNvPr id="15" name="Rounded Rectangle 14"/>
            <p:cNvSpPr/>
            <p:nvPr/>
          </p:nvSpPr>
          <p:spPr>
            <a:xfrm>
              <a:off x="6727845" y="632815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09" b="14631"/>
            <a:stretch/>
          </p:blipFill>
          <p:spPr>
            <a:xfrm>
              <a:off x="6779631" y="904426"/>
              <a:ext cx="2736543" cy="171652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18300" y="4036243"/>
            <a:ext cx="1940355" cy="1750811"/>
            <a:chOff x="3046366" y="3589578"/>
            <a:chExt cx="2801510" cy="2362200"/>
          </a:xfrm>
        </p:grpSpPr>
        <p:sp>
          <p:nvSpPr>
            <p:cNvPr id="18" name="Rounded Rectangle 17"/>
            <p:cNvSpPr/>
            <p:nvPr/>
          </p:nvSpPr>
          <p:spPr>
            <a:xfrm>
              <a:off x="3046366" y="3589578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7" t="3715" r="11679" b="2269"/>
            <a:stretch/>
          </p:blipFill>
          <p:spPr>
            <a:xfrm>
              <a:off x="3720034" y="3843528"/>
              <a:ext cx="1609378" cy="196927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034205" y="4007177"/>
            <a:ext cx="2088508" cy="1750811"/>
            <a:chOff x="734798" y="1446011"/>
            <a:chExt cx="2801510" cy="2362200"/>
          </a:xfrm>
        </p:grpSpPr>
        <p:sp>
          <p:nvSpPr>
            <p:cNvPr id="21" name="Rounded Rectangle 20"/>
            <p:cNvSpPr/>
            <p:nvPr/>
          </p:nvSpPr>
          <p:spPr>
            <a:xfrm>
              <a:off x="734798" y="1446011"/>
              <a:ext cx="280151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52" y="1744756"/>
              <a:ext cx="1969277" cy="1969277"/>
            </a:xfrm>
            <a:prstGeom prst="rect">
              <a:avLst/>
            </a:prstGeom>
          </p:spPr>
        </p:pic>
      </p:grpSp>
      <p:sp>
        <p:nvSpPr>
          <p:cNvPr id="23" name="Bùi Liễu  0968142780"/>
          <p:cNvSpPr/>
          <p:nvPr/>
        </p:nvSpPr>
        <p:spPr>
          <a:xfrm>
            <a:off x="4606958" y="3087308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pencil / yes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/>
          <p:cNvSpPr/>
          <p:nvPr/>
        </p:nvSpPr>
        <p:spPr>
          <a:xfrm>
            <a:off x="7814933" y="3019359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pencil case / no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 0968142780"/>
          <p:cNvSpPr/>
          <p:nvPr/>
        </p:nvSpPr>
        <p:spPr>
          <a:xfrm>
            <a:off x="4422451" y="5680924"/>
            <a:ext cx="32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 / yes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 0968142780"/>
          <p:cNvSpPr/>
          <p:nvPr/>
        </p:nvSpPr>
        <p:spPr>
          <a:xfrm>
            <a:off x="8033936" y="5582595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eraser / no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380999" y="1678024"/>
            <a:ext cx="40414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____ ?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</p:spTree>
    <p:extLst>
      <p:ext uri="{BB962C8B-B14F-4D97-AF65-F5344CB8AC3E}">
        <p14:creationId xmlns:p14="http://schemas.microsoft.com/office/powerpoint/2010/main" val="2082486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219200" y="609600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71" y="1231276"/>
            <a:ext cx="8464357" cy="50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6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982686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378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2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581400" y="2819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938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543800" y="5367053"/>
            <a:ext cx="34709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 case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4800" y="5387153"/>
            <a:ext cx="34709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924300" y="5373079"/>
            <a:ext cx="34709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95" y="1036530"/>
            <a:ext cx="2595736" cy="24812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89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814890" y="5332888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4581" y="5332888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315200" y="5332888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notebook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73" y="1028522"/>
            <a:ext cx="2623017" cy="24972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3830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5343820"/>
            <a:ext cx="341637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3" y="5343820"/>
            <a:ext cx="341637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1" y="5358310"/>
            <a:ext cx="3416373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eraser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32" y="1067173"/>
            <a:ext cx="2494737" cy="24199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50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188486" y="5329244"/>
            <a:ext cx="36576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bag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96050" y="5306361"/>
            <a:ext cx="36576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thing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74336" y="5332486"/>
            <a:ext cx="36576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 case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89" y="893591"/>
            <a:ext cx="2555196" cy="25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4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7386510" y="5029200"/>
            <a:ext cx="3008836" cy="18254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85891" y="5029200"/>
            <a:ext cx="3008836" cy="18254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6" name="Rounded Rectangle 35"/>
          <p:cNvSpPr/>
          <p:nvPr/>
        </p:nvSpPr>
        <p:spPr>
          <a:xfrm>
            <a:off x="3886200" y="5029200"/>
            <a:ext cx="3008836" cy="18254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latin typeface="Helvetica Neue"/>
                </a:rPr>
                <a:t>notebook</a:t>
              </a:r>
              <a:endParaRPr lang="en-US" sz="4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6" y="5457872"/>
            <a:ext cx="1236106" cy="1236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380813"/>
            <a:ext cx="1304456" cy="13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72" y="5316519"/>
            <a:ext cx="1301529" cy="13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45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5029200"/>
            <a:ext cx="3416373" cy="1752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3" y="5029200"/>
            <a:ext cx="3416373" cy="1752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1" y="5055157"/>
            <a:ext cx="3416373" cy="1688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rgbClr val="002060"/>
                  </a:solidFill>
                  <a:latin typeface="Helvetica Neue"/>
                </a:rPr>
                <a:t>pencil</a:t>
              </a:r>
              <a:endParaRPr lang="en-US" sz="44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17121" r="14785" b="15022"/>
          <a:stretch/>
        </p:blipFill>
        <p:spPr>
          <a:xfrm>
            <a:off x="8937545" y="5175618"/>
            <a:ext cx="1676400" cy="1447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r="19542"/>
          <a:stretch/>
        </p:blipFill>
        <p:spPr>
          <a:xfrm>
            <a:off x="5261750" y="5395757"/>
            <a:ext cx="1554235" cy="1197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17964" r="22019" b="14946"/>
          <a:stretch/>
        </p:blipFill>
        <p:spPr>
          <a:xfrm>
            <a:off x="2071468" y="5229868"/>
            <a:ext cx="1066801" cy="1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31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4953000"/>
            <a:ext cx="3416373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3" y="4953000"/>
            <a:ext cx="3416373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1" y="4981733"/>
            <a:ext cx="3416373" cy="1835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srgbClr val="002060"/>
                  </a:solidFill>
                  <a:latin typeface="Helvetica Neue"/>
                </a:rPr>
                <a:t>eraser</a:t>
              </a:r>
              <a:endParaRPr lang="en-US" sz="54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56" y="5491135"/>
            <a:ext cx="2105179" cy="991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t="16968" r="21055" b="15374"/>
          <a:stretch/>
        </p:blipFill>
        <p:spPr>
          <a:xfrm>
            <a:off x="5029200" y="5365875"/>
            <a:ext cx="22860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16009"/>
            <a:ext cx="1662234" cy="9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8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814890" y="4953000"/>
            <a:ext cx="3352800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4581" y="4953000"/>
            <a:ext cx="3352800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315200" y="4953000"/>
            <a:ext cx="3352800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rgbClr val="002060"/>
                  </a:solidFill>
                  <a:latin typeface="Helvetica Neue"/>
                </a:rPr>
                <a:t>pencil case</a:t>
              </a:r>
              <a:endParaRPr lang="en-US" sz="44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55" y="5170047"/>
            <a:ext cx="1426492" cy="142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129ED9"/>
              </a:clrFrom>
              <a:clrTo>
                <a:srgbClr val="129E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122493"/>
            <a:ext cx="1521599" cy="1521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5167120"/>
            <a:ext cx="1556841" cy="15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01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350399" y="5329582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 eraser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0090" y="5329582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pencil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850709" y="5329582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pen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Helvetica Neue"/>
                </a:rPr>
                <a:t>Do you have </a:t>
              </a:r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______?</a:t>
              </a:r>
            </a:p>
            <a:p>
              <a:pPr algn="ctr"/>
              <a:endParaRPr lang="en-US" sz="32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2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40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87" y="139427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62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210603" y="5345994"/>
            <a:ext cx="381978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notebook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5345994"/>
            <a:ext cx="381978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school bag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105301" y="5345994"/>
            <a:ext cx="381978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pencil 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Helvetica Neue"/>
                </a:rPr>
                <a:t>Do you have _____?</a:t>
              </a:r>
            </a:p>
            <a:p>
              <a:pPr algn="ctr"/>
              <a:endParaRPr lang="en-US" sz="40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40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40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17964" r="22019" b="14946"/>
          <a:stretch/>
        </p:blipFill>
        <p:spPr>
          <a:xfrm>
            <a:off x="5029200" y="1939780"/>
            <a:ext cx="1694652" cy="16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65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36602" y="43076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615833" y="999992"/>
            <a:ext cx="3564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6600"/>
                </a:solidFill>
              </a:rPr>
              <a:t>School things </a:t>
            </a:r>
            <a:endParaRPr lang="en-US" sz="3600" b="1" dirty="0"/>
          </a:p>
        </p:txBody>
      </p:sp>
      <p:sp>
        <p:nvSpPr>
          <p:cNvPr id="4" name="Bùi Liễu 0968142780"/>
          <p:cNvSpPr/>
          <p:nvPr/>
        </p:nvSpPr>
        <p:spPr>
          <a:xfrm>
            <a:off x="4719312" y="2237011"/>
            <a:ext cx="71072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719312" y="2745933"/>
            <a:ext cx="72226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book. 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719312" y="3315051"/>
            <a:ext cx="6934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649139" y="4032225"/>
            <a:ext cx="94152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pen, a pen</a:t>
            </a:r>
            <a:r>
              <a:rPr lang="vi-VN" sz="3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</a:t>
            </a:r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637866" y="4623760"/>
            <a:ext cx="65880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724398" y="5212262"/>
            <a:ext cx="64150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724400" y="5800763"/>
            <a:ext cx="64150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4719312" y="1667893"/>
            <a:ext cx="5531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mtClean="0">
                <a:latin typeface="Arial" panose="020B0604020202020204" pitchFamily="34" charset="0"/>
                <a:cs typeface="Arial" panose="020B0604020202020204" pitchFamily="34" charset="0"/>
              </a:rPr>
              <a:t>A book, a book,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/>
          <a:stretch/>
        </p:blipFill>
        <p:spPr>
          <a:xfrm>
            <a:off x="8744741" y="2286128"/>
            <a:ext cx="2625413" cy="3462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0"/>
          <a:stretch/>
        </p:blipFill>
        <p:spPr>
          <a:xfrm>
            <a:off x="1745478" y="1975669"/>
            <a:ext cx="2953903" cy="4277322"/>
          </a:xfrm>
          <a:prstGeom prst="rect">
            <a:avLst/>
          </a:prstGeom>
        </p:spPr>
      </p:pic>
      <p:pic>
        <p:nvPicPr>
          <p:cNvPr id="14" name="TA3_U8_Track 80_School thing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50"/>
                    <p14:bmk name="Bookmark 2" time="7637.8514"/>
                    <p14:bmk name="Bookmark 3" time="12457.5206"/>
                    <p14:bmk name="Bookmark 4" time="16212.6731"/>
                    <p14:bmk name="Bookmark 5" time="22052.6731"/>
                    <p14:bmk name="Bookmark 6" time="25452.6731"/>
                    <p14:bmk name="Bookmark 7" time="29993.4453"/>
                    <p14:bmk name="Bookmark 8" time="34046.6136"/>
                  </p14:bmkLst>
                </p14:media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/>
          <a:stretch/>
        </p:blipFill>
        <p:spPr>
          <a:xfrm>
            <a:off x="4138222" y="358242"/>
            <a:ext cx="935412" cy="7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70788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77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audio>
                  <p:cMediaNode vol="10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77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391400" y="5345994"/>
            <a:ext cx="4114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3599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pencil case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52400" y="5345994"/>
            <a:ext cx="3586291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pencil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886200" y="5345994"/>
            <a:ext cx="335280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 eraser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r>
                <a:rPr lang="en-US" sz="3600" b="1" smtClean="0">
                  <a:solidFill>
                    <a:srgbClr val="002060"/>
                  </a:solidFill>
                  <a:latin typeface="Helvetica Neue"/>
                </a:rPr>
                <a:t>Do you have _______?</a:t>
              </a:r>
            </a:p>
            <a:p>
              <a:pPr algn="ctr"/>
              <a:endParaRPr lang="en-US" sz="36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6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36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00" y="2037625"/>
            <a:ext cx="2340838" cy="13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907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6" y="5343820"/>
            <a:ext cx="341637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3" y="5343820"/>
            <a:ext cx="341637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1" y="5358310"/>
            <a:ext cx="3416373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985740" cy="3083042"/>
            <a:chOff x="2847600" y="734815"/>
            <a:chExt cx="598758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32401" y="873207"/>
              <a:ext cx="5902787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Do _____ have a pencil case?</a:t>
              </a:r>
            </a:p>
            <a:p>
              <a:pPr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Yes, I do.</a:t>
              </a:r>
              <a:endParaRPr lang="en-US" sz="32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98758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t="16968" r="21055" b="15374"/>
          <a:stretch/>
        </p:blipFill>
        <p:spPr>
          <a:xfrm>
            <a:off x="5848207" y="2229543"/>
            <a:ext cx="2286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7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876906" y="5410200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77215" y="5410200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_____ you have an eraser?</a:t>
              </a:r>
            </a:p>
            <a:p>
              <a:endParaRPr lang="en-US" sz="32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32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32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1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876906" y="5410200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77215" y="5410200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>
                <a:lnSpc>
                  <a:spcPct val="150000"/>
                </a:lnSpc>
              </a:pPr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>
                <a:lnSpc>
                  <a:spcPct val="150000"/>
                </a:lnSpc>
              </a:pPr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b="1" smtClean="0">
                  <a:solidFill>
                    <a:srgbClr val="002060"/>
                  </a:solidFill>
                  <a:latin typeface="Helvetica Neue"/>
                </a:rPr>
                <a:t>Do you have a pencil?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smtClean="0">
                  <a:solidFill>
                    <a:srgbClr val="002060"/>
                  </a:solidFill>
                  <a:latin typeface="Helvetica Neue"/>
                </a:rPr>
                <a:t>______, I do.</a:t>
              </a:r>
            </a:p>
            <a:p>
              <a:pPr algn="ctr">
                <a:lnSpc>
                  <a:spcPct val="150000"/>
                </a:lnSpc>
              </a:pPr>
              <a:endParaRPr lang="en-US" sz="3600" b="1">
                <a:solidFill>
                  <a:srgbClr val="002060"/>
                </a:solidFill>
                <a:latin typeface="Helvetica Neue"/>
              </a:endParaRPr>
            </a:p>
            <a:p>
              <a:pPr algn="ctr">
                <a:lnSpc>
                  <a:spcPct val="150000"/>
                </a:lnSpc>
              </a:pPr>
              <a:endParaRPr lang="en-US" sz="36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>
                <a:lnSpc>
                  <a:spcPct val="150000"/>
                </a:lnSpc>
              </a:pPr>
              <a:endParaRPr lang="en-US" sz="3600" b="1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5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60783" y="5501181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</a:t>
            </a:r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do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946015" y="5501269"/>
            <a:ext cx="300883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don’t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pPr>
                <a:lnSpc>
                  <a:spcPct val="150000"/>
                </a:lnSpc>
              </a:pPr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pPr>
                <a:lnSpc>
                  <a:spcPct val="150000"/>
                </a:lnSpc>
              </a:pPr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Do you have a  pencil case?</a:t>
              </a:r>
            </a:p>
            <a:p>
              <a:pPr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Helvetica Neue"/>
                </a:rPr>
                <a:t>No, ______.</a:t>
              </a:r>
            </a:p>
            <a:p>
              <a:pPr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Helvetica Neue"/>
              </a:endParaRPr>
            </a:p>
            <a:p>
              <a:pPr>
                <a:lnSpc>
                  <a:spcPct val="150000"/>
                </a:lnSpc>
              </a:pPr>
              <a:endParaRPr lang="en-US" sz="3200" b="1" smtClean="0">
                <a:solidFill>
                  <a:srgbClr val="002060"/>
                </a:solidFill>
                <a:latin typeface="Helvetica Neue"/>
              </a:endParaRPr>
            </a:p>
            <a:p>
              <a:pPr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44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92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057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56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/>
          <p:nvPr/>
        </p:nvSpPr>
        <p:spPr>
          <a:xfrm>
            <a:off x="457200" y="3247062"/>
            <a:ext cx="3087527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 have _______.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4990703" y="533400"/>
            <a:ext cx="2680012" cy="73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62400" y="1542284"/>
            <a:ext cx="6902270" cy="4796133"/>
            <a:chOff x="4800600" y="1524000"/>
            <a:chExt cx="6902270" cy="4796133"/>
          </a:xfrm>
        </p:grpSpPr>
        <p:sp>
          <p:nvSpPr>
            <p:cNvPr id="3" name="0968142780"/>
            <p:cNvSpPr/>
            <p:nvPr/>
          </p:nvSpPr>
          <p:spPr>
            <a:xfrm>
              <a:off x="4800600" y="1524000"/>
              <a:ext cx="6843868" cy="4786708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852" y="1705741"/>
              <a:ext cx="2846037" cy="1796205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073" y="1705741"/>
              <a:ext cx="2845677" cy="1796205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6249" y="4001038"/>
              <a:ext cx="2760501" cy="1734320"/>
            </a:xfrm>
            <a:prstGeom prst="round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098102" y="1705740"/>
              <a:ext cx="495501" cy="5092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203323" y="1658113"/>
              <a:ext cx="495501" cy="5092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288499" y="3978618"/>
              <a:ext cx="495501" cy="5092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193473" y="3408402"/>
              <a:ext cx="31814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pencil / yes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058659" y="3416263"/>
              <a:ext cx="364421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pencil case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161923" y="5735358"/>
              <a:ext cx="32445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notebook / yes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191889" y="5725933"/>
              <a:ext cx="35109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eraser / no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345852" y="4048315"/>
              <a:ext cx="2845725" cy="1707825"/>
              <a:chOff x="5345852" y="4048315"/>
              <a:chExt cx="2845725" cy="1707825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345852" y="4048315"/>
                <a:ext cx="2845725" cy="17078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7114" y="4251673"/>
                <a:ext cx="2743200" cy="1301107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</p:pic>
        </p:grpSp>
        <p:sp>
          <p:nvSpPr>
            <p:cNvPr id="10" name="Oval 9"/>
            <p:cNvSpPr/>
            <p:nvPr/>
          </p:nvSpPr>
          <p:spPr>
            <a:xfrm>
              <a:off x="5098414" y="3993537"/>
              <a:ext cx="495501" cy="5092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540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145454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85724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657601" y="3138108"/>
            <a:ext cx="51816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16606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</a:t>
            </a:r>
            <a:endParaRPr lang="en-US" sz="8000" b="1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29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222755" y="659760"/>
            <a:ext cx="3646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35" y="2421030"/>
            <a:ext cx="919161" cy="831852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1" y="1728472"/>
            <a:ext cx="875920" cy="783091"/>
          </a:xfrm>
          <a:prstGeom prst="rect">
            <a:avLst/>
          </a:prstGeom>
        </p:spPr>
      </p:pic>
      <p:sp>
        <p:nvSpPr>
          <p:cNvPr id="5" name="Bùi Liễu"/>
          <p:cNvSpPr txBox="1">
            <a:spLocks/>
          </p:cNvSpPr>
          <p:nvPr/>
        </p:nvSpPr>
        <p:spPr>
          <a:xfrm>
            <a:off x="3747503" y="266126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747503" y="1929678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3747503" y="3461683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1" y="3200133"/>
            <a:ext cx="912306" cy="8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0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473313" y="551557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453326" y="5515576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744081" y="551557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83" y="561228"/>
            <a:ext cx="510912" cy="433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4" y="1676400"/>
            <a:ext cx="5524500" cy="3658019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1509189" y="1787708"/>
            <a:ext cx="2860371" cy="64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  <a:endParaRPr lang="vi-VN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426082" y="1761075"/>
            <a:ext cx="1398942" cy="597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4" y="1601661"/>
            <a:ext cx="5797753" cy="3724267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7570994" y="1787708"/>
            <a:ext cx="2985871" cy="60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  <a:endParaRPr lang="vi-VN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7751240" y="2748958"/>
            <a:ext cx="1735059" cy="60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30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8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74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  0968142780"/>
          <p:cNvSpPr/>
          <p:nvPr/>
        </p:nvSpPr>
        <p:spPr>
          <a:xfrm>
            <a:off x="457200" y="1178004"/>
            <a:ext cx="26340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6858000" y="152399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3925260" y="1524000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 smtClean="0"/>
              <a:t>ˈpen.səl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60" y="2514600"/>
            <a:ext cx="6872439" cy="396240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81000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  0968142780"/>
          <p:cNvSpPr/>
          <p:nvPr/>
        </p:nvSpPr>
        <p:spPr>
          <a:xfrm>
            <a:off x="385316" y="1219200"/>
            <a:ext cx="4754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9397180" y="1413309"/>
            <a:ext cx="1723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hộp bút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5791200" y="1450032"/>
            <a:ext cx="3248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 smtClean="0"/>
              <a:t>ˈ</a:t>
            </a:r>
            <a:r>
              <a:rPr lang="vi-VN" sz="3600" dirty="0"/>
              <a:t>pen.səl ˌ</a:t>
            </a:r>
            <a:r>
              <a:rPr lang="vi-VN" sz="3600" dirty="0" smtClean="0"/>
              <a:t>keɪs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04713"/>
            <a:ext cx="6400800" cy="4453287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85101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3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546</Words>
  <Application>Microsoft Office PowerPoint</Application>
  <PresentationFormat>Custom</PresentationFormat>
  <Paragraphs>201</Paragraphs>
  <Slides>39</Slides>
  <Notes>15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54</cp:revision>
  <dcterms:created xsi:type="dcterms:W3CDTF">2006-08-16T00:00:00Z</dcterms:created>
  <dcterms:modified xsi:type="dcterms:W3CDTF">2024-12-03T03:16:08Z</dcterms:modified>
</cp:coreProperties>
</file>