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41" r:id="rId2"/>
    <p:sldMasterId id="2147483841" r:id="rId3"/>
    <p:sldMasterId id="2147483898" r:id="rId4"/>
  </p:sldMasterIdLst>
  <p:notesMasterIdLst>
    <p:notesMasterId r:id="rId33"/>
  </p:notesMasterIdLst>
  <p:sldIdLst>
    <p:sldId id="379" r:id="rId5"/>
    <p:sldId id="347" r:id="rId6"/>
    <p:sldId id="380" r:id="rId7"/>
    <p:sldId id="371" r:id="rId8"/>
    <p:sldId id="372" r:id="rId9"/>
    <p:sldId id="381" r:id="rId10"/>
    <p:sldId id="339" r:id="rId11"/>
    <p:sldId id="364" r:id="rId12"/>
    <p:sldId id="365" r:id="rId13"/>
    <p:sldId id="363" r:id="rId14"/>
    <p:sldId id="361" r:id="rId15"/>
    <p:sldId id="366" r:id="rId16"/>
    <p:sldId id="362" r:id="rId17"/>
    <p:sldId id="342" r:id="rId18"/>
    <p:sldId id="367" r:id="rId19"/>
    <p:sldId id="378" r:id="rId20"/>
    <p:sldId id="375" r:id="rId21"/>
    <p:sldId id="376" r:id="rId22"/>
    <p:sldId id="377" r:id="rId23"/>
    <p:sldId id="368" r:id="rId24"/>
    <p:sldId id="332" r:id="rId25"/>
    <p:sldId id="343" r:id="rId26"/>
    <p:sldId id="344" r:id="rId27"/>
    <p:sldId id="335" r:id="rId28"/>
    <p:sldId id="336" r:id="rId29"/>
    <p:sldId id="345" r:id="rId30"/>
    <p:sldId id="34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9" d="100"/>
          <a:sy n="69" d="100"/>
        </p:scale>
        <p:origin x="780"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F4FF6-0C19-4085-A24B-D7CC56FA1061}"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ED00-B1CD-41CE-8CCC-0E16A0702E6A}" type="slidenum">
              <a:rPr lang="en-US" smtClean="0"/>
              <a:t>‹#›</a:t>
            </a:fld>
            <a:endParaRPr lang="en-US"/>
          </a:p>
        </p:txBody>
      </p:sp>
    </p:spTree>
    <p:extLst>
      <p:ext uri="{BB962C8B-B14F-4D97-AF65-F5344CB8AC3E}">
        <p14:creationId xmlns:p14="http://schemas.microsoft.com/office/powerpoint/2010/main" val="108093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56119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26</a:t>
            </a:fld>
            <a:endParaRPr lang="en-US"/>
          </a:p>
        </p:txBody>
      </p:sp>
    </p:spTree>
    <p:extLst>
      <p:ext uri="{BB962C8B-B14F-4D97-AF65-F5344CB8AC3E}">
        <p14:creationId xmlns:p14="http://schemas.microsoft.com/office/powerpoint/2010/main" val="352777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28</a:t>
            </a:fld>
            <a:endParaRPr lang="en-US"/>
          </a:p>
        </p:txBody>
      </p:sp>
    </p:spTree>
    <p:extLst>
      <p:ext uri="{BB962C8B-B14F-4D97-AF65-F5344CB8AC3E}">
        <p14:creationId xmlns:p14="http://schemas.microsoft.com/office/powerpoint/2010/main" val="366063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FED00-B1CD-41CE-8CCC-0E16A0702E6A}" type="slidenum">
              <a:rPr lang="en-US" smtClean="0"/>
              <a:t>7</a:t>
            </a:fld>
            <a:endParaRPr lang="en-US"/>
          </a:p>
        </p:txBody>
      </p:sp>
    </p:spTree>
    <p:extLst>
      <p:ext uri="{BB962C8B-B14F-4D97-AF65-F5344CB8AC3E}">
        <p14:creationId xmlns:p14="http://schemas.microsoft.com/office/powerpoint/2010/main" val="377285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8</a:t>
            </a:fld>
            <a:endParaRPr lang="en-US"/>
          </a:p>
        </p:txBody>
      </p:sp>
    </p:spTree>
    <p:extLst>
      <p:ext uri="{BB962C8B-B14F-4D97-AF65-F5344CB8AC3E}">
        <p14:creationId xmlns:p14="http://schemas.microsoft.com/office/powerpoint/2010/main" val="327094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9</a:t>
            </a:fld>
            <a:endParaRPr lang="en-US"/>
          </a:p>
        </p:txBody>
      </p:sp>
    </p:spTree>
    <p:extLst>
      <p:ext uri="{BB962C8B-B14F-4D97-AF65-F5344CB8AC3E}">
        <p14:creationId xmlns:p14="http://schemas.microsoft.com/office/powerpoint/2010/main" val="327094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10</a:t>
            </a:fld>
            <a:endParaRPr lang="en-US"/>
          </a:p>
        </p:txBody>
      </p:sp>
    </p:spTree>
    <p:extLst>
      <p:ext uri="{BB962C8B-B14F-4D97-AF65-F5344CB8AC3E}">
        <p14:creationId xmlns:p14="http://schemas.microsoft.com/office/powerpoint/2010/main" val="3270941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11</a:t>
            </a:fld>
            <a:endParaRPr lang="en-US"/>
          </a:p>
        </p:txBody>
      </p:sp>
    </p:spTree>
    <p:extLst>
      <p:ext uri="{BB962C8B-B14F-4D97-AF65-F5344CB8AC3E}">
        <p14:creationId xmlns:p14="http://schemas.microsoft.com/office/powerpoint/2010/main" val="237168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12</a:t>
            </a:fld>
            <a:endParaRPr lang="en-US"/>
          </a:p>
        </p:txBody>
      </p:sp>
    </p:spTree>
    <p:extLst>
      <p:ext uri="{BB962C8B-B14F-4D97-AF65-F5344CB8AC3E}">
        <p14:creationId xmlns:p14="http://schemas.microsoft.com/office/powerpoint/2010/main" val="2371688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13</a:t>
            </a:fld>
            <a:endParaRPr lang="en-US"/>
          </a:p>
        </p:txBody>
      </p:sp>
    </p:spTree>
    <p:extLst>
      <p:ext uri="{BB962C8B-B14F-4D97-AF65-F5344CB8AC3E}">
        <p14:creationId xmlns:p14="http://schemas.microsoft.com/office/powerpoint/2010/main" val="4132973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20</a:t>
            </a:fld>
            <a:endParaRPr lang="en-US"/>
          </a:p>
        </p:txBody>
      </p:sp>
    </p:spTree>
    <p:extLst>
      <p:ext uri="{BB962C8B-B14F-4D97-AF65-F5344CB8AC3E}">
        <p14:creationId xmlns:p14="http://schemas.microsoft.com/office/powerpoint/2010/main" val="366063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522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38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05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11/30/2023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79191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872998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298078995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086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20371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53568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081025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8564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059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65913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247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3161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97673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381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0448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49712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94078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83186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7632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1751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479183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862302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51623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522001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542144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56118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671060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350942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855305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50163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68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997936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660684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981427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75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568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04948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462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96860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66552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692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997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350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5545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10248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47677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95596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84586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2477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2948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80431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2417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9291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1158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22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390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4654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91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88" r:id="rId12"/>
    <p:sldLayoutId id="2147483767" r:id="rId13"/>
    <p:sldLayoutId id="2147483793" r:id="rId14"/>
    <p:sldLayoutId id="2147483794"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11/30/2023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14094636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55569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6361355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7" r:id="rId17"/>
    <p:sldLayoutId id="2147483673" r:id="rId18"/>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20.xml"/><Relationship Id="rId3" Type="http://schemas.openxmlformats.org/officeDocument/2006/relationships/slide" Target="slide17.xml"/><Relationship Id="rId7" Type="http://schemas.openxmlformats.org/officeDocument/2006/relationships/image" Target="../media/image17.png"/><Relationship Id="rId12" Type="http://schemas.openxmlformats.org/officeDocument/2006/relationships/image" Target="../media/image21.gif"/><Relationship Id="rId2" Type="http://schemas.openxmlformats.org/officeDocument/2006/relationships/image" Target="../media/image14.jpeg"/><Relationship Id="rId1" Type="http://schemas.openxmlformats.org/officeDocument/2006/relationships/slideLayout" Target="../slideLayouts/slideLayout27.xml"/><Relationship Id="rId6" Type="http://schemas.openxmlformats.org/officeDocument/2006/relationships/slide" Target="slide18.xml"/><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2.gif"/><Relationship Id="rId7" Type="http://schemas.openxmlformats.org/officeDocument/2006/relationships/image" Target="../media/image2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4.gif"/><Relationship Id="rId5" Type="http://schemas.openxmlformats.org/officeDocument/2006/relationships/slide" Target="slide16.xml"/><Relationship Id="rId4" Type="http://schemas.openxmlformats.org/officeDocument/2006/relationships/image" Target="../media/image23.jpeg"/><Relationship Id="rId9" Type="http://schemas.openxmlformats.org/officeDocument/2006/relationships/image" Target="../media/image27.gif"/></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8.gif"/><Relationship Id="rId3" Type="http://schemas.openxmlformats.org/officeDocument/2006/relationships/audio" Target="../media/audio2.wav"/><Relationship Id="rId7" Type="http://schemas.openxmlformats.org/officeDocument/2006/relationships/image" Target="../media/image23.jpeg"/><Relationship Id="rId12" Type="http://schemas.openxmlformats.org/officeDocument/2006/relationships/image" Target="../media/image2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18.png"/><Relationship Id="rId11" Type="http://schemas.openxmlformats.org/officeDocument/2006/relationships/image" Target="../media/image26.gif"/><Relationship Id="rId5" Type="http://schemas.openxmlformats.org/officeDocument/2006/relationships/image" Target="../media/image17.png"/><Relationship Id="rId10" Type="http://schemas.openxmlformats.org/officeDocument/2006/relationships/image" Target="../media/image25.gif"/><Relationship Id="rId4" Type="http://schemas.openxmlformats.org/officeDocument/2006/relationships/image" Target="../media/image22.gif"/><Relationship Id="rId9" Type="http://schemas.openxmlformats.org/officeDocument/2006/relationships/image" Target="../media/image24.gif"/><Relationship Id="rId14" Type="http://schemas.openxmlformats.org/officeDocument/2006/relationships/image" Target="../media/image29.gif"/></Relationships>
</file>

<file path=ppt/slides/_rels/slide19.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2.gif"/><Relationship Id="rId7" Type="http://schemas.openxmlformats.org/officeDocument/2006/relationships/image" Target="../media/image2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4.gif"/><Relationship Id="rId5" Type="http://schemas.openxmlformats.org/officeDocument/2006/relationships/slide" Target="slide16.xml"/><Relationship Id="rId4" Type="http://schemas.openxmlformats.org/officeDocument/2006/relationships/image" Target="../media/image23.jpeg"/><Relationship Id="rId9"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3" Type="http://schemas.openxmlformats.org/officeDocument/2006/relationships/image" Target="../media/image36.gif"/><Relationship Id="rId18" Type="http://schemas.openxmlformats.org/officeDocument/2006/relationships/image" Target="../media/image39.png"/><Relationship Id="rId26" Type="http://schemas.openxmlformats.org/officeDocument/2006/relationships/image" Target="../media/image44.png"/><Relationship Id="rId3" Type="http://schemas.openxmlformats.org/officeDocument/2006/relationships/image" Target="../media/image30.gif"/><Relationship Id="rId21" Type="http://schemas.openxmlformats.org/officeDocument/2006/relationships/image" Target="../media/image41.gif"/><Relationship Id="rId34" Type="http://schemas.microsoft.com/office/2007/relationships/hdphoto" Target="../media/hdphoto13.wdp"/><Relationship Id="rId7" Type="http://schemas.microsoft.com/office/2007/relationships/hdphoto" Target="../media/hdphoto2.wdp"/><Relationship Id="rId12" Type="http://schemas.openxmlformats.org/officeDocument/2006/relationships/image" Target="../media/image35.gif"/><Relationship Id="rId17" Type="http://schemas.microsoft.com/office/2007/relationships/hdphoto" Target="../media/hdphoto6.wdp"/><Relationship Id="rId25" Type="http://schemas.microsoft.com/office/2007/relationships/hdphoto" Target="../media/hdphoto9.wdp"/><Relationship Id="rId33"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38.png"/><Relationship Id="rId20" Type="http://schemas.microsoft.com/office/2007/relationships/hdphoto" Target="../media/hdphoto7.wdp"/><Relationship Id="rId29" Type="http://schemas.microsoft.com/office/2007/relationships/hdphoto" Target="../media/hdphoto11.wdp"/><Relationship Id="rId1" Type="http://schemas.openxmlformats.org/officeDocument/2006/relationships/slideLayout" Target="../slideLayouts/slideLayout28.xml"/><Relationship Id="rId6" Type="http://schemas.openxmlformats.org/officeDocument/2006/relationships/image" Target="../media/image32.png"/><Relationship Id="rId11" Type="http://schemas.microsoft.com/office/2007/relationships/hdphoto" Target="../media/hdphoto4.wdp"/><Relationship Id="rId24" Type="http://schemas.openxmlformats.org/officeDocument/2006/relationships/image" Target="../media/image43.png"/><Relationship Id="rId32" Type="http://schemas.openxmlformats.org/officeDocument/2006/relationships/image" Target="../media/image47.gif"/><Relationship Id="rId5" Type="http://schemas.microsoft.com/office/2007/relationships/hdphoto" Target="../media/hdphoto1.wdp"/><Relationship Id="rId15" Type="http://schemas.microsoft.com/office/2007/relationships/hdphoto" Target="../media/hdphoto5.wdp"/><Relationship Id="rId23" Type="http://schemas.microsoft.com/office/2007/relationships/hdphoto" Target="../media/hdphoto8.wdp"/><Relationship Id="rId28" Type="http://schemas.openxmlformats.org/officeDocument/2006/relationships/image" Target="../media/image45.png"/><Relationship Id="rId10" Type="http://schemas.openxmlformats.org/officeDocument/2006/relationships/image" Target="../media/image34.png"/><Relationship Id="rId19" Type="http://schemas.openxmlformats.org/officeDocument/2006/relationships/image" Target="../media/image40.png"/><Relationship Id="rId31" Type="http://schemas.microsoft.com/office/2007/relationships/hdphoto" Target="../media/hdphoto12.wdp"/><Relationship Id="rId4" Type="http://schemas.openxmlformats.org/officeDocument/2006/relationships/image" Target="../media/image31.png"/><Relationship Id="rId9" Type="http://schemas.microsoft.com/office/2007/relationships/hdphoto" Target="../media/hdphoto3.wdp"/><Relationship Id="rId14" Type="http://schemas.openxmlformats.org/officeDocument/2006/relationships/image" Target="../media/image37.png"/><Relationship Id="rId22" Type="http://schemas.openxmlformats.org/officeDocument/2006/relationships/image" Target="../media/image42.png"/><Relationship Id="rId27" Type="http://schemas.microsoft.com/office/2007/relationships/hdphoto" Target="../media/hdphoto10.wdp"/><Relationship Id="rId30" Type="http://schemas.openxmlformats.org/officeDocument/2006/relationships/image" Target="../media/image46.png"/><Relationship Id="rId8"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3" Type="http://schemas.openxmlformats.org/officeDocument/2006/relationships/image" Target="../media/image36.gif"/><Relationship Id="rId18" Type="http://schemas.openxmlformats.org/officeDocument/2006/relationships/image" Target="../media/image39.png"/><Relationship Id="rId26" Type="http://schemas.openxmlformats.org/officeDocument/2006/relationships/image" Target="../media/image44.png"/><Relationship Id="rId3" Type="http://schemas.openxmlformats.org/officeDocument/2006/relationships/image" Target="../media/image30.gif"/><Relationship Id="rId21" Type="http://schemas.openxmlformats.org/officeDocument/2006/relationships/image" Target="../media/image41.gif"/><Relationship Id="rId34" Type="http://schemas.microsoft.com/office/2007/relationships/hdphoto" Target="../media/hdphoto13.wdp"/><Relationship Id="rId7" Type="http://schemas.microsoft.com/office/2007/relationships/hdphoto" Target="../media/hdphoto2.wdp"/><Relationship Id="rId12" Type="http://schemas.openxmlformats.org/officeDocument/2006/relationships/image" Target="../media/image35.gif"/><Relationship Id="rId17" Type="http://schemas.microsoft.com/office/2007/relationships/hdphoto" Target="../media/hdphoto6.wdp"/><Relationship Id="rId25" Type="http://schemas.microsoft.com/office/2007/relationships/hdphoto" Target="../media/hdphoto9.wdp"/><Relationship Id="rId33" Type="http://schemas.openxmlformats.org/officeDocument/2006/relationships/image" Target="../media/image48.png"/><Relationship Id="rId2" Type="http://schemas.openxmlformats.org/officeDocument/2006/relationships/notesSlide" Target="../notesSlides/notesSlide12.xml"/><Relationship Id="rId16" Type="http://schemas.openxmlformats.org/officeDocument/2006/relationships/image" Target="../media/image38.png"/><Relationship Id="rId20" Type="http://schemas.microsoft.com/office/2007/relationships/hdphoto" Target="../media/hdphoto7.wdp"/><Relationship Id="rId29" Type="http://schemas.microsoft.com/office/2007/relationships/hdphoto" Target="../media/hdphoto11.wdp"/><Relationship Id="rId1" Type="http://schemas.openxmlformats.org/officeDocument/2006/relationships/slideLayout" Target="../slideLayouts/slideLayout17.xml"/><Relationship Id="rId6" Type="http://schemas.openxmlformats.org/officeDocument/2006/relationships/image" Target="../media/image32.png"/><Relationship Id="rId11" Type="http://schemas.microsoft.com/office/2007/relationships/hdphoto" Target="../media/hdphoto4.wdp"/><Relationship Id="rId24" Type="http://schemas.openxmlformats.org/officeDocument/2006/relationships/image" Target="../media/image43.png"/><Relationship Id="rId32" Type="http://schemas.openxmlformats.org/officeDocument/2006/relationships/image" Target="../media/image47.gif"/><Relationship Id="rId5" Type="http://schemas.microsoft.com/office/2007/relationships/hdphoto" Target="../media/hdphoto1.wdp"/><Relationship Id="rId15" Type="http://schemas.microsoft.com/office/2007/relationships/hdphoto" Target="../media/hdphoto5.wdp"/><Relationship Id="rId23" Type="http://schemas.microsoft.com/office/2007/relationships/hdphoto" Target="../media/hdphoto8.wdp"/><Relationship Id="rId28" Type="http://schemas.openxmlformats.org/officeDocument/2006/relationships/image" Target="../media/image45.png"/><Relationship Id="rId10" Type="http://schemas.openxmlformats.org/officeDocument/2006/relationships/image" Target="../media/image34.png"/><Relationship Id="rId19" Type="http://schemas.openxmlformats.org/officeDocument/2006/relationships/image" Target="../media/image40.png"/><Relationship Id="rId31" Type="http://schemas.microsoft.com/office/2007/relationships/hdphoto" Target="../media/hdphoto12.wdp"/><Relationship Id="rId4" Type="http://schemas.openxmlformats.org/officeDocument/2006/relationships/image" Target="../media/image31.png"/><Relationship Id="rId9" Type="http://schemas.microsoft.com/office/2007/relationships/hdphoto" Target="../media/hdphoto3.wdp"/><Relationship Id="rId14" Type="http://schemas.openxmlformats.org/officeDocument/2006/relationships/image" Target="../media/image37.png"/><Relationship Id="rId22" Type="http://schemas.openxmlformats.org/officeDocument/2006/relationships/image" Target="../media/image42.png"/><Relationship Id="rId27" Type="http://schemas.microsoft.com/office/2007/relationships/hdphoto" Target="../media/hdphoto10.wdp"/><Relationship Id="rId30" Type="http://schemas.openxmlformats.org/officeDocument/2006/relationships/image" Target="../media/image46.png"/><Relationship Id="rId8"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03384"/>
            <a:ext cx="12192000" cy="2759515"/>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303" y="3643593"/>
            <a:ext cx="3679782" cy="2985618"/>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966967" y="4468698"/>
            <a:ext cx="2830073" cy="2028885"/>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5486869" y="6209424"/>
            <a:ext cx="1624922" cy="576318"/>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55957" y="0"/>
            <a:ext cx="2436043" cy="1270401"/>
          </a:xfrm>
          <a:prstGeom prst="rect">
            <a:avLst/>
          </a:prstGeom>
        </p:spPr>
      </p:pic>
      <p:sp>
        <p:nvSpPr>
          <p:cNvPr id="6" name="TextBox 5"/>
          <p:cNvSpPr txBox="1"/>
          <p:nvPr/>
        </p:nvSpPr>
        <p:spPr>
          <a:xfrm>
            <a:off x="1628503" y="148246"/>
            <a:ext cx="9039498" cy="954107"/>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PHÒNG GIÁO DỤC VÀ ĐÀO TẠO </a:t>
            </a:r>
            <a:r>
              <a:rPr lang="en-US" sz="2800" b="1" dirty="0" smtClean="0">
                <a:solidFill>
                  <a:srgbClr val="FF0000"/>
                </a:solidFill>
                <a:latin typeface="Times New Roman" panose="02020603050405020304" pitchFamily="18" charset="0"/>
                <a:cs typeface="Times New Roman" panose="02020603050405020304" pitchFamily="18" charset="0"/>
              </a:rPr>
              <a:t>NGHI XUÂN</a:t>
            </a:r>
          </a:p>
          <a:p>
            <a:pPr algn="ctr"/>
            <a:r>
              <a:rPr lang="en-US" sz="2800" b="1" dirty="0" smtClean="0">
                <a:solidFill>
                  <a:srgbClr val="0070C0"/>
                </a:solidFill>
                <a:latin typeface="Times New Roman" panose="02020603050405020304" pitchFamily="18" charset="0"/>
                <a:cs typeface="Times New Roman" panose="02020603050405020304" pitchFamily="18" charset="0"/>
              </a:rPr>
              <a:t>TRƯỜNG </a:t>
            </a:r>
            <a:r>
              <a:rPr lang="en-US" sz="2800" b="1" dirty="0" smtClean="0">
                <a:solidFill>
                  <a:srgbClr val="0070C0"/>
                </a:solidFill>
                <a:latin typeface="Times New Roman" panose="02020603050405020304" pitchFamily="18" charset="0"/>
                <a:cs typeface="Times New Roman" panose="02020603050405020304" pitchFamily="18" charset="0"/>
              </a:rPr>
              <a:t>TIỂU HỌC </a:t>
            </a:r>
            <a:r>
              <a:rPr lang="en-US" sz="2800" b="1" dirty="0" smtClean="0">
                <a:solidFill>
                  <a:srgbClr val="0070C0"/>
                </a:solidFill>
                <a:latin typeface="Times New Roman" panose="02020603050405020304" pitchFamily="18" charset="0"/>
                <a:cs typeface="Times New Roman" panose="02020603050405020304" pitchFamily="18" charset="0"/>
              </a:rPr>
              <a:t>XUÂN PHỔ</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925041" y="4336140"/>
            <a:ext cx="683091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Giáo viên thực hiện: </a:t>
            </a:r>
            <a:r>
              <a:rPr lang="en-US" sz="2800" b="1" dirty="0" smtClean="0">
                <a:latin typeface="Times New Roman" panose="02020603050405020304" pitchFamily="18" charset="0"/>
                <a:cs typeface="Times New Roman" panose="02020603050405020304" pitchFamily="18" charset="0"/>
              </a:rPr>
              <a:t>Đặng Thị Cẩm Thành</a:t>
            </a:r>
            <a:endParaRPr lang="en-US" sz="2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4359105" y="3190064"/>
            <a:ext cx="3245952" cy="646331"/>
          </a:xfrm>
          <a:prstGeom prst="rect">
            <a:avLst/>
          </a:prstGeom>
          <a:noFill/>
        </p:spPr>
        <p:txBody>
          <a:bodyPr wrap="none" lIns="91440" tIns="45720" rIns="91440" bIns="45720">
            <a:spAutoFit/>
          </a:bodyPr>
          <a:lstStyle/>
          <a:p>
            <a:pPr algn="ctr"/>
            <a:r>
              <a:rPr lang="en-US" sz="3600" b="1" cap="none" spc="0" dirty="0" smtClean="0">
                <a:ln w="0"/>
                <a:solidFill>
                  <a:schemeClr val="accent1"/>
                </a:solidFill>
                <a:latin typeface="Times New Roman" panose="02020603050405020304" pitchFamily="18" charset="0"/>
                <a:cs typeface="Times New Roman" panose="02020603050405020304" pitchFamily="18" charset="0"/>
              </a:rPr>
              <a:t>Môn Tiếng </a:t>
            </a:r>
            <a:r>
              <a:rPr lang="en-US" sz="3600" b="1" cap="none" spc="0" dirty="0" smtClean="0">
                <a:ln w="0"/>
                <a:solidFill>
                  <a:schemeClr val="accent1"/>
                </a:solidFill>
                <a:latin typeface="Times New Roman" panose="02020603050405020304" pitchFamily="18" charset="0"/>
                <a:cs typeface="Times New Roman" panose="02020603050405020304" pitchFamily="18" charset="0"/>
              </a:rPr>
              <a:t>Việt</a:t>
            </a:r>
            <a:endParaRPr lang="en-US" sz="3600" b="1" cap="none" spc="0" dirty="0" smtClean="0">
              <a:ln w="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949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849D155-92AA-4B11-ABE9-CF484DC35522}"/>
              </a:ext>
            </a:extLst>
          </p:cNvPr>
          <p:cNvGraphicFramePr>
            <a:graphicFrameLocks noGrp="1"/>
          </p:cNvGraphicFramePr>
          <p:nvPr>
            <p:extLst>
              <p:ext uri="{D42A27DB-BD31-4B8C-83A1-F6EECF244321}">
                <p14:modId xmlns:p14="http://schemas.microsoft.com/office/powerpoint/2010/main" val="300743561"/>
              </p:ext>
            </p:extLst>
          </p:nvPr>
        </p:nvGraphicFramePr>
        <p:xfrm>
          <a:off x="798945" y="643466"/>
          <a:ext cx="10594110" cy="5571070"/>
        </p:xfrm>
        <a:graphic>
          <a:graphicData uri="http://schemas.openxmlformats.org/drawingml/2006/table">
            <a:tbl>
              <a:tblPr>
                <a:tableStyleId>{284E427A-3D55-4303-BF80-6455036E1DE7}</a:tableStyleId>
              </a:tblPr>
              <a:tblGrid>
                <a:gridCol w="5066323">
                  <a:extLst>
                    <a:ext uri="{9D8B030D-6E8A-4147-A177-3AD203B41FA5}">
                      <a16:colId xmlns:a16="http://schemas.microsoft.com/office/drawing/2014/main" val="4027742681"/>
                    </a:ext>
                  </a:extLst>
                </a:gridCol>
                <a:gridCol w="5527787">
                  <a:extLst>
                    <a:ext uri="{9D8B030D-6E8A-4147-A177-3AD203B41FA5}">
                      <a16:colId xmlns:a16="http://schemas.microsoft.com/office/drawing/2014/main" val="3628480543"/>
                    </a:ext>
                  </a:extLst>
                </a:gridCol>
              </a:tblGrid>
              <a:tr h="557107">
                <a:tc>
                  <a:txBody>
                    <a:bodyPr/>
                    <a:lstStyle/>
                    <a:p>
                      <a:pPr algn="ctr" fontAlgn="t"/>
                      <a:r>
                        <a:rPr lang="vi-VN" sz="2800" b="1"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Đồ chơi</a:t>
                      </a:r>
                      <a:endParaRPr lang="vi-VN"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b="1"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Đặc</a:t>
                      </a:r>
                      <a:r>
                        <a:rPr lang="en-US" sz="2800" b="1"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điểm</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32868768"/>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bóng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trắng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3978308413"/>
                  </a:ext>
                </a:extLst>
              </a:tr>
              <a:tr h="557107">
                <a:tc>
                  <a:txBody>
                    <a:bodyPr/>
                    <a:lstStyle/>
                    <a:p>
                      <a:pPr algn="ctr" fontAlgn="t"/>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c</a:t>
                      </a:r>
                      <a:r>
                        <a:rPr lang="en-US" sz="280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on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diều</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đỏ</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vàng</a:t>
                      </a:r>
                      <a:r>
                        <a:rPr lang="en-US" sz="280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800" baseline="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trắng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p>
                  </a:txBody>
                  <a:tcPr marL="47502" marR="47502" marT="47502" marB="47502"/>
                </a:tc>
                <a:extLst>
                  <a:ext uri="{0D108BD9-81ED-4DB2-BD59-A6C34878D82A}">
                    <a16:rowId xmlns:a16="http://schemas.microsoft.com/office/drawing/2014/main" val="3479132057"/>
                  </a:ext>
                </a:extLst>
              </a:tr>
              <a:tr h="557107">
                <a:tc>
                  <a:txBody>
                    <a:bodyPr/>
                    <a:lstStyle/>
                    <a:p>
                      <a:pPr algn="ctr" fontAlgn="t"/>
                      <a:r>
                        <a:rPr lang="en-US" sz="280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đèn</a:t>
                      </a:r>
                      <a:r>
                        <a:rPr lang="en-US" sz="280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ông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sao</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pt-BR"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 đỏ pha xanh lá cây</a:t>
                      </a:r>
                    </a:p>
                  </a:txBody>
                  <a:tcPr marL="47502" marR="47502" marT="47502" marB="47502"/>
                </a:tc>
                <a:extLst>
                  <a:ext uri="{0D108BD9-81ED-4DB2-BD59-A6C34878D82A}">
                    <a16:rowId xmlns:a16="http://schemas.microsoft.com/office/drawing/2014/main" val="1274981149"/>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chóng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4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sắc</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trộn</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757310827"/>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gấu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bông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trắng</a:t>
                      </a:r>
                      <a:r>
                        <a:rPr lang="en-US" sz="280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vàng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336806195"/>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búp</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bê</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hồng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trắng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4227065397"/>
                  </a:ext>
                </a:extLst>
              </a:tr>
              <a:tr h="557107">
                <a:tc>
                  <a:txBody>
                    <a:bodyPr/>
                    <a:lstStyle/>
                    <a:p>
                      <a:pPr algn="ctr" fontAlgn="t"/>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ô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tô</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vàng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ngọc</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805847418"/>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máy</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bay</a:t>
                      </a: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dương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2359473560"/>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mặt</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nạ</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vi-VN"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 xanh </a:t>
                      </a:r>
                      <a:r>
                        <a:rPr lang="vi-VN" sz="280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dương</a:t>
                      </a:r>
                      <a:r>
                        <a:rPr lang="en-US" sz="280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đỏ</a:t>
                      </a:r>
                      <a:endParaRPr lang="vi-VN"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510721850"/>
                  </a:ext>
                </a:extLst>
              </a:tr>
            </a:tbl>
          </a:graphicData>
        </a:graphic>
      </p:graphicFrame>
    </p:spTree>
    <p:extLst>
      <p:ext uri="{BB962C8B-B14F-4D97-AF65-F5344CB8AC3E}">
        <p14:creationId xmlns:p14="http://schemas.microsoft.com/office/powerpoint/2010/main" val="27867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9F3E92-0227-4124-ACDE-3CACE15EE2EA}"/>
              </a:ext>
            </a:extLst>
          </p:cNvPr>
          <p:cNvSpPr txBox="1"/>
          <p:nvPr/>
        </p:nvSpPr>
        <p:spPr>
          <a:xfrm>
            <a:off x="867303" y="2039465"/>
            <a:ext cx="8942120" cy="584775"/>
          </a:xfrm>
          <a:prstGeom prst="rect">
            <a:avLst/>
          </a:prstGeom>
          <a:noFill/>
        </p:spPr>
        <p:txBody>
          <a:bodyPr wrap="square" rtlCol="0">
            <a:spAutoFit/>
          </a:bodyPr>
          <a:lstStyle/>
          <a:p>
            <a:r>
              <a:rPr lang="en-US" sz="3200" b="1" i="0" dirty="0">
                <a:solidFill>
                  <a:srgbClr val="000000"/>
                </a:solidFill>
                <a:effectLst/>
                <a:latin typeface="Times New Roman" pitchFamily="18" charset="0"/>
                <a:ea typeface="Arial-Rounded" panose="020B0500000000000000" pitchFamily="34" charset="0"/>
                <a:cs typeface="Times New Roman" pitchFamily="18" charset="0"/>
              </a:rPr>
              <a:t>2.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Cần</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đặt</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dấu</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phẩy</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vào</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vị</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trí</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nào</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trong</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mỗi</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câu</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a:t>
            </a:r>
            <a:endParaRPr lang="en-US" sz="3200" dirty="0">
              <a:latin typeface="Times New Roman" pitchFamily="18" charset="0"/>
              <a:ea typeface="Arial-Rounded" panose="020B0500000000000000" pitchFamily="34" charset="0"/>
              <a:cs typeface="Times New Roman" pitchFamily="18" charset="0"/>
            </a:endParaRPr>
          </a:p>
        </p:txBody>
      </p:sp>
      <p:sp>
        <p:nvSpPr>
          <p:cNvPr id="4" name="TextBox 3">
            <a:extLst>
              <a:ext uri="{FF2B5EF4-FFF2-40B4-BE49-F238E27FC236}">
                <a16:creationId xmlns:a16="http://schemas.microsoft.com/office/drawing/2014/main" id="{7BB97C25-A9F4-4EAF-9947-50BB4B3B1F1C}"/>
              </a:ext>
            </a:extLst>
          </p:cNvPr>
          <p:cNvSpPr txBox="1"/>
          <p:nvPr/>
        </p:nvSpPr>
        <p:spPr>
          <a:xfrm>
            <a:off x="729082" y="3635233"/>
            <a:ext cx="10450286" cy="584775"/>
          </a:xfrm>
          <a:prstGeom prst="rect">
            <a:avLst/>
          </a:prstGeom>
          <a:noFill/>
        </p:spPr>
        <p:txBody>
          <a:bodyPr wrap="square" rtlCol="0">
            <a:spAutoFit/>
          </a:bodyPr>
          <a:lstStyle/>
          <a:p>
            <a:pPr algn="l"/>
            <a:r>
              <a:rPr lang="en-US" sz="3200" dirty="0" err="1">
                <a:solidFill>
                  <a:srgbClr val="000000"/>
                </a:solidFill>
                <a:latin typeface="Times New Roman" pitchFamily="18" charset="0"/>
                <a:ea typeface="Arial-Rounded" panose="020B0500000000000000" pitchFamily="34" charset="0"/>
                <a:cs typeface="Times New Roman" pitchFamily="18" charset="0"/>
              </a:rPr>
              <a:t>Tại</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sao</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lại</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dùng</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dấu</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phẩy</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sau</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từ</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mềm</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mại</a:t>
            </a:r>
            <a:r>
              <a:rPr lang="en-US" sz="3200" dirty="0">
                <a:solidFill>
                  <a:srgbClr val="000000"/>
                </a:solidFill>
                <a:latin typeface="Times New Roman" pitchFamily="18" charset="0"/>
                <a:ea typeface="Arial-Rounded" panose="020B0500000000000000" pitchFamily="34" charset="0"/>
                <a:cs typeface="Times New Roman" pitchFamily="18" charset="0"/>
              </a:rPr>
              <a:t> ?</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p:txBody>
      </p:sp>
      <p:sp>
        <p:nvSpPr>
          <p:cNvPr id="7" name="TextBox 6">
            <a:extLst>
              <a:ext uri="{FF2B5EF4-FFF2-40B4-BE49-F238E27FC236}">
                <a16:creationId xmlns:a16="http://schemas.microsoft.com/office/drawing/2014/main" id="{7BB97C25-A9F4-4EAF-9947-50BB4B3B1F1C}"/>
              </a:ext>
            </a:extLst>
          </p:cNvPr>
          <p:cNvSpPr txBox="1"/>
          <p:nvPr/>
        </p:nvSpPr>
        <p:spPr>
          <a:xfrm>
            <a:off x="591730" y="4537494"/>
            <a:ext cx="10450286" cy="1077218"/>
          </a:xfrm>
          <a:prstGeom prst="rect">
            <a:avLst/>
          </a:prstGeom>
          <a:noFill/>
        </p:spPr>
        <p:txBody>
          <a:bodyPr wrap="square" rtlCol="0">
            <a:spAutoFit/>
          </a:bodyPr>
          <a:lstStyle/>
          <a:p>
            <a:pPr algn="l"/>
            <a:r>
              <a:rPr lang="en-US" sz="3200" dirty="0">
                <a:solidFill>
                  <a:srgbClr val="000000"/>
                </a:solidFill>
                <a:latin typeface="Times New Roman" pitchFamily="18" charset="0"/>
                <a:ea typeface="Arial-Rounded" panose="020B0500000000000000" pitchFamily="34" charset="0"/>
                <a:cs typeface="Times New Roman" pitchFamily="18" charset="0"/>
                <a:sym typeface="Wingdings" panose="05000000000000000000" pitchFamily="2" charset="2"/>
              </a:rPr>
              <a:t></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dấu</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phẩy</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để</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ngăn</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cách</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2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từ</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mềm</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mại</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và</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dễ</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thương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vì</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hai</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từ</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này</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có</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chức</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năng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chỉ</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đặc</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điểm</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của</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đồ</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chơi</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p:txBody>
      </p:sp>
      <p:sp>
        <p:nvSpPr>
          <p:cNvPr id="5" name="TextBox 4"/>
          <p:cNvSpPr txBox="1"/>
          <p:nvPr/>
        </p:nvSpPr>
        <p:spPr>
          <a:xfrm>
            <a:off x="1628383" y="2773616"/>
            <a:ext cx="7816241"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Mẫu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Chú</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gấu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mềm</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dễ</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thương</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9" name="TextBox 8"/>
          <p:cNvSpPr txBox="1"/>
          <p:nvPr/>
        </p:nvSpPr>
        <p:spPr>
          <a:xfrm>
            <a:off x="7023113" y="2811194"/>
            <a:ext cx="279561"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cxnSp>
        <p:nvCxnSpPr>
          <p:cNvPr id="6" name="Straight Connector 5"/>
          <p:cNvCxnSpPr/>
          <p:nvPr/>
        </p:nvCxnSpPr>
        <p:spPr>
          <a:xfrm flipV="1">
            <a:off x="2299855" y="2566382"/>
            <a:ext cx="2050470" cy="141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04131" y="2566381"/>
            <a:ext cx="2132874" cy="141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338363" y="2552233"/>
            <a:ext cx="1544947" cy="141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2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9F3E92-0227-4124-ACDE-3CACE15EE2EA}"/>
              </a:ext>
            </a:extLst>
          </p:cNvPr>
          <p:cNvSpPr txBox="1"/>
          <p:nvPr/>
        </p:nvSpPr>
        <p:spPr>
          <a:xfrm>
            <a:off x="704465" y="1738840"/>
            <a:ext cx="8942120" cy="523220"/>
          </a:xfrm>
          <a:prstGeom prst="rect">
            <a:avLst/>
          </a:prstGeom>
          <a:noFill/>
        </p:spPr>
        <p:txBody>
          <a:bodyPr wrap="square" rtlCol="0">
            <a:spAutoFit/>
          </a:bodyPr>
          <a:lstStyle/>
          <a:p>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Cần</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714428F-99E1-40CE-A283-9CF3C5B0560D}"/>
              </a:ext>
            </a:extLst>
          </p:cNvPr>
          <p:cNvPicPr>
            <a:picLocks noChangeAspect="1"/>
          </p:cNvPicPr>
          <p:nvPr/>
        </p:nvPicPr>
        <p:blipFill>
          <a:blip r:embed="rId3"/>
          <a:stretch>
            <a:fillRect/>
          </a:stretch>
        </p:blipFill>
        <p:spPr>
          <a:xfrm>
            <a:off x="866898" y="2538833"/>
            <a:ext cx="8242968" cy="1714500"/>
          </a:xfrm>
          <a:prstGeom prst="rect">
            <a:avLst/>
          </a:prstGeom>
        </p:spPr>
      </p:pic>
    </p:spTree>
    <p:extLst>
      <p:ext uri="{BB962C8B-B14F-4D97-AF65-F5344CB8AC3E}">
        <p14:creationId xmlns:p14="http://schemas.microsoft.com/office/powerpoint/2010/main" val="1018831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B97C25-A9F4-4EAF-9947-50BB4B3B1F1C}"/>
              </a:ext>
            </a:extLst>
          </p:cNvPr>
          <p:cNvSpPr txBox="1"/>
          <p:nvPr/>
        </p:nvSpPr>
        <p:spPr>
          <a:xfrm>
            <a:off x="867303" y="2926679"/>
            <a:ext cx="10450286" cy="1569660"/>
          </a:xfrm>
          <a:prstGeom prst="rect">
            <a:avLst/>
          </a:prstGeom>
          <a:noFill/>
        </p:spPr>
        <p:txBody>
          <a:bodyPr wrap="square" rtlCol="0">
            <a:spAutoFit/>
          </a:bodyPr>
          <a:lstStyle/>
          <a:p>
            <a:pPr algn="l"/>
            <a:r>
              <a:rPr lang="en-US" sz="3200" b="0" i="0" dirty="0" smtClean="0">
                <a:solidFill>
                  <a:srgbClr val="000000"/>
                </a:solidFill>
                <a:effectLst/>
                <a:latin typeface="Times New Roman" pitchFamily="18" charset="0"/>
                <a:ea typeface="Arial-Rounded" panose="020B0500000000000000" pitchFamily="34" charset="0"/>
                <a:cs typeface="Times New Roman" pitchFamily="18" charset="0"/>
              </a:rPr>
              <a:t>a.  </a:t>
            </a:r>
            <a:r>
              <a:rPr lang="vi-VN" sz="3200" b="0" i="0" dirty="0" smtClean="0">
                <a:solidFill>
                  <a:srgbClr val="000000"/>
                </a:solidFill>
                <a:effectLst/>
                <a:latin typeface="Times New Roman" pitchFamily="18" charset="0"/>
                <a:ea typeface="Arial-Rounded" panose="020B0500000000000000" pitchFamily="34" charset="0"/>
                <a:cs typeface="Times New Roman" pitchFamily="18" charset="0"/>
              </a:rPr>
              <a:t>Em </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thích đồ chơi ô tô</a:t>
            </a:r>
            <a:r>
              <a:rPr lang="vi-VN" sz="3200" b="1" i="0" dirty="0">
                <a:solidFill>
                  <a:srgbClr val="FF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máy bay</a:t>
            </a:r>
            <a:r>
              <a:rPr lang="en-US" sz="3200" b="0" i="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a:p>
            <a:pPr algn="l"/>
            <a:r>
              <a:rPr lang="vi-VN" sz="3200" b="0" i="0" dirty="0">
                <a:solidFill>
                  <a:srgbClr val="000000"/>
                </a:solidFill>
                <a:effectLst/>
                <a:latin typeface="Times New Roman" pitchFamily="18" charset="0"/>
                <a:ea typeface="Arial-Rounded" panose="020B0500000000000000" pitchFamily="34" charset="0"/>
                <a:cs typeface="Times New Roman" pitchFamily="18" charset="0"/>
              </a:rPr>
              <a:t>b</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Bố dạy em làm đèn ông sao</a:t>
            </a:r>
            <a:r>
              <a:rPr lang="vi-VN" sz="3200" b="1" i="0" dirty="0">
                <a:solidFill>
                  <a:srgbClr val="FF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diều giấy</a:t>
            </a:r>
            <a:r>
              <a:rPr lang="en-US" sz="3200" b="0" i="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a:p>
            <a:pPr algn="l"/>
            <a:r>
              <a:rPr lang="vi-VN" sz="3200" b="0" i="0" dirty="0">
                <a:solidFill>
                  <a:srgbClr val="000000"/>
                </a:solidFill>
                <a:effectLst/>
                <a:latin typeface="Times New Roman" pitchFamily="18" charset="0"/>
                <a:ea typeface="Arial-Rounded" panose="020B0500000000000000" pitchFamily="34" charset="0"/>
                <a:cs typeface="Times New Roman" pitchFamily="18" charset="0"/>
              </a:rPr>
              <a:t>c</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Các bạn đá bóng</a:t>
            </a:r>
            <a:r>
              <a:rPr lang="vi-VN" sz="3200" b="1" i="0" dirty="0">
                <a:solidFill>
                  <a:srgbClr val="FF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đá cầu</a:t>
            </a:r>
            <a:r>
              <a:rPr lang="vi-VN" sz="3200" b="1" i="0" dirty="0">
                <a:solidFill>
                  <a:srgbClr val="FF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nhảy dây trên sân </a:t>
            </a:r>
            <a:r>
              <a:rPr lang="vi-VN" sz="3200" b="0" i="0" dirty="0" smtClean="0">
                <a:solidFill>
                  <a:srgbClr val="000000"/>
                </a:solidFill>
                <a:effectLst/>
                <a:latin typeface="Times New Roman" pitchFamily="18" charset="0"/>
                <a:ea typeface="Arial-Rounded" panose="020B0500000000000000" pitchFamily="34" charset="0"/>
                <a:cs typeface="Times New Roman" pitchFamily="18" charset="0"/>
              </a:rPr>
              <a:t>trường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p:txBody>
      </p:sp>
      <p:sp>
        <p:nvSpPr>
          <p:cNvPr id="6" name="TextBox 5">
            <a:extLst>
              <a:ext uri="{FF2B5EF4-FFF2-40B4-BE49-F238E27FC236}">
                <a16:creationId xmlns:a16="http://schemas.microsoft.com/office/drawing/2014/main" id="{7C9F3E92-0227-4124-ACDE-3CACE15EE2EA}"/>
              </a:ext>
            </a:extLst>
          </p:cNvPr>
          <p:cNvSpPr txBox="1"/>
          <p:nvPr/>
        </p:nvSpPr>
        <p:spPr>
          <a:xfrm>
            <a:off x="867303" y="2039465"/>
            <a:ext cx="8942120" cy="584775"/>
          </a:xfrm>
          <a:prstGeom prst="rect">
            <a:avLst/>
          </a:prstGeom>
          <a:noFill/>
        </p:spPr>
        <p:txBody>
          <a:bodyPr wrap="square" rtlCol="0">
            <a:spAutoFit/>
          </a:bodyPr>
          <a:lstStyle/>
          <a:p>
            <a:r>
              <a:rPr lang="en-US" sz="3200" b="1" i="0" dirty="0">
                <a:solidFill>
                  <a:srgbClr val="000000"/>
                </a:solidFill>
                <a:effectLst/>
                <a:latin typeface="Times New Roman" pitchFamily="18" charset="0"/>
                <a:ea typeface="Arial-Rounded" panose="020B0500000000000000" pitchFamily="34" charset="0"/>
                <a:cs typeface="Times New Roman" pitchFamily="18" charset="0"/>
              </a:rPr>
              <a:t>2.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Cần</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đặt</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dấu</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phẩy</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vào</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vị</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trí</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nào</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trong</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mỗi</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câu</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a:t>
            </a:r>
            <a:endParaRPr lang="en-US" sz="3200" dirty="0">
              <a:latin typeface="Times New Roman" pitchFamily="18" charset="0"/>
              <a:ea typeface="Arial-Rounded" panose="020B0500000000000000" pitchFamily="34" charset="0"/>
              <a:cs typeface="Times New Roman" pitchFamily="18" charset="0"/>
            </a:endParaRPr>
          </a:p>
        </p:txBody>
      </p:sp>
      <p:sp>
        <p:nvSpPr>
          <p:cNvPr id="7" name="TextBox 6">
            <a:extLst>
              <a:ext uri="{FF2B5EF4-FFF2-40B4-BE49-F238E27FC236}">
                <a16:creationId xmlns:a16="http://schemas.microsoft.com/office/drawing/2014/main" id="{7BB97C25-A9F4-4EAF-9947-50BB4B3B1F1C}"/>
              </a:ext>
            </a:extLst>
          </p:cNvPr>
          <p:cNvSpPr txBox="1"/>
          <p:nvPr/>
        </p:nvSpPr>
        <p:spPr>
          <a:xfrm>
            <a:off x="453944" y="4838108"/>
            <a:ext cx="10450286" cy="1077218"/>
          </a:xfrm>
          <a:prstGeom prst="rect">
            <a:avLst/>
          </a:prstGeom>
          <a:noFill/>
        </p:spPr>
        <p:txBody>
          <a:bodyPr wrap="square" rtlCol="0">
            <a:spAutoFit/>
          </a:bodyPr>
          <a:lstStyle/>
          <a:p>
            <a:pPr algn="l"/>
            <a:r>
              <a:rPr lang="en-US" sz="3200" dirty="0">
                <a:solidFill>
                  <a:srgbClr val="000000"/>
                </a:solidFill>
                <a:latin typeface="Times New Roman" pitchFamily="18" charset="0"/>
                <a:ea typeface="Arial-Rounded" panose="020B0500000000000000" pitchFamily="34" charset="0"/>
                <a:cs typeface="Times New Roman" pitchFamily="18" charset="0"/>
                <a:sym typeface="Wingdings" panose="05000000000000000000" pitchFamily="2" charset="2"/>
              </a:rPr>
              <a:t></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dấu</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phẩy</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để</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ngăn</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cách</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giữa</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các</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từ</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ngữ</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b="0" i="0" dirty="0" err="1" smtClean="0">
                <a:solidFill>
                  <a:srgbClr val="000000"/>
                </a:solidFill>
                <a:effectLst/>
                <a:latin typeface="Times New Roman" pitchFamily="18" charset="0"/>
                <a:ea typeface="Arial-Rounded" panose="020B0500000000000000" pitchFamily="34" charset="0"/>
                <a:cs typeface="Times New Roman" pitchFamily="18" charset="0"/>
              </a:rPr>
              <a:t>có</a:t>
            </a:r>
            <a:r>
              <a:rPr lang="en-US" sz="32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chức</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smtClean="0">
                <a:solidFill>
                  <a:srgbClr val="000000"/>
                </a:solidFill>
                <a:effectLst/>
                <a:latin typeface="Times New Roman" pitchFamily="18" charset="0"/>
                <a:ea typeface="Arial-Rounded" panose="020B0500000000000000" pitchFamily="34" charset="0"/>
                <a:cs typeface="Times New Roman" pitchFamily="18" charset="0"/>
              </a:rPr>
              <a:t>năng</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như</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chỉ</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đặc</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điểm</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sự</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vật</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hoạt</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động</a:t>
            </a:r>
            <a:r>
              <a:rPr lang="en-US" sz="3200" dirty="0" smtClean="0">
                <a:solidFill>
                  <a:srgbClr val="000000"/>
                </a:solidFill>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9263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1592-40D3-4F68-B8C0-7B2396E5707A}"/>
              </a:ext>
            </a:extLst>
          </p:cNvPr>
          <p:cNvSpPr txBox="1"/>
          <p:nvPr/>
        </p:nvSpPr>
        <p:spPr>
          <a:xfrm>
            <a:off x="866898" y="2039464"/>
            <a:ext cx="10206110" cy="523220"/>
          </a:xfrm>
          <a:prstGeom prst="rect">
            <a:avLst/>
          </a:prstGeom>
          <a:noFill/>
        </p:spPr>
        <p:txBody>
          <a:bodyPr wrap="square" rtlCol="0">
            <a:spAutoFit/>
          </a:bodyPr>
          <a:lstStyle/>
          <a:p>
            <a:pPr lvl="0"/>
            <a:r>
              <a:rPr lang="en-US" sz="2800" b="1" dirty="0">
                <a:solidFill>
                  <a:srgbClr val="000000"/>
                </a:solidFill>
                <a:latin typeface="Times New Roman" pitchFamily="18" charset="0"/>
                <a:ea typeface="Arial-Rounded" panose="020B0500000000000000" pitchFamily="34" charset="0"/>
                <a:cs typeface="Times New Roman" pitchFamily="18" charset="0"/>
              </a:rPr>
              <a:t>3. </a:t>
            </a:r>
            <a:r>
              <a:rPr lang="en-US" sz="2800" b="1" dirty="0" err="1">
                <a:solidFill>
                  <a:srgbClr val="000000"/>
                </a:solidFill>
                <a:latin typeface="Times New Roman" pitchFamily="18" charset="0"/>
                <a:ea typeface="Arial-Rounded" panose="020B0500000000000000" pitchFamily="34" charset="0"/>
                <a:cs typeface="Times New Roman" pitchFamily="18" charset="0"/>
              </a:rPr>
              <a:t>Cần</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đặt</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dấu</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phẩy</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vào</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vị</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trí</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nào</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trong</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câu</a:t>
            </a:r>
            <a:r>
              <a:rPr lang="en-US" sz="2800" b="1" dirty="0">
                <a:solidFill>
                  <a:srgbClr val="000000"/>
                </a:solidFill>
                <a:latin typeface="Times New Roman" pitchFamily="18" charset="0"/>
                <a:ea typeface="Arial-Rounded" panose="020B0500000000000000" pitchFamily="34" charset="0"/>
                <a:cs typeface="Times New Roman" pitchFamily="18" charset="0"/>
              </a:rPr>
              <a:t> in </a:t>
            </a:r>
            <a:r>
              <a:rPr lang="en-US" sz="2800" b="1" dirty="0" err="1">
                <a:solidFill>
                  <a:srgbClr val="000000"/>
                </a:solidFill>
                <a:latin typeface="Times New Roman" pitchFamily="18" charset="0"/>
                <a:ea typeface="Arial-Rounded" panose="020B0500000000000000" pitchFamily="34" charset="0"/>
                <a:cs typeface="Times New Roman" pitchFamily="18" charset="0"/>
              </a:rPr>
              <a:t>nghiêng</a:t>
            </a:r>
            <a:r>
              <a:rPr lang="en-US" sz="2800" b="1" dirty="0">
                <a:solidFill>
                  <a:srgbClr val="000000"/>
                </a:solidFill>
                <a:latin typeface="Times New Roman" pitchFamily="18" charset="0"/>
                <a:ea typeface="Arial-Rounded" panose="020B0500000000000000" pitchFamily="34" charset="0"/>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4" name="Picture 3">
            <a:extLst>
              <a:ext uri="{FF2B5EF4-FFF2-40B4-BE49-F238E27FC236}">
                <a16:creationId xmlns:a16="http://schemas.microsoft.com/office/drawing/2014/main" id="{2968AE5D-9841-4A09-8F69-4875D4664055}"/>
              </a:ext>
            </a:extLst>
          </p:cNvPr>
          <p:cNvPicPr>
            <a:picLocks noChangeAspect="1"/>
          </p:cNvPicPr>
          <p:nvPr/>
        </p:nvPicPr>
        <p:blipFill>
          <a:blip r:embed="rId2"/>
          <a:stretch>
            <a:fillRect/>
          </a:stretch>
        </p:blipFill>
        <p:spPr>
          <a:xfrm>
            <a:off x="1680054" y="3208004"/>
            <a:ext cx="8305800" cy="1190625"/>
          </a:xfrm>
          <a:prstGeom prst="rect">
            <a:avLst/>
          </a:prstGeom>
        </p:spPr>
      </p:pic>
      <p:sp>
        <p:nvSpPr>
          <p:cNvPr id="5" name="TextBox 4">
            <a:extLst>
              <a:ext uri="{FF2B5EF4-FFF2-40B4-BE49-F238E27FC236}">
                <a16:creationId xmlns:a16="http://schemas.microsoft.com/office/drawing/2014/main" id="{28B86FCF-A59C-49FA-B6F6-F477B07FB418}"/>
              </a:ext>
            </a:extLst>
          </p:cNvPr>
          <p:cNvSpPr txBox="1"/>
          <p:nvPr/>
        </p:nvSpPr>
        <p:spPr>
          <a:xfrm>
            <a:off x="1185106" y="4665389"/>
            <a:ext cx="8942120" cy="954107"/>
          </a:xfrm>
          <a:prstGeom prst="rect">
            <a:avLst/>
          </a:prstGeom>
          <a:noFill/>
        </p:spPr>
        <p:txBody>
          <a:bodyPr wrap="square" rtlCol="0">
            <a:spAutoFit/>
          </a:bodyPr>
          <a:lstStyle/>
          <a:p>
            <a:pPr lvl="0"/>
            <a:r>
              <a:rPr lang="en-US" sz="2800" i="1" dirty="0">
                <a:latin typeface="Times New Roman" pitchFamily="18" charset="0"/>
                <a:ea typeface="Arial-Rounded" panose="020B0500000000000000" pitchFamily="34" charset="0"/>
                <a:cs typeface="Times New Roman" pitchFamily="18" charset="0"/>
              </a:rPr>
              <a:t>C</a:t>
            </a:r>
            <a:r>
              <a:rPr lang="vi-VN" sz="2800" i="1" dirty="0">
                <a:latin typeface="Times New Roman" pitchFamily="18" charset="0"/>
                <a:ea typeface="Arial-Rounded" panose="020B0500000000000000" pitchFamily="34" charset="0"/>
                <a:cs typeface="Times New Roman" pitchFamily="18" charset="0"/>
              </a:rPr>
              <a:t>hi nhận được bao nhiêu là quà: búp </a:t>
            </a:r>
            <a:r>
              <a:rPr lang="vi-VN" sz="2800" i="1" dirty="0" smtClean="0">
                <a:latin typeface="Times New Roman" pitchFamily="18" charset="0"/>
                <a:ea typeface="Arial-Rounded" panose="020B0500000000000000" pitchFamily="34" charset="0"/>
                <a:cs typeface="Times New Roman" pitchFamily="18" charset="0"/>
              </a:rPr>
              <a:t>bê </a:t>
            </a:r>
            <a:r>
              <a:rPr lang="vi-VN" sz="2800" i="1" dirty="0">
                <a:latin typeface="Times New Roman" pitchFamily="18" charset="0"/>
                <a:ea typeface="Arial-Rounded" panose="020B0500000000000000" pitchFamily="34" charset="0"/>
                <a:cs typeface="Times New Roman" pitchFamily="18" charset="0"/>
              </a:rPr>
              <a:t>hộp đựng </a:t>
            </a:r>
            <a:r>
              <a:rPr lang="vi-VN" sz="2800" i="1" dirty="0" smtClean="0">
                <a:latin typeface="Times New Roman" pitchFamily="18" charset="0"/>
                <a:ea typeface="Arial-Rounded" panose="020B0500000000000000" pitchFamily="34" charset="0"/>
                <a:cs typeface="Times New Roman" pitchFamily="18" charset="0"/>
              </a:rPr>
              <a:t>bút </a:t>
            </a:r>
            <a:r>
              <a:rPr lang="vi-VN" sz="2800" i="1" dirty="0">
                <a:latin typeface="Times New Roman" pitchFamily="18" charset="0"/>
                <a:ea typeface="Arial-Rounded" panose="020B0500000000000000" pitchFamily="34" charset="0"/>
                <a:cs typeface="Times New Roman" pitchFamily="18" charset="0"/>
              </a:rPr>
              <a:t>đồng hồ báo thức và chiếc nơ hồng</a:t>
            </a:r>
            <a:r>
              <a:rPr lang="en-US" sz="2800" i="1" dirty="0">
                <a:latin typeface="Times New Roman" pitchFamily="18" charset="0"/>
                <a:ea typeface="Arial-Rounded" panose="020B0500000000000000" pitchFamily="34" charset="0"/>
                <a:cs typeface="Times New Roman" pitchFamily="18" charset="0"/>
              </a:rPr>
              <a:t>.</a:t>
            </a:r>
            <a:endParaRPr kumimoji="0" lang="en-US" sz="2800" b="0" i="1"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cxnSp>
        <p:nvCxnSpPr>
          <p:cNvPr id="7" name="Straight Connector 6"/>
          <p:cNvCxnSpPr/>
          <p:nvPr/>
        </p:nvCxnSpPr>
        <p:spPr>
          <a:xfrm flipV="1">
            <a:off x="2133600" y="2511255"/>
            <a:ext cx="1870372" cy="7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352911" y="2518595"/>
            <a:ext cx="2998916" cy="18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93673" y="2518595"/>
            <a:ext cx="12746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8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heel(1)">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1592-40D3-4F68-B8C0-7B2396E5707A}"/>
              </a:ext>
            </a:extLst>
          </p:cNvPr>
          <p:cNvSpPr txBox="1"/>
          <p:nvPr/>
        </p:nvSpPr>
        <p:spPr>
          <a:xfrm>
            <a:off x="637207" y="2226514"/>
            <a:ext cx="10105902" cy="523220"/>
          </a:xfrm>
          <a:prstGeom prst="rect">
            <a:avLst/>
          </a:prstGeom>
          <a:noFill/>
        </p:spPr>
        <p:txBody>
          <a:bodyPr wrap="square" rtlCol="0">
            <a:spAutoFit/>
          </a:bodyPr>
          <a:lstStyle/>
          <a:p>
            <a:pPr lvl="0"/>
            <a:r>
              <a:rPr lang="en-US" sz="2800" b="1" dirty="0">
                <a:solidFill>
                  <a:srgbClr val="000000"/>
                </a:solidFill>
                <a:latin typeface="Times New Roman" pitchFamily="18" charset="0"/>
                <a:ea typeface="Arial-Rounded" panose="020B0500000000000000" pitchFamily="34" charset="0"/>
                <a:cs typeface="Times New Roman" pitchFamily="18" charset="0"/>
              </a:rPr>
              <a:t>3. </a:t>
            </a:r>
            <a:r>
              <a:rPr lang="en-US" sz="2800" b="1" dirty="0" err="1">
                <a:solidFill>
                  <a:srgbClr val="000000"/>
                </a:solidFill>
                <a:latin typeface="Times New Roman" pitchFamily="18" charset="0"/>
                <a:ea typeface="Arial-Rounded" panose="020B0500000000000000" pitchFamily="34" charset="0"/>
                <a:cs typeface="Times New Roman" pitchFamily="18" charset="0"/>
              </a:rPr>
              <a:t>Cần</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đặt</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dấu</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phẩy</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vào</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vị</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trí</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nào</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trong</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câu</a:t>
            </a:r>
            <a:r>
              <a:rPr lang="en-US" sz="2800" b="1" dirty="0">
                <a:solidFill>
                  <a:srgbClr val="000000"/>
                </a:solidFill>
                <a:latin typeface="Times New Roman" pitchFamily="18" charset="0"/>
                <a:ea typeface="Arial-Rounded" panose="020B0500000000000000" pitchFamily="34" charset="0"/>
                <a:cs typeface="Times New Roman" pitchFamily="18" charset="0"/>
              </a:rPr>
              <a:t> in </a:t>
            </a:r>
            <a:r>
              <a:rPr lang="en-US" sz="2800" b="1" dirty="0" err="1">
                <a:solidFill>
                  <a:srgbClr val="000000"/>
                </a:solidFill>
                <a:latin typeface="Times New Roman" pitchFamily="18" charset="0"/>
                <a:ea typeface="Arial-Rounded" panose="020B0500000000000000" pitchFamily="34" charset="0"/>
                <a:cs typeface="Times New Roman" pitchFamily="18" charset="0"/>
              </a:rPr>
              <a:t>nghiêng</a:t>
            </a:r>
            <a:r>
              <a:rPr lang="en-US" sz="2800" b="1" dirty="0">
                <a:solidFill>
                  <a:srgbClr val="000000"/>
                </a:solidFill>
                <a:latin typeface="Times New Roman" pitchFamily="18" charset="0"/>
                <a:ea typeface="Arial-Rounded" panose="020B0500000000000000" pitchFamily="34" charset="0"/>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4" name="Picture 3">
            <a:extLst>
              <a:ext uri="{FF2B5EF4-FFF2-40B4-BE49-F238E27FC236}">
                <a16:creationId xmlns:a16="http://schemas.microsoft.com/office/drawing/2014/main" id="{2968AE5D-9841-4A09-8F69-4875D4664055}"/>
              </a:ext>
            </a:extLst>
          </p:cNvPr>
          <p:cNvPicPr>
            <a:picLocks noChangeAspect="1"/>
          </p:cNvPicPr>
          <p:nvPr/>
        </p:nvPicPr>
        <p:blipFill>
          <a:blip r:embed="rId2"/>
          <a:stretch>
            <a:fillRect/>
          </a:stretch>
        </p:blipFill>
        <p:spPr>
          <a:xfrm>
            <a:off x="1109550" y="2906411"/>
            <a:ext cx="9960232" cy="1427786"/>
          </a:xfrm>
          <a:prstGeom prst="rect">
            <a:avLst/>
          </a:prstGeom>
        </p:spPr>
      </p:pic>
      <p:sp>
        <p:nvSpPr>
          <p:cNvPr id="5" name="TextBox 4">
            <a:extLst>
              <a:ext uri="{FF2B5EF4-FFF2-40B4-BE49-F238E27FC236}">
                <a16:creationId xmlns:a16="http://schemas.microsoft.com/office/drawing/2014/main" id="{28B86FCF-A59C-49FA-B6F6-F477B07FB418}"/>
              </a:ext>
            </a:extLst>
          </p:cNvPr>
          <p:cNvSpPr txBox="1"/>
          <p:nvPr/>
        </p:nvSpPr>
        <p:spPr>
          <a:xfrm>
            <a:off x="1109550" y="4490874"/>
            <a:ext cx="8942120" cy="954107"/>
          </a:xfrm>
          <a:prstGeom prst="rect">
            <a:avLst/>
          </a:prstGeom>
          <a:noFill/>
        </p:spPr>
        <p:txBody>
          <a:bodyPr wrap="square" rtlCol="0">
            <a:spAutoFit/>
          </a:bodyPr>
          <a:lstStyle/>
          <a:p>
            <a:pPr lvl="0"/>
            <a:r>
              <a:rPr lang="en-US" sz="2800" i="1" dirty="0">
                <a:latin typeface="Times New Roman" pitchFamily="18" charset="0"/>
                <a:ea typeface="Arial-Rounded" panose="020B0500000000000000" pitchFamily="34" charset="0"/>
                <a:cs typeface="Times New Roman" pitchFamily="18" charset="0"/>
              </a:rPr>
              <a:t>C</a:t>
            </a:r>
            <a:r>
              <a:rPr lang="vi-VN" sz="2800" i="1" dirty="0">
                <a:latin typeface="Times New Roman" pitchFamily="18" charset="0"/>
                <a:ea typeface="Arial-Rounded" panose="020B0500000000000000" pitchFamily="34" charset="0"/>
                <a:cs typeface="Times New Roman" pitchFamily="18" charset="0"/>
              </a:rPr>
              <a:t>hi nhận được bao nhiêu là quà: búp bê</a:t>
            </a:r>
            <a:r>
              <a:rPr lang="vi-VN" sz="2800" i="1" dirty="0">
                <a:solidFill>
                  <a:srgbClr val="FF0000"/>
                </a:solidFill>
                <a:latin typeface="Times New Roman" pitchFamily="18" charset="0"/>
                <a:ea typeface="Arial-Rounded" panose="020B0500000000000000" pitchFamily="34" charset="0"/>
                <a:cs typeface="Times New Roman" pitchFamily="18" charset="0"/>
              </a:rPr>
              <a:t>,</a:t>
            </a:r>
            <a:r>
              <a:rPr lang="vi-VN" sz="2800" i="1" dirty="0">
                <a:latin typeface="Times New Roman" pitchFamily="18" charset="0"/>
                <a:ea typeface="Arial-Rounded" panose="020B0500000000000000" pitchFamily="34" charset="0"/>
                <a:cs typeface="Times New Roman" pitchFamily="18" charset="0"/>
              </a:rPr>
              <a:t> hộp đựng bút</a:t>
            </a:r>
            <a:r>
              <a:rPr lang="vi-VN" sz="2800" b="1" i="1" dirty="0">
                <a:solidFill>
                  <a:srgbClr val="FF0000"/>
                </a:solidFill>
                <a:latin typeface="Times New Roman" pitchFamily="18" charset="0"/>
                <a:ea typeface="Arial-Rounded" panose="020B0500000000000000" pitchFamily="34" charset="0"/>
                <a:cs typeface="Times New Roman" pitchFamily="18" charset="0"/>
              </a:rPr>
              <a:t>,</a:t>
            </a:r>
            <a:r>
              <a:rPr lang="vi-VN" sz="2800" i="1" dirty="0">
                <a:latin typeface="Times New Roman" pitchFamily="18" charset="0"/>
                <a:ea typeface="Arial-Rounded" panose="020B0500000000000000" pitchFamily="34" charset="0"/>
                <a:cs typeface="Times New Roman" pitchFamily="18" charset="0"/>
              </a:rPr>
              <a:t> đồng hồ báo thức và chiếc nơ hồng</a:t>
            </a:r>
            <a:r>
              <a:rPr lang="en-US" sz="2800" i="1" dirty="0">
                <a:latin typeface="Times New Roman" pitchFamily="18" charset="0"/>
                <a:ea typeface="Arial-Rounded" panose="020B0500000000000000" pitchFamily="34" charset="0"/>
                <a:cs typeface="Times New Roman" pitchFamily="18" charset="0"/>
              </a:rPr>
              <a:t>.</a:t>
            </a:r>
            <a:endParaRPr kumimoji="0" lang="en-US" sz="2800" b="0" i="1"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8" name="TextBox 7">
            <a:extLst>
              <a:ext uri="{FF2B5EF4-FFF2-40B4-BE49-F238E27FC236}">
                <a16:creationId xmlns:a16="http://schemas.microsoft.com/office/drawing/2014/main" id="{7BB97C25-A9F4-4EAF-9947-50BB4B3B1F1C}"/>
              </a:ext>
            </a:extLst>
          </p:cNvPr>
          <p:cNvSpPr txBox="1"/>
          <p:nvPr/>
        </p:nvSpPr>
        <p:spPr>
          <a:xfrm>
            <a:off x="453944" y="5680393"/>
            <a:ext cx="10450286" cy="1077218"/>
          </a:xfrm>
          <a:prstGeom prst="rect">
            <a:avLst/>
          </a:prstGeom>
          <a:noFill/>
        </p:spPr>
        <p:txBody>
          <a:bodyPr wrap="square" rtlCol="0">
            <a:spAutoFit/>
          </a:bodyPr>
          <a:lstStyle/>
          <a:p>
            <a:pPr algn="l"/>
            <a:r>
              <a:rPr lang="en-US" sz="3200" dirty="0" smtClean="0">
                <a:solidFill>
                  <a:srgbClr val="0000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3200" dirty="0" err="1">
                <a:solidFill>
                  <a:srgbClr val="000000"/>
                </a:solidFill>
                <a:latin typeface="Times New Roman" pitchFamily="18" charset="0"/>
                <a:ea typeface="Arial-Rounded" panose="020B0500000000000000" pitchFamily="34" charset="0"/>
                <a:cs typeface="Times New Roman" pitchFamily="18" charset="0"/>
                <a:sym typeface="Wingdings" panose="05000000000000000000" pitchFamily="2" charset="2"/>
              </a:rPr>
              <a:t>D</a:t>
            </a:r>
            <a:r>
              <a:rPr lang="en-US" sz="3200" b="0" i="0" dirty="0" err="1" smtClean="0">
                <a:solidFill>
                  <a:srgbClr val="000000"/>
                </a:solidFill>
                <a:effectLst/>
                <a:latin typeface="Times New Roman" pitchFamily="18" charset="0"/>
                <a:ea typeface="Arial-Rounded" panose="020B0500000000000000" pitchFamily="34" charset="0"/>
                <a:cs typeface="Times New Roman" pitchFamily="18" charset="0"/>
              </a:rPr>
              <a:t>ấu</a:t>
            </a:r>
            <a:r>
              <a:rPr lang="en-US" sz="32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smtClean="0">
                <a:solidFill>
                  <a:srgbClr val="000000"/>
                </a:solidFill>
                <a:effectLst/>
                <a:latin typeface="Times New Roman" pitchFamily="18" charset="0"/>
                <a:ea typeface="Arial-Rounded" panose="020B0500000000000000" pitchFamily="34" charset="0"/>
                <a:cs typeface="Times New Roman" pitchFamily="18" charset="0"/>
              </a:rPr>
              <a:t>phẩy</a:t>
            </a:r>
            <a:r>
              <a:rPr lang="en-US" sz="32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smtClean="0">
                <a:solidFill>
                  <a:srgbClr val="000000"/>
                </a:solidFill>
                <a:effectLst/>
                <a:latin typeface="Times New Roman" pitchFamily="18" charset="0"/>
                <a:ea typeface="Arial-Rounded" panose="020B0500000000000000" pitchFamily="34" charset="0"/>
                <a:cs typeface="Times New Roman" pitchFamily="18" charset="0"/>
              </a:rPr>
              <a:t>dùng</a:t>
            </a:r>
            <a:r>
              <a:rPr lang="en-US" sz="32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để</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ngăn</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cách</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giữa</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các</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từ</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ngữ</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b="0" i="0" dirty="0" err="1" smtClean="0">
                <a:solidFill>
                  <a:srgbClr val="000000"/>
                </a:solidFill>
                <a:effectLst/>
                <a:latin typeface="Times New Roman" pitchFamily="18" charset="0"/>
                <a:ea typeface="Arial-Rounded" panose="020B0500000000000000" pitchFamily="34" charset="0"/>
                <a:cs typeface="Times New Roman" pitchFamily="18" charset="0"/>
              </a:rPr>
              <a:t>có</a:t>
            </a:r>
            <a:r>
              <a:rPr lang="en-US" sz="32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chức</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smtClean="0">
                <a:solidFill>
                  <a:srgbClr val="000000"/>
                </a:solidFill>
                <a:effectLst/>
                <a:latin typeface="Times New Roman" pitchFamily="18" charset="0"/>
                <a:ea typeface="Arial-Rounded" panose="020B0500000000000000" pitchFamily="34" charset="0"/>
                <a:cs typeface="Times New Roman" pitchFamily="18" charset="0"/>
              </a:rPr>
              <a:t>năng</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dùng</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để</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liệt</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kê</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các</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sự</a:t>
            </a:r>
            <a:r>
              <a:rPr lang="en-US" sz="3200" dirty="0" smtClean="0">
                <a:solidFill>
                  <a:srgbClr val="000000"/>
                </a:solidFill>
                <a:latin typeface="Times New Roman" pitchFamily="18" charset="0"/>
                <a:ea typeface="Arial-Rounded" panose="020B0500000000000000" pitchFamily="34" charset="0"/>
                <a:cs typeface="Times New Roman" pitchFamily="18" charset="0"/>
              </a:rPr>
              <a:t> </a:t>
            </a:r>
            <a:r>
              <a:rPr lang="en-US" sz="3200" dirty="0" err="1" smtClean="0">
                <a:solidFill>
                  <a:srgbClr val="000000"/>
                </a:solidFill>
                <a:latin typeface="Times New Roman" pitchFamily="18" charset="0"/>
                <a:ea typeface="Arial-Rounded" panose="020B0500000000000000" pitchFamily="34" charset="0"/>
                <a:cs typeface="Times New Roman" pitchFamily="18" charset="0"/>
              </a:rPr>
              <a:t>vật</a:t>
            </a:r>
            <a:r>
              <a:rPr lang="en-US" sz="3200" dirty="0">
                <a:solidFill>
                  <a:srgbClr val="000000"/>
                </a:solidFill>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4779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973" y="3646137"/>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248" y="3134028"/>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8572" y="3646136"/>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2847" y="3134027"/>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4879" y="3646136"/>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9154" y="3134027"/>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sp>
        <p:nvSpPr>
          <p:cNvPr id="42" name="Flowchart: Summing Junction 41">
            <a:hlinkClick r:id="rId13"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599765" y="536470"/>
            <a:ext cx="7351059" cy="1766770"/>
          </a:xfrm>
          <a:prstGeom prst="rect">
            <a:avLst/>
          </a:prstGeom>
          <a:noFill/>
        </p:spPr>
        <p:txBody>
          <a:bodyPr wrap="none" lIns="91440" tIns="45720" rIns="91440" bIns="45720">
            <a:prstTxWarp prst="textCurveDown">
              <a:avLst/>
            </a:prstTxWarp>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HỘP QUÀ BÍ MẬT</a:t>
            </a:r>
            <a:endParaRPr lang="en-US"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75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afterEffect">
                                  <p:stCondLst>
                                    <p:cond delay="0"/>
                                  </p:stCondLst>
                                  <p:endCondLst>
                                    <p:cond evt="onNext" delay="0">
                                      <p:tgtEl>
                                        <p:sldTgt/>
                                      </p:tgtEl>
                                    </p:cond>
                                  </p:end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9027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itchFamily="18" charset="0"/>
                <a:cs typeface="Times New Roman" pitchFamily="18" charset="0"/>
              </a:rPr>
              <a:t>Từ</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nào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sau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đây</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không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phải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là</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từ</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chỉ</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đồ</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chơi</a:t>
            </a:r>
            <a:r>
              <a:rPr lang="en-US" sz="3200" dirty="0" smtClean="0">
                <a:solidFill>
                  <a:schemeClr val="tx1"/>
                </a:solidFill>
                <a:latin typeface="Times New Roman" pitchFamily="18" charset="0"/>
                <a:cs typeface="Times New Roman" pitchFamily="18" charset="0"/>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5379878"/>
            <a:ext cx="2438330" cy="25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5" action="ppaction://hlinksldjump"/>
            <a:extLst>
              <a:ext uri="{FF2B5EF4-FFF2-40B4-BE49-F238E27FC236}">
                <a16:creationId xmlns:a16="http://schemas.microsoft.com/office/drawing/2014/main" id="{AA693000-41B6-4481-BACC-F3E8F4F6DBBA}"/>
              </a:ext>
            </a:extLst>
          </p:cNvPr>
          <p:cNvSpPr/>
          <p:nvPr/>
        </p:nvSpPr>
        <p:spPr>
          <a:xfrm rot="586976" flipH="1">
            <a:off x="2801407" y="4454787"/>
            <a:ext cx="2310938" cy="899514"/>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240" y="5843232"/>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009346" y="3823479"/>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4557894" y="4050645"/>
            <a:ext cx="880161" cy="843194"/>
          </a:xfrm>
          <a:prstGeom prst="rect">
            <a:avLst/>
          </a:prstGeom>
        </p:spPr>
      </p:pic>
      <p:sp>
        <p:nvSpPr>
          <p:cNvPr id="18" name="Rectangle 17"/>
          <p:cNvSpPr/>
          <p:nvPr/>
        </p:nvSpPr>
        <p:spPr>
          <a:xfrm>
            <a:off x="3297353" y="1812029"/>
            <a:ext cx="6840036"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A. </a:t>
            </a:r>
            <a:r>
              <a:rPr lang="en-US" sz="2800" dirty="0" smtClean="0">
                <a:solidFill>
                  <a:prstClr val="black"/>
                </a:solidFill>
                <a:latin typeface="Times New Roman" panose="02020603050405020304" pitchFamily="18" charset="0"/>
                <a:cs typeface="Times New Roman" panose="02020603050405020304" pitchFamily="18" charset="0"/>
              </a:rPr>
              <a:t>Ô </a:t>
            </a:r>
            <a:r>
              <a:rPr lang="en-US" sz="2800" dirty="0" err="1" smtClean="0">
                <a:solidFill>
                  <a:prstClr val="black"/>
                </a:solidFill>
                <a:latin typeface="Times New Roman" panose="02020603050405020304" pitchFamily="18" charset="0"/>
                <a:cs typeface="Times New Roman" panose="02020603050405020304" pitchFamily="18" charset="0"/>
              </a:rPr>
              <a:t>tô</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9" name="Rectangle 18"/>
          <p:cNvSpPr/>
          <p:nvPr/>
        </p:nvSpPr>
        <p:spPr>
          <a:xfrm>
            <a:off x="3297353" y="2390149"/>
            <a:ext cx="5808842"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B. </a:t>
            </a:r>
            <a:r>
              <a:rPr lang="en-US" sz="2800" dirty="0" err="1" smtClean="0">
                <a:solidFill>
                  <a:prstClr val="black"/>
                </a:solidFill>
                <a:latin typeface="Times New Roman" panose="02020603050405020304" pitchFamily="18" charset="0"/>
                <a:cs typeface="Times New Roman" panose="02020603050405020304" pitchFamily="18" charset="0"/>
              </a:rPr>
              <a:t>Gấu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bông</a:t>
            </a:r>
            <a:endParaRPr lang="en-US" sz="28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3297353" y="2842701"/>
            <a:ext cx="6070099"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C. </a:t>
            </a:r>
            <a:r>
              <a:rPr lang="en-US" sz="2800" dirty="0" err="1" smtClean="0">
                <a:solidFill>
                  <a:prstClr val="black"/>
                </a:solidFill>
                <a:latin typeface="Times New Roman" panose="02020603050405020304" pitchFamily="18" charset="0"/>
                <a:cs typeface="Times New Roman" panose="02020603050405020304" pitchFamily="18" charset="0"/>
              </a:rPr>
              <a:t>Cây</a:t>
            </a:r>
            <a:r>
              <a:rPr lang="en-US" sz="2800" dirty="0" smtClean="0">
                <a:solidFill>
                  <a:prstClr val="black"/>
                </a:solidFill>
                <a:latin typeface="Times New Roman" panose="02020603050405020304" pitchFamily="18" charset="0"/>
                <a:cs typeface="Times New Roman" panose="02020603050405020304" pitchFamily="18" charset="0"/>
              </a:rPr>
              <a:t> cam</a:t>
            </a:r>
            <a:endParaRPr lang="en-US" sz="2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3297353" y="3336846"/>
            <a:ext cx="6958373"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D. </a:t>
            </a:r>
            <a:r>
              <a:rPr lang="en-US" sz="2800" dirty="0" err="1" smtClean="0">
                <a:solidFill>
                  <a:prstClr val="black"/>
                </a:solidFill>
                <a:latin typeface="Times New Roman" panose="02020603050405020304" pitchFamily="18" charset="0"/>
                <a:cs typeface="Times New Roman" panose="02020603050405020304" pitchFamily="18" charset="0"/>
              </a:rPr>
              <a:t>Lê</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gô</a:t>
            </a:r>
            <a:endParaRPr lang="en-US" sz="2800" b="1" dirty="0">
              <a:latin typeface="Times New Roman" panose="02020603050405020304" pitchFamily="18" charset="0"/>
              <a:cs typeface="Times New Roman" panose="02020603050405020304" pitchFamily="18" charset="0"/>
            </a:endParaRPr>
          </a:p>
        </p:txBody>
      </p:sp>
      <p:sp>
        <p:nvSpPr>
          <p:cNvPr id="2" name="Oval 1"/>
          <p:cNvSpPr/>
          <p:nvPr/>
        </p:nvSpPr>
        <p:spPr>
          <a:xfrm>
            <a:off x="3233469" y="2842701"/>
            <a:ext cx="540000" cy="536279"/>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8166002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500"/>
                                        <p:tgtEl>
                                          <p:spTgt spid="18">
                                            <p:txEl>
                                              <p:pRg st="0" end="0"/>
                                            </p:txEl>
                                          </p:spTgt>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par>
                                <p:cTn id="26" presetID="24" presetClass="emph" presetSubtype="0" fill="hold" grpId="0" nodeType="withEffect">
                                  <p:stCondLst>
                                    <p:cond delay="0"/>
                                  </p:stCondLst>
                                  <p:childTnLst>
                                    <p:animClr clrSpc="hsl" dir="cw">
                                      <p:cBhvr override="childStyle">
                                        <p:cTn id="27" dur="500" fill="hold"/>
                                        <p:tgtEl>
                                          <p:spTgt spid="19">
                                            <p:txEl>
                                              <p:pRg st="0" end="0"/>
                                            </p:txEl>
                                          </p:spTgt>
                                        </p:tgtEl>
                                        <p:attrNameLst>
                                          <p:attrName>style.color</p:attrName>
                                        </p:attrNameLst>
                                      </p:cBhvr>
                                      <p:by>
                                        <p:hsl h="0" s="-12549" l="-25098"/>
                                      </p:by>
                                    </p:animClr>
                                    <p:animClr clrSpc="hsl" dir="cw">
                                      <p:cBhvr>
                                        <p:cTn id="28" dur="500" fill="hold"/>
                                        <p:tgtEl>
                                          <p:spTgt spid="19">
                                            <p:txEl>
                                              <p:pRg st="0" end="0"/>
                                            </p:txEl>
                                          </p:spTgt>
                                        </p:tgtEl>
                                        <p:attrNameLst>
                                          <p:attrName>fillcolor</p:attrName>
                                        </p:attrNameLst>
                                      </p:cBhvr>
                                      <p:by>
                                        <p:hsl h="0" s="-12549" l="-25098"/>
                                      </p:by>
                                    </p:animClr>
                                    <p:animClr clrSpc="hsl" dir="cw">
                                      <p:cBhvr>
                                        <p:cTn id="29" dur="500" fill="hold"/>
                                        <p:tgtEl>
                                          <p:spTgt spid="19">
                                            <p:txEl>
                                              <p:pRg st="0" end="0"/>
                                            </p:txEl>
                                          </p:spTgt>
                                        </p:tgtEl>
                                        <p:attrNameLst>
                                          <p:attrName>stroke.color</p:attrName>
                                        </p:attrNameLst>
                                      </p:cBhvr>
                                      <p:by>
                                        <p:hsl h="0" s="-12549" l="-25098"/>
                                      </p:by>
                                    </p:animClr>
                                    <p:set>
                                      <p:cBhvr>
                                        <p:cTn id="30" dur="500" fill="hold"/>
                                        <p:tgtEl>
                                          <p:spTgt spid="19">
                                            <p:txEl>
                                              <p:pRg st="0" end="0"/>
                                            </p:txEl>
                                          </p:spTgt>
                                        </p:tgtEl>
                                        <p:attrNameLst>
                                          <p:attrName>fill.type</p:attrName>
                                        </p:attrNameLst>
                                      </p:cBhvr>
                                      <p:to>
                                        <p:strVal val="solid"/>
                                      </p:to>
                                    </p:set>
                                  </p:childTnLst>
                                </p:cTn>
                              </p:par>
                              <p:par>
                                <p:cTn id="31" presetID="24" presetClass="emph" presetSubtype="0" fill="hold" grpId="0" nodeType="withEffect">
                                  <p:stCondLst>
                                    <p:cond delay="0"/>
                                  </p:stCondLst>
                                  <p:childTnLst>
                                    <p:animClr clrSpc="hsl" dir="cw">
                                      <p:cBhvr override="childStyle">
                                        <p:cTn id="32" dur="500" fill="hold"/>
                                        <p:tgtEl>
                                          <p:spTgt spid="20">
                                            <p:txEl>
                                              <p:pRg st="0" end="0"/>
                                            </p:txEl>
                                          </p:spTgt>
                                        </p:tgtEl>
                                        <p:attrNameLst>
                                          <p:attrName>style.color</p:attrName>
                                        </p:attrNameLst>
                                      </p:cBhvr>
                                      <p:by>
                                        <p:hsl h="0" s="-12549" l="-25098"/>
                                      </p:by>
                                    </p:animClr>
                                    <p:animClr clrSpc="hsl" dir="cw">
                                      <p:cBhvr>
                                        <p:cTn id="33" dur="500" fill="hold"/>
                                        <p:tgtEl>
                                          <p:spTgt spid="20">
                                            <p:txEl>
                                              <p:pRg st="0" end="0"/>
                                            </p:txEl>
                                          </p:spTgt>
                                        </p:tgtEl>
                                        <p:attrNameLst>
                                          <p:attrName>fillcolor</p:attrName>
                                        </p:attrNameLst>
                                      </p:cBhvr>
                                      <p:by>
                                        <p:hsl h="0" s="-12549" l="-25098"/>
                                      </p:by>
                                    </p:animClr>
                                    <p:animClr clrSpc="hsl" dir="cw">
                                      <p:cBhvr>
                                        <p:cTn id="34" dur="500" fill="hold"/>
                                        <p:tgtEl>
                                          <p:spTgt spid="20">
                                            <p:txEl>
                                              <p:pRg st="0" end="0"/>
                                            </p:txEl>
                                          </p:spTgt>
                                        </p:tgtEl>
                                        <p:attrNameLst>
                                          <p:attrName>stroke.color</p:attrName>
                                        </p:attrNameLst>
                                      </p:cBhvr>
                                      <p:by>
                                        <p:hsl h="0" s="-12549" l="-25098"/>
                                      </p:by>
                                    </p:animClr>
                                    <p:set>
                                      <p:cBhvr>
                                        <p:cTn id="35" dur="500" fill="hold"/>
                                        <p:tgtEl>
                                          <p:spTgt spid="20">
                                            <p:txEl>
                                              <p:pRg st="0" end="0"/>
                                            </p:txEl>
                                          </p:spTgt>
                                        </p:tgtEl>
                                        <p:attrNameLst>
                                          <p:attrName>fill.type</p:attrName>
                                        </p:attrNameLst>
                                      </p:cBhvr>
                                      <p:to>
                                        <p:strVal val="solid"/>
                                      </p:to>
                                    </p:set>
                                  </p:childTnLst>
                                </p:cTn>
                              </p:par>
                              <p:par>
                                <p:cTn id="36" presetID="24" presetClass="emph" presetSubtype="0" fill="hold" grpId="0" nodeType="withEffect">
                                  <p:stCondLst>
                                    <p:cond delay="0"/>
                                  </p:stCondLst>
                                  <p:childTnLst>
                                    <p:animClr clrSpc="hsl" dir="cw">
                                      <p:cBhvr override="childStyle">
                                        <p:cTn id="37" dur="500" fill="hold"/>
                                        <p:tgtEl>
                                          <p:spTgt spid="21">
                                            <p:txEl>
                                              <p:pRg st="0" end="0"/>
                                            </p:txEl>
                                          </p:spTgt>
                                        </p:tgtEl>
                                        <p:attrNameLst>
                                          <p:attrName>style.color</p:attrName>
                                        </p:attrNameLst>
                                      </p:cBhvr>
                                      <p:by>
                                        <p:hsl h="0" s="-12549" l="-25098"/>
                                      </p:by>
                                    </p:animClr>
                                    <p:animClr clrSpc="hsl" dir="cw">
                                      <p:cBhvr>
                                        <p:cTn id="38" dur="500" fill="hold"/>
                                        <p:tgtEl>
                                          <p:spTgt spid="21">
                                            <p:txEl>
                                              <p:pRg st="0" end="0"/>
                                            </p:txEl>
                                          </p:spTgt>
                                        </p:tgtEl>
                                        <p:attrNameLst>
                                          <p:attrName>fillcolor</p:attrName>
                                        </p:attrNameLst>
                                      </p:cBhvr>
                                      <p:by>
                                        <p:hsl h="0" s="-12549" l="-25098"/>
                                      </p:by>
                                    </p:animClr>
                                    <p:animClr clrSpc="hsl" dir="cw">
                                      <p:cBhvr>
                                        <p:cTn id="39" dur="500" fill="hold"/>
                                        <p:tgtEl>
                                          <p:spTgt spid="21">
                                            <p:txEl>
                                              <p:pRg st="0" end="0"/>
                                            </p:txEl>
                                          </p:spTgt>
                                        </p:tgtEl>
                                        <p:attrNameLst>
                                          <p:attrName>stroke.color</p:attrName>
                                        </p:attrNameLst>
                                      </p:cBhvr>
                                      <p:by>
                                        <p:hsl h="0" s="-12549" l="-25098"/>
                                      </p:by>
                                    </p:animClr>
                                    <p:set>
                                      <p:cBhvr>
                                        <p:cTn id="40" dur="500" fill="hold"/>
                                        <p:tgtEl>
                                          <p:spTgt spid="21">
                                            <p:txEl>
                                              <p:pRg st="0" end="0"/>
                                            </p:txEl>
                                          </p:spTgt>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build="allAtOnce"/>
      <p:bldP spid="20" grpId="0" build="allAtOnce"/>
      <p:bldP spid="21" grpId="0" build="allAtOnce"/>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792743" y="3920234"/>
            <a:ext cx="1620069"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1800" b="1"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1800" b="1"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hộp</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quà</a:t>
            </a:r>
            <a:r>
              <a:rPr kumimoji="0" lang="en-US" sz="1800" b="1"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192943" y="1752948"/>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Hộp</a:t>
            </a:r>
            <a:r>
              <a:rPr kumimoji="0" 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may </a:t>
            </a:r>
            <a:r>
              <a:rPr kumimoji="0" lang="en-US" sz="40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mắn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567038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8892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itchFamily="18" charset="0"/>
                <a:cs typeface="Times New Roman" pitchFamily="18" charset="0"/>
              </a:rPr>
              <a:t>Dấu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thích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hợp</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để</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điền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vào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câu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sau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là</a:t>
            </a:r>
            <a:r>
              <a:rPr lang="en-US" sz="3200" dirty="0" smtClean="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a:p>
            <a:r>
              <a:rPr lang="en-US" sz="3200" b="1" dirty="0" err="1" smtClean="0">
                <a:solidFill>
                  <a:schemeClr val="tx1"/>
                </a:solidFill>
                <a:latin typeface="Times New Roman" pitchFamily="18" charset="0"/>
                <a:cs typeface="Times New Roman" pitchFamily="18" charset="0"/>
              </a:rPr>
              <a:t>Chúng</a:t>
            </a:r>
            <a:r>
              <a:rPr lang="en-US" sz="3200" b="1" dirty="0" smtClean="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em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trò</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rồng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rắn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lên</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mây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kéo</a:t>
            </a:r>
            <a:r>
              <a:rPr lang="en-US" sz="3200" b="1" dirty="0" smtClean="0">
                <a:solidFill>
                  <a:schemeClr val="tx1"/>
                </a:solidFill>
                <a:latin typeface="Times New Roman" pitchFamily="18" charset="0"/>
                <a:cs typeface="Times New Roman" pitchFamily="18" charset="0"/>
              </a:rPr>
              <a:t> </a:t>
            </a:r>
            <a:r>
              <a:rPr lang="en-US" sz="3200" b="1" dirty="0">
                <a:solidFill>
                  <a:schemeClr val="tx1"/>
                </a:solidFill>
                <a:latin typeface="Times New Roman" pitchFamily="18" charset="0"/>
                <a:cs typeface="Times New Roman" pitchFamily="18" charset="0"/>
              </a:rPr>
              <a:t>co </a:t>
            </a:r>
            <a:r>
              <a:rPr lang="en-US" sz="3200" b="1" dirty="0" err="1">
                <a:solidFill>
                  <a:schemeClr val="tx1"/>
                </a:solidFill>
                <a:latin typeface="Times New Roman" pitchFamily="18" charset="0"/>
                <a:cs typeface="Times New Roman" pitchFamily="18" charset="0"/>
              </a:rPr>
              <a:t>và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mèo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đuổi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chuột</a:t>
            </a:r>
            <a:r>
              <a:rPr lang="en-US" sz="3200" b="1" dirty="0">
                <a:solidFill>
                  <a:schemeClr val="tx1"/>
                </a:solidFill>
                <a:latin typeface="Times New Roman" pitchFamily="18" charset="0"/>
                <a:cs typeface="Times New Roman" pitchFamily="18" charset="0"/>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5409753"/>
            <a:ext cx="2438330" cy="25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5" action="ppaction://hlinksldjump"/>
            <a:extLst>
              <a:ext uri="{FF2B5EF4-FFF2-40B4-BE49-F238E27FC236}">
                <a16:creationId xmlns:a16="http://schemas.microsoft.com/office/drawing/2014/main" id="{AA693000-41B6-4481-BACC-F3E8F4F6DBBA}"/>
              </a:ext>
            </a:extLst>
          </p:cNvPr>
          <p:cNvSpPr/>
          <p:nvPr/>
        </p:nvSpPr>
        <p:spPr>
          <a:xfrm rot="586976" flipH="1">
            <a:off x="2801407" y="4484662"/>
            <a:ext cx="2310938" cy="899514"/>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240" y="587310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009346" y="3853354"/>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4557894" y="4080520"/>
            <a:ext cx="880161" cy="843194"/>
          </a:xfrm>
          <a:prstGeom prst="rect">
            <a:avLst/>
          </a:prstGeom>
        </p:spPr>
      </p:pic>
      <p:sp>
        <p:nvSpPr>
          <p:cNvPr id="2" name="Rectangle 1"/>
          <p:cNvSpPr/>
          <p:nvPr/>
        </p:nvSpPr>
        <p:spPr>
          <a:xfrm>
            <a:off x="8659089" y="789708"/>
            <a:ext cx="538836" cy="45878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p:cNvSpPr/>
          <p:nvPr/>
        </p:nvSpPr>
        <p:spPr>
          <a:xfrm>
            <a:off x="3297353" y="1812029"/>
            <a:ext cx="6840036" cy="584775"/>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A. </a:t>
            </a:r>
            <a:r>
              <a:rPr lang="en-US" sz="2800" dirty="0" err="1" smtClean="0">
                <a:solidFill>
                  <a:prstClr val="black"/>
                </a:solidFill>
                <a:latin typeface="Times New Roman" panose="02020603050405020304" pitchFamily="18" charset="0"/>
                <a:cs typeface="Times New Roman" panose="02020603050405020304" pitchFamily="18" charset="0"/>
              </a:rPr>
              <a:t>dấu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chấm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3297353" y="2348584"/>
            <a:ext cx="5808842" cy="584775"/>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B. </a:t>
            </a:r>
            <a:r>
              <a:rPr lang="en-US" sz="2800" dirty="0" err="1" smtClean="0">
                <a:solidFill>
                  <a:prstClr val="black"/>
                </a:solidFill>
                <a:latin typeface="Times New Roman" panose="02020603050405020304" pitchFamily="18" charset="0"/>
                <a:cs typeface="Times New Roman" panose="02020603050405020304" pitchFamily="18" charset="0"/>
              </a:rPr>
              <a:t>dấu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phẩy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3297353" y="2842701"/>
            <a:ext cx="6070099" cy="584775"/>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C. </a:t>
            </a:r>
            <a:r>
              <a:rPr lang="en-US" sz="2800" dirty="0" err="1" smtClean="0">
                <a:solidFill>
                  <a:prstClr val="black"/>
                </a:solidFill>
                <a:latin typeface="Times New Roman" panose="02020603050405020304" pitchFamily="18" charset="0"/>
                <a:cs typeface="Times New Roman" panose="02020603050405020304" pitchFamily="18" charset="0"/>
              </a:rPr>
              <a:t>dấu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hai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chấm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297353" y="3336846"/>
            <a:ext cx="6958373" cy="584775"/>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D. </a:t>
            </a:r>
            <a:r>
              <a:rPr lang="en-US" sz="2800" dirty="0" err="1" smtClean="0">
                <a:solidFill>
                  <a:prstClr val="black"/>
                </a:solidFill>
                <a:latin typeface="Times New Roman" panose="02020603050405020304" pitchFamily="18" charset="0"/>
                <a:cs typeface="Times New Roman" panose="02020603050405020304" pitchFamily="18" charset="0"/>
              </a:rPr>
              <a:t>dấu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chấm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hỏi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3" name="Oval 22"/>
          <p:cNvSpPr/>
          <p:nvPr/>
        </p:nvSpPr>
        <p:spPr>
          <a:xfrm>
            <a:off x="3247324" y="2376223"/>
            <a:ext cx="540000" cy="536279"/>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p:cNvSpPr txBox="1"/>
          <p:nvPr/>
        </p:nvSpPr>
        <p:spPr>
          <a:xfrm>
            <a:off x="6717371" y="2567086"/>
            <a:ext cx="748146"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962136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2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0.12253 -0.02106 L 0.1694 -0.27106 " pathEditMode="relative" rAng="0" ptsTypes="AA">
                                      <p:cBhvr>
                                        <p:cTn id="46" dur="2000" fill="hold"/>
                                        <p:tgtEl>
                                          <p:spTgt spid="3"/>
                                        </p:tgtEl>
                                        <p:attrNameLst>
                                          <p:attrName>ppt_x</p:attrName>
                                          <p:attrName>ppt_y</p:attrName>
                                        </p:attrNameLst>
                                      </p:cBhvr>
                                      <p:rCtr x="14596"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P spid="19" grpId="0"/>
      <p:bldP spid="20" grpId="0"/>
      <p:bldP spid="21" grpId="0"/>
      <p:bldP spid="22" grpId="0"/>
      <p:bldP spid="23" grpId="0" animBg="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TextBox 44">
            <a:extLst>
              <a:ext uri="{FF2B5EF4-FFF2-40B4-BE49-F238E27FC236}">
                <a16:creationId xmlns:a16="http://schemas.microsoft.com/office/drawing/2014/main" id="{5F50F907-C6BA-4380-9188-2A5EA79C8B5D}"/>
              </a:ext>
            </a:extLst>
          </p:cNvPr>
          <p:cNvSpPr txBox="1"/>
          <p:nvPr/>
        </p:nvSpPr>
        <p:spPr>
          <a:xfrm>
            <a:off x="1506552" y="1514030"/>
            <a:ext cx="82200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smtClean="0">
                <a:ln>
                  <a:noFill/>
                </a:ln>
                <a:effectLst/>
                <a:uLnTx/>
                <a:uFillTx/>
                <a:latin typeface="Times New Roman" panose="02020603050405020304" pitchFamily="18" charset="0"/>
                <a:ea typeface="+mn-ea"/>
                <a:cs typeface="Times New Roman" panose="02020603050405020304" pitchFamily="18" charset="0"/>
              </a:rPr>
              <a:t>Tiếng</a:t>
            </a:r>
            <a:r>
              <a:rPr kumimoji="0" lang="en-US" sz="4000" b="1" i="0" u="sng"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V</a:t>
            </a:r>
            <a:r>
              <a:rPr kumimoji="0" lang="en-US" sz="4000" b="1" i="0" u="sng"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iệt</a:t>
            </a:r>
            <a:endParaRPr kumimoji="0" lang="en-US" sz="4000" b="1" i="0" u="sng"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46" name="TextBox 45">
            <a:extLst>
              <a:ext uri="{FF2B5EF4-FFF2-40B4-BE49-F238E27FC236}">
                <a16:creationId xmlns:a16="http://schemas.microsoft.com/office/drawing/2014/main" id="{5F50F907-C6BA-4380-9188-2A5EA79C8B5D}"/>
              </a:ext>
            </a:extLst>
          </p:cNvPr>
          <p:cNvSpPr txBox="1"/>
          <p:nvPr/>
        </p:nvSpPr>
        <p:spPr>
          <a:xfrm>
            <a:off x="243610" y="3081871"/>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smtClean="0">
                <a:ln>
                  <a:noFill/>
                </a:ln>
                <a:effectLst/>
                <a:uLnTx/>
                <a:uFillTx/>
                <a:latin typeface="Times New Roman" panose="02020603050405020304" pitchFamily="18" charset="0"/>
                <a:ea typeface="+mn-ea"/>
                <a:cs typeface="Times New Roman" panose="02020603050405020304" pitchFamily="18" charset="0"/>
              </a:rPr>
              <a:t>Khởi</a:t>
            </a:r>
            <a:r>
              <a:rPr kumimoji="0" lang="en-US" sz="4000" b="1" i="0"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4000" b="1" i="0"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động</a:t>
            </a:r>
            <a:r>
              <a:rPr kumimoji="0" lang="en-US" sz="4000" b="1" i="0"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endParaRPr kumimoji="0" lang="en-US" sz="4000" b="1"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6374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294717" y="5927691"/>
            <a:ext cx="12150436" cy="830997"/>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2.7 </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hẹn gặp lại </a:t>
            </a:r>
            <a:r>
              <a:rPr kumimoji="0" lang="en-US" sz="4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800" b="1" i="0" u="none" strike="noStrike" kern="1200" cap="none" spc="0" normalizeH="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4800" b="1" i="0" u="none" strike="noStrike" kern="1200" cap="none" spc="0" normalizeH="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4800" b="1" i="0" u="none" strike="noStrike" kern="1200" cap="none" spc="0" normalizeH="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1356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đoạn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2309530"/>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75DE17-A914-443D-86F5-DDAAAFA85F39}"/>
              </a:ext>
            </a:extLst>
          </p:cNvPr>
          <p:cNvSpPr txBox="1"/>
          <p:nvPr/>
        </p:nvSpPr>
        <p:spPr>
          <a:xfrm>
            <a:off x="2517569" y="1650670"/>
            <a:ext cx="7125195" cy="1200329"/>
          </a:xfrm>
          <a:prstGeom prst="rect">
            <a:avLst/>
          </a:prstGeom>
          <a:noFill/>
        </p:spPr>
        <p:txBody>
          <a:bodyPr wrap="square" rtlCol="0">
            <a:spAutoFit/>
          </a:bodyPr>
          <a:lstStyle/>
          <a:p>
            <a:pPr algn="ct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Kể tên những đồ chơi của em. Em thích đồ chơi nào nhất? Vì sao?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24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0D5FA5-A0C9-4CCE-ACA2-E2F5E02C7A87}"/>
              </a:ext>
            </a:extLst>
          </p:cNvPr>
          <p:cNvSpPr txBox="1"/>
          <p:nvPr/>
        </p:nvSpPr>
        <p:spPr>
          <a:xfrm>
            <a:off x="1603166" y="0"/>
            <a:ext cx="8775865" cy="584775"/>
          </a:xfrm>
          <a:prstGeom prst="rect">
            <a:avLst/>
          </a:prstGeom>
          <a:noFill/>
        </p:spPr>
        <p:txBody>
          <a:bodyPr wrap="square" rtlCol="0">
            <a:spAutoFit/>
          </a:bodyPr>
          <a:lstStyle/>
          <a:p>
            <a:pPr algn="just"/>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Viết 3 - 4 câu tả một đồ chơi của 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28E84E7E-4B8D-42AC-A3B9-B64F68E24C15}"/>
              </a:ext>
            </a:extLst>
          </p:cNvPr>
          <p:cNvSpPr/>
          <p:nvPr/>
        </p:nvSpPr>
        <p:spPr>
          <a:xfrm>
            <a:off x="1323848" y="4296698"/>
            <a:ext cx="9334501" cy="21002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620FDAA-EC91-4D30-94BC-C15B19C9CD1B}"/>
              </a:ext>
            </a:extLst>
          </p:cNvPr>
          <p:cNvPicPr>
            <a:picLocks noChangeAspect="1"/>
          </p:cNvPicPr>
          <p:nvPr/>
        </p:nvPicPr>
        <p:blipFill>
          <a:blip r:embed="rId2"/>
          <a:stretch>
            <a:fillRect/>
          </a:stretch>
        </p:blipFill>
        <p:spPr>
          <a:xfrm>
            <a:off x="1323848" y="567281"/>
            <a:ext cx="9334500" cy="3362325"/>
          </a:xfrm>
          <a:prstGeom prst="rect">
            <a:avLst/>
          </a:prstGeom>
        </p:spPr>
      </p:pic>
    </p:spTree>
    <p:extLst>
      <p:ext uri="{BB962C8B-B14F-4D97-AF65-F5344CB8AC3E}">
        <p14:creationId xmlns:p14="http://schemas.microsoft.com/office/powerpoint/2010/main" val="2894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5857908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4517735"/>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C212-4BDA-4692-B8D7-40BD9FD66315}"/>
              </a:ext>
            </a:extLst>
          </p:cNvPr>
          <p:cNvSpPr txBox="1"/>
          <p:nvPr/>
        </p:nvSpPr>
        <p:spPr>
          <a:xfrm>
            <a:off x="748145" y="368135"/>
            <a:ext cx="9595263" cy="1077218"/>
          </a:xfrm>
          <a:prstGeom prst="rect">
            <a:avLst/>
          </a:prstGeom>
          <a:noFill/>
        </p:spPr>
        <p:txBody>
          <a:bodyPr wrap="square"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BE5D7445-5A20-4190-B54D-B2D1C6F92290}"/>
              </a:ext>
            </a:extLst>
          </p:cNvPr>
          <p:cNvPicPr>
            <a:picLocks noChangeAspect="1"/>
          </p:cNvPicPr>
          <p:nvPr/>
        </p:nvPicPr>
        <p:blipFill>
          <a:blip r:embed="rId3"/>
          <a:stretch>
            <a:fillRect/>
          </a:stretch>
        </p:blipFill>
        <p:spPr>
          <a:xfrm>
            <a:off x="1092530" y="1864427"/>
            <a:ext cx="4215740" cy="4773880"/>
          </a:xfrm>
          <a:prstGeom prst="rect">
            <a:avLst/>
          </a:prstGeom>
        </p:spPr>
      </p:pic>
      <p:pic>
        <p:nvPicPr>
          <p:cNvPr id="4" name="Picture 3">
            <a:extLst>
              <a:ext uri="{FF2B5EF4-FFF2-40B4-BE49-F238E27FC236}">
                <a16:creationId xmlns:a16="http://schemas.microsoft.com/office/drawing/2014/main" id="{A5823633-4568-467A-98C9-8FDE78625EE6}"/>
              </a:ext>
            </a:extLst>
          </p:cNvPr>
          <p:cNvPicPr>
            <a:picLocks noChangeAspect="1"/>
          </p:cNvPicPr>
          <p:nvPr/>
        </p:nvPicPr>
        <p:blipFill>
          <a:blip r:embed="rId4"/>
          <a:stretch>
            <a:fillRect/>
          </a:stretch>
        </p:blipFill>
        <p:spPr>
          <a:xfrm>
            <a:off x="5956031" y="1864427"/>
            <a:ext cx="3864863" cy="4759036"/>
          </a:xfrm>
          <a:prstGeom prst="rect">
            <a:avLst/>
          </a:prstGeom>
        </p:spPr>
      </p:pic>
    </p:spTree>
    <p:extLst>
      <p:ext uri="{BB962C8B-B14F-4D97-AF65-F5344CB8AC3E}">
        <p14:creationId xmlns:p14="http://schemas.microsoft.com/office/powerpoint/2010/main" val="16049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78DD9-E54A-4935-B35B-9F692A889152}"/>
              </a:ext>
            </a:extLst>
          </p:cNvPr>
          <p:cNvPicPr>
            <a:picLocks noChangeAspect="1"/>
          </p:cNvPicPr>
          <p:nvPr/>
        </p:nvPicPr>
        <p:blipFill>
          <a:blip r:embed="rId2"/>
          <a:stretch>
            <a:fillRect/>
          </a:stretch>
        </p:blipFill>
        <p:spPr>
          <a:xfrm>
            <a:off x="2014043" y="752907"/>
            <a:ext cx="8543925" cy="5019675"/>
          </a:xfrm>
          <a:prstGeom prst="rect">
            <a:avLst/>
          </a:prstGeom>
        </p:spPr>
      </p:pic>
    </p:spTree>
    <p:extLst>
      <p:ext uri="{BB962C8B-B14F-4D97-AF65-F5344CB8AC3E}">
        <p14:creationId xmlns:p14="http://schemas.microsoft.com/office/powerpoint/2010/main" val="38490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294717" y="5927691"/>
            <a:ext cx="12150436" cy="830997"/>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2.7 </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hẹn gặp lại </a:t>
            </a:r>
            <a:r>
              <a:rPr kumimoji="0" lang="en-US" sz="4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800" b="1" i="0" u="none" strike="noStrike" kern="1200" cap="none" spc="0" normalizeH="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4800" b="1" i="0" u="none" strike="noStrike" kern="1200" cap="none" spc="0" normalizeH="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4800" b="1" i="0" u="none" strike="noStrike" kern="1200" cap="none" spc="0" normalizeH="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
            <a:hlinkClick r:id="" action="ppaction://media"/>
          </p:cNvPr>
          <p:cNvPicPr>
            <a:picLocks noChangeAspect="1"/>
          </p:cNvPicPr>
          <p:nvPr>
            <a:videoFile r:link="rId1"/>
            <p:extLst>
              <p:ext uri="{DAA4B4D4-6D71-4841-9C94-3DE7FCFB9230}">
                <p14:media xmlns:p14="http://schemas.microsoft.com/office/powerpoint/2010/main" r:embed="rId2">
                  <p14:trim st="16754" end="1989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54494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TextBox 44">
            <a:extLst>
              <a:ext uri="{FF2B5EF4-FFF2-40B4-BE49-F238E27FC236}">
                <a16:creationId xmlns:a16="http://schemas.microsoft.com/office/drawing/2014/main" id="{5F50F907-C6BA-4380-9188-2A5EA79C8B5D}"/>
              </a:ext>
            </a:extLst>
          </p:cNvPr>
          <p:cNvSpPr txBox="1"/>
          <p:nvPr/>
        </p:nvSpPr>
        <p:spPr>
          <a:xfrm>
            <a:off x="1506552" y="1514030"/>
            <a:ext cx="8220009" cy="707886"/>
          </a:xfrm>
          <a:prstGeom prst="rect">
            <a:avLst/>
          </a:prstGeom>
          <a:noFill/>
        </p:spPr>
        <p:txBody>
          <a:bodyPr wrap="square" rtlCol="0">
            <a:spAutoFit/>
          </a:bodyPr>
          <a:lstStyle/>
          <a:p>
            <a:pPr lvl="0" algn="ctr">
              <a:defRPr/>
            </a:pPr>
            <a:r>
              <a:rPr kumimoji="0" lang="en-US" sz="4000" b="1" i="0"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Tiếng</a:t>
            </a:r>
            <a:r>
              <a:rPr lang="en-US" sz="4000" b="1" u="sng" dirty="0">
                <a:latin typeface="Times New Roman" panose="02020603050405020304" pitchFamily="18" charset="0"/>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Việt</a:t>
            </a:r>
            <a:endParaRPr lang="en-US" sz="4000" b="1" u="sng"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5F50F907-C6BA-4380-9188-2A5EA79C8B5D}"/>
              </a:ext>
            </a:extLst>
          </p:cNvPr>
          <p:cNvSpPr txBox="1"/>
          <p:nvPr/>
        </p:nvSpPr>
        <p:spPr>
          <a:xfrm>
            <a:off x="243610" y="3081871"/>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luyện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tập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hôm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học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gì</a:t>
            </a:r>
            <a:r>
              <a:rPr lang="en-US" sz="4000" b="1" dirty="0" smtClean="0">
                <a:latin typeface="Times New Roman" panose="02020603050405020304" pitchFamily="18" charset="0"/>
                <a:cs typeface="Times New Roman" panose="02020603050405020304" pitchFamily="18" charset="0"/>
              </a:rPr>
              <a:t>?</a:t>
            </a:r>
            <a:endParaRPr kumimoji="0" lang="en-US" sz="4000" b="1"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96971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TextBox 44">
            <a:extLst>
              <a:ext uri="{FF2B5EF4-FFF2-40B4-BE49-F238E27FC236}">
                <a16:creationId xmlns:a16="http://schemas.microsoft.com/office/drawing/2014/main" id="{5F50F907-C6BA-4380-9188-2A5EA79C8B5D}"/>
              </a:ext>
            </a:extLst>
          </p:cNvPr>
          <p:cNvSpPr txBox="1"/>
          <p:nvPr/>
        </p:nvSpPr>
        <p:spPr>
          <a:xfrm>
            <a:off x="1506552" y="1514030"/>
            <a:ext cx="8220009" cy="707886"/>
          </a:xfrm>
          <a:prstGeom prst="rect">
            <a:avLst/>
          </a:prstGeom>
          <a:noFill/>
        </p:spPr>
        <p:txBody>
          <a:bodyPr wrap="square" rtlCol="0">
            <a:spAutoFit/>
          </a:bodyPr>
          <a:lstStyle/>
          <a:p>
            <a:pPr lvl="0" algn="ctr">
              <a:defRPr/>
            </a:pPr>
            <a:r>
              <a:rPr kumimoji="0" lang="en-US" sz="4000" b="1" i="0"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Tiếng</a:t>
            </a:r>
            <a:r>
              <a:rPr lang="en-US" sz="4000" b="1" u="sng" dirty="0">
                <a:latin typeface="Times New Roman" panose="02020603050405020304" pitchFamily="18" charset="0"/>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Việt</a:t>
            </a:r>
            <a:endParaRPr lang="en-US" sz="4000" b="1" u="sng"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5F50F907-C6BA-4380-9188-2A5EA79C8B5D}"/>
              </a:ext>
            </a:extLst>
          </p:cNvPr>
          <p:cNvSpPr txBox="1"/>
          <p:nvPr/>
        </p:nvSpPr>
        <p:spPr>
          <a:xfrm>
            <a:off x="243610" y="3081871"/>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x</a:t>
            </a:r>
            <a:r>
              <a:rPr lang="en-US" sz="4000" b="1" dirty="0" err="1" smtClean="0">
                <a:latin typeface="Times New Roman" panose="02020603050405020304" pitchFamily="18" charset="0"/>
                <a:cs typeface="Times New Roman" panose="02020603050405020304" pitchFamily="18" charset="0"/>
              </a:rPr>
              <a:t>inh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xắn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bạn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búp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bê</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dễ</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thương</a:t>
            </a:r>
            <a:endParaRPr kumimoji="0" lang="en-US" sz="4000" b="1"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47" name="TextBox 46">
            <a:extLst>
              <a:ext uri="{FF2B5EF4-FFF2-40B4-BE49-F238E27FC236}">
                <a16:creationId xmlns:a16="http://schemas.microsoft.com/office/drawing/2014/main" id="{5F50F907-C6BA-4380-9188-2A5EA79C8B5D}"/>
              </a:ext>
            </a:extLst>
          </p:cNvPr>
          <p:cNvSpPr txBox="1"/>
          <p:nvPr/>
        </p:nvSpPr>
        <p:spPr>
          <a:xfrm>
            <a:off x="396010" y="4349087"/>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latin typeface="Times New Roman" panose="02020603050405020304" pitchFamily="18" charset="0"/>
                <a:cs typeface="Times New Roman" panose="02020603050405020304" pitchFamily="18" charset="0"/>
              </a:rPr>
              <a:t>Bạn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búp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bê</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xinh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xắn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dễ</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thương</a:t>
            </a:r>
            <a:r>
              <a:rPr lang="en-US" sz="4000" b="1" dirty="0" smtClean="0">
                <a:latin typeface="Times New Roman" panose="02020603050405020304" pitchFamily="18" charset="0"/>
                <a:cs typeface="Times New Roman" panose="02020603050405020304" pitchFamily="18" charset="0"/>
              </a:rPr>
              <a:t>.</a:t>
            </a:r>
            <a:endParaRPr kumimoji="0" lang="en-US" sz="4000" b="1"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cxnSp>
        <p:nvCxnSpPr>
          <p:cNvPr id="9" name="Straight Connector 8"/>
          <p:cNvCxnSpPr/>
          <p:nvPr/>
        </p:nvCxnSpPr>
        <p:spPr>
          <a:xfrm>
            <a:off x="2743200" y="3789757"/>
            <a:ext cx="1590805" cy="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a:off x="8135756" y="3789757"/>
            <a:ext cx="1590805"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6477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A9A370-DEC8-46B5-8E14-5409DF8F1F53}"/>
              </a:ext>
            </a:extLst>
          </p:cNvPr>
          <p:cNvSpPr txBox="1"/>
          <p:nvPr/>
        </p:nvSpPr>
        <p:spPr>
          <a:xfrm>
            <a:off x="1004711" y="1679334"/>
            <a:ext cx="9572978" cy="584775"/>
          </a:xfrm>
          <a:prstGeom prst="rect">
            <a:avLst/>
          </a:prstGeom>
          <a:noFill/>
        </p:spPr>
        <p:txBody>
          <a:bodyPr wrap="square" rtlCol="0">
            <a:spAutoFit/>
          </a:bodyPr>
          <a:lstStyle/>
          <a:p>
            <a:r>
              <a:rPr lang="en-US" sz="3200" dirty="0">
                <a:latin typeface="Times New Roman" pitchFamily="18" charset="0"/>
                <a:ea typeface="Arial-Rounded" panose="020B0500000000000000" pitchFamily="34" charset="0"/>
                <a:cs typeface="Times New Roman" pitchFamily="18" charset="0"/>
              </a:rPr>
              <a:t>1. </a:t>
            </a:r>
            <a:r>
              <a:rPr lang="en-US" sz="3200" dirty="0" err="1">
                <a:latin typeface="Times New Roman" pitchFamily="18" charset="0"/>
                <a:ea typeface="Arial-Rounded" panose="020B0500000000000000" pitchFamily="34" charset="0"/>
                <a:cs typeface="Times New Roman" pitchFamily="18" charset="0"/>
              </a:rPr>
              <a:t>Giới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thiệu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về</a:t>
            </a:r>
            <a:r>
              <a:rPr lang="en-US" sz="3200" dirty="0">
                <a:latin typeface="Times New Roman" pitchFamily="18" charset="0"/>
                <a:ea typeface="Arial-Rounded" panose="020B0500000000000000" pitchFamily="34" charset="0"/>
                <a:cs typeface="Times New Roman" pitchFamily="18" charset="0"/>
              </a:rPr>
              <a:t> 1 </a:t>
            </a:r>
            <a:r>
              <a:rPr lang="en-US" sz="3200" dirty="0" err="1">
                <a:latin typeface="Times New Roman" pitchFamily="18" charset="0"/>
                <a:ea typeface="Arial-Rounded" panose="020B0500000000000000" pitchFamily="34" charset="0"/>
                <a:cs typeface="Times New Roman" pitchFamily="18" charset="0"/>
              </a:rPr>
              <a:t>đồ</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chơi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hình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theo</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mẫu</a:t>
            </a:r>
            <a:r>
              <a:rPr lang="en-US" sz="3200" dirty="0">
                <a:latin typeface="Times New Roman" pitchFamily="18" charset="0"/>
                <a:ea typeface="Arial-Rounded" panose="020B0500000000000000" pitchFamily="34" charset="0"/>
                <a:cs typeface="Times New Roman" pitchFamily="18" charset="0"/>
              </a:rPr>
              <a:t> :</a:t>
            </a:r>
          </a:p>
        </p:txBody>
      </p:sp>
      <p:pic>
        <p:nvPicPr>
          <p:cNvPr id="1026" name="Picture 2" descr="https://salt.tikicdn.com/cache/w1200/ts/product/4a/66/e5/149dc3b6bf0ab3d346726dc8afcf447c.jpg"/>
          <p:cNvPicPr>
            <a:picLocks noChangeAspect="1" noChangeArrowheads="1"/>
          </p:cNvPicPr>
          <p:nvPr/>
        </p:nvPicPr>
        <p:blipFill rotWithShape="1">
          <a:blip r:embed="rId2">
            <a:extLst>
              <a:ext uri="{28A0092B-C50C-407E-A947-70E740481C1C}">
                <a14:useLocalDpi xmlns:a14="http://schemas.microsoft.com/office/drawing/2010/main" val="0"/>
              </a:ext>
            </a:extLst>
          </a:blip>
          <a:srcRect l="12406" r="12552"/>
          <a:stretch/>
        </p:blipFill>
        <p:spPr bwMode="auto">
          <a:xfrm>
            <a:off x="3616035" y="2522002"/>
            <a:ext cx="4142511" cy="4071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0581" y="1186539"/>
            <a:ext cx="7980218" cy="523220"/>
          </a:xfrm>
          <a:prstGeom prst="rect">
            <a:avLst/>
          </a:prstGeom>
          <a:noFill/>
        </p:spPr>
        <p:txBody>
          <a:bodyPr wrap="square" rtlCol="0">
            <a:spAutoFit/>
          </a:bodyPr>
          <a:lstStyle/>
          <a:p>
            <a:r>
              <a:rPr lang="en-US" sz="2800" b="1" dirty="0" err="1">
                <a:solidFill>
                  <a:srgbClr val="FF0000"/>
                </a:solidFill>
                <a:latin typeface="Times New Roman" pitchFamily="18" charset="0"/>
                <a:ea typeface="Arial-Rounded" panose="020B0500000000000000" pitchFamily="34" charset="0"/>
                <a:cs typeface="Times New Roman" pitchFamily="18" charset="0"/>
              </a:rPr>
              <a:t>Luyện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tập</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Mở</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rộng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vốn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từ</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về</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đồ</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chơi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Dấu</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phẩy</a:t>
            </a:r>
            <a:endParaRPr lang="en-US" sz="2800"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8127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9A370-DEC8-46B5-8E14-5409DF8F1F53}"/>
              </a:ext>
            </a:extLst>
          </p:cNvPr>
          <p:cNvSpPr txBox="1"/>
          <p:nvPr/>
        </p:nvSpPr>
        <p:spPr>
          <a:xfrm>
            <a:off x="1004711" y="1679334"/>
            <a:ext cx="9572978" cy="584775"/>
          </a:xfrm>
          <a:prstGeom prst="rect">
            <a:avLst/>
          </a:prstGeom>
          <a:noFill/>
        </p:spPr>
        <p:txBody>
          <a:bodyPr wrap="square" rtlCol="0">
            <a:spAutoFit/>
          </a:bodyPr>
          <a:lstStyle/>
          <a:p>
            <a:r>
              <a:rPr lang="en-US" sz="3200" dirty="0">
                <a:latin typeface="Times New Roman" pitchFamily="18" charset="0"/>
                <a:ea typeface="Arial-Rounded" panose="020B0500000000000000" pitchFamily="34" charset="0"/>
                <a:cs typeface="Times New Roman" pitchFamily="18" charset="0"/>
              </a:rPr>
              <a:t>1. </a:t>
            </a:r>
            <a:r>
              <a:rPr lang="en-US" sz="3200" dirty="0" err="1">
                <a:latin typeface="Times New Roman" pitchFamily="18" charset="0"/>
                <a:ea typeface="Arial-Rounded" panose="020B0500000000000000" pitchFamily="34" charset="0"/>
                <a:cs typeface="Times New Roman" pitchFamily="18" charset="0"/>
              </a:rPr>
              <a:t>Giới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thiệu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về</a:t>
            </a:r>
            <a:r>
              <a:rPr lang="en-US" sz="3200" dirty="0">
                <a:latin typeface="Times New Roman" pitchFamily="18" charset="0"/>
                <a:ea typeface="Arial-Rounded" panose="020B0500000000000000" pitchFamily="34" charset="0"/>
                <a:cs typeface="Times New Roman" pitchFamily="18" charset="0"/>
              </a:rPr>
              <a:t> 1 </a:t>
            </a:r>
            <a:r>
              <a:rPr lang="en-US" sz="3200" dirty="0" err="1">
                <a:latin typeface="Times New Roman" pitchFamily="18" charset="0"/>
                <a:ea typeface="Arial-Rounded" panose="020B0500000000000000" pitchFamily="34" charset="0"/>
                <a:cs typeface="Times New Roman" pitchFamily="18" charset="0"/>
              </a:rPr>
              <a:t>đồ</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chơi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hình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theo</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mẫu</a:t>
            </a:r>
            <a:r>
              <a:rPr lang="en-US" sz="3200" dirty="0">
                <a:latin typeface="Times New Roman" pitchFamily="18" charset="0"/>
                <a:ea typeface="Arial-Rounded" panose="020B0500000000000000" pitchFamily="34" charset="0"/>
                <a:cs typeface="Times New Roman" pitchFamily="18" charset="0"/>
              </a:rPr>
              <a:t> :</a:t>
            </a:r>
          </a:p>
        </p:txBody>
      </p:sp>
      <p:pic>
        <p:nvPicPr>
          <p:cNvPr id="4" name="Picture 3">
            <a:extLst>
              <a:ext uri="{FF2B5EF4-FFF2-40B4-BE49-F238E27FC236}">
                <a16:creationId xmlns:a16="http://schemas.microsoft.com/office/drawing/2014/main" id="{B7BC1A32-CD95-410B-A809-8A0A27126ACE}"/>
              </a:ext>
            </a:extLst>
          </p:cNvPr>
          <p:cNvPicPr>
            <a:picLocks noChangeAspect="1"/>
          </p:cNvPicPr>
          <p:nvPr/>
        </p:nvPicPr>
        <p:blipFill>
          <a:blip r:embed="rId3"/>
          <a:stretch>
            <a:fillRect/>
          </a:stretch>
        </p:blipFill>
        <p:spPr>
          <a:xfrm>
            <a:off x="2314222" y="2537163"/>
            <a:ext cx="6953955" cy="3987659"/>
          </a:xfrm>
          <a:prstGeom prst="rect">
            <a:avLst/>
          </a:prstGeom>
        </p:spPr>
      </p:pic>
      <p:sp>
        <p:nvSpPr>
          <p:cNvPr id="6" name="TextBox 5"/>
          <p:cNvSpPr txBox="1"/>
          <p:nvPr/>
        </p:nvSpPr>
        <p:spPr>
          <a:xfrm>
            <a:off x="2230581" y="1186539"/>
            <a:ext cx="7980218" cy="523220"/>
          </a:xfrm>
          <a:prstGeom prst="rect">
            <a:avLst/>
          </a:prstGeom>
          <a:noFill/>
        </p:spPr>
        <p:txBody>
          <a:bodyPr wrap="square" rtlCol="0">
            <a:spAutoFit/>
          </a:bodyPr>
          <a:lstStyle/>
          <a:p>
            <a:r>
              <a:rPr lang="en-US" sz="2800" b="1" dirty="0" err="1">
                <a:solidFill>
                  <a:srgbClr val="FF0000"/>
                </a:solidFill>
                <a:latin typeface="Times New Roman" pitchFamily="18" charset="0"/>
                <a:ea typeface="Arial-Rounded" panose="020B0500000000000000" pitchFamily="34" charset="0"/>
                <a:cs typeface="Times New Roman" pitchFamily="18" charset="0"/>
              </a:rPr>
              <a:t>Luyện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tập</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Mở</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rộng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vốn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từ</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về</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đồ</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chơi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Dấu</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phẩy</a:t>
            </a:r>
            <a:endParaRPr lang="en-US" sz="2800"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439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471759904"/>
              </p:ext>
            </p:extLst>
          </p:nvPr>
        </p:nvGraphicFramePr>
        <p:xfrm>
          <a:off x="691561" y="2791135"/>
          <a:ext cx="5120709" cy="3708400"/>
        </p:xfrm>
        <a:graphic>
          <a:graphicData uri="http://schemas.openxmlformats.org/drawingml/2006/table">
            <a:tbl>
              <a:tblPr firstRow="1" bandRow="1">
                <a:tableStyleId>{5C22544A-7EE6-4342-B048-85BDC9FD1C3A}</a:tableStyleId>
              </a:tblPr>
              <a:tblGrid>
                <a:gridCol w="2051832">
                  <a:extLst>
                    <a:ext uri="{9D8B030D-6E8A-4147-A177-3AD203B41FA5}">
                      <a16:colId xmlns:a16="http://schemas.microsoft.com/office/drawing/2014/main" val="20000"/>
                    </a:ext>
                  </a:extLst>
                </a:gridCol>
                <a:gridCol w="3068877">
                  <a:extLst>
                    <a:ext uri="{9D8B030D-6E8A-4147-A177-3AD203B41FA5}">
                      <a16:colId xmlns:a16="http://schemas.microsoft.com/office/drawing/2014/main" val="20001"/>
                    </a:ext>
                  </a:extLst>
                </a:gridCol>
              </a:tblGrid>
              <a:tr h="370840">
                <a:tc>
                  <a:txBody>
                    <a:bodyPr/>
                    <a:lstStyle/>
                    <a:p>
                      <a:pPr algn="ctr"/>
                      <a:r>
                        <a:rPr lang="en-US" dirty="0" smtClean="0">
                          <a:solidFill>
                            <a:srgbClr val="FF0000"/>
                          </a:solidFill>
                        </a:rPr>
                        <a:t>  </a:t>
                      </a:r>
                      <a:r>
                        <a:rPr lang="en-US" dirty="0" err="1" smtClean="0">
                          <a:solidFill>
                            <a:srgbClr val="FF0000"/>
                          </a:solidFill>
                        </a:rPr>
                        <a:t>Đồ</a:t>
                      </a:r>
                      <a:r>
                        <a:rPr lang="en-US" baseline="0" dirty="0" smtClean="0">
                          <a:solidFill>
                            <a:srgbClr val="FF0000"/>
                          </a:solidFill>
                        </a:rPr>
                        <a:t> </a:t>
                      </a:r>
                      <a:r>
                        <a:rPr lang="en-US" baseline="0" dirty="0" err="1" smtClean="0">
                          <a:solidFill>
                            <a:srgbClr val="FF0000"/>
                          </a:solidFill>
                        </a:rPr>
                        <a:t>chơi</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rgbClr val="FF0000"/>
                          </a:solidFill>
                        </a:rPr>
                        <a:t>Đặc</a:t>
                      </a:r>
                      <a:r>
                        <a:rPr lang="en-US" baseline="0" dirty="0" smtClean="0">
                          <a:solidFill>
                            <a:srgbClr val="FF0000"/>
                          </a:solidFill>
                        </a:rPr>
                        <a:t> </a:t>
                      </a:r>
                      <a:r>
                        <a:rPr lang="en-US" baseline="0" dirty="0" err="1" smtClean="0">
                          <a:solidFill>
                            <a:srgbClr val="FF0000"/>
                          </a:solidFill>
                        </a:rPr>
                        <a:t>điểm</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dirty="0" smtClean="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1" name="TextBox 10"/>
          <p:cNvSpPr txBox="1"/>
          <p:nvPr/>
        </p:nvSpPr>
        <p:spPr>
          <a:xfrm>
            <a:off x="1258863" y="3125006"/>
            <a:ext cx="1315233" cy="369332"/>
          </a:xfrm>
          <a:prstGeom prst="rect">
            <a:avLst/>
          </a:prstGeom>
          <a:noFill/>
        </p:spPr>
        <p:txBody>
          <a:bodyPr wrap="square" rtlCol="0">
            <a:spAutoFit/>
          </a:bodyPr>
          <a:lstStyle/>
          <a:p>
            <a:r>
              <a:rPr lang="en-US" dirty="0" err="1"/>
              <a:t>q</a:t>
            </a:r>
            <a:r>
              <a:rPr lang="en-US" dirty="0" err="1" smtClean="0"/>
              <a:t>uả</a:t>
            </a:r>
            <a:r>
              <a:rPr lang="en-US" dirty="0" smtClean="0"/>
              <a:t> </a:t>
            </a:r>
            <a:r>
              <a:rPr lang="en-US" dirty="0" err="1" smtClean="0"/>
              <a:t>bóng</a:t>
            </a:r>
            <a:endParaRPr lang="en-US" dirty="0"/>
          </a:p>
        </p:txBody>
      </p:sp>
      <p:sp>
        <p:nvSpPr>
          <p:cNvPr id="13" name="TextBox 12">
            <a:extLst>
              <a:ext uri="{FF2B5EF4-FFF2-40B4-BE49-F238E27FC236}">
                <a16:creationId xmlns:a16="http://schemas.microsoft.com/office/drawing/2014/main" id="{3FA9A370-DEC8-46B5-8E14-5409DF8F1F53}"/>
              </a:ext>
            </a:extLst>
          </p:cNvPr>
          <p:cNvSpPr txBox="1"/>
          <p:nvPr/>
        </p:nvSpPr>
        <p:spPr>
          <a:xfrm>
            <a:off x="704087" y="1882014"/>
            <a:ext cx="9572978" cy="584775"/>
          </a:xfrm>
          <a:prstGeom prst="rect">
            <a:avLst/>
          </a:prstGeom>
          <a:noFill/>
        </p:spPr>
        <p:txBody>
          <a:bodyPr wrap="square" rtlCol="0">
            <a:spAutoFit/>
          </a:bodyPr>
          <a:lstStyle/>
          <a:p>
            <a:r>
              <a:rPr lang="en-US" sz="3200" dirty="0">
                <a:latin typeface="Times New Roman" pitchFamily="18" charset="0"/>
                <a:ea typeface="Arial-Rounded" panose="020B0500000000000000" pitchFamily="34" charset="0"/>
                <a:cs typeface="Times New Roman" pitchFamily="18" charset="0"/>
              </a:rPr>
              <a:t>1. </a:t>
            </a:r>
            <a:r>
              <a:rPr lang="en-US" sz="3200" dirty="0" err="1">
                <a:latin typeface="Times New Roman" pitchFamily="18" charset="0"/>
                <a:ea typeface="Arial-Rounded" panose="020B0500000000000000" pitchFamily="34" charset="0"/>
                <a:cs typeface="Times New Roman" pitchFamily="18" charset="0"/>
              </a:rPr>
              <a:t>Giới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thiệu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về</a:t>
            </a:r>
            <a:r>
              <a:rPr lang="en-US" sz="3200" dirty="0">
                <a:latin typeface="Times New Roman" pitchFamily="18" charset="0"/>
                <a:ea typeface="Arial-Rounded" panose="020B0500000000000000" pitchFamily="34" charset="0"/>
                <a:cs typeface="Times New Roman" pitchFamily="18" charset="0"/>
              </a:rPr>
              <a:t> 1 </a:t>
            </a:r>
            <a:r>
              <a:rPr lang="en-US" sz="3200" dirty="0" err="1">
                <a:latin typeface="Times New Roman" pitchFamily="18" charset="0"/>
                <a:ea typeface="Arial-Rounded" panose="020B0500000000000000" pitchFamily="34" charset="0"/>
                <a:cs typeface="Times New Roman" pitchFamily="18" charset="0"/>
              </a:rPr>
              <a:t>đồ</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chơi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hình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theo</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mẫu</a:t>
            </a:r>
            <a:r>
              <a:rPr lang="en-US" sz="3200" dirty="0">
                <a:latin typeface="Times New Roman" pitchFamily="18" charset="0"/>
                <a:ea typeface="Arial-Rounded" panose="020B0500000000000000" pitchFamily="34" charset="0"/>
                <a:cs typeface="Times New Roman" pitchFamily="18" charset="0"/>
              </a:rPr>
              <a:t> :</a:t>
            </a:r>
          </a:p>
        </p:txBody>
      </p:sp>
      <p:sp>
        <p:nvSpPr>
          <p:cNvPr id="16" name="TextBox 15"/>
          <p:cNvSpPr txBox="1"/>
          <p:nvPr/>
        </p:nvSpPr>
        <p:spPr>
          <a:xfrm>
            <a:off x="1258864" y="3494338"/>
            <a:ext cx="1315233" cy="369332"/>
          </a:xfrm>
          <a:prstGeom prst="rect">
            <a:avLst/>
          </a:prstGeom>
          <a:noFill/>
        </p:spPr>
        <p:txBody>
          <a:bodyPr wrap="square" rtlCol="0">
            <a:spAutoFit/>
          </a:bodyPr>
          <a:lstStyle/>
          <a:p>
            <a:r>
              <a:rPr lang="en-US" dirty="0"/>
              <a:t>c</a:t>
            </a:r>
            <a:r>
              <a:rPr lang="en-US" dirty="0" smtClean="0"/>
              <a:t>on </a:t>
            </a:r>
            <a:r>
              <a:rPr lang="en-US" dirty="0" err="1" smtClean="0"/>
              <a:t>diều</a:t>
            </a:r>
            <a:r>
              <a:rPr lang="en-US" dirty="0" smtClean="0"/>
              <a:t> </a:t>
            </a:r>
            <a:endParaRPr lang="en-US" dirty="0"/>
          </a:p>
        </p:txBody>
      </p:sp>
      <p:sp>
        <p:nvSpPr>
          <p:cNvPr id="17" name="TextBox 16"/>
          <p:cNvSpPr txBox="1"/>
          <p:nvPr/>
        </p:nvSpPr>
        <p:spPr>
          <a:xfrm>
            <a:off x="1096026" y="3863670"/>
            <a:ext cx="1828800" cy="369332"/>
          </a:xfrm>
          <a:prstGeom prst="rect">
            <a:avLst/>
          </a:prstGeom>
          <a:noFill/>
        </p:spPr>
        <p:txBody>
          <a:bodyPr wrap="square" rtlCol="0">
            <a:spAutoFit/>
          </a:bodyPr>
          <a:lstStyle/>
          <a:p>
            <a:r>
              <a:rPr lang="en-US" dirty="0" err="1">
                <a:latin typeface="Arial-Rounded" panose="020B0500000000000000" pitchFamily="34" charset="0"/>
                <a:ea typeface="Arial-Rounded" panose="020B0500000000000000" pitchFamily="34" charset="0"/>
                <a:cs typeface="Arial-Rounded" panose="020B0500000000000000" pitchFamily="34" charset="0"/>
              </a:rPr>
              <a:t>đ</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èn</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ông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sao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p:cNvSpPr txBox="1"/>
          <p:nvPr/>
        </p:nvSpPr>
        <p:spPr>
          <a:xfrm>
            <a:off x="989556" y="4233002"/>
            <a:ext cx="2745287" cy="369332"/>
          </a:xfrm>
          <a:prstGeom prst="rect">
            <a:avLst/>
          </a:prstGeom>
          <a:noFill/>
        </p:spPr>
        <p:txBody>
          <a:bodyPr wrap="square" rtlCol="0">
            <a:spAutoFit/>
          </a:bodyPr>
          <a:lstStyle/>
          <a:p>
            <a:r>
              <a:rPr lang="en-US" dirty="0" err="1"/>
              <a:t>c</a:t>
            </a:r>
            <a:r>
              <a:rPr lang="en-US" dirty="0" err="1" smtClean="0"/>
              <a:t>hong</a:t>
            </a:r>
            <a:r>
              <a:rPr lang="en-US" dirty="0" smtClean="0"/>
              <a:t> </a:t>
            </a:r>
            <a:r>
              <a:rPr lang="en-US" dirty="0" err="1" smtClean="0"/>
              <a:t>chóng</a:t>
            </a:r>
            <a:endParaRPr lang="en-US" dirty="0"/>
          </a:p>
        </p:txBody>
      </p:sp>
      <p:sp>
        <p:nvSpPr>
          <p:cNvPr id="19" name="TextBox 18"/>
          <p:cNvSpPr txBox="1"/>
          <p:nvPr/>
        </p:nvSpPr>
        <p:spPr>
          <a:xfrm>
            <a:off x="1315230" y="4602334"/>
            <a:ext cx="1315233" cy="369332"/>
          </a:xfrm>
          <a:prstGeom prst="rect">
            <a:avLst/>
          </a:prstGeom>
          <a:noFill/>
        </p:spPr>
        <p:txBody>
          <a:bodyPr wrap="square" rtlCol="0">
            <a:spAutoFit/>
          </a:bodyPr>
          <a:lstStyle/>
          <a:p>
            <a:r>
              <a:rPr lang="en-US" dirty="0" err="1"/>
              <a:t>g</a:t>
            </a:r>
            <a:r>
              <a:rPr lang="en-US" dirty="0" err="1" smtClean="0"/>
              <a:t>ấu</a:t>
            </a:r>
            <a:r>
              <a:rPr lang="en-US" dirty="0" smtClean="0"/>
              <a:t> </a:t>
            </a:r>
            <a:r>
              <a:rPr lang="en-US" dirty="0" err="1" smtClean="0"/>
              <a:t>bông</a:t>
            </a:r>
            <a:endParaRPr lang="en-US" dirty="0"/>
          </a:p>
        </p:txBody>
      </p:sp>
      <p:sp>
        <p:nvSpPr>
          <p:cNvPr id="20" name="TextBox 19"/>
          <p:cNvSpPr txBox="1"/>
          <p:nvPr/>
        </p:nvSpPr>
        <p:spPr>
          <a:xfrm>
            <a:off x="1352810" y="5015878"/>
            <a:ext cx="1315233" cy="369332"/>
          </a:xfrm>
          <a:prstGeom prst="rect">
            <a:avLst/>
          </a:prstGeom>
          <a:noFill/>
        </p:spPr>
        <p:txBody>
          <a:bodyPr wrap="square" rtlCol="0">
            <a:spAutoFit/>
          </a:bodyPr>
          <a:lstStyle/>
          <a:p>
            <a:r>
              <a:rPr lang="en-US" dirty="0" err="1"/>
              <a:t>b</a:t>
            </a:r>
            <a:r>
              <a:rPr lang="en-US" dirty="0" err="1" smtClean="0"/>
              <a:t>úp</a:t>
            </a:r>
            <a:r>
              <a:rPr lang="en-US" dirty="0" smtClean="0"/>
              <a:t> </a:t>
            </a:r>
            <a:r>
              <a:rPr lang="en-US" dirty="0" err="1" smtClean="0"/>
              <a:t>bê</a:t>
            </a:r>
            <a:endParaRPr lang="en-US" dirty="0"/>
          </a:p>
        </p:txBody>
      </p:sp>
      <p:sp>
        <p:nvSpPr>
          <p:cNvPr id="21" name="TextBox 20"/>
          <p:cNvSpPr txBox="1"/>
          <p:nvPr/>
        </p:nvSpPr>
        <p:spPr>
          <a:xfrm>
            <a:off x="1372642" y="5385210"/>
            <a:ext cx="1315233" cy="369332"/>
          </a:xfrm>
          <a:prstGeom prst="rect">
            <a:avLst/>
          </a:prstGeom>
          <a:noFill/>
        </p:spPr>
        <p:txBody>
          <a:bodyPr wrap="square" rtlCol="0">
            <a:spAutoFit/>
          </a:bodyPr>
          <a:lstStyle/>
          <a:p>
            <a:r>
              <a:rPr lang="en-US" dirty="0" smtClean="0"/>
              <a:t>ô </a:t>
            </a:r>
            <a:r>
              <a:rPr lang="en-US" dirty="0" err="1" smtClean="0"/>
              <a:t>tô</a:t>
            </a:r>
            <a:endParaRPr lang="en-US" dirty="0"/>
          </a:p>
        </p:txBody>
      </p:sp>
      <p:sp>
        <p:nvSpPr>
          <p:cNvPr id="22" name="TextBox 21"/>
          <p:cNvSpPr txBox="1"/>
          <p:nvPr/>
        </p:nvSpPr>
        <p:spPr>
          <a:xfrm>
            <a:off x="1315231" y="5715018"/>
            <a:ext cx="1315233" cy="369332"/>
          </a:xfrm>
          <a:prstGeom prst="rect">
            <a:avLst/>
          </a:prstGeom>
          <a:noFill/>
        </p:spPr>
        <p:txBody>
          <a:bodyPr wrap="square" rtlCol="0">
            <a:spAutoFit/>
          </a:bodyPr>
          <a:lstStyle/>
          <a:p>
            <a:r>
              <a:rPr lang="en-US" dirty="0" err="1"/>
              <a:t>m</a:t>
            </a:r>
            <a:r>
              <a:rPr lang="en-US" dirty="0" err="1" smtClean="0"/>
              <a:t>áy</a:t>
            </a:r>
            <a:r>
              <a:rPr lang="en-US" dirty="0" smtClean="0"/>
              <a:t> bay</a:t>
            </a:r>
            <a:endParaRPr lang="en-US" dirty="0"/>
          </a:p>
        </p:txBody>
      </p:sp>
      <p:sp>
        <p:nvSpPr>
          <p:cNvPr id="23" name="TextBox 22"/>
          <p:cNvSpPr txBox="1"/>
          <p:nvPr/>
        </p:nvSpPr>
        <p:spPr>
          <a:xfrm>
            <a:off x="1258865" y="6070250"/>
            <a:ext cx="1315233" cy="369332"/>
          </a:xfrm>
          <a:prstGeom prst="rect">
            <a:avLst/>
          </a:prstGeom>
          <a:noFill/>
        </p:spPr>
        <p:txBody>
          <a:bodyPr wrap="square" rtlCol="0">
            <a:spAutoFit/>
          </a:bodyPr>
          <a:lstStyle/>
          <a:p>
            <a:r>
              <a:rPr lang="en-US" dirty="0" err="1"/>
              <a:t>m</a:t>
            </a:r>
            <a:r>
              <a:rPr lang="en-US" dirty="0" err="1" smtClean="0"/>
              <a:t>ặt</a:t>
            </a:r>
            <a:r>
              <a:rPr lang="en-US" dirty="0" smtClean="0"/>
              <a:t> </a:t>
            </a:r>
            <a:r>
              <a:rPr lang="en-US" dirty="0" err="1" smtClean="0"/>
              <a:t>nạ</a:t>
            </a:r>
            <a:endParaRPr lang="en-US" dirty="0"/>
          </a:p>
        </p:txBody>
      </p:sp>
      <p:sp>
        <p:nvSpPr>
          <p:cNvPr id="24" name="TextBox 23"/>
          <p:cNvSpPr txBox="1"/>
          <p:nvPr/>
        </p:nvSpPr>
        <p:spPr>
          <a:xfrm>
            <a:off x="2924826" y="3125006"/>
            <a:ext cx="3206663" cy="369332"/>
          </a:xfrm>
          <a:prstGeom prst="rect">
            <a:avLst/>
          </a:prstGeom>
          <a:noFill/>
        </p:spPr>
        <p:txBody>
          <a:bodyPr wrap="square" rtlCol="0">
            <a:spAutoFit/>
          </a:bodyPr>
          <a:lstStyle/>
          <a:p>
            <a:r>
              <a:rPr lang="en-US" dirty="0" err="1"/>
              <a:t>m</a:t>
            </a:r>
            <a:r>
              <a:rPr lang="en-US" dirty="0" err="1" smtClean="0"/>
              <a:t>àu</a:t>
            </a:r>
            <a:r>
              <a:rPr lang="en-US" dirty="0" smtClean="0"/>
              <a:t> </a:t>
            </a:r>
            <a:r>
              <a:rPr lang="en-US" dirty="0" err="1" smtClean="0"/>
              <a:t>xanh</a:t>
            </a:r>
            <a:r>
              <a:rPr lang="en-US" dirty="0" smtClean="0"/>
              <a:t> </a:t>
            </a:r>
            <a:r>
              <a:rPr lang="en-US" dirty="0" err="1" smtClean="0"/>
              <a:t>pha</a:t>
            </a:r>
            <a:r>
              <a:rPr lang="en-US" dirty="0" smtClean="0"/>
              <a:t> </a:t>
            </a:r>
            <a:r>
              <a:rPr lang="en-US" dirty="0" err="1" smtClean="0"/>
              <a:t>trắng</a:t>
            </a:r>
            <a:endParaRPr lang="en-US" dirty="0"/>
          </a:p>
        </p:txBody>
      </p:sp>
      <p:pic>
        <p:nvPicPr>
          <p:cNvPr id="25" name="Picture 24">
            <a:extLst>
              <a:ext uri="{FF2B5EF4-FFF2-40B4-BE49-F238E27FC236}">
                <a16:creationId xmlns:a16="http://schemas.microsoft.com/office/drawing/2014/main" id="{B7BC1A32-CD95-410B-A809-8A0A27126ACE}"/>
              </a:ext>
            </a:extLst>
          </p:cNvPr>
          <p:cNvPicPr>
            <a:picLocks noChangeAspect="1"/>
          </p:cNvPicPr>
          <p:nvPr/>
        </p:nvPicPr>
        <p:blipFill>
          <a:blip r:embed="rId3"/>
          <a:stretch>
            <a:fillRect/>
          </a:stretch>
        </p:blipFill>
        <p:spPr>
          <a:xfrm>
            <a:off x="6225436" y="2676365"/>
            <a:ext cx="5436296" cy="4221271"/>
          </a:xfrm>
          <a:prstGeom prst="rect">
            <a:avLst/>
          </a:prstGeom>
        </p:spPr>
      </p:pic>
    </p:spTree>
    <p:extLst>
      <p:ext uri="{BB962C8B-B14F-4D97-AF65-F5344CB8AC3E}">
        <p14:creationId xmlns:p14="http://schemas.microsoft.com/office/powerpoint/2010/main" val="27867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469386507"/>
              </p:ext>
            </p:extLst>
          </p:nvPr>
        </p:nvGraphicFramePr>
        <p:xfrm>
          <a:off x="490952" y="2592516"/>
          <a:ext cx="4907766" cy="3708400"/>
        </p:xfrm>
        <a:graphic>
          <a:graphicData uri="http://schemas.openxmlformats.org/drawingml/2006/table">
            <a:tbl>
              <a:tblPr firstRow="1" bandRow="1">
                <a:tableStyleId>{5C22544A-7EE6-4342-B048-85BDC9FD1C3A}</a:tableStyleId>
              </a:tblPr>
              <a:tblGrid>
                <a:gridCol w="2039306">
                  <a:extLst>
                    <a:ext uri="{9D8B030D-6E8A-4147-A177-3AD203B41FA5}">
                      <a16:colId xmlns:a16="http://schemas.microsoft.com/office/drawing/2014/main" val="20000"/>
                    </a:ext>
                  </a:extLst>
                </a:gridCol>
                <a:gridCol w="2868460">
                  <a:extLst>
                    <a:ext uri="{9D8B030D-6E8A-4147-A177-3AD203B41FA5}">
                      <a16:colId xmlns:a16="http://schemas.microsoft.com/office/drawing/2014/main" val="20001"/>
                    </a:ext>
                  </a:extLst>
                </a:gridCol>
              </a:tblGrid>
              <a:tr h="370840">
                <a:tc>
                  <a:txBody>
                    <a:bodyPr/>
                    <a:lstStyle/>
                    <a:p>
                      <a:pPr algn="ctr"/>
                      <a:r>
                        <a:rPr lang="en-US" dirty="0" err="1" smtClean="0">
                          <a:solidFill>
                            <a:srgbClr val="FF0000"/>
                          </a:solidFill>
                        </a:rPr>
                        <a:t>Đồ</a:t>
                      </a:r>
                      <a:r>
                        <a:rPr lang="en-US" baseline="0" dirty="0" smtClean="0">
                          <a:solidFill>
                            <a:srgbClr val="FF0000"/>
                          </a:solidFill>
                        </a:rPr>
                        <a:t> </a:t>
                      </a:r>
                      <a:r>
                        <a:rPr lang="en-US" baseline="0" dirty="0" err="1" smtClean="0">
                          <a:solidFill>
                            <a:srgbClr val="FF0000"/>
                          </a:solidFill>
                        </a:rPr>
                        <a:t>chơi</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rgbClr val="FF0000"/>
                          </a:solidFill>
                        </a:rPr>
                        <a:t>Đặc</a:t>
                      </a:r>
                      <a:r>
                        <a:rPr lang="en-US" baseline="0" dirty="0" smtClean="0">
                          <a:solidFill>
                            <a:srgbClr val="FF0000"/>
                          </a:solidFill>
                        </a:rPr>
                        <a:t> </a:t>
                      </a:r>
                      <a:r>
                        <a:rPr lang="en-US" baseline="0" dirty="0" err="1" smtClean="0">
                          <a:solidFill>
                            <a:srgbClr val="FF0000"/>
                          </a:solidFill>
                        </a:rPr>
                        <a:t>điểm</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dirty="0" smtClean="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1" name="TextBox 10"/>
          <p:cNvSpPr txBox="1"/>
          <p:nvPr/>
        </p:nvSpPr>
        <p:spPr>
          <a:xfrm>
            <a:off x="1002082" y="2973848"/>
            <a:ext cx="1315233" cy="369332"/>
          </a:xfrm>
          <a:prstGeom prst="rect">
            <a:avLst/>
          </a:prstGeom>
          <a:noFill/>
        </p:spPr>
        <p:txBody>
          <a:bodyPr wrap="square" rtlCol="0">
            <a:spAutoFit/>
          </a:bodyPr>
          <a:lstStyle/>
          <a:p>
            <a:r>
              <a:rPr lang="en-US" dirty="0" err="1"/>
              <a:t>q</a:t>
            </a:r>
            <a:r>
              <a:rPr lang="en-US" dirty="0" err="1" smtClean="0"/>
              <a:t>uả</a:t>
            </a:r>
            <a:r>
              <a:rPr lang="en-US" dirty="0" smtClean="0"/>
              <a:t> </a:t>
            </a:r>
            <a:r>
              <a:rPr lang="en-US" dirty="0" err="1" smtClean="0"/>
              <a:t>bóng</a:t>
            </a:r>
            <a:endParaRPr lang="en-US" dirty="0"/>
          </a:p>
        </p:txBody>
      </p:sp>
      <p:sp>
        <p:nvSpPr>
          <p:cNvPr id="13" name="TextBox 12">
            <a:extLst>
              <a:ext uri="{FF2B5EF4-FFF2-40B4-BE49-F238E27FC236}">
                <a16:creationId xmlns:a16="http://schemas.microsoft.com/office/drawing/2014/main" id="{3FA9A370-DEC8-46B5-8E14-5409DF8F1F53}"/>
              </a:ext>
            </a:extLst>
          </p:cNvPr>
          <p:cNvSpPr txBox="1"/>
          <p:nvPr/>
        </p:nvSpPr>
        <p:spPr>
          <a:xfrm>
            <a:off x="704086" y="1638037"/>
            <a:ext cx="9572978" cy="523220"/>
          </a:xfrm>
          <a:prstGeom prst="rect">
            <a:avLst/>
          </a:prstGeom>
          <a:noFill/>
        </p:spPr>
        <p:txBody>
          <a:bodyPr wrap="square" rtlCol="0">
            <a:spAutoFit/>
          </a:bodyPr>
          <a:lstStyle/>
          <a:p>
            <a:r>
              <a:rPr lang="en-US" sz="2800" dirty="0">
                <a:latin typeface="Times New Roman" pitchFamily="18" charset="0"/>
                <a:ea typeface="Arial-Rounded" panose="020B0500000000000000" pitchFamily="34" charset="0"/>
                <a:cs typeface="Times New Roman" pitchFamily="18" charset="0"/>
              </a:rPr>
              <a:t>1. </a:t>
            </a:r>
            <a:r>
              <a:rPr lang="en-US" sz="2800" dirty="0" err="1">
                <a:latin typeface="Times New Roman" pitchFamily="18" charset="0"/>
                <a:ea typeface="Arial-Rounded" panose="020B0500000000000000" pitchFamily="34" charset="0"/>
                <a:cs typeface="Times New Roman" pitchFamily="18" charset="0"/>
              </a:rPr>
              <a:t>Giới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thiệu</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về</a:t>
            </a:r>
            <a:r>
              <a:rPr lang="en-US" sz="2800" dirty="0">
                <a:latin typeface="Times New Roman" pitchFamily="18" charset="0"/>
                <a:ea typeface="Arial-Rounded" panose="020B0500000000000000" pitchFamily="34" charset="0"/>
                <a:cs typeface="Times New Roman" pitchFamily="18" charset="0"/>
              </a:rPr>
              <a:t> 1 </a:t>
            </a:r>
            <a:r>
              <a:rPr lang="en-US" sz="2800" dirty="0" err="1">
                <a:latin typeface="Times New Roman" pitchFamily="18" charset="0"/>
                <a:ea typeface="Arial-Rounded" panose="020B0500000000000000" pitchFamily="34" charset="0"/>
                <a:cs typeface="Times New Roman" pitchFamily="18" charset="0"/>
              </a:rPr>
              <a:t>đồ</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chơi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có</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trong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hình</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theo</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mẫu</a:t>
            </a:r>
            <a:r>
              <a:rPr lang="en-US" sz="2800" dirty="0">
                <a:latin typeface="Times New Roman" pitchFamily="18" charset="0"/>
                <a:ea typeface="Arial-Rounded" panose="020B0500000000000000" pitchFamily="34" charset="0"/>
                <a:cs typeface="Times New Roman" pitchFamily="18" charset="0"/>
              </a:rPr>
              <a:t> :</a:t>
            </a:r>
          </a:p>
        </p:txBody>
      </p:sp>
      <p:sp>
        <p:nvSpPr>
          <p:cNvPr id="16" name="TextBox 15"/>
          <p:cNvSpPr txBox="1"/>
          <p:nvPr/>
        </p:nvSpPr>
        <p:spPr>
          <a:xfrm>
            <a:off x="1002082" y="3306346"/>
            <a:ext cx="1315233" cy="369332"/>
          </a:xfrm>
          <a:prstGeom prst="rect">
            <a:avLst/>
          </a:prstGeom>
          <a:noFill/>
        </p:spPr>
        <p:txBody>
          <a:bodyPr wrap="square" rtlCol="0">
            <a:spAutoFit/>
          </a:bodyPr>
          <a:lstStyle/>
          <a:p>
            <a:r>
              <a:rPr lang="en-US" dirty="0" smtClean="0"/>
              <a:t>con </a:t>
            </a:r>
            <a:r>
              <a:rPr lang="en-US" dirty="0" err="1" smtClean="0"/>
              <a:t>diều</a:t>
            </a:r>
            <a:endParaRPr lang="en-US" dirty="0"/>
          </a:p>
        </p:txBody>
      </p:sp>
      <p:sp>
        <p:nvSpPr>
          <p:cNvPr id="17" name="TextBox 16"/>
          <p:cNvSpPr txBox="1"/>
          <p:nvPr/>
        </p:nvSpPr>
        <p:spPr>
          <a:xfrm>
            <a:off x="862992" y="3675678"/>
            <a:ext cx="1593414" cy="369332"/>
          </a:xfrm>
          <a:prstGeom prst="rect">
            <a:avLst/>
          </a:prstGeom>
          <a:noFill/>
        </p:spPr>
        <p:txBody>
          <a:bodyPr wrap="square" rtlCol="0">
            <a:spAutoFit/>
          </a:bodyPr>
          <a:lstStyle/>
          <a:p>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đèn</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ông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sao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p:cNvSpPr txBox="1"/>
          <p:nvPr/>
        </p:nvSpPr>
        <p:spPr>
          <a:xfrm>
            <a:off x="704086" y="4045009"/>
            <a:ext cx="2745287" cy="369332"/>
          </a:xfrm>
          <a:prstGeom prst="rect">
            <a:avLst/>
          </a:prstGeom>
          <a:noFill/>
        </p:spPr>
        <p:txBody>
          <a:bodyPr wrap="square" rtlCol="0">
            <a:spAutoFit/>
          </a:bodyPr>
          <a:lstStyle/>
          <a:p>
            <a:r>
              <a:rPr lang="en-US" dirty="0" smtClean="0"/>
              <a:t>  </a:t>
            </a:r>
            <a:r>
              <a:rPr lang="en-US" dirty="0" err="1" smtClean="0"/>
              <a:t>chong</a:t>
            </a:r>
            <a:r>
              <a:rPr lang="en-US" dirty="0" smtClean="0"/>
              <a:t> </a:t>
            </a:r>
            <a:r>
              <a:rPr lang="en-US" dirty="0" err="1" smtClean="0"/>
              <a:t>chóng</a:t>
            </a:r>
            <a:endParaRPr lang="en-US" dirty="0"/>
          </a:p>
        </p:txBody>
      </p:sp>
      <p:sp>
        <p:nvSpPr>
          <p:cNvPr id="19" name="TextBox 18"/>
          <p:cNvSpPr txBox="1"/>
          <p:nvPr/>
        </p:nvSpPr>
        <p:spPr>
          <a:xfrm>
            <a:off x="911809" y="4414341"/>
            <a:ext cx="1315233" cy="369332"/>
          </a:xfrm>
          <a:prstGeom prst="rect">
            <a:avLst/>
          </a:prstGeom>
          <a:noFill/>
        </p:spPr>
        <p:txBody>
          <a:bodyPr wrap="square" rtlCol="0">
            <a:spAutoFit/>
          </a:bodyPr>
          <a:lstStyle/>
          <a:p>
            <a:r>
              <a:rPr lang="en-US" dirty="0" smtClean="0"/>
              <a:t>  </a:t>
            </a:r>
            <a:r>
              <a:rPr lang="en-US" dirty="0" err="1"/>
              <a:t>g</a:t>
            </a:r>
            <a:r>
              <a:rPr lang="en-US" dirty="0" err="1" smtClean="0"/>
              <a:t>ấu</a:t>
            </a:r>
            <a:r>
              <a:rPr lang="en-US" dirty="0" smtClean="0"/>
              <a:t> </a:t>
            </a:r>
            <a:r>
              <a:rPr lang="en-US" dirty="0" err="1" smtClean="0"/>
              <a:t>bông</a:t>
            </a:r>
            <a:endParaRPr lang="en-US" dirty="0"/>
          </a:p>
        </p:txBody>
      </p:sp>
      <p:sp>
        <p:nvSpPr>
          <p:cNvPr id="20" name="TextBox 19"/>
          <p:cNvSpPr txBox="1"/>
          <p:nvPr/>
        </p:nvSpPr>
        <p:spPr>
          <a:xfrm>
            <a:off x="874231" y="4753517"/>
            <a:ext cx="1315233" cy="369332"/>
          </a:xfrm>
          <a:prstGeom prst="rect">
            <a:avLst/>
          </a:prstGeom>
          <a:noFill/>
        </p:spPr>
        <p:txBody>
          <a:bodyPr wrap="square" rtlCol="0">
            <a:spAutoFit/>
          </a:bodyPr>
          <a:lstStyle/>
          <a:p>
            <a:r>
              <a:rPr lang="en-US" dirty="0" smtClean="0"/>
              <a:t>  </a:t>
            </a:r>
            <a:r>
              <a:rPr lang="en-US" dirty="0" err="1"/>
              <a:t>b</a:t>
            </a:r>
            <a:r>
              <a:rPr lang="en-US" dirty="0" err="1" smtClean="0"/>
              <a:t>úp</a:t>
            </a:r>
            <a:r>
              <a:rPr lang="en-US" dirty="0" smtClean="0"/>
              <a:t> </a:t>
            </a:r>
            <a:r>
              <a:rPr lang="en-US" dirty="0" err="1" smtClean="0"/>
              <a:t>bê</a:t>
            </a:r>
            <a:endParaRPr lang="en-US" dirty="0"/>
          </a:p>
        </p:txBody>
      </p:sp>
      <p:sp>
        <p:nvSpPr>
          <p:cNvPr id="21" name="TextBox 20"/>
          <p:cNvSpPr txBox="1"/>
          <p:nvPr/>
        </p:nvSpPr>
        <p:spPr>
          <a:xfrm>
            <a:off x="874231" y="5210532"/>
            <a:ext cx="1315233" cy="369332"/>
          </a:xfrm>
          <a:prstGeom prst="rect">
            <a:avLst/>
          </a:prstGeom>
          <a:noFill/>
        </p:spPr>
        <p:txBody>
          <a:bodyPr wrap="square" rtlCol="0">
            <a:spAutoFit/>
          </a:bodyPr>
          <a:lstStyle/>
          <a:p>
            <a:r>
              <a:rPr lang="en-US" dirty="0" smtClean="0"/>
              <a:t>  ô </a:t>
            </a:r>
            <a:r>
              <a:rPr lang="en-US" dirty="0" err="1" smtClean="0"/>
              <a:t>tô</a:t>
            </a:r>
            <a:endParaRPr lang="en-US" dirty="0"/>
          </a:p>
        </p:txBody>
      </p:sp>
      <p:sp>
        <p:nvSpPr>
          <p:cNvPr id="22" name="TextBox 21"/>
          <p:cNvSpPr txBox="1"/>
          <p:nvPr/>
        </p:nvSpPr>
        <p:spPr>
          <a:xfrm>
            <a:off x="874229" y="5579864"/>
            <a:ext cx="1315233" cy="369332"/>
          </a:xfrm>
          <a:prstGeom prst="rect">
            <a:avLst/>
          </a:prstGeom>
          <a:noFill/>
        </p:spPr>
        <p:txBody>
          <a:bodyPr wrap="square" rtlCol="0">
            <a:spAutoFit/>
          </a:bodyPr>
          <a:lstStyle/>
          <a:p>
            <a:r>
              <a:rPr lang="en-US" dirty="0" err="1"/>
              <a:t>m</a:t>
            </a:r>
            <a:r>
              <a:rPr lang="en-US" dirty="0" err="1" smtClean="0"/>
              <a:t>áy</a:t>
            </a:r>
            <a:r>
              <a:rPr lang="en-US" dirty="0" smtClean="0"/>
              <a:t> bay</a:t>
            </a:r>
            <a:endParaRPr lang="en-US" dirty="0"/>
          </a:p>
        </p:txBody>
      </p:sp>
      <p:sp>
        <p:nvSpPr>
          <p:cNvPr id="23" name="TextBox 22"/>
          <p:cNvSpPr txBox="1"/>
          <p:nvPr/>
        </p:nvSpPr>
        <p:spPr>
          <a:xfrm>
            <a:off x="874230" y="5949196"/>
            <a:ext cx="1315233" cy="369332"/>
          </a:xfrm>
          <a:prstGeom prst="rect">
            <a:avLst/>
          </a:prstGeom>
          <a:noFill/>
        </p:spPr>
        <p:txBody>
          <a:bodyPr wrap="square" rtlCol="0">
            <a:spAutoFit/>
          </a:bodyPr>
          <a:lstStyle/>
          <a:p>
            <a:r>
              <a:rPr lang="en-US" dirty="0" err="1"/>
              <a:t>m</a:t>
            </a:r>
            <a:r>
              <a:rPr lang="en-US" dirty="0" err="1" smtClean="0"/>
              <a:t>ặt</a:t>
            </a:r>
            <a:r>
              <a:rPr lang="en-US" dirty="0" smtClean="0"/>
              <a:t> </a:t>
            </a:r>
            <a:r>
              <a:rPr lang="en-US" dirty="0" err="1" smtClean="0"/>
              <a:t>nạ</a:t>
            </a:r>
            <a:endParaRPr lang="en-US" dirty="0"/>
          </a:p>
        </p:txBody>
      </p:sp>
      <p:sp>
        <p:nvSpPr>
          <p:cNvPr id="24" name="TextBox 23"/>
          <p:cNvSpPr txBox="1"/>
          <p:nvPr/>
        </p:nvSpPr>
        <p:spPr>
          <a:xfrm>
            <a:off x="2624203" y="2937014"/>
            <a:ext cx="3206663" cy="369332"/>
          </a:xfrm>
          <a:prstGeom prst="rect">
            <a:avLst/>
          </a:prstGeom>
          <a:noFill/>
        </p:spPr>
        <p:txBody>
          <a:bodyPr wrap="square" rtlCol="0">
            <a:spAutoFit/>
          </a:bodyPr>
          <a:lstStyle/>
          <a:p>
            <a:r>
              <a:rPr lang="en-US" dirty="0" err="1"/>
              <a:t>m</a:t>
            </a:r>
            <a:r>
              <a:rPr lang="en-US" dirty="0" err="1" smtClean="0"/>
              <a:t>àu</a:t>
            </a:r>
            <a:r>
              <a:rPr lang="en-US" dirty="0" smtClean="0"/>
              <a:t> </a:t>
            </a:r>
            <a:r>
              <a:rPr lang="en-US" dirty="0" err="1" smtClean="0"/>
              <a:t>xanh</a:t>
            </a:r>
            <a:r>
              <a:rPr lang="en-US" dirty="0" smtClean="0"/>
              <a:t> </a:t>
            </a:r>
            <a:r>
              <a:rPr lang="en-US" dirty="0" err="1" smtClean="0"/>
              <a:t>pha</a:t>
            </a:r>
            <a:r>
              <a:rPr lang="en-US" dirty="0" smtClean="0"/>
              <a:t> </a:t>
            </a:r>
            <a:r>
              <a:rPr lang="en-US" dirty="0" err="1" smtClean="0"/>
              <a:t>trắng</a:t>
            </a:r>
            <a:endParaRPr lang="en-US" dirty="0"/>
          </a:p>
        </p:txBody>
      </p:sp>
      <p:pic>
        <p:nvPicPr>
          <p:cNvPr id="14" name="Picture 13">
            <a:extLst>
              <a:ext uri="{FF2B5EF4-FFF2-40B4-BE49-F238E27FC236}">
                <a16:creationId xmlns:a16="http://schemas.microsoft.com/office/drawing/2014/main" id="{B7BC1A32-CD95-410B-A809-8A0A27126ACE}"/>
              </a:ext>
            </a:extLst>
          </p:cNvPr>
          <p:cNvPicPr>
            <a:picLocks noChangeAspect="1"/>
          </p:cNvPicPr>
          <p:nvPr/>
        </p:nvPicPr>
        <p:blipFill>
          <a:blip r:embed="rId3"/>
          <a:stretch>
            <a:fillRect/>
          </a:stretch>
        </p:blipFill>
        <p:spPr>
          <a:xfrm>
            <a:off x="5830866" y="2470370"/>
            <a:ext cx="5830866" cy="4221271"/>
          </a:xfrm>
          <a:prstGeom prst="rect">
            <a:avLst/>
          </a:prstGeom>
        </p:spPr>
      </p:pic>
    </p:spTree>
    <p:extLst>
      <p:ext uri="{BB962C8B-B14F-4D97-AF65-F5344CB8AC3E}">
        <p14:creationId xmlns:p14="http://schemas.microsoft.com/office/powerpoint/2010/main" val="2880010983"/>
      </p:ext>
    </p:extLst>
  </p:cSld>
  <p:clrMapOvr>
    <a:masterClrMapping/>
  </p:clrMapOvr>
  <p:timing>
    <p:tnLst>
      <p:par>
        <p:cTn id="1" dur="indefinite" restart="never" nodeType="tmRoot"/>
      </p:par>
    </p:tn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807</Words>
  <Application>Microsoft Office PowerPoint</Application>
  <PresentationFormat>Widescreen</PresentationFormat>
  <Paragraphs>120</Paragraphs>
  <Slides>28</Slides>
  <Notes>12</Notes>
  <HiddenSlides>0</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28</vt:i4>
      </vt:variant>
    </vt:vector>
  </HeadingPairs>
  <TitlesOfParts>
    <vt:vector size="51" baseType="lpstr">
      <vt:lpstr>Microsoft YaHei</vt:lpstr>
      <vt:lpstr>SimSun</vt:lpstr>
      <vt:lpstr>SimSun</vt:lpstr>
      <vt:lpstr>Arial</vt:lpstr>
      <vt:lpstr>Arial Rounded MT Bold</vt:lpstr>
      <vt:lpstr>Arial-Rounded</vt:lpstr>
      <vt:lpstr>Calibri</vt:lpstr>
      <vt:lpstr>Calibri Light</vt:lpstr>
      <vt:lpstr>等线</vt:lpstr>
      <vt:lpstr>Montserrat</vt:lpstr>
      <vt:lpstr>Montserrat Medium</vt:lpstr>
      <vt:lpstr>Nunito</vt:lpstr>
      <vt:lpstr>Nunito SemiBold</vt:lpstr>
      <vt:lpstr>Roboto</vt:lpstr>
      <vt:lpstr>Tahoma</vt:lpstr>
      <vt:lpstr>Times New Roman</vt:lpstr>
      <vt:lpstr>Trebuchet MS</vt:lpstr>
      <vt:lpstr>Wingdings</vt:lpstr>
      <vt:lpstr>Wingdings 3</vt:lpstr>
      <vt:lpstr>7_Office Theme</vt:lpstr>
      <vt:lpstr>Office Theme</vt:lpstr>
      <vt:lpstr>1_Facet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Thành Đặng Thị Cẩm</cp:lastModifiedBy>
  <cp:revision>83</cp:revision>
  <dcterms:created xsi:type="dcterms:W3CDTF">2021-05-27T02:02:39Z</dcterms:created>
  <dcterms:modified xsi:type="dcterms:W3CDTF">2023-11-30T01:27:11Z</dcterms:modified>
</cp:coreProperties>
</file>