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314" r:id="rId3"/>
    <p:sldId id="272" r:id="rId4"/>
    <p:sldId id="270" r:id="rId5"/>
    <p:sldId id="318" r:id="rId6"/>
    <p:sldId id="319" r:id="rId7"/>
    <p:sldId id="317" r:id="rId8"/>
    <p:sldId id="267" r:id="rId9"/>
    <p:sldId id="338" r:id="rId10"/>
    <p:sldId id="339" r:id="rId11"/>
    <p:sldId id="340" r:id="rId12"/>
    <p:sldId id="330" r:id="rId13"/>
    <p:sldId id="295" r:id="rId14"/>
    <p:sldId id="320" r:id="rId15"/>
    <p:sldId id="321" r:id="rId16"/>
    <p:sldId id="322" r:id="rId17"/>
    <p:sldId id="323" r:id="rId18"/>
    <p:sldId id="341" r:id="rId19"/>
    <p:sldId id="325" r:id="rId20"/>
    <p:sldId id="332" r:id="rId21"/>
    <p:sldId id="342" r:id="rId22"/>
    <p:sldId id="327" r:id="rId23"/>
    <p:sldId id="328" r:id="rId24"/>
    <p:sldId id="329" r:id="rId25"/>
    <p:sldId id="333" r:id="rId26"/>
    <p:sldId id="335" r:id="rId27"/>
    <p:sldId id="343" r:id="rId28"/>
    <p:sldId id="344" r:id="rId29"/>
    <p:sldId id="3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t>‹#›</a:t>
            </a:fld>
            <a:endParaRPr lang="en-US"/>
          </a:p>
        </p:txBody>
      </p:sp>
    </p:spTree>
    <p:extLst>
      <p:ext uri="{BB962C8B-B14F-4D97-AF65-F5344CB8AC3E}">
        <p14:creationId xmlns:p14="http://schemas.microsoft.com/office/powerpoint/2010/main" val="316093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0196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1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563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079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29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8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550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663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0403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029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16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4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369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932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209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952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471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9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13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618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15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932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336079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530962"/>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9438323"/>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2237198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54488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3100619"/>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897751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23802"/>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8155530"/>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6036645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13418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777B1F20-3934-32DB-8EAD-D9E2CA1F2D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4" y="155711"/>
            <a:ext cx="1198179" cy="1198179"/>
          </a:xfrm>
          <a:prstGeom prst="rect">
            <a:avLst/>
          </a:prstGeom>
        </p:spPr>
      </p:pic>
    </p:spTree>
    <p:extLst>
      <p:ext uri="{BB962C8B-B14F-4D97-AF65-F5344CB8AC3E}">
        <p14:creationId xmlns:p14="http://schemas.microsoft.com/office/powerpoint/2010/main" val="3523234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a:extLst>
              <a:ext uri="{FF2B5EF4-FFF2-40B4-BE49-F238E27FC236}">
                <a16:creationId xmlns:a16="http://schemas.microsoft.com/office/drawing/2014/main" id="{EAA83DE3-82B0-90B4-9EA3-8A821F29D4FF}"/>
              </a:ext>
            </a:extLst>
          </p:cNvPr>
          <p:cNvPicPr>
            <a:picLocks noChangeAspect="1"/>
          </p:cNvPicPr>
          <p:nvPr/>
        </p:nvPicPr>
        <p:blipFill>
          <a:blip r:embed="rId5"/>
          <a:stretch>
            <a:fillRect/>
          </a:stretch>
        </p:blipFill>
        <p:spPr>
          <a:xfrm>
            <a:off x="3707655" y="417919"/>
            <a:ext cx="5462489" cy="859611"/>
          </a:xfrm>
          <a:prstGeom prst="rect">
            <a:avLst/>
          </a:prstGeom>
        </p:spPr>
      </p:pic>
      <p:pic>
        <p:nvPicPr>
          <p:cNvPr id="15" name="Picture 14">
            <a:extLst>
              <a:ext uri="{FF2B5EF4-FFF2-40B4-BE49-F238E27FC236}">
                <a16:creationId xmlns:a16="http://schemas.microsoft.com/office/drawing/2014/main" id="{17DD4750-9D1A-1A95-D9D6-50A368E38ED9}"/>
              </a:ext>
            </a:extLst>
          </p:cNvPr>
          <p:cNvPicPr>
            <a:picLocks noChangeAspect="1"/>
          </p:cNvPicPr>
          <p:nvPr/>
        </p:nvPicPr>
        <p:blipFill>
          <a:blip r:embed="rId6"/>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uẩn bị tốt các điều kiện cho Lễ hội đánh cá Vực Rào | Cổng ..."/>
          <p:cNvPicPr/>
          <p:nvPr/>
        </p:nvPicPr>
        <p:blipFill>
          <a:blip r:embed="rId2">
            <a:extLst>
              <a:ext uri="{28A0092B-C50C-407E-A947-70E740481C1C}">
                <a14:useLocalDpi xmlns:a14="http://schemas.microsoft.com/office/drawing/2010/main" val="0"/>
              </a:ext>
            </a:extLst>
          </a:blip>
          <a:srcRect/>
          <a:stretch>
            <a:fillRect/>
          </a:stretch>
        </p:blipFill>
        <p:spPr bwMode="auto">
          <a:xfrm>
            <a:off x="569976" y="528066"/>
            <a:ext cx="10722864" cy="5314950"/>
          </a:xfrm>
          <a:prstGeom prst="rect">
            <a:avLst/>
          </a:prstGeom>
          <a:noFill/>
          <a:ln>
            <a:noFill/>
          </a:ln>
        </p:spPr>
      </p:pic>
      <p:sp>
        <p:nvSpPr>
          <p:cNvPr id="3" name="Rectangle 2"/>
          <p:cNvSpPr/>
          <p:nvPr/>
        </p:nvSpPr>
        <p:spPr>
          <a:xfrm>
            <a:off x="3584448" y="6053328"/>
            <a:ext cx="4901184" cy="369332"/>
          </a:xfrm>
          <a:prstGeom prst="rect">
            <a:avLst/>
          </a:prstGeom>
        </p:spPr>
        <p:txBody>
          <a:bodyPr wrap="square">
            <a:spAutoFit/>
          </a:bodyPr>
          <a:lstStyle/>
          <a:p>
            <a:r>
              <a:rPr lang="en-US" b="1" dirty="0" err="1">
                <a:solidFill>
                  <a:srgbClr val="1F1F1F"/>
                </a:solidFill>
                <a:latin typeface="Google Sans"/>
              </a:rPr>
              <a:t>Lễ</a:t>
            </a:r>
            <a:r>
              <a:rPr lang="en-US" b="1" dirty="0">
                <a:solidFill>
                  <a:srgbClr val="1F1F1F"/>
                </a:solidFill>
                <a:latin typeface="Google Sans"/>
              </a:rPr>
              <a:t> </a:t>
            </a:r>
            <a:r>
              <a:rPr lang="en-US" b="1" dirty="0" err="1">
                <a:solidFill>
                  <a:srgbClr val="1F1F1F"/>
                </a:solidFill>
                <a:latin typeface="Google Sans"/>
              </a:rPr>
              <a:t>hội</a:t>
            </a:r>
            <a:r>
              <a:rPr lang="en-US" b="1" dirty="0">
                <a:solidFill>
                  <a:srgbClr val="1F1F1F"/>
                </a:solidFill>
                <a:latin typeface="Google Sans"/>
              </a:rPr>
              <a:t> </a:t>
            </a:r>
            <a:r>
              <a:rPr lang="en-US" b="1" dirty="0" err="1">
                <a:solidFill>
                  <a:srgbClr val="1F1F1F"/>
                </a:solidFill>
                <a:latin typeface="Google Sans"/>
              </a:rPr>
              <a:t>đánh</a:t>
            </a:r>
            <a:r>
              <a:rPr lang="en-US" b="1" dirty="0">
                <a:solidFill>
                  <a:srgbClr val="1F1F1F"/>
                </a:solidFill>
                <a:latin typeface="Google Sans"/>
              </a:rPr>
              <a:t> </a:t>
            </a:r>
            <a:r>
              <a:rPr lang="en-US" b="1" dirty="0" err="1">
                <a:solidFill>
                  <a:srgbClr val="1F1F1F"/>
                </a:solidFill>
                <a:latin typeface="Google Sans"/>
              </a:rPr>
              <a:t>cá</a:t>
            </a:r>
            <a:r>
              <a:rPr lang="en-US" b="1" dirty="0">
                <a:solidFill>
                  <a:srgbClr val="1F1F1F"/>
                </a:solidFill>
                <a:latin typeface="Google Sans"/>
              </a:rPr>
              <a:t> </a:t>
            </a:r>
            <a:r>
              <a:rPr lang="en-US" b="1" dirty="0" err="1">
                <a:solidFill>
                  <a:srgbClr val="1F1F1F"/>
                </a:solidFill>
                <a:latin typeface="Google Sans"/>
              </a:rPr>
              <a:t>Vực</a:t>
            </a:r>
            <a:r>
              <a:rPr lang="en-US" b="1" dirty="0">
                <a:solidFill>
                  <a:srgbClr val="1F1F1F"/>
                </a:solidFill>
                <a:latin typeface="Google Sans"/>
              </a:rPr>
              <a:t> </a:t>
            </a:r>
            <a:r>
              <a:rPr lang="en-US" b="1" dirty="0" smtClean="0">
                <a:solidFill>
                  <a:srgbClr val="1F1F1F"/>
                </a:solidFill>
                <a:latin typeface="Google Sans"/>
              </a:rPr>
              <a:t>– </a:t>
            </a:r>
            <a:r>
              <a:rPr lang="en-US" b="1" dirty="0" err="1" smtClean="0">
                <a:solidFill>
                  <a:srgbClr val="1F1F1F"/>
                </a:solidFill>
                <a:latin typeface="Google Sans"/>
              </a:rPr>
              <a:t>Rào</a:t>
            </a:r>
            <a:r>
              <a:rPr lang="en-US" b="1" dirty="0" smtClean="0">
                <a:solidFill>
                  <a:srgbClr val="1F1F1F"/>
                </a:solidFill>
                <a:latin typeface="Google Sans"/>
              </a:rPr>
              <a:t> ( </a:t>
            </a:r>
            <a:r>
              <a:rPr lang="en-US" b="1" dirty="0" err="1" smtClean="0">
                <a:solidFill>
                  <a:srgbClr val="1F1F1F"/>
                </a:solidFill>
                <a:latin typeface="Google Sans"/>
              </a:rPr>
              <a:t>Xuân</a:t>
            </a:r>
            <a:r>
              <a:rPr lang="en-US" b="1" dirty="0" smtClean="0">
                <a:solidFill>
                  <a:srgbClr val="1F1F1F"/>
                </a:solidFill>
                <a:latin typeface="Google Sans"/>
              </a:rPr>
              <a:t> </a:t>
            </a:r>
            <a:r>
              <a:rPr lang="en-US" b="1" dirty="0" err="1" smtClean="0">
                <a:solidFill>
                  <a:srgbClr val="1F1F1F"/>
                </a:solidFill>
                <a:latin typeface="Google Sans"/>
              </a:rPr>
              <a:t>Viên</a:t>
            </a:r>
            <a:r>
              <a:rPr lang="en-US" b="1" dirty="0" smtClean="0">
                <a:solidFill>
                  <a:srgbClr val="1F1F1F"/>
                </a:solidFill>
                <a:latin typeface="Google Sans"/>
              </a:rPr>
              <a:t>)</a:t>
            </a:r>
            <a:endParaRPr lang="en-US" b="1" dirty="0"/>
          </a:p>
        </p:txBody>
      </p:sp>
    </p:spTree>
    <p:extLst>
      <p:ext uri="{BB962C8B-B14F-4D97-AF65-F5344CB8AC3E}">
        <p14:creationId xmlns:p14="http://schemas.microsoft.com/office/powerpoint/2010/main" val="1405396111"/>
      </p:ext>
    </p:extLst>
  </p:cSld>
  <p:clrMapOvr>
    <a:masterClrMapping/>
  </p:clrMapOvr>
  <p:transition spd="slow" advClick="0" advTm="1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55" y="244132"/>
            <a:ext cx="11548745" cy="51328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2920" y="5547381"/>
            <a:ext cx="11558016" cy="646331"/>
          </a:xfrm>
          <a:prstGeom prst="rect">
            <a:avLst/>
          </a:prstGeom>
        </p:spPr>
        <p:txBody>
          <a:bodyPr wrap="square">
            <a:spAutoFit/>
          </a:bodyPr>
          <a:lstStyle/>
          <a:p>
            <a:r>
              <a:rPr lang="vi-VN" b="1" dirty="0">
                <a:solidFill>
                  <a:srgbClr val="343A40"/>
                </a:solidFill>
                <a:latin typeface="Mulish"/>
              </a:rPr>
              <a:t>Chùa Hộ Quốc thuộc xã Cổ Đạm, huyện Nghi Xuân, Hà Tĩnh, được xây dựng vào năm 1515-1529 đời Lê Cung Hoàng - Mạc Đăng Dung. Chùa tọa lạc ở vùng Tây Nam huyện Nghi Xuân, phía Tây xã Cổ Đạm.</a:t>
            </a:r>
            <a:endParaRPr lang="en-US" b="1" dirty="0"/>
          </a:p>
        </p:txBody>
      </p:sp>
    </p:spTree>
    <p:extLst>
      <p:ext uri="{BB962C8B-B14F-4D97-AF65-F5344CB8AC3E}">
        <p14:creationId xmlns:p14="http://schemas.microsoft.com/office/powerpoint/2010/main" val="2633030881"/>
      </p:ext>
    </p:extLst>
  </p:cSld>
  <p:clrMapOvr>
    <a:masterClrMapping/>
  </p:clrMapOvr>
  <p:transition spd="slow" advClick="0" advTm="1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000" b="1" dirty="0" smtClean="0">
                <a:solidFill>
                  <a:prstClr val="white"/>
                </a:solidFill>
                <a:latin typeface="Cambria" panose="02040503050406030204" pitchFamily="18" charset="0"/>
                <a:ea typeface="Cambria" panose="02040503050406030204" pitchFamily="18" charset="0"/>
              </a:rPr>
              <a:t>2. </a:t>
            </a:r>
            <a:r>
              <a:rPr lang="vi-VN" sz="4000" b="1" dirty="0" smtClean="0">
                <a:solidFill>
                  <a:prstClr val="white"/>
                </a:solidFill>
                <a:latin typeface="Cambria" panose="02040503050406030204" pitchFamily="18" charset="0"/>
                <a:ea typeface="Cambria" panose="02040503050406030204" pitchFamily="18" charset="0"/>
              </a:rPr>
              <a:t>Kể </a:t>
            </a:r>
            <a:r>
              <a:rPr lang="vi-VN" sz="4000" b="1" dirty="0">
                <a:solidFill>
                  <a:prstClr val="white"/>
                </a:solidFill>
                <a:latin typeface="Cambria" panose="02040503050406030204" pitchFamily="18" charset="0"/>
                <a:ea typeface="Cambria" panose="02040503050406030204" pitchFamily="18" charset="0"/>
              </a:rPr>
              <a:t>tên một số phong tục, tập quán, nhà ở, lễ hội và món ăn ở địa phương em</a:t>
            </a:r>
          </a:p>
        </p:txBody>
      </p:sp>
      <p:pic>
        <p:nvPicPr>
          <p:cNvPr id="4" name="Picture 3">
            <a:extLst>
              <a:ext uri="{FF2B5EF4-FFF2-40B4-BE49-F238E27FC236}">
                <a16:creationId xmlns:a16="http://schemas.microsoft.com/office/drawing/2014/main" id="{144F7F64-5F34-A3CD-68F3-5804F75CFA9A}"/>
              </a:ext>
            </a:extLst>
          </p:cNvPr>
          <p:cNvPicPr>
            <a:picLocks noChangeAspect="1"/>
          </p:cNvPicPr>
          <p:nvPr/>
        </p:nvPicPr>
        <p:blipFill>
          <a:blip r:embed="rId4"/>
          <a:stretch>
            <a:fillRect/>
          </a:stretch>
        </p:blipFill>
        <p:spPr>
          <a:xfrm>
            <a:off x="188844" y="2102795"/>
            <a:ext cx="12003156" cy="3799124"/>
          </a:xfrm>
          <a:prstGeom prst="rect">
            <a:avLst/>
          </a:prstGeom>
        </p:spPr>
      </p:pic>
    </p:spTree>
    <p:extLst>
      <p:ext uri="{BB962C8B-B14F-4D97-AF65-F5344CB8AC3E}">
        <p14:creationId xmlns:p14="http://schemas.microsoft.com/office/powerpoint/2010/main" val="92939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1221896" y="470591"/>
            <a:ext cx="10692735"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smtClean="0">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smtClean="0">
                <a:solidFill>
                  <a:prstClr val="white"/>
                </a:solidFill>
                <a:latin typeface="Cambria" panose="02040503050406030204" pitchFamily="18" charset="0"/>
                <a:ea typeface="Cambria" panose="02040503050406030204" pitchFamily="18" charset="0"/>
              </a:rPr>
              <a:t>Tĩnh</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a:extLst>
              <a:ext uri="{FF2B5EF4-FFF2-40B4-BE49-F238E27FC236}">
                <a16:creationId xmlns:a16="http://schemas.microsoft.com/office/drawing/2014/main" id="{5A0D2BC0-8F35-E27C-7BF2-DD6E71E7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A8482EC-5F7B-E6A4-F13C-D35A801B448A}"/>
              </a:ext>
            </a:extLst>
          </p:cNvPr>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12FB807-A648-593F-A489-091CC26E6701}"/>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3BB9A55E-A8AB-4AB4-3993-B143440F6D68}"/>
              </a:ext>
            </a:extLst>
          </p:cNvPr>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A8482EC-5F7B-E6A4-F13C-D35A801B448A}"/>
              </a:ext>
            </a:extLst>
          </p:cNvPr>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BB9A55E-A8AB-4AB4-3993-B143440F6D68}"/>
              </a:ext>
            </a:extLst>
          </p:cNvPr>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a:extLst>
              <a:ext uri="{FF2B5EF4-FFF2-40B4-BE49-F238E27FC236}">
                <a16:creationId xmlns:a16="http://schemas.microsoft.com/office/drawing/2014/main" id="{215AEEB5-F86E-DBC7-A352-9AC37A35E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a:extLst>
              <a:ext uri="{FF2B5EF4-FFF2-40B4-BE49-F238E27FC236}">
                <a16:creationId xmlns:a16="http://schemas.microsoft.com/office/drawing/2014/main" id="{9FE3C564-0884-604B-AF41-9E6EA9B4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92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a:solidFill>
                  <a:prstClr val="white"/>
                </a:solidFill>
                <a:latin typeface="Cambria" panose="02040503050406030204" pitchFamily="18" charset="0"/>
                <a:ea typeface="Cambria" panose="02040503050406030204" pitchFamily="18" charset="0"/>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47CE2CFA-BA79-AB56-A172-550F4B6C67EF}"/>
              </a:ext>
            </a:extLst>
          </p:cNvPr>
          <p:cNvPicPr>
            <a:picLocks noChangeAspect="1"/>
          </p:cNvPicPr>
          <p:nvPr/>
        </p:nvPicPr>
        <p:blipFill>
          <a:blip r:embed="rId4"/>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65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46D50C6E-8058-BDAD-7DC5-998C1B18A33C}"/>
              </a:ext>
            </a:extLst>
          </p:cNvPr>
          <p:cNvPicPr>
            <a:picLocks noChangeAspect="1"/>
          </p:cNvPicPr>
          <p:nvPr/>
        </p:nvPicPr>
        <p:blipFill>
          <a:blip r:embed="rId4"/>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295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172" name="Picture 4" descr="Đặc sắc lễ hội Gióng 2023 tại huyện Sóc Sơn">
            <a:extLst>
              <a:ext uri="{FF2B5EF4-FFF2-40B4-BE49-F238E27FC236}">
                <a16:creationId xmlns:a16="http://schemas.microsoft.com/office/drawing/2014/main" id="{A6ED0C1C-EC11-D76A-CF4D-095AEBB7C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14D9DB4-8976-CF6F-DAE9-A02F7B3BEC8A}"/>
              </a:ext>
            </a:extLst>
          </p:cNvPr>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776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28544" y="2127427"/>
            <a:ext cx="6096000" cy="646331"/>
          </a:xfrm>
          <a:prstGeom prst="rect">
            <a:avLst/>
          </a:prstGeom>
        </p:spPr>
        <p:txBody>
          <a:bodyPr>
            <a:spAutoFit/>
          </a:bodyPr>
          <a:lstStyle/>
          <a:p>
            <a:r>
              <a:rPr lang="en-US" dirty="0"/>
              <a:t>https://nghixuan.hatinh.gov.vn/video-clip/doc-dao-le-hoi-danh-ca-o-nghi-xuan.html</a:t>
            </a:r>
          </a:p>
        </p:txBody>
      </p:sp>
    </p:spTree>
    <p:extLst>
      <p:ext uri="{BB962C8B-B14F-4D97-AF65-F5344CB8AC3E}">
        <p14:creationId xmlns:p14="http://schemas.microsoft.com/office/powerpoint/2010/main" val="1184771016"/>
      </p:ext>
    </p:extLst>
  </p:cSld>
  <p:clrMapOvr>
    <a:masterClrMapping/>
  </p:clrMapOvr>
  <p:transition spd="slow" advClick="0" advTm="1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523828"/>
            <a:ext cx="6291470" cy="4584364"/>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Tĩnh</a:t>
            </a:r>
            <a:r>
              <a:rPr lang="en-US"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r>
              <a:rPr lang="vi-VN"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266" name="Picture 2" descr="Cách làm bún chả bằng chảo chống dính dễ làm tại nhà">
            <a:extLst>
              <a:ext uri="{FF2B5EF4-FFF2-40B4-BE49-F238E27FC236}">
                <a16:creationId xmlns:a16="http://schemas.microsoft.com/office/drawing/2014/main" id="{F7C3A358-010C-1E56-A3B7-677E3CDD5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nấu phở bò Nam Định chuẩn vị, thơm ngon như hàng quán">
            <a:extLst>
              <a:ext uri="{FF2B5EF4-FFF2-40B4-BE49-F238E27FC236}">
                <a16:creationId xmlns:a16="http://schemas.microsoft.com/office/drawing/2014/main" id="{0DE7CF47-082E-8A4E-4151-565747DEF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1000"/>
                                        <p:tgtEl>
                                          <p:spTgt spid="11268"/>
                                        </p:tgtEl>
                                      </p:cBhvr>
                                    </p:animEffect>
                                    <p:anim calcmode="lin" valueType="num">
                                      <p:cBhvr>
                                        <p:cTn id="17" dur="1000" fill="hold"/>
                                        <p:tgtEl>
                                          <p:spTgt spid="11268"/>
                                        </p:tgtEl>
                                        <p:attrNameLst>
                                          <p:attrName>ppt_x</p:attrName>
                                        </p:attrNameLst>
                                      </p:cBhvr>
                                      <p:tavLst>
                                        <p:tav tm="0">
                                          <p:val>
                                            <p:strVal val="#ppt_x"/>
                                          </p:val>
                                        </p:tav>
                                        <p:tav tm="100000">
                                          <p:val>
                                            <p:strVal val="#ppt_x"/>
                                          </p:val>
                                        </p:tav>
                                      </p:tavLst>
                                    </p:anim>
                                    <p:anim calcmode="lin" valueType="num">
                                      <p:cBhvr>
                                        <p:cTn id="18" dur="1000" fill="hold"/>
                                        <p:tgtEl>
                                          <p:spTgt spid="1126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1000"/>
                                        <p:tgtEl>
                                          <p:spTgt spid="11266"/>
                                        </p:tgtEl>
                                      </p:cBhvr>
                                    </p:animEffect>
                                    <p:anim calcmode="lin" valueType="num">
                                      <p:cBhvr>
                                        <p:cTn id="22" dur="1000" fill="hold"/>
                                        <p:tgtEl>
                                          <p:spTgt spid="11266"/>
                                        </p:tgtEl>
                                        <p:attrNameLst>
                                          <p:attrName>ppt_x</p:attrName>
                                        </p:attrNameLst>
                                      </p:cBhvr>
                                      <p:tavLst>
                                        <p:tav tm="0">
                                          <p:val>
                                            <p:strVal val="#ppt_x"/>
                                          </p:val>
                                        </p:tav>
                                        <p:tav tm="100000">
                                          <p:val>
                                            <p:strVal val="#ppt_x"/>
                                          </p:val>
                                        </p:tav>
                                      </p:tavLst>
                                    </p:anim>
                                    <p:anim calcmode="lin" valueType="num">
                                      <p:cBhvr>
                                        <p:cTn id="23" dur="1000" fill="hold"/>
                                        <p:tgtEl>
                                          <p:spTgt spid="112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C61C9E10-0ADC-AD06-A2CD-76C45AFF52B4}"/>
              </a:ext>
            </a:extLst>
          </p:cNvPr>
          <p:cNvPicPr>
            <a:picLocks noChangeAspect="1"/>
          </p:cNvPicPr>
          <p:nvPr/>
        </p:nvPicPr>
        <p:blipFill>
          <a:blip r:embed="rId4"/>
          <a:stretch>
            <a:fillRect/>
          </a:stretch>
        </p:blipFill>
        <p:spPr>
          <a:xfrm>
            <a:off x="1270505" y="69574"/>
            <a:ext cx="8874731" cy="1928191"/>
          </a:xfrm>
          <a:prstGeom prst="rect">
            <a:avLst/>
          </a:prstGeom>
        </p:spPr>
      </p:pic>
      <p:sp>
        <p:nvSpPr>
          <p:cNvPr id="7" name="Rectangle 6">
            <a:extLst>
              <a:ext uri="{FF2B5EF4-FFF2-40B4-BE49-F238E27FC236}">
                <a16:creationId xmlns:a16="http://schemas.microsoft.com/office/drawing/2014/main" id="{23EC8816-604B-0A2A-C52E-21169F092610}"/>
              </a:ext>
            </a:extLst>
          </p:cNvPr>
          <p:cNvSpPr/>
          <p:nvPr/>
        </p:nvSpPr>
        <p:spPr>
          <a:xfrm>
            <a:off x="568156" y="1931135"/>
            <a:ext cx="11040748" cy="3316726"/>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A8F21043-E5E3-EAC5-7485-EFCC17C46C57}"/>
              </a:ext>
            </a:extLst>
          </p:cNvPr>
          <p:cNvSpPr/>
          <p:nvPr/>
        </p:nvSpPr>
        <p:spPr>
          <a:xfrm>
            <a:off x="699098" y="2156972"/>
            <a:ext cx="10909806" cy="3046988"/>
          </a:xfrm>
          <a:prstGeom prst="rect">
            <a:avLst/>
          </a:prstGeom>
        </p:spPr>
        <p:txBody>
          <a:bodyPr wrap="square">
            <a:spAutoFit/>
          </a:bodyPr>
          <a:lstStyle/>
          <a:p>
            <a:pPr algn="just"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Arial"/>
                <a:sym typeface="Arial"/>
              </a:rPr>
              <a:t>– Mô tả được một số nét văn hoá của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Lựa chọn và giới thiệu được ở mức độ đơn giản một món ăn, một kiểu trang phục hoặc một lễ hội tiêu biểu,... ở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Kể được câu chuyện về một trong số các danh nhân ở địa phương.</a:t>
            </a:r>
          </a:p>
        </p:txBody>
      </p:sp>
    </p:spTree>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p>
        </p:txBody>
      </p:sp>
      <p:pic>
        <p:nvPicPr>
          <p:cNvPr id="4" name="Picture 4" descr="Cách nấu phở bò Nam Định chuẩn vị, thơm ngon như hàng quán">
            <a:extLst>
              <a:ext uri="{FF2B5EF4-FFF2-40B4-BE49-F238E27FC236}">
                <a16:creationId xmlns:a16="http://schemas.microsoft.com/office/drawing/2014/main" id="{A1ACBF54-46D2-F360-1CB1-F97976157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2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jpeg"/>
          <p:cNvPicPr/>
          <p:nvPr/>
        </p:nvPicPr>
        <p:blipFill>
          <a:blip r:embed="rId2" cstate="print"/>
          <a:stretch>
            <a:fillRect/>
          </a:stretch>
        </p:blipFill>
        <p:spPr>
          <a:xfrm>
            <a:off x="653542" y="544702"/>
            <a:ext cx="4750562" cy="6066409"/>
          </a:xfrm>
          <a:prstGeom prst="rect">
            <a:avLst/>
          </a:prstGeom>
        </p:spPr>
      </p:pic>
      <p:pic>
        <p:nvPicPr>
          <p:cNvPr id="2050" name="Picture 2" descr="Kẹo cu đ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847" y="544702"/>
            <a:ext cx="5641975" cy="606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80279"/>
      </p:ext>
    </p:extLst>
  </p:cSld>
  <p:clrMapOvr>
    <a:masterClrMapping/>
  </p:clrMapOvr>
  <p:transition spd="slow" advClick="0" advTm="1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Giới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068256F-671D-585C-23FE-AA7612BFBC8D}"/>
              </a:ext>
            </a:extLst>
          </p:cNvPr>
          <p:cNvPicPr>
            <a:picLocks noChangeAspect="1"/>
          </p:cNvPicPr>
          <p:nvPr/>
        </p:nvPicPr>
        <p:blipFill>
          <a:blip r:embed="rId4"/>
          <a:stretch>
            <a:fillRect/>
          </a:stretch>
        </p:blipFill>
        <p:spPr>
          <a:xfrm>
            <a:off x="238540" y="2177769"/>
            <a:ext cx="11847443" cy="2972599"/>
          </a:xfrm>
          <a:prstGeom prst="rect">
            <a:avLst/>
          </a:prstGeom>
        </p:spPr>
      </p:pic>
    </p:spTree>
    <p:extLst>
      <p:ext uri="{BB962C8B-B14F-4D97-AF65-F5344CB8AC3E}">
        <p14:creationId xmlns:p14="http://schemas.microsoft.com/office/powerpoint/2010/main" val="31984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a:extLst>
              <a:ext uri="{FF2B5EF4-FFF2-40B4-BE49-F238E27FC236}">
                <a16:creationId xmlns:a16="http://schemas.microsoft.com/office/drawing/2014/main" id="{327E7CF6-CA80-0FB0-F80B-F79908C4C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6386" name="Picture 2">
            <a:extLst>
              <a:ext uri="{FF2B5EF4-FFF2-40B4-BE49-F238E27FC236}">
                <a16:creationId xmlns:a16="http://schemas.microsoft.com/office/drawing/2014/main" id="{7B7C7AB3-AE57-8BDA-851E-FEFE0D1884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8193B71-8562-4DC1-93DB-551E64ABE0CB}"/>
              </a:ext>
            </a:extLst>
          </p:cNvPr>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a:t>
            </a:r>
            <a:r>
              <a:rPr lang="vi-VN"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luôn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là trang phục thanh lịch, ẩn chứa và phô diễn những triết lý sống của mỗi người phụ </a:t>
            </a:r>
            <a:r>
              <a:rPr lang="vi-VN" sz="36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nữ.</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3084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995707" y="1658664"/>
            <a:ext cx="7517019" cy="2566638"/>
          </a:xfrm>
          <a:prstGeom prst="rect">
            <a:avLst/>
          </a:prstGeom>
        </p:spPr>
      </p:pic>
      <p:pic>
        <p:nvPicPr>
          <p:cNvPr id="9" name="Picture 8">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1008121" y="1658664"/>
            <a:ext cx="7517019" cy="2566638"/>
          </a:xfrm>
          <a:prstGeom prst="rect">
            <a:avLst/>
          </a:prstGeom>
        </p:spPr>
      </p:pic>
    </p:spTree>
    <p:extLst>
      <p:ext uri="{BB962C8B-B14F-4D97-AF65-F5344CB8AC3E}">
        <p14:creationId xmlns:p14="http://schemas.microsoft.com/office/powerpoint/2010/main" val="134518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9D3AA7FA-A9B9-CB76-AB89-BB3F92AD5BED}"/>
              </a:ext>
            </a:extLst>
          </p:cNvPr>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Lập và hoàn thiện bảng (theo gợi ý dưới đây) về một số nét văn hóa truyền thống tiêu biểu của địa phương em.</a:t>
            </a:r>
          </a:p>
        </p:txBody>
      </p:sp>
      <p:graphicFrame>
        <p:nvGraphicFramePr>
          <p:cNvPr id="8" name="Table 8">
            <a:extLst>
              <a:ext uri="{FF2B5EF4-FFF2-40B4-BE49-F238E27FC236}">
                <a16:creationId xmlns:a16="http://schemas.microsoft.com/office/drawing/2014/main" id="{DA67ABD6-9A24-1A89-F659-020943F1D79A}"/>
              </a:ext>
            </a:extLst>
          </p:cNvPr>
          <p:cNvGraphicFramePr>
            <a:graphicFrameLocks noGrp="1"/>
          </p:cNvGraphicFramePr>
          <p:nvPr>
            <p:extLst>
              <p:ext uri="{D42A27DB-BD31-4B8C-83A1-F6EECF244321}">
                <p14:modId xmlns:p14="http://schemas.microsoft.com/office/powerpoint/2010/main" val="2552118951"/>
              </p:ext>
            </p:extLst>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extLst>
                    <a:ext uri="{9D8B030D-6E8A-4147-A177-3AD203B41FA5}">
                      <a16:colId xmlns:a16="http://schemas.microsoft.com/office/drawing/2014/main" val="3418298069"/>
                    </a:ext>
                  </a:extLst>
                </a:gridCol>
                <a:gridCol w="4226340">
                  <a:extLst>
                    <a:ext uri="{9D8B030D-6E8A-4147-A177-3AD203B41FA5}">
                      <a16:colId xmlns:a16="http://schemas.microsoft.com/office/drawing/2014/main" val="1224024593"/>
                    </a:ext>
                  </a:extLst>
                </a:gridCol>
                <a:gridCol w="2707309">
                  <a:extLst>
                    <a:ext uri="{9D8B030D-6E8A-4147-A177-3AD203B41FA5}">
                      <a16:colId xmlns:a16="http://schemas.microsoft.com/office/drawing/2014/main" val="2660013778"/>
                    </a:ext>
                  </a:extLst>
                </a:gridCol>
                <a:gridCol w="2707309">
                  <a:extLst>
                    <a:ext uri="{9D8B030D-6E8A-4147-A177-3AD203B41FA5}">
                      <a16:colId xmlns:a16="http://schemas.microsoft.com/office/drawing/2014/main" val="436603682"/>
                    </a:ext>
                  </a:extLst>
                </a:gridCol>
              </a:tblGrid>
              <a:tr h="828905">
                <a:tc>
                  <a:txBody>
                    <a:bodyPr/>
                    <a:lstStyle/>
                    <a:p>
                      <a:pPr algn="ctr"/>
                      <a:r>
                        <a:rPr lang="en-US" sz="3600" dirty="0">
                          <a:latin typeface="Cambria" panose="02040503050406030204" pitchFamily="18" charset="0"/>
                          <a:ea typeface="Cambria" panose="020405030504060302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674804"/>
                  </a:ext>
                </a:extLst>
              </a:tr>
              <a:tr h="828905">
                <a:tc>
                  <a:txBody>
                    <a:bodyPr/>
                    <a:lstStyle/>
                    <a:p>
                      <a:pPr algn="ctr"/>
                      <a:r>
                        <a:rPr lang="en-US" sz="36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8645598"/>
                  </a:ext>
                </a:extLst>
              </a:tr>
              <a:tr h="828905">
                <a:tc>
                  <a:txBody>
                    <a:bodyPr/>
                    <a:lstStyle/>
                    <a:p>
                      <a:pPr algn="ctr"/>
                      <a:r>
                        <a:rPr lang="en-US" sz="36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685784"/>
                  </a:ext>
                </a:extLst>
              </a:tr>
              <a:tr h="828905">
                <a:tc>
                  <a:txBody>
                    <a:bodyPr/>
                    <a:lstStyle/>
                    <a:p>
                      <a:pPr algn="ctr"/>
                      <a:r>
                        <a:rPr lang="en-US" sz="36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500455"/>
                  </a:ext>
                </a:extLst>
              </a:tr>
              <a:tr h="828905">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82927"/>
                  </a:ext>
                </a:extLst>
              </a:tr>
            </a:tbl>
          </a:graphicData>
        </a:graphic>
      </p:graphicFrame>
    </p:spTree>
    <p:extLst>
      <p:ext uri="{BB962C8B-B14F-4D97-AF65-F5344CB8AC3E}">
        <p14:creationId xmlns:p14="http://schemas.microsoft.com/office/powerpoint/2010/main" val="114484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6A87CE-23F6-9CD7-34D4-BE2A9E93D08B}"/>
              </a:ext>
            </a:extLst>
          </p:cNvPr>
          <p:cNvSpPr/>
          <p:nvPr/>
        </p:nvSpPr>
        <p:spPr>
          <a:xfrm>
            <a:off x="2212848" y="637966"/>
            <a:ext cx="8238744" cy="48484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smtClean="0">
                <a:solidFill>
                  <a:prstClr val="white"/>
                </a:solidFill>
                <a:latin typeface="Cambria" panose="02040503050406030204" pitchFamily="18" charset="0"/>
                <a:ea typeface="Cambria" panose="02040503050406030204" pitchFamily="18" charset="0"/>
              </a:rPr>
              <a:t>Học</a:t>
            </a:r>
            <a:r>
              <a:rPr lang="en-US" sz="4400" b="1" dirty="0" smtClean="0">
                <a:solidFill>
                  <a:prstClr val="white"/>
                </a:solidFill>
                <a:latin typeface="Cambria" panose="02040503050406030204" pitchFamily="18" charset="0"/>
                <a:ea typeface="Cambria" panose="02040503050406030204" pitchFamily="18" charset="0"/>
              </a:rPr>
              <a:t> </a:t>
            </a:r>
            <a:r>
              <a:rPr lang="en-US" sz="4400" b="1" dirty="0" err="1" smtClean="0">
                <a:solidFill>
                  <a:prstClr val="white"/>
                </a:solidFill>
                <a:latin typeface="Cambria" panose="02040503050406030204" pitchFamily="18" charset="0"/>
                <a:ea typeface="Cambria" panose="02040503050406030204" pitchFamily="18" charset="0"/>
              </a:rPr>
              <a:t>sinh</a:t>
            </a:r>
            <a:r>
              <a:rPr lang="en-US" sz="4400" b="1" dirty="0" smtClean="0">
                <a:solidFill>
                  <a:prstClr val="white"/>
                </a:solidFill>
                <a:latin typeface="Cambria" panose="02040503050406030204" pitchFamily="18" charset="0"/>
                <a:ea typeface="Cambria" panose="02040503050406030204" pitchFamily="18" charset="0"/>
              </a:rPr>
              <a:t> chia </a:t>
            </a:r>
            <a:r>
              <a:rPr lang="en-US" sz="4400" b="1" dirty="0" err="1" smtClean="0">
                <a:solidFill>
                  <a:prstClr val="white"/>
                </a:solidFill>
                <a:latin typeface="Cambria" panose="02040503050406030204" pitchFamily="18" charset="0"/>
                <a:ea typeface="Cambria" panose="02040503050406030204" pitchFamily="18" charset="0"/>
              </a:rPr>
              <a:t>sẻ</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161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baohatinh.vn/images/86b22d7a0ef33572a4110094283fc053a963cd8abb630756291d089898fcb05e59c1f4817d546ae4378a50074fe0561b/137d2150458t63525l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 y="219456"/>
            <a:ext cx="11475720" cy="5059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208" y="5522976"/>
            <a:ext cx="11210544" cy="923330"/>
          </a:xfrm>
          <a:prstGeom prst="rect">
            <a:avLst/>
          </a:prstGeom>
        </p:spPr>
        <p:txBody>
          <a:bodyPr wrap="square">
            <a:spAutoFit/>
          </a:bodyPr>
          <a:lstStyle/>
          <a:p>
            <a:r>
              <a:rPr lang="vi-VN" b="1" dirty="0">
                <a:solidFill>
                  <a:srgbClr val="1F1F1F"/>
                </a:solidFill>
                <a:latin typeface="Google Sans"/>
              </a:rPr>
              <a:t>Hơn 50 năm gắn bó với </a:t>
            </a:r>
            <a:r>
              <a:rPr lang="vi-VN" b="1" dirty="0">
                <a:solidFill>
                  <a:srgbClr val="040C28"/>
                </a:solidFill>
                <a:latin typeface="Google Sans"/>
              </a:rPr>
              <a:t>nghề mộc</a:t>
            </a:r>
            <a:r>
              <a:rPr lang="vi-VN" b="1" dirty="0">
                <a:solidFill>
                  <a:srgbClr val="1F1F1F"/>
                </a:solidFill>
                <a:latin typeface="Google Sans"/>
              </a:rPr>
              <a:t>, ông Trần Đức Tỵ đã trở thành người thợ lành nghề ở làng mộc truyền thống. Ông Tỵ kể: “Trống Đan Tràng, đục chàng Đan Phổ - nghề mộc xuất hiện ở xã Xuân Phổ từ những năm 50 của thế kỷ </a:t>
            </a:r>
            <a:r>
              <a:rPr lang="vi-VN" b="1" dirty="0" smtClean="0">
                <a:solidFill>
                  <a:srgbClr val="1F1F1F"/>
                </a:solidFill>
                <a:latin typeface="Google Sans"/>
              </a:rPr>
              <a:t>trước</a:t>
            </a:r>
            <a:r>
              <a:rPr lang="en-US" b="1" dirty="0" smtClean="0">
                <a:solidFill>
                  <a:srgbClr val="1F1F1F"/>
                </a:solidFill>
                <a:latin typeface="Google Sans"/>
              </a:rPr>
              <a:t>.</a:t>
            </a:r>
            <a:endParaRPr lang="en-US" b="1" dirty="0"/>
          </a:p>
        </p:txBody>
      </p:sp>
    </p:spTree>
    <p:extLst>
      <p:ext uri="{BB962C8B-B14F-4D97-AF65-F5344CB8AC3E}">
        <p14:creationId xmlns:p14="http://schemas.microsoft.com/office/powerpoint/2010/main" val="1545153554"/>
      </p:ext>
    </p:extLst>
  </p:cSld>
  <p:clrMapOvr>
    <a:masterClrMapping/>
  </p:clrMapOvr>
  <p:transition spd="slow" advClick="0" advTm="1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pitchFamily="34" charset="0"/>
                <a:cs typeface="Calibri" panose="020F0502020204030204" pitchFamily="34" charset="0"/>
              </a:rPr>
              <a:t>DẶN DÒ</a:t>
            </a:r>
          </a:p>
        </p:txBody>
      </p:sp>
    </p:spTree>
    <p:extLst>
      <p:ext uri="{BB962C8B-B14F-4D97-AF65-F5344CB8AC3E}">
        <p14:creationId xmlns:p14="http://schemas.microsoft.com/office/powerpoint/2010/main" val="209616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9BAA38E4-594D-D4B6-B9D3-B5A35C4F0276}"/>
              </a:ext>
            </a:extLst>
          </p:cNvPr>
          <p:cNvPicPr>
            <a:picLocks noChangeAspect="1"/>
          </p:cNvPicPr>
          <p:nvPr/>
        </p:nvPicPr>
        <p:blipFill>
          <a:blip r:embed="rId5"/>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a:extLst>
              <a:ext uri="{FF2B5EF4-FFF2-40B4-BE49-F238E27FC236}">
                <a16:creationId xmlns:a16="http://schemas.microsoft.com/office/drawing/2014/main" id="{90D1E510-1B67-759F-3F31-5F565B96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A73539-89E3-619A-FC5B-AF017A5CC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13C88D53-13B3-F4A9-98CC-1FB9B120C080}"/>
              </a:ext>
            </a:extLst>
          </p:cNvPr>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2F728F0C-1A17-AF13-6ED1-DCA896D3C924}"/>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379BBABA-DD8E-F486-E9DD-A0A4ACBA8EE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a:extLst>
              <a:ext uri="{FF2B5EF4-FFF2-40B4-BE49-F238E27FC236}">
                <a16:creationId xmlns:a16="http://schemas.microsoft.com/office/drawing/2014/main" id="{91793E3F-0D5C-6B78-5B4B-9BBFADB23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762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a:extLst>
              <a:ext uri="{FF2B5EF4-FFF2-40B4-BE49-F238E27FC236}">
                <a16:creationId xmlns:a16="http://schemas.microsoft.com/office/drawing/2014/main" id="{54493EBA-50AE-94D4-43E7-27BD6AC69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02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a:extLst>
              <a:ext uri="{FF2B5EF4-FFF2-40B4-BE49-F238E27FC236}">
                <a16:creationId xmlns:a16="http://schemas.microsoft.com/office/drawing/2014/main" id="{A12F9224-0D37-D344-C5D2-3AD8E9894421}"/>
              </a:ext>
            </a:extLst>
          </p:cNvPr>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UTM Cookies" panose="02040603050506020204" pitchFamily="18" charset="0"/>
              </a:rPr>
              <a:t>KHÁM PHÁ</a:t>
            </a:r>
          </a:p>
        </p:txBody>
      </p:sp>
    </p:spTree>
    <p:extLst>
      <p:ext uri="{BB962C8B-B14F-4D97-AF65-F5344CB8AC3E}">
        <p14:creationId xmlns:p14="http://schemas.microsoft.com/office/powerpoint/2010/main" val="2676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0F34DAC-D977-92ED-C97D-0DD6F4005882}"/>
              </a:ext>
            </a:extLst>
          </p:cNvPr>
          <p:cNvSpPr/>
          <p:nvPr/>
        </p:nvSpPr>
        <p:spPr>
          <a:xfrm>
            <a:off x="1739348" y="2012604"/>
            <a:ext cx="10452652" cy="2123658"/>
          </a:xfrm>
          <a:prstGeom prst="rect">
            <a:avLst/>
          </a:prstGeom>
        </p:spPr>
        <p:txBody>
          <a:bodyPr wrap="square">
            <a:spAutoFit/>
          </a:bodyPr>
          <a:lstStyle/>
          <a:p>
            <a:r>
              <a:rPr lang="vi-VN" sz="6600" b="1" dirty="0">
                <a:latin typeface="+mj-lt"/>
              </a:rPr>
              <a:t>Một số nét văn hoá truyền thống của Hà </a:t>
            </a:r>
            <a:r>
              <a:rPr lang="vi-VN" sz="6600" b="1" dirty="0" smtClean="0">
                <a:latin typeface="+mj-lt"/>
              </a:rPr>
              <a:t>Tĩnh</a:t>
            </a:r>
            <a:r>
              <a:rPr lang="en-US" sz="6600" b="1" dirty="0" smtClean="0">
                <a:latin typeface="+mj-lt"/>
              </a:rPr>
              <a:t>.</a:t>
            </a:r>
            <a:endParaRPr lang="en-US" sz="66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3.jpeg"/>
          <p:cNvPicPr/>
          <p:nvPr/>
        </p:nvPicPr>
        <p:blipFill>
          <a:blip r:embed="rId2" cstate="print"/>
          <a:stretch>
            <a:fillRect/>
          </a:stretch>
        </p:blipFill>
        <p:spPr>
          <a:xfrm>
            <a:off x="365760" y="265176"/>
            <a:ext cx="5458968" cy="5376672"/>
          </a:xfrm>
          <a:prstGeom prst="rect">
            <a:avLst/>
          </a:prstGeom>
        </p:spPr>
      </p:pic>
      <p:pic>
        <p:nvPicPr>
          <p:cNvPr id="3" name="image15.jpeg"/>
          <p:cNvPicPr/>
          <p:nvPr/>
        </p:nvPicPr>
        <p:blipFill>
          <a:blip r:embed="rId3" cstate="print"/>
          <a:stretch>
            <a:fillRect/>
          </a:stretch>
        </p:blipFill>
        <p:spPr>
          <a:xfrm>
            <a:off x="6496050" y="265176"/>
            <a:ext cx="5080254" cy="5376672"/>
          </a:xfrm>
          <a:prstGeom prst="rect">
            <a:avLst/>
          </a:prstGeom>
        </p:spPr>
      </p:pic>
      <p:sp>
        <p:nvSpPr>
          <p:cNvPr id="4" name="Rectangle 3">
            <a:extLst>
              <a:ext uri="{FF2B5EF4-FFF2-40B4-BE49-F238E27FC236}">
                <a16:creationId xmlns:a16="http://schemas.microsoft.com/office/drawing/2014/main" id="{8A8482EC-5F7B-E6A4-F13C-D35A801B448A}"/>
              </a:ext>
            </a:extLst>
          </p:cNvPr>
          <p:cNvSpPr/>
          <p:nvPr/>
        </p:nvSpPr>
        <p:spPr>
          <a:xfrm>
            <a:off x="1497294" y="5885761"/>
            <a:ext cx="746382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000" dirty="0" err="1"/>
              <a:t>L</a:t>
            </a:r>
            <a:r>
              <a:rPr lang="en-US" sz="4000" dirty="0" err="1" smtClean="0"/>
              <a:t>ễ</a:t>
            </a:r>
            <a:r>
              <a:rPr lang="en-US" sz="4000" dirty="0" smtClean="0"/>
              <a:t> </a:t>
            </a:r>
            <a:r>
              <a:rPr lang="en-US" sz="4000" dirty="0" err="1"/>
              <a:t>hội</a:t>
            </a:r>
            <a:r>
              <a:rPr lang="en-US" sz="4000" dirty="0"/>
              <a:t> </a:t>
            </a:r>
            <a:r>
              <a:rPr lang="en-US" sz="4000" dirty="0" err="1"/>
              <a:t>cầu</a:t>
            </a:r>
            <a:r>
              <a:rPr lang="en-US" sz="4000" dirty="0"/>
              <a:t> </a:t>
            </a:r>
            <a:r>
              <a:rPr lang="en-US" sz="4000" dirty="0" err="1"/>
              <a:t>ngư</a:t>
            </a:r>
            <a:r>
              <a:rPr lang="en-US" sz="4000" dirty="0"/>
              <a:t> </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290635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663</Words>
  <Application>Microsoft Office PowerPoint</Application>
  <PresentationFormat>Widescreen</PresentationFormat>
  <Paragraphs>82</Paragraphs>
  <Slides>29</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#9Slide03 AmpleSoft Bold</vt:lpstr>
      <vt:lpstr>Arial</vt:lpstr>
      <vt:lpstr>Calibri</vt:lpstr>
      <vt:lpstr>Cambria</vt:lpstr>
      <vt:lpstr>等线</vt:lpstr>
      <vt:lpstr>等线 Light</vt:lpstr>
      <vt:lpstr>Google Sans</vt:lpstr>
      <vt:lpstr>Life Savers</vt:lpstr>
      <vt:lpstr>Montserrat SemiBold</vt:lpstr>
      <vt:lpstr>Mulish</vt:lpstr>
      <vt:lpstr>Times New Roman</vt:lpstr>
      <vt:lpstr>UTM Avo</vt:lpstr>
      <vt:lpstr>UTM Cookies</vt:lpstr>
      <vt:lpstr>字魂35号-经典雅黑</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52</cp:revision>
  <dcterms:created xsi:type="dcterms:W3CDTF">2023-07-08T05:21:17Z</dcterms:created>
  <dcterms:modified xsi:type="dcterms:W3CDTF">2024-12-02T22:42:37Z</dcterms:modified>
</cp:coreProperties>
</file>