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7" r:id="rId2"/>
    <p:sldId id="407" r:id="rId3"/>
    <p:sldId id="439" r:id="rId4"/>
    <p:sldId id="427" r:id="rId5"/>
    <p:sldId id="428" r:id="rId6"/>
    <p:sldId id="426" r:id="rId7"/>
    <p:sldId id="441" r:id="rId8"/>
    <p:sldId id="442" r:id="rId9"/>
    <p:sldId id="443" r:id="rId10"/>
    <p:sldId id="444" r:id="rId11"/>
    <p:sldId id="438" r:id="rId12"/>
    <p:sldId id="433" r:id="rId13"/>
    <p:sldId id="445" r:id="rId14"/>
    <p:sldId id="446" r:id="rId15"/>
    <p:sldId id="440" r:id="rId16"/>
    <p:sldId id="340"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FF7C80"/>
    <a:srgbClr val="FF6600"/>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1" d="100"/>
          <a:sy n="51" d="100"/>
        </p:scale>
        <p:origin x="532"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27111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1.pptx" TargetMode="External"/><Relationship Id="rId13" Type="http://schemas.openxmlformats.org/officeDocument/2006/relationships/image" Target="../media/image16.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hyperlink" Target="Cau%20hoi/Cau%202.pptx"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5.jpg"/><Relationship Id="rId5" Type="http://schemas.openxmlformats.org/officeDocument/2006/relationships/image" Target="../media/image11.jpeg"/><Relationship Id="rId15" Type="http://schemas.openxmlformats.org/officeDocument/2006/relationships/image" Target="../media/image17.jpeg"/><Relationship Id="rId10" Type="http://schemas.openxmlformats.org/officeDocument/2006/relationships/hyperlink" Target="Cau%20hoi/Cau%203.pptx" TargetMode="External"/><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hyperlink" Target="Cau%20hoi/Cau%204.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11: CHUYỆN BÊN CỬA SỔ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971" y="5638800"/>
            <a:ext cx="3757687" cy="268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471319" y="2895600"/>
            <a:ext cx="10233818" cy="1200329"/>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5: 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8348" y="4370717"/>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213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9223274"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65268" y="4724400"/>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Hiểu điều tác giả muốn nói qua câu chuyện: Nếu bạn yêu quý thiên nhiên thì thiên nhiên cũng sẽ yêu quý bạn.</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0"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4" name="Rectangle 33"/>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6" name="Rectangle 35"/>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8334" t="12963" r="3750" b="17407"/>
          <a:stretch/>
        </p:blipFill>
        <p:spPr>
          <a:xfrm>
            <a:off x="2347119" y="3215672"/>
            <a:ext cx="12192000" cy="5431508"/>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CẬU BÉ ĐÁNH GIÀY</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2"/>
          <a:srcRect l="9582" t="21111" r="5001" b="18148"/>
          <a:stretch/>
        </p:blipFill>
        <p:spPr>
          <a:xfrm>
            <a:off x="1646863" y="3277818"/>
            <a:ext cx="12954000" cy="5181600"/>
          </a:xfrm>
          <a:prstGeom prst="rect">
            <a:avLst/>
          </a:prstGeom>
        </p:spPr>
      </p:pic>
    </p:spTree>
    <p:extLst>
      <p:ext uri="{BB962C8B-B14F-4D97-AF65-F5344CB8AC3E}">
        <p14:creationId xmlns:p14="http://schemas.microsoft.com/office/powerpoint/2010/main" val="2357760961"/>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au be danh gi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8960" y="1447800"/>
            <a:ext cx="12801600" cy="7193874"/>
          </a:xfrm>
          <a:prstGeom prst="rect">
            <a:avLst/>
          </a:prstGeom>
        </p:spPr>
      </p:pic>
    </p:spTree>
    <p:extLst>
      <p:ext uri="{BB962C8B-B14F-4D97-AF65-F5344CB8AC3E}">
        <p14:creationId xmlns:p14="http://schemas.microsoft.com/office/powerpoint/2010/main" val="116351411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a:solidFill>
                      <a:srgbClr val="0000CC"/>
                    </a:solidFill>
                    <a:latin typeface="Times New Roman" pitchFamily="18" charset="0"/>
                    <a:cs typeface="Times New Roman" pitchFamily="18" charset="0"/>
                  </a:rPr>
                  <a:t> 2024</a:t>
                </a:r>
                <a:endParaRPr lang="en-US" sz="3600" b="1"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a:solidFill>
                  <a:srgbClr val="0000CC"/>
                </a:solidFill>
                <a:effectLst>
                  <a:outerShdw blurRad="38100" dist="38100" dir="2700000" algn="tl">
                    <a:srgbClr val="000000">
                      <a:alpha val="43137"/>
                    </a:srgbClr>
                  </a:outerShdw>
                </a:effectLst>
                <a:latin typeface="Times New Roman" pitchFamily="18" charset="0"/>
              </a:rPr>
              <a:t>KỂ CHUYỆN</a:t>
            </a:r>
          </a:p>
        </p:txBody>
      </p:sp>
      <p:sp>
        <p:nvSpPr>
          <p:cNvPr id="10" name="Rectangle 9"/>
          <p:cNvSpPr/>
          <p:nvPr/>
        </p:nvSpPr>
        <p:spPr>
          <a:xfrm>
            <a:off x="5672560" y="1952495"/>
            <a:ext cx="4902605" cy="646331"/>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CẬU BÉ ĐÁNH GIÀY</a:t>
            </a:r>
          </a:p>
        </p:txBody>
      </p:sp>
      <p:sp>
        <p:nvSpPr>
          <p:cNvPr id="22" name="Rectangle 21"/>
          <p:cNvSpPr/>
          <p:nvPr/>
        </p:nvSpPr>
        <p:spPr>
          <a:xfrm>
            <a:off x="4099718" y="2521209"/>
            <a:ext cx="8788806"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từng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p:cNvPicPr>
            <a:picLocks noChangeAspect="1"/>
          </p:cNvPicPr>
          <p:nvPr/>
        </p:nvPicPr>
        <p:blipFill rotWithShape="1">
          <a:blip r:embed="rId2"/>
          <a:srcRect l="8334" t="12963" r="3750" b="33505"/>
          <a:stretch/>
        </p:blipFill>
        <p:spPr>
          <a:xfrm>
            <a:off x="4008402" y="3112388"/>
            <a:ext cx="8971437" cy="3072694"/>
          </a:xfrm>
          <a:prstGeom prst="rect">
            <a:avLst/>
          </a:prstGeom>
        </p:spPr>
      </p:pic>
      <p:pic>
        <p:nvPicPr>
          <p:cNvPr id="21" name="Picture 20"/>
          <p:cNvPicPr>
            <a:picLocks noChangeAspect="1"/>
          </p:cNvPicPr>
          <p:nvPr/>
        </p:nvPicPr>
        <p:blipFill rotWithShape="1">
          <a:blip r:embed="rId3"/>
          <a:srcRect l="9582" t="21111" r="5001" b="32454"/>
          <a:stretch/>
        </p:blipFill>
        <p:spPr>
          <a:xfrm>
            <a:off x="3794919" y="6185082"/>
            <a:ext cx="9427167" cy="2882718"/>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131" y="2727742"/>
            <a:ext cx="4019550" cy="4019550"/>
            <a:chOff x="11295163" y="2763838"/>
            <a:chExt cx="4019550" cy="4019550"/>
          </a:xfrm>
        </p:grpSpPr>
        <p:grpSp>
          <p:nvGrpSpPr>
            <p:cNvPr id="3" name="Group 2"/>
            <p:cNvGrpSpPr>
              <a:grpSpLocks/>
            </p:cNvGrpSpPr>
            <p:nvPr/>
          </p:nvGrpSpPr>
          <p:grpSpPr bwMode="auto">
            <a:xfrm>
              <a:off x="11295163" y="2763838"/>
              <a:ext cx="4019550" cy="4019550"/>
              <a:chOff x="2000250" y="2819400"/>
              <a:chExt cx="4019550" cy="4019550"/>
            </a:xfrm>
            <a:blipFill>
              <a:blip r:embed="rId3"/>
              <a:stretch>
                <a:fillRect/>
              </a:stretch>
            </a:blipFill>
          </p:grpSpPr>
          <p:sp>
            <p:nvSpPr>
              <p:cNvPr id="8" name="Line 37"/>
              <p:cNvSpPr>
                <a:spLocks noChangeShapeType="1"/>
              </p:cNvSpPr>
              <p:nvPr/>
            </p:nvSpPr>
            <p:spPr bwMode="auto">
              <a:xfrm flipV="1">
                <a:off x="4264025" y="3452813"/>
                <a:ext cx="0" cy="1320800"/>
              </a:xfrm>
              <a:prstGeom prst="line">
                <a:avLst/>
              </a:prstGeom>
              <a:grpFill/>
              <a:ln w="76200">
                <a:solidFill>
                  <a:srgbClr val="FFC000"/>
                </a:solidFill>
                <a:round/>
                <a:headEnd type="oval"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lstStyle/>
              <a:p>
                <a:pPr eaLnBrk="1" hangingPunct="1">
                  <a:defRPr/>
                </a:pPr>
                <a:endParaRPr lang="en-US"/>
              </a:p>
            </p:txBody>
          </p:sp>
          <p:sp>
            <p:nvSpPr>
              <p:cNvPr id="9" name="Oval 8"/>
              <p:cNvSpPr/>
              <p:nvPr/>
            </p:nvSpPr>
            <p:spPr>
              <a:xfrm>
                <a:off x="2000250" y="2819400"/>
                <a:ext cx="4019550" cy="401955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Connector 9"/>
              <p:cNvCxnSpPr>
                <a:stCxn id="9" idx="2"/>
                <a:endCxn id="9" idx="6"/>
              </p:cNvCxnSpPr>
              <p:nvPr/>
            </p:nvCxnSpPr>
            <p:spPr>
              <a:xfrm>
                <a:off x="2000250" y="4829175"/>
                <a:ext cx="4019550" cy="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p:cNvCxnSpPr>
                <a:stCxn id="9" idx="0"/>
                <a:endCxn id="9" idx="4"/>
              </p:cNvCxnSpPr>
              <p:nvPr/>
            </p:nvCxnSpPr>
            <p:spPr>
              <a:xfrm>
                <a:off x="4010025" y="2819400"/>
                <a:ext cx="0" cy="4019550"/>
              </a:xfrm>
              <a:prstGeom prst="line">
                <a:avLst/>
              </a:prstGeom>
              <a:grpFill/>
              <a:ln>
                <a:solidFill>
                  <a:srgbClr val="FF0000"/>
                </a:solidFill>
              </a:ln>
            </p:spPr>
            <p:style>
              <a:lnRef idx="2">
                <a:schemeClr val="dk1"/>
              </a:lnRef>
              <a:fillRef idx="0">
                <a:schemeClr val="dk1"/>
              </a:fillRef>
              <a:effectRef idx="1">
                <a:schemeClr val="dk1"/>
              </a:effectRef>
              <a:fontRef idx="minor">
                <a:schemeClr val="tx1"/>
              </a:fontRef>
            </p:style>
          </p:cxn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57266">
              <a:off x="11650748" y="3360890"/>
              <a:ext cx="1464504" cy="99422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11697">
              <a:off x="13573755" y="3339822"/>
              <a:ext cx="1460921" cy="103183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57683">
              <a:off x="11578175" y="5167957"/>
              <a:ext cx="1582339" cy="105500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066057">
              <a:off x="13487902" y="5200064"/>
              <a:ext cx="1554461" cy="1032049"/>
            </a:xfrm>
            <a:prstGeom prst="rect">
              <a:avLst/>
            </a:prstGeom>
          </p:spPr>
        </p:pic>
      </p:grpSp>
      <p:grpSp>
        <p:nvGrpSpPr>
          <p:cNvPr id="12" name="Group 11"/>
          <p:cNvGrpSpPr/>
          <p:nvPr/>
        </p:nvGrpSpPr>
        <p:grpSpPr>
          <a:xfrm>
            <a:off x="11345953" y="3657600"/>
            <a:ext cx="3869843" cy="4578859"/>
            <a:chOff x="11024286" y="4266754"/>
            <a:chExt cx="3804547" cy="4578859"/>
          </a:xfrm>
        </p:grpSpPr>
        <p:cxnSp>
          <p:nvCxnSpPr>
            <p:cNvPr id="13" name="Straight Connector 12"/>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943705" y="4266754"/>
              <a:ext cx="10295" cy="1067250"/>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18" name="Picture 17">
            <a:hlinkClick r:id="rId8" action="ppaction://hlinkpres?slideindex=1&amp;slidetitle="/>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041" y="2725755"/>
            <a:ext cx="4243488" cy="2356912"/>
          </a:xfrm>
          <a:prstGeom prst="rect">
            <a:avLst/>
          </a:prstGeom>
        </p:spPr>
      </p:pic>
      <p:pic>
        <p:nvPicPr>
          <p:cNvPr id="19" name="Picture 18">
            <a:hlinkClick r:id="rId10" action="ppaction://hlinkpres?slideindex=1&amp;slidetitl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8918" y="5911305"/>
            <a:ext cx="4073319" cy="2574942"/>
          </a:xfrm>
          <a:prstGeom prst="rect">
            <a:avLst/>
          </a:prstGeom>
        </p:spPr>
      </p:pic>
      <p:pic>
        <p:nvPicPr>
          <p:cNvPr id="20" name="Picture 19">
            <a:hlinkClick r:id="rId12" action="ppaction://hlinkpres?slideindex=1&amp;slidetitl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1650" y="2674965"/>
            <a:ext cx="3871150" cy="2292279"/>
          </a:xfrm>
          <a:prstGeom prst="rect">
            <a:avLst/>
          </a:prstGeom>
        </p:spPr>
      </p:pic>
      <p:pic>
        <p:nvPicPr>
          <p:cNvPr id="21" name="Picture 20">
            <a:hlinkClick r:id="rId14" action="ppaction://hlinkpres?slideindex=1&amp;slidetitle="/>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35798" y="5963529"/>
            <a:ext cx="3897921" cy="2423804"/>
          </a:xfrm>
          <a:prstGeom prst="rect">
            <a:avLst/>
          </a:prstGeom>
        </p:spPr>
      </p:pic>
      <p:sp>
        <p:nvSpPr>
          <p:cNvPr id="22" name="Text Box 38" descr="Water droplets"/>
          <p:cNvSpPr txBox="1">
            <a:spLocks noChangeArrowheads="1"/>
          </p:cNvSpPr>
          <p:nvPr/>
        </p:nvSpPr>
        <p:spPr bwMode="auto">
          <a:xfrm>
            <a:off x="11555287" y="7305443"/>
            <a:ext cx="3459491" cy="883755"/>
          </a:xfrm>
          <a:prstGeom prst="rect">
            <a:avLst/>
          </a:prstGeom>
          <a:solidFill>
            <a:srgbClr val="FF0000"/>
          </a:solidFill>
          <a:ln w="9525">
            <a:solidFill>
              <a:srgbClr val="0000FF"/>
            </a:solidFill>
            <a:miter lim="800000"/>
            <a:headEnd/>
            <a:tailEnd/>
          </a:ln>
          <a:effec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cs typeface="Arial" charset="0"/>
              </a:rPr>
              <a:t>QUAY ĐỂ TÌM PHƯƠNG TIỆN</a:t>
            </a:r>
          </a:p>
        </p:txBody>
      </p:sp>
      <p:sp>
        <p:nvSpPr>
          <p:cNvPr id="23" name="Rectangle 95"/>
          <p:cNvSpPr>
            <a:spLocks noChangeArrowheads="1"/>
          </p:cNvSpPr>
          <p:nvPr/>
        </p:nvSpPr>
        <p:spPr bwMode="auto">
          <a:xfrm>
            <a:off x="3368916" y="1258669"/>
            <a:ext cx="94273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a:solidFill>
                  <a:srgbClr val="0000CC"/>
                </a:solidFill>
                <a:latin typeface="Times New Roman" pitchFamily="18" charset="0"/>
                <a:cs typeface="Times New Roman" pitchFamily="18" charset="0"/>
              </a:rPr>
              <a:t>TRÒ CHƠI: PHƯƠNG TIỆN GIAO THÔNG</a:t>
            </a:r>
          </a:p>
        </p:txBody>
      </p:sp>
      <p:grpSp>
        <p:nvGrpSpPr>
          <p:cNvPr id="24" name="Group 23"/>
          <p:cNvGrpSpPr/>
          <p:nvPr/>
        </p:nvGrpSpPr>
        <p:grpSpPr>
          <a:xfrm>
            <a:off x="4617134" y="149573"/>
            <a:ext cx="7130478" cy="1117345"/>
            <a:chOff x="4539228" y="210532"/>
            <a:chExt cx="7010165" cy="1117345"/>
          </a:xfrm>
        </p:grpSpPr>
        <p:grpSp>
          <p:nvGrpSpPr>
            <p:cNvPr id="25" name="Group 24"/>
            <p:cNvGrpSpPr/>
            <p:nvPr/>
          </p:nvGrpSpPr>
          <p:grpSpPr>
            <a:xfrm>
              <a:off x="4539228" y="210532"/>
              <a:ext cx="7010165" cy="1117345"/>
              <a:chOff x="4539228" y="210532"/>
              <a:chExt cx="7010165" cy="1117345"/>
            </a:xfrm>
          </p:grpSpPr>
          <p:sp>
            <p:nvSpPr>
              <p:cNvPr id="27" name="TextBox 2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28" name="TextBox 2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26" name="Straight Connector 2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after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after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after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3400000">
                                      <p:cBhvr>
                                        <p:cTn id="30" dur="2000" fill="hold"/>
                                        <p:tgtEl>
                                          <p:spTgt spid="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Untitled.wav"/>
                                        </p:tgtEl>
                                      </p:cMediaNode>
                                    </p:audio>
                                  </p:subTnLst>
                                </p:cTn>
                              </p:par>
                            </p:childTnLst>
                          </p:cTn>
                        </p:par>
                      </p:childTnLst>
                    </p:cTn>
                  </p:par>
                  <p:par>
                    <p:cTn id="31" fill="hold">
                      <p:stCondLst>
                        <p:cond delay="indefinite"/>
                      </p:stCondLst>
                      <p:childTnLst>
                        <p:par>
                          <p:cTn id="32" fill="hold">
                            <p:stCondLst>
                              <p:cond delay="0"/>
                            </p:stCondLst>
                            <p:childTnLst>
                              <p:par>
                                <p:cTn id="33" presetID="8" presetClass="emph" presetSubtype="0" fill="hold" nodeType="clickEffect">
                                  <p:stCondLst>
                                    <p:cond delay="0"/>
                                  </p:stCondLst>
                                  <p:childTnLst>
                                    <p:animRot by="27600000">
                                      <p:cBhvr>
                                        <p:cTn id="34" dur="2000" fill="hold"/>
                                        <p:tgtEl>
                                          <p:spTgt spid="2"/>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2" name="Untitled.wav"/>
                                        </p:tgtEl>
                                      </p:cMediaNode>
                                    </p:audio>
                                  </p:sub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34200000">
                                      <p:cBhvr>
                                        <p:cTn id="38" dur="2000" fill="hold"/>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2" name="Untitled.wav"/>
                                        </p:tgtEl>
                                      </p:cMediaNode>
                                    </p:audio>
                                  </p:sub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7800000">
                                      <p:cBhvr>
                                        <p:cTn id="42" dur="2000" fill="hold"/>
                                        <p:tgtEl>
                                          <p:spTgt spid="2"/>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Untitled.wav"/>
                                        </p:tgtEl>
                                      </p:cMediaNode>
                                    </p:audio>
                                  </p:sub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084" t="13704" r="20000" b="11482"/>
          <a:stretch/>
        </p:blipFill>
        <p:spPr>
          <a:xfrm>
            <a:off x="1661319" y="228600"/>
            <a:ext cx="12039600" cy="8748199"/>
          </a:xfrm>
          <a:prstGeom prst="rect">
            <a:avLst/>
          </a:prstGeom>
        </p:spPr>
      </p:pic>
    </p:spTree>
    <p:extLst>
      <p:ext uri="{BB962C8B-B14F-4D97-AF65-F5344CB8AC3E}">
        <p14:creationId xmlns:p14="http://schemas.microsoft.com/office/powerpoint/2010/main" val="4012843973"/>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 name="Rectangle 1"/>
          <p:cNvSpPr/>
          <p:nvPr/>
        </p:nvSpPr>
        <p:spPr>
          <a:xfrm>
            <a:off x="1563435" y="2828092"/>
            <a:ext cx="13966284" cy="1323439"/>
          </a:xfrm>
          <a:prstGeom prst="rect">
            <a:avLst/>
          </a:prstGeom>
        </p:spPr>
        <p:txBody>
          <a:bodyPr wrap="square">
            <a:spAutoFit/>
          </a:bodyPr>
          <a:lstStyle/>
          <a:p>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trôi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chảy</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toàn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bài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ngắt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nghỉ</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a:t>
            </a:r>
            <a:r>
              <a:rPr lang="en-US" sz="4000" b="1" dirty="0">
                <a:solidFill>
                  <a:srgbClr val="0000CC"/>
                </a:solidFill>
                <a:latin typeface="Times New Roman" panose="02020603050405020304" pitchFamily="18" charset="0"/>
                <a:cs typeface="Times New Roman" panose="02020603050405020304" pitchFamily="18" charset="0"/>
              </a:rPr>
              <a:t> ý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dài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diễn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cảm</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ngữ</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điệu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phù</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hợp</a:t>
            </a:r>
            <a:r>
              <a:rPr lang="en-US" sz="4000" b="1" dirty="0">
                <a:solidFill>
                  <a:srgbClr val="0000CC"/>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493838" y="5399452"/>
            <a:ext cx="13578681" cy="2554545"/>
          </a:xfrm>
          <a:prstGeom prst="rect">
            <a:avLst/>
          </a:prstGeom>
        </p:spPr>
        <p:txBody>
          <a:bodyPr wrap="square">
            <a:spAutoFit/>
          </a:bodyPr>
          <a:lstStyle/>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đầu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có</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sân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thượng</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2: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những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chậu</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cảnh</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3: </a:t>
            </a:r>
            <a:r>
              <a:rPr lang="en-US" sz="4000" b="1" dirty="0" err="1">
                <a:solidFill>
                  <a:srgbClr val="0000CC"/>
                </a:solidFill>
                <a:latin typeface="Times New Roman" panose="02020603050405020304" pitchFamily="18" charset="0"/>
                <a:cs typeface="Times New Roman" panose="02020603050405020304" pitchFamily="18" charset="0"/>
              </a:rPr>
              <a:t>Tiếp</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đến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nom </a:t>
            </a:r>
            <a:r>
              <a:rPr lang="en-US" sz="4000" b="1" i="1" dirty="0" err="1">
                <a:solidFill>
                  <a:srgbClr val="0000CC"/>
                </a:solidFill>
                <a:latin typeface="Times New Roman" panose="02020603050405020304" pitchFamily="18" charset="0"/>
                <a:cs typeface="Times New Roman" panose="02020603050405020304" pitchFamily="18" charset="0"/>
              </a:rPr>
              <a:t>vui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quá</a:t>
            </a:r>
            <a:r>
              <a:rPr lang="en-US" sz="4000" b="1" dirty="0">
                <a:solidFill>
                  <a:srgbClr val="0000CC"/>
                </a:solidFill>
                <a:latin typeface="Times New Roman" panose="02020603050405020304" pitchFamily="18" charset="0"/>
                <a:cs typeface="Times New Roman" panose="02020603050405020304" pitchFamily="18" charset="0"/>
              </a:rPr>
              <a:t>.</a:t>
            </a:r>
          </a:p>
          <a:p>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4: </a:t>
            </a:r>
            <a:r>
              <a:rPr lang="en-US" sz="4000" b="1" dirty="0" err="1">
                <a:solidFill>
                  <a:srgbClr val="0000CC"/>
                </a:solidFill>
                <a:latin typeface="Times New Roman" panose="02020603050405020304" pitchFamily="18" charset="0"/>
                <a:cs typeface="Times New Roman" panose="02020603050405020304" pitchFamily="18" charset="0"/>
              </a:rPr>
              <a:t>Phần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còn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2269571" y="2910927"/>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443360" y="3810000"/>
            <a:ext cx="14048298" cy="1200329"/>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298499" y="2905566"/>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7007624" y="2935069"/>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9270740" y="2934989"/>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19"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20" name="Rectangle 19"/>
          <p:cNvSpPr/>
          <p:nvPr/>
        </p:nvSpPr>
        <p:spPr>
          <a:xfrm>
            <a:off x="1496979" y="5257800"/>
            <a:ext cx="4050540" cy="646331"/>
          </a:xfrm>
          <a:prstGeom prst="rect">
            <a:avLst/>
          </a:prstGeom>
        </p:spPr>
        <p:txBody>
          <a:bodyPr wrap="square">
            <a:spAutoFit/>
          </a:bodyPr>
          <a:lstStyle/>
          <a:p>
            <a:pPr algn="just"/>
            <a:r>
              <a:rPr lang="en-US" sz="3600" b="1" u="sng">
                <a:solidFill>
                  <a:srgbClr val="FF0000"/>
                </a:solidFill>
                <a:latin typeface="Times New Roman" panose="02020603050405020304" pitchFamily="18" charset="0"/>
                <a:ea typeface="Times New Roman" panose="02020603050405020304" pitchFamily="18" charset="0"/>
              </a:rPr>
              <a:t>Giải nghĩa từ:</a:t>
            </a:r>
            <a:endParaRPr lang="en-US" sz="3600" b="1" u="sng" dirty="0">
              <a:solidFill>
                <a:srgbClr val="0000CC"/>
              </a:solidFill>
              <a:latin typeface="Times New Roman" pitchFamily="18" charset="0"/>
              <a:cs typeface="Times New Roman" pitchFamily="18" charset="0"/>
            </a:endParaRPr>
          </a:p>
        </p:txBody>
      </p:sp>
      <p:sp>
        <p:nvSpPr>
          <p:cNvPr id="24" name="Rectangle 23"/>
          <p:cNvSpPr/>
          <p:nvPr/>
        </p:nvSpPr>
        <p:spPr>
          <a:xfrm>
            <a:off x="1527618" y="6098083"/>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Lách chách: </a:t>
            </a:r>
            <a:r>
              <a:rPr lang="en-US" sz="3600" b="1">
                <a:solidFill>
                  <a:srgbClr val="0000CC"/>
                </a:solidFill>
                <a:latin typeface="Times New Roman" panose="02020603050405020304" pitchFamily="18" charset="0"/>
                <a:ea typeface="Times New Roman" panose="02020603050405020304" pitchFamily="18" charset="0"/>
              </a:rPr>
              <a:t>Tiếng chim kêu khe khẽ nghe rất vui.</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1527618" y="6744414"/>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Bẵng: </a:t>
            </a:r>
            <a:r>
              <a:rPr lang="en-US" sz="3600" b="1">
                <a:solidFill>
                  <a:srgbClr val="0000CC"/>
                </a:solidFill>
                <a:latin typeface="Times New Roman" panose="02020603050405020304" pitchFamily="18" charset="0"/>
                <a:ea typeface="Times New Roman" panose="02020603050405020304" pitchFamily="18" charset="0"/>
              </a:rPr>
              <a:t>im bặt, vắng bặt.</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527618" y="739074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Léo nhéo: </a:t>
            </a:r>
            <a:r>
              <a:rPr lang="en-US" sz="3600" b="1">
                <a:solidFill>
                  <a:srgbClr val="0000CC"/>
                </a:solidFill>
                <a:latin typeface="Times New Roman" panose="02020603050405020304" pitchFamily="18" charset="0"/>
                <a:ea typeface="Times New Roman" panose="02020603050405020304" pitchFamily="18" charset="0"/>
              </a:rPr>
              <a:t>tiếng gọi nhau từ xa, không rõ nhưng liên tiếp.</a:t>
            </a:r>
            <a:endParaRPr lang="en-US" sz="3600" b="1" dirty="0">
              <a:solidFill>
                <a:srgbClr val="0000CC"/>
              </a:solidFill>
              <a:latin typeface="Times New Roman" pitchFamily="18" charset="0"/>
              <a:cs typeface="Times New Roman" pitchFamily="18" charset="0"/>
            </a:endParaRPr>
          </a:p>
        </p:txBody>
      </p:sp>
      <p:sp>
        <p:nvSpPr>
          <p:cNvPr id="27" name="Rectangle 26"/>
          <p:cNvSpPr/>
          <p:nvPr/>
        </p:nvSpPr>
        <p:spPr>
          <a:xfrm>
            <a:off x="1497138" y="8107025"/>
            <a:ext cx="13964040" cy="646331"/>
          </a:xfrm>
          <a:prstGeom prst="rect">
            <a:avLst/>
          </a:prstGeom>
        </p:spPr>
        <p:txBody>
          <a:bodyPr wrap="square">
            <a:spAutoFit/>
          </a:bodyPr>
          <a:lstStyle/>
          <a:p>
            <a:pPr algn="just"/>
            <a:r>
              <a:rPr lang="en-US" sz="3600" b="1">
                <a:solidFill>
                  <a:srgbClr val="FF0000"/>
                </a:solidFill>
                <a:latin typeface="Times New Roman" panose="02020603050405020304" pitchFamily="18" charset="0"/>
                <a:ea typeface="Times New Roman" panose="02020603050405020304" pitchFamily="18" charset="0"/>
              </a:rPr>
              <a:t>Nhộn: </a:t>
            </a:r>
            <a:r>
              <a:rPr lang="en-US" sz="3600" b="1">
                <a:solidFill>
                  <a:srgbClr val="0000CC"/>
                </a:solidFill>
                <a:latin typeface="Times New Roman" panose="02020603050405020304" pitchFamily="18" charset="0"/>
                <a:ea typeface="Times New Roman" panose="02020603050405020304" pitchFamily="18" charset="0"/>
              </a:rPr>
              <a:t>vui và có cút ồn ào.</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Effect transition="in" filter="fade">
                                      <p:cBhvr>
                                        <p:cTn id="42" dur="500"/>
                                        <p:tgtEl>
                                          <p:spTgt spid="2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3719" y="285713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Nơi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rừng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6737" y="4158491"/>
            <a:ext cx="10210801" cy="1200329"/>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Nơi ngày xưa là khu rừng, bây giờ đã thay thay bằng những khu nhà cao tầng.</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sp>
        <p:nvSpPr>
          <p:cNvPr id="46" name="Rectangle 45"/>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50" name="Rectangle 49"/>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32766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Tìm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tầng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38562" y="4577961"/>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Những câu miêu tả sự xuất hiện của đàn chim ở khu nhà tầng là: Khu nhà xây đã lâu, nay mới thấp thoáng mấy con chim sẻ lách chách bay đến. Chúng ẩn vào các hốc tường lỗ thông hơi cửa ngách để trú chân, làm tổ. Bầy chim rụt rè xà xuống chậu cây cảnh.</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412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53688" y="3082012"/>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Lần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553688" y="4657624"/>
            <a:ext cx="10210801" cy="1754326"/>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Lần đầu nhìn thấy bầy chim sẻ, cậu bé đã cầm sỏi ném bầy chim sẻ. Kết quả Chúng sợ hãy bay sang sân thượng nhà khác.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56390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30479" cy="1117345"/>
            <a:chOff x="4539228" y="210532"/>
            <a:chExt cx="7010165" cy="1117345"/>
          </a:xfrm>
        </p:grpSpPr>
        <p:grpSp>
          <p:nvGrpSpPr>
            <p:cNvPr id="15" name="Group 14"/>
            <p:cNvGrpSpPr/>
            <p:nvPr/>
          </p:nvGrpSpPr>
          <p:grpSpPr>
            <a:xfrm>
              <a:off x="4539228" y="210532"/>
              <a:ext cx="7010165" cy="1117345"/>
              <a:chOff x="4539228" y="210532"/>
              <a:chExt cx="7010165" cy="1117345"/>
            </a:xfrm>
          </p:grpSpPr>
          <p:sp>
            <p:nvSpPr>
              <p:cNvPr id="17" name="TextBox 16"/>
              <p:cNvSpPr txBox="1"/>
              <p:nvPr/>
            </p:nvSpPr>
            <p:spPr>
              <a:xfrm>
                <a:off x="4539228" y="210532"/>
                <a:ext cx="7010165" cy="646331"/>
              </a:xfrm>
              <a:prstGeom prst="rect">
                <a:avLst/>
              </a:prstGeom>
              <a:noFill/>
            </p:spPr>
            <p:txBody>
              <a:bodyPr wrap="none" rtlCol="0">
                <a:spAutoFit/>
              </a:bodyPr>
              <a:lstStyle/>
              <a:p>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hai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ngày</a:t>
                </a:r>
                <a:r>
                  <a:rPr lang="en-US" sz="3600" b="1" dirty="0">
                    <a:solidFill>
                      <a:srgbClr val="0000CC"/>
                    </a:solidFill>
                    <a:latin typeface="Times New Roman" pitchFamily="18" charset="0"/>
                    <a:cs typeface="Times New Roman" pitchFamily="18" charset="0"/>
                  </a:rPr>
                  <a:t> 26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năm</a:t>
                </a:r>
                <a:r>
                  <a:rPr lang="en-US" sz="3600" b="1" dirty="0">
                    <a:solidFill>
                      <a:srgbClr val="0000CC"/>
                    </a:solidFill>
                    <a:latin typeface="Times New Roman" pitchFamily="18" charset="0"/>
                    <a:cs typeface="Times New Roman" pitchFamily="18" charset="0"/>
                  </a:rPr>
                  <a:t> 2024</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544" y="2982170"/>
            <a:ext cx="10233818" cy="1754326"/>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ốm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sân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thượng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Cậu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5640213" y="4736496"/>
            <a:ext cx="10210801" cy="3416320"/>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5311378" y="1348012"/>
            <a:ext cx="59435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11: CHUYỆN BÊN CỬA SỔ</a:t>
            </a:r>
          </a:p>
        </p:txBody>
      </p:sp>
      <p:cxnSp>
        <p:nvCxnSpPr>
          <p:cNvPr id="22" name="Straight Connector 21"/>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739036" y="2870455"/>
            <a:ext cx="2836262"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ch</a:t>
            </a:r>
            <a:r>
              <a:rPr lang="en-US" sz="3600" b="1" i="1" dirty="0" err="1">
                <a:solidFill>
                  <a:srgbClr val="0000CC"/>
                </a:solidFill>
                <a:latin typeface="Times New Roman" panose="02020603050405020304" pitchFamily="18" charset="0"/>
                <a:ea typeface="Times New Roman" panose="02020603050405020304" pitchFamily="18" charset="0"/>
              </a:rPr>
              <a:t>ách</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3461738" y="2866801"/>
            <a:ext cx="151645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b</a:t>
            </a:r>
            <a:r>
              <a:rPr lang="en-US" sz="3600" b="1" i="1" dirty="0" err="1">
                <a:solidFill>
                  <a:srgbClr val="0000CC"/>
                </a:solidFill>
                <a:latin typeface="Times New Roman" panose="02020603050405020304" pitchFamily="18" charset="0"/>
                <a:ea typeface="Times New Roman" panose="02020603050405020304" pitchFamily="18" charset="0"/>
              </a:rPr>
              <a:t>ẵng</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25" name="Rectangle 24"/>
          <p:cNvSpPr/>
          <p:nvPr/>
        </p:nvSpPr>
        <p:spPr>
          <a:xfrm>
            <a:off x="902545" y="3465447"/>
            <a:ext cx="3199599" cy="646331"/>
          </a:xfrm>
          <a:prstGeom prst="rect">
            <a:avLst/>
          </a:prstGeom>
        </p:spPr>
        <p:txBody>
          <a:bodyPr wrap="square">
            <a:spAutoFit/>
          </a:bodyPr>
          <a:lstStyle/>
          <a:p>
            <a:pPr algn="just"/>
            <a:r>
              <a:rPr lang="en-US" sz="3600" b="1" i="1" dirty="0" err="1">
                <a:solidFill>
                  <a:srgbClr val="FF0000"/>
                </a:solidFill>
                <a:latin typeface="Times New Roman" panose="02020603050405020304" pitchFamily="18" charset="0"/>
                <a:ea typeface="Times New Roman" panose="02020603050405020304" pitchFamily="18" charset="0"/>
              </a:rPr>
              <a:t>l</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éo</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037668" y="3457295"/>
            <a:ext cx="1534579" cy="646331"/>
          </a:xfrm>
          <a:prstGeom prst="rect">
            <a:avLst/>
          </a:prstGeom>
        </p:spPr>
        <p:txBody>
          <a:bodyPr wrap="square">
            <a:spAutoFit/>
          </a:bodyPr>
          <a:lstStyle/>
          <a:p>
            <a:r>
              <a:rPr lang="en-US" sz="3600" b="1" i="1" dirty="0" err="1">
                <a:solidFill>
                  <a:srgbClr val="FF0000"/>
                </a:solidFill>
                <a:latin typeface="Times New Roman" panose="02020603050405020304" pitchFamily="18" charset="0"/>
                <a:ea typeface="Times New Roman" panose="02020603050405020304" pitchFamily="18" charset="0"/>
              </a:rPr>
              <a:t>nh</a:t>
            </a:r>
            <a:r>
              <a:rPr lang="en-US" sz="3600" b="1" i="1" dirty="0" err="1">
                <a:solidFill>
                  <a:srgbClr val="0000CC"/>
                </a:solidFill>
                <a:latin typeface="Times New Roman" panose="02020603050405020304" pitchFamily="18" charset="0"/>
                <a:ea typeface="Times New Roman" panose="02020603050405020304" pitchFamily="18" charset="0"/>
              </a:rPr>
              <a:t>ộn</a:t>
            </a:r>
            <a:r>
              <a:rPr lang="en-US" sz="3600" b="1" i="1" dirty="0">
                <a:solidFill>
                  <a:srgbClr val="0000CC"/>
                </a:solidFill>
                <a:latin typeface="Times New Roman" panose="02020603050405020304" pitchFamily="18" charset="0"/>
                <a:ea typeface="Times New Roman" panose="02020603050405020304" pitchFamily="18" charset="0"/>
              </a:rPr>
              <a:t>,</a:t>
            </a:r>
            <a:endParaRPr lang="en-US" sz="3600" b="1" dirty="0">
              <a:solidFill>
                <a:srgbClr val="0000CC"/>
              </a:solidFill>
            </a:endParaRPr>
          </a:p>
        </p:txBody>
      </p:sp>
      <p:sp>
        <p:nvSpPr>
          <p:cNvPr id="34" name="Rectangle 33"/>
          <p:cNvSpPr/>
          <p:nvPr/>
        </p:nvSpPr>
        <p:spPr>
          <a:xfrm>
            <a:off x="220508" y="4702076"/>
            <a:ext cx="5060549" cy="2308324"/>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ẩn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hốc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tường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lỗ</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cửa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trú</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chân</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tổ</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151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9531</TotalTime>
  <Words>1095</Words>
  <Application>Microsoft Office PowerPoint</Application>
  <PresentationFormat>Custom</PresentationFormat>
  <Paragraphs>125</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215731020110001 Mai040203</cp:lastModifiedBy>
  <cp:revision>1035</cp:revision>
  <dcterms:created xsi:type="dcterms:W3CDTF">2008-09-09T22:52:10Z</dcterms:created>
  <dcterms:modified xsi:type="dcterms:W3CDTF">2024-03-01T16:30:03Z</dcterms:modified>
</cp:coreProperties>
</file>