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4"/>
  </p:notesMasterIdLst>
  <p:sldIdLst>
    <p:sldId id="256" r:id="rId2"/>
    <p:sldId id="257" r:id="rId3"/>
    <p:sldId id="258" r:id="rId4"/>
    <p:sldId id="295" r:id="rId5"/>
    <p:sldId id="261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300" r:id="rId16"/>
    <p:sldId id="301" r:id="rId17"/>
    <p:sldId id="302" r:id="rId18"/>
    <p:sldId id="303" r:id="rId19"/>
    <p:sldId id="298" r:id="rId20"/>
    <p:sldId id="277" r:id="rId21"/>
    <p:sldId id="299" r:id="rId22"/>
    <p:sldId id="279" r:id="rId23"/>
  </p:sldIdLst>
  <p:sldSz cx="9144000" cy="5143500" type="screen16x9"/>
  <p:notesSz cx="6858000" cy="9144000"/>
  <p:embeddedFontLst>
    <p:embeddedFont>
      <p:font typeface="Droid Serif" charset="0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Montserrat" charset="0"/>
      <p:regular r:id="rId30"/>
      <p:bold r:id="rId31"/>
      <p:italic r:id="rId32"/>
      <p:boldItalic r:id="rId33"/>
    </p:embeddedFont>
    <p:embeddedFont>
      <p:font typeface="Roboto Condensed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9D65BA1-6D69-4548-B479-736EBF70C33D}">
  <a:tblStyle styleId="{B9D65BA1-6D69-4548-B479-736EBF70C3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2065233-25E1-4989-AD35-E11AE04927D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8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2E7CB1-6FB0-408C-9D8B-56A9965F01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789C5C-6415-4328-AD22-1468F3B39EEB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smtClean="0"/>
            <a:t>www là sự liên kết giữa các website để tạo ra một mạng lưới các website. WWW kết nối và chia sẻ các nguồn thông tin trên Internet</a:t>
          </a:r>
          <a:endParaRPr lang="en-US" sz="1800"/>
        </a:p>
      </dgm:t>
    </dgm:pt>
    <dgm:pt modelId="{4E06BD50-A857-4C0B-AB4D-F51D00AFDC45}" type="parTrans" cxnId="{6ED5311E-018B-4B3F-B3E6-33A05DF7978A}">
      <dgm:prSet/>
      <dgm:spPr/>
      <dgm:t>
        <a:bodyPr/>
        <a:lstStyle/>
        <a:p>
          <a:endParaRPr lang="en-US"/>
        </a:p>
      </dgm:t>
    </dgm:pt>
    <dgm:pt modelId="{8DD26E0E-A3DF-436C-B1EA-17012B2D9411}" type="sibTrans" cxnId="{6ED5311E-018B-4B3F-B3E6-33A05DF7978A}">
      <dgm:prSet/>
      <dgm:spPr/>
      <dgm:t>
        <a:bodyPr/>
        <a:lstStyle/>
        <a:p>
          <a:endParaRPr lang="en-US"/>
        </a:p>
      </dgm:t>
    </dgm:pt>
    <dgm:pt modelId="{278A5F58-A5D6-4299-94B5-44BC3BE5A6DA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smtClean="0"/>
            <a:t>Trình duyệt là một phần mềm ứng dụng để truy cập và xem nội dung của website</a:t>
          </a:r>
          <a:endParaRPr lang="en-US" sz="1800"/>
        </a:p>
      </dgm:t>
    </dgm:pt>
    <dgm:pt modelId="{B9DDBAC4-096C-45D5-A57C-EA0DB8707C71}" type="parTrans" cxnId="{2CE451B1-9CB8-4FAA-BDF0-32D2E7AC31D0}">
      <dgm:prSet/>
      <dgm:spPr/>
      <dgm:t>
        <a:bodyPr/>
        <a:lstStyle/>
        <a:p>
          <a:endParaRPr lang="en-US"/>
        </a:p>
      </dgm:t>
    </dgm:pt>
    <dgm:pt modelId="{5281AAAE-81CC-4CCC-9AFA-4CB0D6DCD120}" type="sibTrans" cxnId="{2CE451B1-9CB8-4FAA-BDF0-32D2E7AC31D0}">
      <dgm:prSet/>
      <dgm:spPr/>
      <dgm:t>
        <a:bodyPr/>
        <a:lstStyle/>
        <a:p>
          <a:endParaRPr lang="en-US"/>
        </a:p>
      </dgm:t>
    </dgm:pt>
    <dgm:pt modelId="{FADE7F88-AB94-4CF6-AA71-C0ED2BAE41F2}" type="pres">
      <dgm:prSet presAssocID="{202E7CB1-6FB0-408C-9D8B-56A9965F01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A331AE-A933-4E05-B889-45003685258F}" type="pres">
      <dgm:prSet presAssocID="{7B789C5C-6415-4328-AD22-1468F3B39EEB}" presName="parentLin" presStyleCnt="0"/>
      <dgm:spPr/>
    </dgm:pt>
    <dgm:pt modelId="{D6287D81-5243-4FCC-AD81-C24206C3CCDB}" type="pres">
      <dgm:prSet presAssocID="{7B789C5C-6415-4328-AD22-1468F3B39EE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97A4004-E7C3-4A8E-A866-30E26A504E43}" type="pres">
      <dgm:prSet presAssocID="{7B789C5C-6415-4328-AD22-1468F3B39EEB}" presName="parentText" presStyleLbl="node1" presStyleIdx="0" presStyleCnt="2" custScaleX="118281" custScaleY="1277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7A51A-4FC0-4582-8C13-752FDD7A4765}" type="pres">
      <dgm:prSet presAssocID="{7B789C5C-6415-4328-AD22-1468F3B39EEB}" presName="negativeSpace" presStyleCnt="0"/>
      <dgm:spPr/>
    </dgm:pt>
    <dgm:pt modelId="{DC2DB6F3-AA19-4009-A5E0-5DB534173A27}" type="pres">
      <dgm:prSet presAssocID="{7B789C5C-6415-4328-AD22-1468F3B39EEB}" presName="childText" presStyleLbl="conFgAcc1" presStyleIdx="0" presStyleCnt="2">
        <dgm:presLayoutVars>
          <dgm:bulletEnabled val="1"/>
        </dgm:presLayoutVars>
      </dgm:prSet>
      <dgm:spPr/>
    </dgm:pt>
    <dgm:pt modelId="{D1DEA1C7-0F48-4E4D-9C47-232C865DF6B1}" type="pres">
      <dgm:prSet presAssocID="{8DD26E0E-A3DF-436C-B1EA-17012B2D9411}" presName="spaceBetweenRectangles" presStyleCnt="0"/>
      <dgm:spPr/>
    </dgm:pt>
    <dgm:pt modelId="{35116900-6912-4F02-8943-9B13B9A5B518}" type="pres">
      <dgm:prSet presAssocID="{278A5F58-A5D6-4299-94B5-44BC3BE5A6DA}" presName="parentLin" presStyleCnt="0"/>
      <dgm:spPr/>
    </dgm:pt>
    <dgm:pt modelId="{2DF3E158-56F6-4BF0-8431-BE9886CDA8F2}" type="pres">
      <dgm:prSet presAssocID="{278A5F58-A5D6-4299-94B5-44BC3BE5A6D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C5C4C11-6F42-4FA3-B27A-6AABCE83567A}" type="pres">
      <dgm:prSet presAssocID="{278A5F58-A5D6-4299-94B5-44BC3BE5A6DA}" presName="parentText" presStyleLbl="node1" presStyleIdx="1" presStyleCnt="2" custScaleX="118838" custScaleY="1093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A2DBC-34D0-4EBD-A137-8B1004DFFA7B}" type="pres">
      <dgm:prSet presAssocID="{278A5F58-A5D6-4299-94B5-44BC3BE5A6DA}" presName="negativeSpace" presStyleCnt="0"/>
      <dgm:spPr/>
    </dgm:pt>
    <dgm:pt modelId="{0AE34B06-46CB-41B0-9647-F835F9588B69}" type="pres">
      <dgm:prSet presAssocID="{278A5F58-A5D6-4299-94B5-44BC3BE5A6D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CE451B1-9CB8-4FAA-BDF0-32D2E7AC31D0}" srcId="{202E7CB1-6FB0-408C-9D8B-56A9965F0168}" destId="{278A5F58-A5D6-4299-94B5-44BC3BE5A6DA}" srcOrd="1" destOrd="0" parTransId="{B9DDBAC4-096C-45D5-A57C-EA0DB8707C71}" sibTransId="{5281AAAE-81CC-4CCC-9AFA-4CB0D6DCD120}"/>
    <dgm:cxn modelId="{6ED5311E-018B-4B3F-B3E6-33A05DF7978A}" srcId="{202E7CB1-6FB0-408C-9D8B-56A9965F0168}" destId="{7B789C5C-6415-4328-AD22-1468F3B39EEB}" srcOrd="0" destOrd="0" parTransId="{4E06BD50-A857-4C0B-AB4D-F51D00AFDC45}" sibTransId="{8DD26E0E-A3DF-436C-B1EA-17012B2D9411}"/>
    <dgm:cxn modelId="{8B04BA53-EB6B-4B10-9367-2BB58A3ABC0B}" type="presOf" srcId="{7B789C5C-6415-4328-AD22-1468F3B39EEB}" destId="{D6287D81-5243-4FCC-AD81-C24206C3CCDB}" srcOrd="0" destOrd="0" presId="urn:microsoft.com/office/officeart/2005/8/layout/list1"/>
    <dgm:cxn modelId="{02B1C69E-1EEB-4057-9BA8-3A90555DA44A}" type="presOf" srcId="{7B789C5C-6415-4328-AD22-1468F3B39EEB}" destId="{F97A4004-E7C3-4A8E-A866-30E26A504E43}" srcOrd="1" destOrd="0" presId="urn:microsoft.com/office/officeart/2005/8/layout/list1"/>
    <dgm:cxn modelId="{9F9658BD-53F7-4898-AD80-D7F15A4C1586}" type="presOf" srcId="{202E7CB1-6FB0-408C-9D8B-56A9965F0168}" destId="{FADE7F88-AB94-4CF6-AA71-C0ED2BAE41F2}" srcOrd="0" destOrd="0" presId="urn:microsoft.com/office/officeart/2005/8/layout/list1"/>
    <dgm:cxn modelId="{3E38E453-D03D-4C44-BF70-244D81B6E5B0}" type="presOf" srcId="{278A5F58-A5D6-4299-94B5-44BC3BE5A6DA}" destId="{DC5C4C11-6F42-4FA3-B27A-6AABCE83567A}" srcOrd="1" destOrd="0" presId="urn:microsoft.com/office/officeart/2005/8/layout/list1"/>
    <dgm:cxn modelId="{1A764CB4-47C9-4226-A120-B19AA7135AA9}" type="presOf" srcId="{278A5F58-A5D6-4299-94B5-44BC3BE5A6DA}" destId="{2DF3E158-56F6-4BF0-8431-BE9886CDA8F2}" srcOrd="0" destOrd="0" presId="urn:microsoft.com/office/officeart/2005/8/layout/list1"/>
    <dgm:cxn modelId="{1A0DC81A-60B5-4823-A6B2-6DEE5F73CBE4}" type="presParOf" srcId="{FADE7F88-AB94-4CF6-AA71-C0ED2BAE41F2}" destId="{CEA331AE-A933-4E05-B889-45003685258F}" srcOrd="0" destOrd="0" presId="urn:microsoft.com/office/officeart/2005/8/layout/list1"/>
    <dgm:cxn modelId="{1F678AAC-FE8C-4704-B78B-A748FC6DC974}" type="presParOf" srcId="{CEA331AE-A933-4E05-B889-45003685258F}" destId="{D6287D81-5243-4FCC-AD81-C24206C3CCDB}" srcOrd="0" destOrd="0" presId="urn:microsoft.com/office/officeart/2005/8/layout/list1"/>
    <dgm:cxn modelId="{8AE4080D-CC46-4755-A3B3-10716E7E2989}" type="presParOf" srcId="{CEA331AE-A933-4E05-B889-45003685258F}" destId="{F97A4004-E7C3-4A8E-A866-30E26A504E43}" srcOrd="1" destOrd="0" presId="urn:microsoft.com/office/officeart/2005/8/layout/list1"/>
    <dgm:cxn modelId="{88FD918D-D879-4932-8891-FF425F9B2DB2}" type="presParOf" srcId="{FADE7F88-AB94-4CF6-AA71-C0ED2BAE41F2}" destId="{6397A51A-4FC0-4582-8C13-752FDD7A4765}" srcOrd="1" destOrd="0" presId="urn:microsoft.com/office/officeart/2005/8/layout/list1"/>
    <dgm:cxn modelId="{EE07839A-CD0D-4719-AC62-1EB7E6261B2B}" type="presParOf" srcId="{FADE7F88-AB94-4CF6-AA71-C0ED2BAE41F2}" destId="{DC2DB6F3-AA19-4009-A5E0-5DB534173A27}" srcOrd="2" destOrd="0" presId="urn:microsoft.com/office/officeart/2005/8/layout/list1"/>
    <dgm:cxn modelId="{C2BB30FF-26EE-40AD-A0B9-EDA6DD8B943F}" type="presParOf" srcId="{FADE7F88-AB94-4CF6-AA71-C0ED2BAE41F2}" destId="{D1DEA1C7-0F48-4E4D-9C47-232C865DF6B1}" srcOrd="3" destOrd="0" presId="urn:microsoft.com/office/officeart/2005/8/layout/list1"/>
    <dgm:cxn modelId="{E49C265F-B48E-4E69-A7A1-C63F68A01422}" type="presParOf" srcId="{FADE7F88-AB94-4CF6-AA71-C0ED2BAE41F2}" destId="{35116900-6912-4F02-8943-9B13B9A5B518}" srcOrd="4" destOrd="0" presId="urn:microsoft.com/office/officeart/2005/8/layout/list1"/>
    <dgm:cxn modelId="{2DAE35E9-DDE1-4BDC-BBCE-DB5427EAB3C3}" type="presParOf" srcId="{35116900-6912-4F02-8943-9B13B9A5B518}" destId="{2DF3E158-56F6-4BF0-8431-BE9886CDA8F2}" srcOrd="0" destOrd="0" presId="urn:microsoft.com/office/officeart/2005/8/layout/list1"/>
    <dgm:cxn modelId="{79944A97-678F-4AE4-BC27-F14A8AE4303E}" type="presParOf" srcId="{35116900-6912-4F02-8943-9B13B9A5B518}" destId="{DC5C4C11-6F42-4FA3-B27A-6AABCE83567A}" srcOrd="1" destOrd="0" presId="urn:microsoft.com/office/officeart/2005/8/layout/list1"/>
    <dgm:cxn modelId="{FA287D28-95F7-4A24-87B9-F1240D4DF20C}" type="presParOf" srcId="{FADE7F88-AB94-4CF6-AA71-C0ED2BAE41F2}" destId="{670A2DBC-34D0-4EBD-A137-8B1004DFFA7B}" srcOrd="5" destOrd="0" presId="urn:microsoft.com/office/officeart/2005/8/layout/list1"/>
    <dgm:cxn modelId="{2134372F-C5CA-4C15-B50B-55271E0CFDBD}" type="presParOf" srcId="{FADE7F88-AB94-4CF6-AA71-C0ED2BAE41F2}" destId="{0AE34B06-46CB-41B0-9647-F835F9588B6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DB6F3-AA19-4009-A5E0-5DB534173A27}">
      <dsp:nvSpPr>
        <dsp:cNvPr id="0" name=""/>
        <dsp:cNvSpPr/>
      </dsp:nvSpPr>
      <dsp:spPr>
        <a:xfrm>
          <a:off x="0" y="807890"/>
          <a:ext cx="68580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A4004-E7C3-4A8E-A866-30E26A504E43}">
      <dsp:nvSpPr>
        <dsp:cNvPr id="0" name=""/>
        <dsp:cNvSpPr/>
      </dsp:nvSpPr>
      <dsp:spPr>
        <a:xfrm>
          <a:off x="342900" y="27067"/>
          <a:ext cx="5678197" cy="1282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www là sự liên kết giữa các website để tạo ra một mạng lưới các website. WWW kết nối và chia sẻ các nguồn thông tin trên Internet</a:t>
          </a:r>
          <a:endParaRPr lang="en-US" sz="1800" kern="1200"/>
        </a:p>
      </dsp:txBody>
      <dsp:txXfrm>
        <a:off x="405514" y="89681"/>
        <a:ext cx="5552969" cy="1157434"/>
      </dsp:txXfrm>
    </dsp:sp>
    <dsp:sp modelId="{0AE34B06-46CB-41B0-9647-F835F9588B69}">
      <dsp:nvSpPr>
        <dsp:cNvPr id="0" name=""/>
        <dsp:cNvSpPr/>
      </dsp:nvSpPr>
      <dsp:spPr>
        <a:xfrm>
          <a:off x="0" y="2443532"/>
          <a:ext cx="68580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C4C11-6F42-4FA3-B27A-6AABCE83567A}">
      <dsp:nvSpPr>
        <dsp:cNvPr id="0" name=""/>
        <dsp:cNvSpPr/>
      </dsp:nvSpPr>
      <dsp:spPr>
        <a:xfrm>
          <a:off x="342900" y="1848290"/>
          <a:ext cx="5704937" cy="1097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Trình duyệt là một phần mềm ứng dụng để truy cập và xem nội dung của website</a:t>
          </a:r>
          <a:endParaRPr lang="en-US" sz="1800" kern="1200"/>
        </a:p>
      </dsp:txBody>
      <dsp:txXfrm>
        <a:off x="396455" y="1901845"/>
        <a:ext cx="5597827" cy="989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23939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18063" y="805650"/>
            <a:ext cx="7507875" cy="3532200"/>
          </a:xfrm>
          <a:custGeom>
            <a:avLst/>
            <a:gdLst/>
            <a:ahLst/>
            <a:cxnLst/>
            <a:rect l="l" t="t" r="r" b="b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1524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296350" y="1991850"/>
            <a:ext cx="45513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916650" y="950850"/>
            <a:ext cx="7310700" cy="32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⊡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40975" y="956004"/>
            <a:ext cx="3621900" cy="2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681053" y="956004"/>
            <a:ext cx="3621900" cy="2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753900" y="971550"/>
            <a:ext cx="2440500" cy="32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⊡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3319596" y="971550"/>
            <a:ext cx="2440500" cy="32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⊡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5885292" y="971550"/>
            <a:ext cx="2440500" cy="32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⊡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558125" y="550425"/>
            <a:ext cx="8028198" cy="4042637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7EBBC12D-16F4-4232-87A1-EC412559CEAA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736E-B2B1-4F44-BC76-CF7E25098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3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6650" y="950850"/>
            <a:ext cx="7310700" cy="3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Char char="⊡"/>
              <a:defRPr sz="30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roid Serif"/>
              <a:buChar char="□"/>
              <a:defRPr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Char char="■"/>
              <a:defRPr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roid Serif"/>
              <a:buChar char="●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○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■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●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○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■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media" Target="../media/media1.mp3"/><Relationship Id="rId7" Type="http://schemas.openxmlformats.org/officeDocument/2006/relationships/image" Target="../media/image2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9.png"/><Relationship Id="rId4" Type="http://schemas.openxmlformats.org/officeDocument/2006/relationships/audio" Target="../media/media1.mp3"/><Relationship Id="rId9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1.mp3"/><Relationship Id="rId7" Type="http://schemas.openxmlformats.org/officeDocument/2006/relationships/image" Target="../media/image2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6.png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9.png"/><Relationship Id="rId4" Type="http://schemas.openxmlformats.org/officeDocument/2006/relationships/audio" Target="../media/media1.mp3"/><Relationship Id="rId9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gif"/><Relationship Id="rId3" Type="http://schemas.microsoft.com/office/2007/relationships/media" Target="../media/media4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2.gif"/><Relationship Id="rId2" Type="http://schemas.openxmlformats.org/officeDocument/2006/relationships/audio" Target="../media/media3.mp3"/><Relationship Id="rId16" Type="http://schemas.openxmlformats.org/officeDocument/2006/relationships/image" Target="../media/image25.png"/><Relationship Id="rId1" Type="http://schemas.microsoft.com/office/2007/relationships/media" Target="../media/media3.mp3"/><Relationship Id="rId6" Type="http://schemas.openxmlformats.org/officeDocument/2006/relationships/audio" Target="../media/media1.mp3"/><Relationship Id="rId11" Type="http://schemas.openxmlformats.org/officeDocument/2006/relationships/image" Target="../media/image21.gif"/><Relationship Id="rId5" Type="http://schemas.microsoft.com/office/2007/relationships/media" Target="../media/media1.mp3"/><Relationship Id="rId15" Type="http://schemas.openxmlformats.org/officeDocument/2006/relationships/image" Target="../media/image19.png"/><Relationship Id="rId10" Type="http://schemas.openxmlformats.org/officeDocument/2006/relationships/image" Target="../media/image31.png"/><Relationship Id="rId4" Type="http://schemas.openxmlformats.org/officeDocument/2006/relationships/audio" Target="../media/media4.mp3"/><Relationship Id="rId9" Type="http://schemas.openxmlformats.org/officeDocument/2006/relationships/image" Target="../media/image30.png"/><Relationship Id="rId14" Type="http://schemas.openxmlformats.org/officeDocument/2006/relationships/image" Target="../media/image34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thao247.v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https://vnanet.v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ctrTitle"/>
          </p:nvPr>
        </p:nvSpPr>
        <p:spPr>
          <a:xfrm>
            <a:off x="3015100" y="1088606"/>
            <a:ext cx="3113850" cy="88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smtClean="0">
                <a:solidFill>
                  <a:schemeClr val="bg1"/>
                </a:solidFill>
                <a:latin typeface="+mj-lt"/>
              </a:rPr>
              <a:t>TIN HỌC 6</a:t>
            </a:r>
            <a:endParaRPr sz="3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4255105" y="512098"/>
            <a:ext cx="633840" cy="57650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71550"/>
            <a:ext cx="1392238" cy="117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400" y="1819201"/>
            <a:ext cx="6699998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2400" b="1" i="1">
                <a:solidFill>
                  <a:schemeClr val="bg1"/>
                </a:solidFill>
              </a:rPr>
              <a:t>Chào mừng các em đến với </a:t>
            </a:r>
            <a:endParaRPr lang="en" sz="2400" b="1" i="1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" sz="2400" b="1" i="1" smtClean="0">
                <a:solidFill>
                  <a:schemeClr val="bg1"/>
                </a:solidFill>
              </a:rPr>
              <a:t>bài </a:t>
            </a:r>
            <a:r>
              <a:rPr lang="en" sz="2400" b="1" i="1">
                <a:solidFill>
                  <a:schemeClr val="bg1"/>
                </a:solidFill>
              </a:rPr>
              <a:t>học hôm nay!</a:t>
            </a:r>
            <a:endParaRPr lang="en-US" sz="24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smtClean="0">
                <a:solidFill>
                  <a:schemeClr val="accent2"/>
                </a:solidFill>
                <a:latin typeface="+mj-lt"/>
              </a:rPr>
              <a:t>CÂU HỎI</a:t>
            </a:r>
            <a:endParaRPr sz="18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72" name="Google Shape;172;p25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" name="Cloud Callout 1"/>
          <p:cNvSpPr/>
          <p:nvPr/>
        </p:nvSpPr>
        <p:spPr>
          <a:xfrm>
            <a:off x="838200" y="742950"/>
            <a:ext cx="2895600" cy="2209800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Vậy em hiểu như thế nào là phần mềm trình duyệt web?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13" name="Picture 12" descr="Những icon đẹp cute, đáng yêu, dí dỏm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3105150"/>
            <a:ext cx="1524000" cy="147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ded Corner 2"/>
          <p:cNvSpPr/>
          <p:nvPr/>
        </p:nvSpPr>
        <p:spPr>
          <a:xfrm>
            <a:off x="3886200" y="742951"/>
            <a:ext cx="4648200" cy="1676399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>
                <a:solidFill>
                  <a:srgbClr val="002060"/>
                </a:solidFill>
              </a:rPr>
              <a:t>Trình duyệt web là một phần mềm ứng dụng để truy cập và xem nội dung của </a:t>
            </a:r>
            <a:r>
              <a:rPr lang="en-US" sz="1800" smtClean="0">
                <a:solidFill>
                  <a:srgbClr val="002060"/>
                </a:solidFill>
              </a:rPr>
              <a:t>website.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495550"/>
            <a:ext cx="2743200" cy="2079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726909"/>
            <a:ext cx="2667000" cy="1819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subTitle" idx="4294967295"/>
          </p:nvPr>
        </p:nvSpPr>
        <p:spPr>
          <a:xfrm>
            <a:off x="1828800" y="514350"/>
            <a:ext cx="5660700" cy="10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smtClean="0">
                <a:solidFill>
                  <a:srgbClr val="002060"/>
                </a:solidFill>
                <a:latin typeface="+mj-lt"/>
              </a:rPr>
              <a:t>Ngoài google và coccoc, có những phần mềm trình duyệt nào khác?</a:t>
            </a:r>
            <a:endParaRPr sz="18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5" name="Google Shape;185;p26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391945"/>
            <a:ext cx="24384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66950"/>
            <a:ext cx="2819400" cy="2231190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78" idx="2"/>
          </p:cNvCxnSpPr>
          <p:nvPr/>
        </p:nvCxnSpPr>
        <p:spPr>
          <a:xfrm flipH="1">
            <a:off x="4634625" y="1581150"/>
            <a:ext cx="24525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66950"/>
            <a:ext cx="2361819" cy="210502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676775" y="1581149"/>
            <a:ext cx="2105025" cy="9906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78" idx="2"/>
          </p:cNvCxnSpPr>
          <p:nvPr/>
        </p:nvCxnSpPr>
        <p:spPr>
          <a:xfrm flipH="1">
            <a:off x="2337675" y="1581150"/>
            <a:ext cx="2321475" cy="12161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7"/>
          <p:cNvGrpSpPr/>
          <p:nvPr/>
        </p:nvGrpSpPr>
        <p:grpSpPr>
          <a:xfrm>
            <a:off x="4355034" y="428165"/>
            <a:ext cx="433931" cy="318157"/>
            <a:chOff x="3936375" y="3703750"/>
            <a:chExt cx="453050" cy="332175"/>
          </a:xfrm>
        </p:grpSpPr>
        <p:sp>
          <p:nvSpPr>
            <p:cNvPr id="197" name="Google Shape;197;p27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9" name="Google Shape;199;p27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0" name="Google Shape;200;p27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02" name="Google Shape;202;p27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990600" y="718996"/>
            <a:ext cx="2297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u="sng" smtClean="0">
                <a:solidFill>
                  <a:srgbClr val="002060"/>
                </a:solidFill>
              </a:rPr>
              <a:t>Các bước truy cập</a:t>
            </a:r>
            <a:r>
              <a:rPr lang="en-US" sz="1800" b="1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1800" b="1" u="sng" smtClean="0">
                <a:solidFill>
                  <a:srgbClr val="002060"/>
                </a:solidFill>
              </a:rPr>
              <a:t>1 trang web: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3994" y="1352550"/>
            <a:ext cx="2749471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/>
              <a:t>B1: </a:t>
            </a:r>
            <a:r>
              <a:rPr lang="en-US" sz="1800" smtClean="0"/>
              <a:t>Mở </a:t>
            </a:r>
            <a:r>
              <a:rPr lang="en-US" sz="1800"/>
              <a:t>trình duyệt web </a:t>
            </a:r>
            <a:endParaRPr lang="en-US" sz="1800" smtClean="0"/>
          </a:p>
          <a:p>
            <a:pPr>
              <a:lnSpc>
                <a:spcPct val="150000"/>
              </a:lnSpc>
            </a:pPr>
            <a:r>
              <a:rPr lang="en-US" sz="1800" b="1" smtClean="0"/>
              <a:t>B2: </a:t>
            </a:r>
            <a:r>
              <a:rPr lang="en-US" sz="1800" smtClean="0"/>
              <a:t>Gõ </a:t>
            </a:r>
            <a:r>
              <a:rPr lang="en-US" sz="1800"/>
              <a:t>địa chỉ của trang </a:t>
            </a:r>
            <a:endParaRPr lang="en-US" sz="1800" smtClean="0"/>
          </a:p>
          <a:p>
            <a:pPr>
              <a:lnSpc>
                <a:spcPct val="150000"/>
              </a:lnSpc>
            </a:pPr>
            <a:r>
              <a:rPr lang="en-US" sz="1800" smtClean="0"/>
              <a:t>web vào </a:t>
            </a:r>
            <a:r>
              <a:rPr lang="en-US" sz="1800"/>
              <a:t>ô </a:t>
            </a:r>
            <a:r>
              <a:rPr lang="en-US" sz="1800" smtClean="0"/>
              <a:t>địa </a:t>
            </a:r>
            <a:r>
              <a:rPr lang="en-US" sz="1800"/>
              <a:t>chỉ </a:t>
            </a:r>
            <a:r>
              <a:rPr lang="en-US" sz="1800" smtClean="0"/>
              <a:t>trong </a:t>
            </a:r>
          </a:p>
          <a:p>
            <a:pPr>
              <a:lnSpc>
                <a:spcPct val="150000"/>
              </a:lnSpc>
            </a:pPr>
            <a:r>
              <a:rPr lang="en-US" sz="1800" smtClean="0"/>
              <a:t>cửa sổ </a:t>
            </a:r>
            <a:r>
              <a:rPr lang="en-US" sz="1800"/>
              <a:t>của trình duyệt.</a:t>
            </a:r>
          </a:p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95350"/>
            <a:ext cx="4938742" cy="3206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1524000" cy="36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 smtClean="0">
                <a:solidFill>
                  <a:schemeClr val="accent2"/>
                </a:solidFill>
                <a:latin typeface="+mj-lt"/>
              </a:rPr>
              <a:t>Kết luận:</a:t>
            </a:r>
            <a:endParaRPr sz="2000" u="sng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11" name="Google Shape;211;p28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57200" y="895350"/>
            <a:ext cx="5782352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</a:rPr>
              <a:t>Trình </a:t>
            </a:r>
            <a:r>
              <a:rPr lang="en-US" sz="1800">
                <a:solidFill>
                  <a:srgbClr val="002060"/>
                </a:solidFill>
              </a:rPr>
              <a:t>duyệt web là một phần mềm ứng dụng để 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truy </a:t>
            </a:r>
            <a:r>
              <a:rPr lang="en-US" sz="1800">
                <a:solidFill>
                  <a:srgbClr val="002060"/>
                </a:solidFill>
              </a:rPr>
              <a:t>cập </a:t>
            </a:r>
            <a:r>
              <a:rPr lang="en-US" sz="1800" smtClean="0">
                <a:solidFill>
                  <a:srgbClr val="002060"/>
                </a:solidFill>
              </a:rPr>
              <a:t>và </a:t>
            </a:r>
            <a:r>
              <a:rPr lang="en-US" sz="1800">
                <a:solidFill>
                  <a:srgbClr val="002060"/>
                </a:solidFill>
              </a:rPr>
              <a:t>xem nội dung của website.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</a:rPr>
              <a:t>Một </a:t>
            </a:r>
            <a:r>
              <a:rPr lang="en-US" sz="1800">
                <a:solidFill>
                  <a:srgbClr val="002060"/>
                </a:solidFill>
              </a:rPr>
              <a:t>số trình duyệt web thông dụng hiện nay: 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Google </a:t>
            </a:r>
            <a:r>
              <a:rPr lang="en-US" sz="1800">
                <a:solidFill>
                  <a:srgbClr val="002060"/>
                </a:solidFill>
              </a:rPr>
              <a:t>Chrome, </a:t>
            </a:r>
            <a:r>
              <a:rPr lang="en-US" sz="1800" smtClean="0">
                <a:solidFill>
                  <a:srgbClr val="002060"/>
                </a:solidFill>
              </a:rPr>
              <a:t>Mozilla </a:t>
            </a:r>
            <a:r>
              <a:rPr lang="en-US" sz="1800">
                <a:solidFill>
                  <a:srgbClr val="002060"/>
                </a:solidFill>
              </a:rPr>
              <a:t>Firefox, Côc Côc và Safari.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</a:rPr>
              <a:t>Để </a:t>
            </a:r>
            <a:r>
              <a:rPr lang="en-US" sz="1800">
                <a:solidFill>
                  <a:srgbClr val="002060"/>
                </a:solidFill>
              </a:rPr>
              <a:t>truy cập vào một trang web, chỉa cần mở trình 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duyệt </a:t>
            </a:r>
            <a:r>
              <a:rPr lang="en-US" sz="1800">
                <a:solidFill>
                  <a:srgbClr val="002060"/>
                </a:solidFill>
              </a:rPr>
              <a:t>web </a:t>
            </a:r>
            <a:r>
              <a:rPr lang="en-US" sz="1800" smtClean="0">
                <a:solidFill>
                  <a:srgbClr val="002060"/>
                </a:solidFill>
              </a:rPr>
              <a:t>và </a:t>
            </a:r>
            <a:r>
              <a:rPr lang="en-US" sz="1800">
                <a:solidFill>
                  <a:srgbClr val="002060"/>
                </a:solidFill>
              </a:rPr>
              <a:t>gõ địa chỉ của trang web đó vào ô địa 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chỉ </a:t>
            </a:r>
            <a:r>
              <a:rPr lang="en-US" sz="1800">
                <a:solidFill>
                  <a:srgbClr val="002060"/>
                </a:solidFill>
              </a:rPr>
              <a:t>trong cửa sổ của </a:t>
            </a:r>
            <a:r>
              <a:rPr lang="en-US" sz="1800" smtClean="0">
                <a:solidFill>
                  <a:srgbClr val="002060"/>
                </a:solidFill>
              </a:rPr>
              <a:t>trình </a:t>
            </a:r>
            <a:r>
              <a:rPr lang="en-US" sz="1800">
                <a:solidFill>
                  <a:srgbClr val="002060"/>
                </a:solidFill>
              </a:rPr>
              <a:t>duyệt.</a:t>
            </a:r>
          </a:p>
        </p:txBody>
      </p:sp>
      <p:pic>
        <p:nvPicPr>
          <p:cNvPr id="10" name="Google Shape;405;p1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23950"/>
            <a:ext cx="2819400" cy="26670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1" name="Google Shape;748;p18"/>
          <p:cNvGrpSpPr/>
          <p:nvPr/>
        </p:nvGrpSpPr>
        <p:grpSpPr>
          <a:xfrm rot="2948770">
            <a:off x="600535" y="3659881"/>
            <a:ext cx="1081235" cy="1276389"/>
            <a:chOff x="6643075" y="3664250"/>
            <a:chExt cx="407950" cy="407975"/>
          </a:xfrm>
        </p:grpSpPr>
        <p:sp>
          <p:nvSpPr>
            <p:cNvPr id="12" name="Google Shape;749;p18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50;p18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748;p18"/>
          <p:cNvGrpSpPr/>
          <p:nvPr/>
        </p:nvGrpSpPr>
        <p:grpSpPr>
          <a:xfrm rot="3273934">
            <a:off x="2429890" y="3888813"/>
            <a:ext cx="757576" cy="993779"/>
            <a:chOff x="6643075" y="3664250"/>
            <a:chExt cx="407950" cy="407975"/>
          </a:xfrm>
        </p:grpSpPr>
        <p:sp>
          <p:nvSpPr>
            <p:cNvPr id="15" name="Google Shape;749;p18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50;p18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30"/>
          <p:cNvGrpSpPr/>
          <p:nvPr/>
        </p:nvGrpSpPr>
        <p:grpSpPr>
          <a:xfrm>
            <a:off x="8025959" y="4108635"/>
            <a:ext cx="748868" cy="659526"/>
            <a:chOff x="6654650" y="3665275"/>
            <a:chExt cx="409100" cy="409125"/>
          </a:xfrm>
        </p:grpSpPr>
        <p:sp>
          <p:nvSpPr>
            <p:cNvPr id="267" name="Google Shape;267;p30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71" name="Google Shape;271;p30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10" name="Group 9"/>
          <p:cNvGrpSpPr/>
          <p:nvPr/>
        </p:nvGrpSpPr>
        <p:grpSpPr>
          <a:xfrm>
            <a:off x="2810853" y="515516"/>
            <a:ext cx="3328602" cy="543266"/>
            <a:chOff x="2810853" y="515516"/>
            <a:chExt cx="3328602" cy="543266"/>
          </a:xfrm>
        </p:grpSpPr>
        <p:grpSp>
          <p:nvGrpSpPr>
            <p:cNvPr id="255" name="Google Shape;255;p30"/>
            <p:cNvGrpSpPr/>
            <p:nvPr/>
          </p:nvGrpSpPr>
          <p:grpSpPr>
            <a:xfrm>
              <a:off x="2810853" y="515516"/>
              <a:ext cx="479745" cy="471674"/>
              <a:chOff x="5970800" y="1619250"/>
              <a:chExt cx="428650" cy="456725"/>
            </a:xfrm>
          </p:grpSpPr>
          <p:sp>
            <p:nvSpPr>
              <p:cNvPr id="256" name="Google Shape;256;p30"/>
              <p:cNvSpPr/>
              <p:nvPr/>
            </p:nvSpPr>
            <p:spPr>
              <a:xfrm>
                <a:off x="5970800" y="1674200"/>
                <a:ext cx="377975" cy="377950"/>
              </a:xfrm>
              <a:custGeom>
                <a:avLst/>
                <a:gdLst/>
                <a:ahLst/>
                <a:cxnLst/>
                <a:rect l="l" t="t" r="r" b="b"/>
                <a:pathLst>
                  <a:path w="15119" h="15118" extrusionOk="0">
                    <a:moveTo>
                      <a:pt x="7181" y="0"/>
                    </a:moveTo>
                    <a:lnTo>
                      <a:pt x="6790" y="49"/>
                    </a:lnTo>
                    <a:lnTo>
                      <a:pt x="6424" y="98"/>
                    </a:lnTo>
                    <a:lnTo>
                      <a:pt x="6058" y="147"/>
                    </a:lnTo>
                    <a:lnTo>
                      <a:pt x="5691" y="244"/>
                    </a:lnTo>
                    <a:lnTo>
                      <a:pt x="5325" y="342"/>
                    </a:lnTo>
                    <a:lnTo>
                      <a:pt x="4983" y="464"/>
                    </a:lnTo>
                    <a:lnTo>
                      <a:pt x="4641" y="586"/>
                    </a:lnTo>
                    <a:lnTo>
                      <a:pt x="4299" y="733"/>
                    </a:lnTo>
                    <a:lnTo>
                      <a:pt x="3982" y="904"/>
                    </a:lnTo>
                    <a:lnTo>
                      <a:pt x="3664" y="1099"/>
                    </a:lnTo>
                    <a:lnTo>
                      <a:pt x="3347" y="1295"/>
                    </a:lnTo>
                    <a:lnTo>
                      <a:pt x="3053" y="1490"/>
                    </a:lnTo>
                    <a:lnTo>
                      <a:pt x="2760" y="1734"/>
                    </a:lnTo>
                    <a:lnTo>
                      <a:pt x="2492" y="1954"/>
                    </a:lnTo>
                    <a:lnTo>
                      <a:pt x="2223" y="2223"/>
                    </a:lnTo>
                    <a:lnTo>
                      <a:pt x="1979" y="2467"/>
                    </a:lnTo>
                    <a:lnTo>
                      <a:pt x="1735" y="2760"/>
                    </a:lnTo>
                    <a:lnTo>
                      <a:pt x="1515" y="3029"/>
                    </a:lnTo>
                    <a:lnTo>
                      <a:pt x="1295" y="3322"/>
                    </a:lnTo>
                    <a:lnTo>
                      <a:pt x="1100" y="3639"/>
                    </a:lnTo>
                    <a:lnTo>
                      <a:pt x="929" y="3957"/>
                    </a:lnTo>
                    <a:lnTo>
                      <a:pt x="758" y="4274"/>
                    </a:lnTo>
                    <a:lnTo>
                      <a:pt x="611" y="4616"/>
                    </a:lnTo>
                    <a:lnTo>
                      <a:pt x="465" y="4958"/>
                    </a:lnTo>
                    <a:lnTo>
                      <a:pt x="343" y="5300"/>
                    </a:lnTo>
                    <a:lnTo>
                      <a:pt x="245" y="5666"/>
                    </a:lnTo>
                    <a:lnTo>
                      <a:pt x="172" y="6033"/>
                    </a:lnTo>
                    <a:lnTo>
                      <a:pt x="98" y="6399"/>
                    </a:lnTo>
                    <a:lnTo>
                      <a:pt x="49" y="6790"/>
                    </a:lnTo>
                    <a:lnTo>
                      <a:pt x="25" y="7156"/>
                    </a:lnTo>
                    <a:lnTo>
                      <a:pt x="1" y="7547"/>
                    </a:lnTo>
                    <a:lnTo>
                      <a:pt x="25" y="7938"/>
                    </a:lnTo>
                    <a:lnTo>
                      <a:pt x="49" y="8328"/>
                    </a:lnTo>
                    <a:lnTo>
                      <a:pt x="98" y="8695"/>
                    </a:lnTo>
                    <a:lnTo>
                      <a:pt x="172" y="9085"/>
                    </a:lnTo>
                    <a:lnTo>
                      <a:pt x="245" y="9452"/>
                    </a:lnTo>
                    <a:lnTo>
                      <a:pt x="343" y="9794"/>
                    </a:lnTo>
                    <a:lnTo>
                      <a:pt x="465" y="10160"/>
                    </a:lnTo>
                    <a:lnTo>
                      <a:pt x="611" y="10502"/>
                    </a:lnTo>
                    <a:lnTo>
                      <a:pt x="758" y="10820"/>
                    </a:lnTo>
                    <a:lnTo>
                      <a:pt x="929" y="11161"/>
                    </a:lnTo>
                    <a:lnTo>
                      <a:pt x="1100" y="11479"/>
                    </a:lnTo>
                    <a:lnTo>
                      <a:pt x="1295" y="11772"/>
                    </a:lnTo>
                    <a:lnTo>
                      <a:pt x="1515" y="12065"/>
                    </a:lnTo>
                    <a:lnTo>
                      <a:pt x="1735" y="12358"/>
                    </a:lnTo>
                    <a:lnTo>
                      <a:pt x="1979" y="12627"/>
                    </a:lnTo>
                    <a:lnTo>
                      <a:pt x="2223" y="12895"/>
                    </a:lnTo>
                    <a:lnTo>
                      <a:pt x="2492" y="13140"/>
                    </a:lnTo>
                    <a:lnTo>
                      <a:pt x="2760" y="13384"/>
                    </a:lnTo>
                    <a:lnTo>
                      <a:pt x="3053" y="13604"/>
                    </a:lnTo>
                    <a:lnTo>
                      <a:pt x="3347" y="13824"/>
                    </a:lnTo>
                    <a:lnTo>
                      <a:pt x="3664" y="14019"/>
                    </a:lnTo>
                    <a:lnTo>
                      <a:pt x="3982" y="14190"/>
                    </a:lnTo>
                    <a:lnTo>
                      <a:pt x="4299" y="14361"/>
                    </a:lnTo>
                    <a:lnTo>
                      <a:pt x="4641" y="14507"/>
                    </a:lnTo>
                    <a:lnTo>
                      <a:pt x="4983" y="14654"/>
                    </a:lnTo>
                    <a:lnTo>
                      <a:pt x="5325" y="14776"/>
                    </a:lnTo>
                    <a:lnTo>
                      <a:pt x="5691" y="14874"/>
                    </a:lnTo>
                    <a:lnTo>
                      <a:pt x="6058" y="14947"/>
                    </a:lnTo>
                    <a:lnTo>
                      <a:pt x="6424" y="15020"/>
                    </a:lnTo>
                    <a:lnTo>
                      <a:pt x="6790" y="15069"/>
                    </a:lnTo>
                    <a:lnTo>
                      <a:pt x="7181" y="15094"/>
                    </a:lnTo>
                    <a:lnTo>
                      <a:pt x="7572" y="15118"/>
                    </a:lnTo>
                    <a:lnTo>
                      <a:pt x="7963" y="15094"/>
                    </a:lnTo>
                    <a:lnTo>
                      <a:pt x="8329" y="15069"/>
                    </a:lnTo>
                    <a:lnTo>
                      <a:pt x="8720" y="15020"/>
                    </a:lnTo>
                    <a:lnTo>
                      <a:pt x="9086" y="14947"/>
                    </a:lnTo>
                    <a:lnTo>
                      <a:pt x="9452" y="14874"/>
                    </a:lnTo>
                    <a:lnTo>
                      <a:pt x="9819" y="14776"/>
                    </a:lnTo>
                    <a:lnTo>
                      <a:pt x="10161" y="14654"/>
                    </a:lnTo>
                    <a:lnTo>
                      <a:pt x="10503" y="14507"/>
                    </a:lnTo>
                    <a:lnTo>
                      <a:pt x="10844" y="14361"/>
                    </a:lnTo>
                    <a:lnTo>
                      <a:pt x="11162" y="14190"/>
                    </a:lnTo>
                    <a:lnTo>
                      <a:pt x="11479" y="14019"/>
                    </a:lnTo>
                    <a:lnTo>
                      <a:pt x="11797" y="13824"/>
                    </a:lnTo>
                    <a:lnTo>
                      <a:pt x="12090" y="13604"/>
                    </a:lnTo>
                    <a:lnTo>
                      <a:pt x="12383" y="13384"/>
                    </a:lnTo>
                    <a:lnTo>
                      <a:pt x="12652" y="13140"/>
                    </a:lnTo>
                    <a:lnTo>
                      <a:pt x="12920" y="12895"/>
                    </a:lnTo>
                    <a:lnTo>
                      <a:pt x="13165" y="12627"/>
                    </a:lnTo>
                    <a:lnTo>
                      <a:pt x="13409" y="12358"/>
                    </a:lnTo>
                    <a:lnTo>
                      <a:pt x="13629" y="12065"/>
                    </a:lnTo>
                    <a:lnTo>
                      <a:pt x="13824" y="11772"/>
                    </a:lnTo>
                    <a:lnTo>
                      <a:pt x="14019" y="11479"/>
                    </a:lnTo>
                    <a:lnTo>
                      <a:pt x="14215" y="11161"/>
                    </a:lnTo>
                    <a:lnTo>
                      <a:pt x="14386" y="10820"/>
                    </a:lnTo>
                    <a:lnTo>
                      <a:pt x="14532" y="10502"/>
                    </a:lnTo>
                    <a:lnTo>
                      <a:pt x="14654" y="10160"/>
                    </a:lnTo>
                    <a:lnTo>
                      <a:pt x="14777" y="9794"/>
                    </a:lnTo>
                    <a:lnTo>
                      <a:pt x="14899" y="9452"/>
                    </a:lnTo>
                    <a:lnTo>
                      <a:pt x="14972" y="9085"/>
                    </a:lnTo>
                    <a:lnTo>
                      <a:pt x="15045" y="8695"/>
                    </a:lnTo>
                    <a:lnTo>
                      <a:pt x="15094" y="8328"/>
                    </a:lnTo>
                    <a:lnTo>
                      <a:pt x="15118" y="7938"/>
                    </a:lnTo>
                    <a:lnTo>
                      <a:pt x="15118" y="7547"/>
                    </a:lnTo>
                    <a:lnTo>
                      <a:pt x="15094" y="6936"/>
                    </a:lnTo>
                    <a:lnTo>
                      <a:pt x="15021" y="6326"/>
                    </a:lnTo>
                    <a:lnTo>
                      <a:pt x="14899" y="5740"/>
                    </a:lnTo>
                    <a:lnTo>
                      <a:pt x="14728" y="5178"/>
                    </a:lnTo>
                    <a:lnTo>
                      <a:pt x="14532" y="4616"/>
                    </a:lnTo>
                    <a:lnTo>
                      <a:pt x="14288" y="4079"/>
                    </a:lnTo>
                    <a:lnTo>
                      <a:pt x="13995" y="3590"/>
                    </a:lnTo>
                    <a:lnTo>
                      <a:pt x="13653" y="3102"/>
                    </a:lnTo>
                    <a:lnTo>
                      <a:pt x="13458" y="3053"/>
                    </a:lnTo>
                    <a:lnTo>
                      <a:pt x="12163" y="4347"/>
                    </a:lnTo>
                    <a:lnTo>
                      <a:pt x="12383" y="4689"/>
                    </a:lnTo>
                    <a:lnTo>
                      <a:pt x="12578" y="5056"/>
                    </a:lnTo>
                    <a:lnTo>
                      <a:pt x="12749" y="5446"/>
                    </a:lnTo>
                    <a:lnTo>
                      <a:pt x="12896" y="5837"/>
                    </a:lnTo>
                    <a:lnTo>
                      <a:pt x="13018" y="6252"/>
                    </a:lnTo>
                    <a:lnTo>
                      <a:pt x="13091" y="6668"/>
                    </a:lnTo>
                    <a:lnTo>
                      <a:pt x="13165" y="7107"/>
                    </a:lnTo>
                    <a:lnTo>
                      <a:pt x="13165" y="7547"/>
                    </a:lnTo>
                    <a:lnTo>
                      <a:pt x="13140" y="8133"/>
                    </a:lnTo>
                    <a:lnTo>
                      <a:pt x="13067" y="8695"/>
                    </a:lnTo>
                    <a:lnTo>
                      <a:pt x="12920" y="9208"/>
                    </a:lnTo>
                    <a:lnTo>
                      <a:pt x="12725" y="9745"/>
                    </a:lnTo>
                    <a:lnTo>
                      <a:pt x="12505" y="10233"/>
                    </a:lnTo>
                    <a:lnTo>
                      <a:pt x="12212" y="10673"/>
                    </a:lnTo>
                    <a:lnTo>
                      <a:pt x="11895" y="11113"/>
                    </a:lnTo>
                    <a:lnTo>
                      <a:pt x="11528" y="11503"/>
                    </a:lnTo>
                    <a:lnTo>
                      <a:pt x="11138" y="11870"/>
                    </a:lnTo>
                    <a:lnTo>
                      <a:pt x="10698" y="12187"/>
                    </a:lnTo>
                    <a:lnTo>
                      <a:pt x="10234" y="12480"/>
                    </a:lnTo>
                    <a:lnTo>
                      <a:pt x="9745" y="12725"/>
                    </a:lnTo>
                    <a:lnTo>
                      <a:pt x="9233" y="12895"/>
                    </a:lnTo>
                    <a:lnTo>
                      <a:pt x="8695" y="13042"/>
                    </a:lnTo>
                    <a:lnTo>
                      <a:pt x="8133" y="13140"/>
                    </a:lnTo>
                    <a:lnTo>
                      <a:pt x="7572" y="13164"/>
                    </a:lnTo>
                    <a:lnTo>
                      <a:pt x="6986" y="13140"/>
                    </a:lnTo>
                    <a:lnTo>
                      <a:pt x="6448" y="13042"/>
                    </a:lnTo>
                    <a:lnTo>
                      <a:pt x="5911" y="12895"/>
                    </a:lnTo>
                    <a:lnTo>
                      <a:pt x="5398" y="12725"/>
                    </a:lnTo>
                    <a:lnTo>
                      <a:pt x="4910" y="12480"/>
                    </a:lnTo>
                    <a:lnTo>
                      <a:pt x="4446" y="12187"/>
                    </a:lnTo>
                    <a:lnTo>
                      <a:pt x="4006" y="11870"/>
                    </a:lnTo>
                    <a:lnTo>
                      <a:pt x="3615" y="11503"/>
                    </a:lnTo>
                    <a:lnTo>
                      <a:pt x="3249" y="11113"/>
                    </a:lnTo>
                    <a:lnTo>
                      <a:pt x="2931" y="10673"/>
                    </a:lnTo>
                    <a:lnTo>
                      <a:pt x="2638" y="10233"/>
                    </a:lnTo>
                    <a:lnTo>
                      <a:pt x="2418" y="9745"/>
                    </a:lnTo>
                    <a:lnTo>
                      <a:pt x="2223" y="9208"/>
                    </a:lnTo>
                    <a:lnTo>
                      <a:pt x="2077" y="8695"/>
                    </a:lnTo>
                    <a:lnTo>
                      <a:pt x="2003" y="8133"/>
                    </a:lnTo>
                    <a:lnTo>
                      <a:pt x="1954" y="7547"/>
                    </a:lnTo>
                    <a:lnTo>
                      <a:pt x="2003" y="6985"/>
                    </a:lnTo>
                    <a:lnTo>
                      <a:pt x="2077" y="6423"/>
                    </a:lnTo>
                    <a:lnTo>
                      <a:pt x="2223" y="5886"/>
                    </a:lnTo>
                    <a:lnTo>
                      <a:pt x="2418" y="5373"/>
                    </a:lnTo>
                    <a:lnTo>
                      <a:pt x="2638" y="4885"/>
                    </a:lnTo>
                    <a:lnTo>
                      <a:pt x="2931" y="4421"/>
                    </a:lnTo>
                    <a:lnTo>
                      <a:pt x="3249" y="4005"/>
                    </a:lnTo>
                    <a:lnTo>
                      <a:pt x="3615" y="3590"/>
                    </a:lnTo>
                    <a:lnTo>
                      <a:pt x="4006" y="3224"/>
                    </a:lnTo>
                    <a:lnTo>
                      <a:pt x="4446" y="2906"/>
                    </a:lnTo>
                    <a:lnTo>
                      <a:pt x="4910" y="2638"/>
                    </a:lnTo>
                    <a:lnTo>
                      <a:pt x="5398" y="2394"/>
                    </a:lnTo>
                    <a:lnTo>
                      <a:pt x="5911" y="2198"/>
                    </a:lnTo>
                    <a:lnTo>
                      <a:pt x="6448" y="2076"/>
                    </a:lnTo>
                    <a:lnTo>
                      <a:pt x="6986" y="1978"/>
                    </a:lnTo>
                    <a:lnTo>
                      <a:pt x="7572" y="1954"/>
                    </a:lnTo>
                    <a:lnTo>
                      <a:pt x="8011" y="1978"/>
                    </a:lnTo>
                    <a:lnTo>
                      <a:pt x="8451" y="2027"/>
                    </a:lnTo>
                    <a:lnTo>
                      <a:pt x="8866" y="2100"/>
                    </a:lnTo>
                    <a:lnTo>
                      <a:pt x="9281" y="2223"/>
                    </a:lnTo>
                    <a:lnTo>
                      <a:pt x="9672" y="2369"/>
                    </a:lnTo>
                    <a:lnTo>
                      <a:pt x="10063" y="2540"/>
                    </a:lnTo>
                    <a:lnTo>
                      <a:pt x="10429" y="2735"/>
                    </a:lnTo>
                    <a:lnTo>
                      <a:pt x="10771" y="2955"/>
                    </a:lnTo>
                    <a:lnTo>
                      <a:pt x="11943" y="1807"/>
                    </a:lnTo>
                    <a:lnTo>
                      <a:pt x="11846" y="1343"/>
                    </a:lnTo>
                    <a:lnTo>
                      <a:pt x="11382" y="1026"/>
                    </a:lnTo>
                    <a:lnTo>
                      <a:pt x="10893" y="782"/>
                    </a:lnTo>
                    <a:lnTo>
                      <a:pt x="10380" y="537"/>
                    </a:lnTo>
                    <a:lnTo>
                      <a:pt x="9843" y="342"/>
                    </a:lnTo>
                    <a:lnTo>
                      <a:pt x="9306" y="195"/>
                    </a:lnTo>
                    <a:lnTo>
                      <a:pt x="8744" y="98"/>
                    </a:lnTo>
                    <a:lnTo>
                      <a:pt x="8158" y="25"/>
                    </a:lnTo>
                    <a:lnTo>
                      <a:pt x="75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57" name="Google Shape;257;p30"/>
              <p:cNvSpPr/>
              <p:nvPr/>
            </p:nvSpPr>
            <p:spPr>
              <a:xfrm>
                <a:off x="6068500" y="1771875"/>
                <a:ext cx="1825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4" extrusionOk="0">
                    <a:moveTo>
                      <a:pt x="3664" y="1"/>
                    </a:moveTo>
                    <a:lnTo>
                      <a:pt x="3297" y="25"/>
                    </a:lnTo>
                    <a:lnTo>
                      <a:pt x="2931" y="74"/>
                    </a:lnTo>
                    <a:lnTo>
                      <a:pt x="2565" y="147"/>
                    </a:lnTo>
                    <a:lnTo>
                      <a:pt x="2247" y="294"/>
                    </a:lnTo>
                    <a:lnTo>
                      <a:pt x="1930" y="440"/>
                    </a:lnTo>
                    <a:lnTo>
                      <a:pt x="1612" y="611"/>
                    </a:lnTo>
                    <a:lnTo>
                      <a:pt x="1344" y="831"/>
                    </a:lnTo>
                    <a:lnTo>
                      <a:pt x="1075" y="1075"/>
                    </a:lnTo>
                    <a:lnTo>
                      <a:pt x="831" y="1320"/>
                    </a:lnTo>
                    <a:lnTo>
                      <a:pt x="635" y="1613"/>
                    </a:lnTo>
                    <a:lnTo>
                      <a:pt x="440" y="1906"/>
                    </a:lnTo>
                    <a:lnTo>
                      <a:pt x="293" y="2223"/>
                    </a:lnTo>
                    <a:lnTo>
                      <a:pt x="171" y="2565"/>
                    </a:lnTo>
                    <a:lnTo>
                      <a:pt x="74" y="2907"/>
                    </a:lnTo>
                    <a:lnTo>
                      <a:pt x="25" y="3273"/>
                    </a:lnTo>
                    <a:lnTo>
                      <a:pt x="0" y="3640"/>
                    </a:lnTo>
                    <a:lnTo>
                      <a:pt x="25" y="4031"/>
                    </a:lnTo>
                    <a:lnTo>
                      <a:pt x="74" y="4373"/>
                    </a:lnTo>
                    <a:lnTo>
                      <a:pt x="171" y="4739"/>
                    </a:lnTo>
                    <a:lnTo>
                      <a:pt x="293" y="5081"/>
                    </a:lnTo>
                    <a:lnTo>
                      <a:pt x="440" y="5398"/>
                    </a:lnTo>
                    <a:lnTo>
                      <a:pt x="635" y="5691"/>
                    </a:lnTo>
                    <a:lnTo>
                      <a:pt x="831" y="5960"/>
                    </a:lnTo>
                    <a:lnTo>
                      <a:pt x="1075" y="6229"/>
                    </a:lnTo>
                    <a:lnTo>
                      <a:pt x="1344" y="6473"/>
                    </a:lnTo>
                    <a:lnTo>
                      <a:pt x="1612" y="6668"/>
                    </a:lnTo>
                    <a:lnTo>
                      <a:pt x="1930" y="6864"/>
                    </a:lnTo>
                    <a:lnTo>
                      <a:pt x="2247" y="7010"/>
                    </a:lnTo>
                    <a:lnTo>
                      <a:pt x="2565" y="7132"/>
                    </a:lnTo>
                    <a:lnTo>
                      <a:pt x="2931" y="7230"/>
                    </a:lnTo>
                    <a:lnTo>
                      <a:pt x="3297" y="7279"/>
                    </a:lnTo>
                    <a:lnTo>
                      <a:pt x="3664" y="7303"/>
                    </a:lnTo>
                    <a:lnTo>
                      <a:pt x="4030" y="7279"/>
                    </a:lnTo>
                    <a:lnTo>
                      <a:pt x="4396" y="7230"/>
                    </a:lnTo>
                    <a:lnTo>
                      <a:pt x="4738" y="7132"/>
                    </a:lnTo>
                    <a:lnTo>
                      <a:pt x="5080" y="7010"/>
                    </a:lnTo>
                    <a:lnTo>
                      <a:pt x="5398" y="6864"/>
                    </a:lnTo>
                    <a:lnTo>
                      <a:pt x="5691" y="6668"/>
                    </a:lnTo>
                    <a:lnTo>
                      <a:pt x="5984" y="6473"/>
                    </a:lnTo>
                    <a:lnTo>
                      <a:pt x="6253" y="6229"/>
                    </a:lnTo>
                    <a:lnTo>
                      <a:pt x="6472" y="5960"/>
                    </a:lnTo>
                    <a:lnTo>
                      <a:pt x="6692" y="5691"/>
                    </a:lnTo>
                    <a:lnTo>
                      <a:pt x="6863" y="5398"/>
                    </a:lnTo>
                    <a:lnTo>
                      <a:pt x="7034" y="5081"/>
                    </a:lnTo>
                    <a:lnTo>
                      <a:pt x="7156" y="4739"/>
                    </a:lnTo>
                    <a:lnTo>
                      <a:pt x="7230" y="4373"/>
                    </a:lnTo>
                    <a:lnTo>
                      <a:pt x="7303" y="4031"/>
                    </a:lnTo>
                    <a:lnTo>
                      <a:pt x="7303" y="3640"/>
                    </a:lnTo>
                    <a:lnTo>
                      <a:pt x="7303" y="3396"/>
                    </a:lnTo>
                    <a:lnTo>
                      <a:pt x="7278" y="3176"/>
                    </a:lnTo>
                    <a:lnTo>
                      <a:pt x="7254" y="2932"/>
                    </a:lnTo>
                    <a:lnTo>
                      <a:pt x="7181" y="2712"/>
                    </a:lnTo>
                    <a:lnTo>
                      <a:pt x="7132" y="2492"/>
                    </a:lnTo>
                    <a:lnTo>
                      <a:pt x="7034" y="2272"/>
                    </a:lnTo>
                    <a:lnTo>
                      <a:pt x="6839" y="1857"/>
                    </a:lnTo>
                    <a:lnTo>
                      <a:pt x="5325" y="3347"/>
                    </a:lnTo>
                    <a:lnTo>
                      <a:pt x="5349" y="3640"/>
                    </a:lnTo>
                    <a:lnTo>
                      <a:pt x="5349" y="3811"/>
                    </a:lnTo>
                    <a:lnTo>
                      <a:pt x="5325" y="3982"/>
                    </a:lnTo>
                    <a:lnTo>
                      <a:pt x="5276" y="4153"/>
                    </a:lnTo>
                    <a:lnTo>
                      <a:pt x="5227" y="4299"/>
                    </a:lnTo>
                    <a:lnTo>
                      <a:pt x="5154" y="4446"/>
                    </a:lnTo>
                    <a:lnTo>
                      <a:pt x="5080" y="4592"/>
                    </a:lnTo>
                    <a:lnTo>
                      <a:pt x="4983" y="4739"/>
                    </a:lnTo>
                    <a:lnTo>
                      <a:pt x="4860" y="4861"/>
                    </a:lnTo>
                    <a:lnTo>
                      <a:pt x="4738" y="4959"/>
                    </a:lnTo>
                    <a:lnTo>
                      <a:pt x="4616" y="5056"/>
                    </a:lnTo>
                    <a:lnTo>
                      <a:pt x="4470" y="5154"/>
                    </a:lnTo>
                    <a:lnTo>
                      <a:pt x="4323" y="5203"/>
                    </a:lnTo>
                    <a:lnTo>
                      <a:pt x="4177" y="5276"/>
                    </a:lnTo>
                    <a:lnTo>
                      <a:pt x="4006" y="5301"/>
                    </a:lnTo>
                    <a:lnTo>
                      <a:pt x="3835" y="5349"/>
                    </a:lnTo>
                    <a:lnTo>
                      <a:pt x="3493" y="5349"/>
                    </a:lnTo>
                    <a:lnTo>
                      <a:pt x="3322" y="5301"/>
                    </a:lnTo>
                    <a:lnTo>
                      <a:pt x="3151" y="5276"/>
                    </a:lnTo>
                    <a:lnTo>
                      <a:pt x="3004" y="5203"/>
                    </a:lnTo>
                    <a:lnTo>
                      <a:pt x="2858" y="5154"/>
                    </a:lnTo>
                    <a:lnTo>
                      <a:pt x="2711" y="5056"/>
                    </a:lnTo>
                    <a:lnTo>
                      <a:pt x="2589" y="4959"/>
                    </a:lnTo>
                    <a:lnTo>
                      <a:pt x="2467" y="4861"/>
                    </a:lnTo>
                    <a:lnTo>
                      <a:pt x="2345" y="4739"/>
                    </a:lnTo>
                    <a:lnTo>
                      <a:pt x="2247" y="4592"/>
                    </a:lnTo>
                    <a:lnTo>
                      <a:pt x="2174" y="4446"/>
                    </a:lnTo>
                    <a:lnTo>
                      <a:pt x="2101" y="4299"/>
                    </a:lnTo>
                    <a:lnTo>
                      <a:pt x="2027" y="4153"/>
                    </a:lnTo>
                    <a:lnTo>
                      <a:pt x="2003" y="3982"/>
                    </a:lnTo>
                    <a:lnTo>
                      <a:pt x="1979" y="3811"/>
                    </a:lnTo>
                    <a:lnTo>
                      <a:pt x="1954" y="3640"/>
                    </a:lnTo>
                    <a:lnTo>
                      <a:pt x="1979" y="3469"/>
                    </a:lnTo>
                    <a:lnTo>
                      <a:pt x="2003" y="3298"/>
                    </a:lnTo>
                    <a:lnTo>
                      <a:pt x="2027" y="3151"/>
                    </a:lnTo>
                    <a:lnTo>
                      <a:pt x="2101" y="2980"/>
                    </a:lnTo>
                    <a:lnTo>
                      <a:pt x="2174" y="2834"/>
                    </a:lnTo>
                    <a:lnTo>
                      <a:pt x="2247" y="2687"/>
                    </a:lnTo>
                    <a:lnTo>
                      <a:pt x="2345" y="2565"/>
                    </a:lnTo>
                    <a:lnTo>
                      <a:pt x="2467" y="2443"/>
                    </a:lnTo>
                    <a:lnTo>
                      <a:pt x="2589" y="2345"/>
                    </a:lnTo>
                    <a:lnTo>
                      <a:pt x="2711" y="2248"/>
                    </a:lnTo>
                    <a:lnTo>
                      <a:pt x="2858" y="2150"/>
                    </a:lnTo>
                    <a:lnTo>
                      <a:pt x="3004" y="2077"/>
                    </a:lnTo>
                    <a:lnTo>
                      <a:pt x="3151" y="2028"/>
                    </a:lnTo>
                    <a:lnTo>
                      <a:pt x="3322" y="1979"/>
                    </a:lnTo>
                    <a:lnTo>
                      <a:pt x="3493" y="1955"/>
                    </a:lnTo>
                    <a:lnTo>
                      <a:pt x="3664" y="1955"/>
                    </a:lnTo>
                    <a:lnTo>
                      <a:pt x="3957" y="1979"/>
                    </a:lnTo>
                    <a:lnTo>
                      <a:pt x="5447" y="465"/>
                    </a:lnTo>
                    <a:lnTo>
                      <a:pt x="5056" y="269"/>
                    </a:lnTo>
                    <a:lnTo>
                      <a:pt x="4836" y="196"/>
                    </a:lnTo>
                    <a:lnTo>
                      <a:pt x="4616" y="123"/>
                    </a:lnTo>
                    <a:lnTo>
                      <a:pt x="4372" y="74"/>
                    </a:lnTo>
                    <a:lnTo>
                      <a:pt x="4152" y="25"/>
                    </a:lnTo>
                    <a:lnTo>
                      <a:pt x="39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58" name="Google Shape;258;p30"/>
              <p:cNvSpPr/>
              <p:nvPr/>
            </p:nvSpPr>
            <p:spPr>
              <a:xfrm>
                <a:off x="5981175" y="2005125"/>
                <a:ext cx="7512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3005" h="2834" extrusionOk="0">
                    <a:moveTo>
                      <a:pt x="1466" y="0"/>
                    </a:moveTo>
                    <a:lnTo>
                      <a:pt x="294" y="1173"/>
                    </a:lnTo>
                    <a:lnTo>
                      <a:pt x="172" y="1319"/>
                    </a:lnTo>
                    <a:lnTo>
                      <a:pt x="74" y="1490"/>
                    </a:lnTo>
                    <a:lnTo>
                      <a:pt x="25" y="1661"/>
                    </a:lnTo>
                    <a:lnTo>
                      <a:pt x="1" y="1857"/>
                    </a:lnTo>
                    <a:lnTo>
                      <a:pt x="25" y="2052"/>
                    </a:lnTo>
                    <a:lnTo>
                      <a:pt x="74" y="2223"/>
                    </a:lnTo>
                    <a:lnTo>
                      <a:pt x="172" y="2394"/>
                    </a:lnTo>
                    <a:lnTo>
                      <a:pt x="294" y="2540"/>
                    </a:lnTo>
                    <a:lnTo>
                      <a:pt x="440" y="2663"/>
                    </a:lnTo>
                    <a:lnTo>
                      <a:pt x="611" y="2760"/>
                    </a:lnTo>
                    <a:lnTo>
                      <a:pt x="807" y="2809"/>
                    </a:lnTo>
                    <a:lnTo>
                      <a:pt x="978" y="2833"/>
                    </a:lnTo>
                    <a:lnTo>
                      <a:pt x="1173" y="2809"/>
                    </a:lnTo>
                    <a:lnTo>
                      <a:pt x="1344" y="2760"/>
                    </a:lnTo>
                    <a:lnTo>
                      <a:pt x="1515" y="2663"/>
                    </a:lnTo>
                    <a:lnTo>
                      <a:pt x="1686" y="2540"/>
                    </a:lnTo>
                    <a:lnTo>
                      <a:pt x="2858" y="1368"/>
                    </a:lnTo>
                    <a:lnTo>
                      <a:pt x="3005" y="1197"/>
                    </a:lnTo>
                    <a:lnTo>
                      <a:pt x="2590" y="928"/>
                    </a:lnTo>
                    <a:lnTo>
                      <a:pt x="2199" y="635"/>
                    </a:lnTo>
                    <a:lnTo>
                      <a:pt x="1808" y="342"/>
                    </a:lnTo>
                    <a:lnTo>
                      <a:pt x="14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59" name="Google Shape;259;p30"/>
              <p:cNvSpPr/>
              <p:nvPr/>
            </p:nvSpPr>
            <p:spPr>
              <a:xfrm>
                <a:off x="6263875" y="2005125"/>
                <a:ext cx="7452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2834" extrusionOk="0">
                    <a:moveTo>
                      <a:pt x="1539" y="0"/>
                    </a:moveTo>
                    <a:lnTo>
                      <a:pt x="1173" y="342"/>
                    </a:lnTo>
                    <a:lnTo>
                      <a:pt x="807" y="635"/>
                    </a:lnTo>
                    <a:lnTo>
                      <a:pt x="416" y="928"/>
                    </a:lnTo>
                    <a:lnTo>
                      <a:pt x="1" y="1197"/>
                    </a:lnTo>
                    <a:lnTo>
                      <a:pt x="123" y="1368"/>
                    </a:lnTo>
                    <a:lnTo>
                      <a:pt x="1319" y="2540"/>
                    </a:lnTo>
                    <a:lnTo>
                      <a:pt x="1466" y="2663"/>
                    </a:lnTo>
                    <a:lnTo>
                      <a:pt x="1637" y="2760"/>
                    </a:lnTo>
                    <a:lnTo>
                      <a:pt x="1832" y="2809"/>
                    </a:lnTo>
                    <a:lnTo>
                      <a:pt x="2003" y="2833"/>
                    </a:lnTo>
                    <a:lnTo>
                      <a:pt x="2199" y="2809"/>
                    </a:lnTo>
                    <a:lnTo>
                      <a:pt x="2370" y="2760"/>
                    </a:lnTo>
                    <a:lnTo>
                      <a:pt x="2541" y="2663"/>
                    </a:lnTo>
                    <a:lnTo>
                      <a:pt x="2712" y="2540"/>
                    </a:lnTo>
                    <a:lnTo>
                      <a:pt x="2834" y="2394"/>
                    </a:lnTo>
                    <a:lnTo>
                      <a:pt x="2931" y="2223"/>
                    </a:lnTo>
                    <a:lnTo>
                      <a:pt x="2980" y="2052"/>
                    </a:lnTo>
                    <a:lnTo>
                      <a:pt x="2980" y="1857"/>
                    </a:lnTo>
                    <a:lnTo>
                      <a:pt x="2980" y="1661"/>
                    </a:lnTo>
                    <a:lnTo>
                      <a:pt x="2931" y="1490"/>
                    </a:lnTo>
                    <a:lnTo>
                      <a:pt x="2834" y="1319"/>
                    </a:lnTo>
                    <a:lnTo>
                      <a:pt x="2712" y="1173"/>
                    </a:lnTo>
                    <a:lnTo>
                      <a:pt x="153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60" name="Google Shape;260;p30"/>
              <p:cNvSpPr/>
              <p:nvPr/>
            </p:nvSpPr>
            <p:spPr>
              <a:xfrm>
                <a:off x="6147875" y="1619250"/>
                <a:ext cx="251575" cy="255850"/>
              </a:xfrm>
              <a:custGeom>
                <a:avLst/>
                <a:gdLst/>
                <a:ahLst/>
                <a:cxnLst/>
                <a:rect l="l" t="t" r="r" b="b"/>
                <a:pathLst>
                  <a:path w="10063" h="10234" extrusionOk="0">
                    <a:moveTo>
                      <a:pt x="7352" y="0"/>
                    </a:moveTo>
                    <a:lnTo>
                      <a:pt x="7254" y="24"/>
                    </a:lnTo>
                    <a:lnTo>
                      <a:pt x="7181" y="73"/>
                    </a:lnTo>
                    <a:lnTo>
                      <a:pt x="7083" y="147"/>
                    </a:lnTo>
                    <a:lnTo>
                      <a:pt x="5447" y="1758"/>
                    </a:lnTo>
                    <a:lnTo>
                      <a:pt x="5373" y="1856"/>
                    </a:lnTo>
                    <a:lnTo>
                      <a:pt x="5300" y="1978"/>
                    </a:lnTo>
                    <a:lnTo>
                      <a:pt x="5227" y="2125"/>
                    </a:lnTo>
                    <a:lnTo>
                      <a:pt x="5178" y="2247"/>
                    </a:lnTo>
                    <a:lnTo>
                      <a:pt x="5154" y="2393"/>
                    </a:lnTo>
                    <a:lnTo>
                      <a:pt x="5129" y="2540"/>
                    </a:lnTo>
                    <a:lnTo>
                      <a:pt x="5129" y="2687"/>
                    </a:lnTo>
                    <a:lnTo>
                      <a:pt x="5129" y="2809"/>
                    </a:lnTo>
                    <a:lnTo>
                      <a:pt x="5349" y="3981"/>
                    </a:lnTo>
                    <a:lnTo>
                      <a:pt x="5398" y="4152"/>
                    </a:lnTo>
                    <a:lnTo>
                      <a:pt x="147" y="9403"/>
                    </a:lnTo>
                    <a:lnTo>
                      <a:pt x="74" y="9476"/>
                    </a:lnTo>
                    <a:lnTo>
                      <a:pt x="25" y="9574"/>
                    </a:lnTo>
                    <a:lnTo>
                      <a:pt x="0" y="9672"/>
                    </a:lnTo>
                    <a:lnTo>
                      <a:pt x="0" y="9745"/>
                    </a:lnTo>
                    <a:lnTo>
                      <a:pt x="0" y="9843"/>
                    </a:lnTo>
                    <a:lnTo>
                      <a:pt x="25" y="9940"/>
                    </a:lnTo>
                    <a:lnTo>
                      <a:pt x="74" y="10013"/>
                    </a:lnTo>
                    <a:lnTo>
                      <a:pt x="147" y="10087"/>
                    </a:lnTo>
                    <a:lnTo>
                      <a:pt x="220" y="10160"/>
                    </a:lnTo>
                    <a:lnTo>
                      <a:pt x="293" y="10209"/>
                    </a:lnTo>
                    <a:lnTo>
                      <a:pt x="391" y="10233"/>
                    </a:lnTo>
                    <a:lnTo>
                      <a:pt x="586" y="10233"/>
                    </a:lnTo>
                    <a:lnTo>
                      <a:pt x="660" y="10209"/>
                    </a:lnTo>
                    <a:lnTo>
                      <a:pt x="757" y="10160"/>
                    </a:lnTo>
                    <a:lnTo>
                      <a:pt x="831" y="10087"/>
                    </a:lnTo>
                    <a:lnTo>
                      <a:pt x="6204" y="4738"/>
                    </a:lnTo>
                    <a:lnTo>
                      <a:pt x="7254" y="4909"/>
                    </a:lnTo>
                    <a:lnTo>
                      <a:pt x="7376" y="4933"/>
                    </a:lnTo>
                    <a:lnTo>
                      <a:pt x="7523" y="4933"/>
                    </a:lnTo>
                    <a:lnTo>
                      <a:pt x="7645" y="4909"/>
                    </a:lnTo>
                    <a:lnTo>
                      <a:pt x="7791" y="4860"/>
                    </a:lnTo>
                    <a:lnTo>
                      <a:pt x="7938" y="4811"/>
                    </a:lnTo>
                    <a:lnTo>
                      <a:pt x="8060" y="4763"/>
                    </a:lnTo>
                    <a:lnTo>
                      <a:pt x="8182" y="4689"/>
                    </a:lnTo>
                    <a:lnTo>
                      <a:pt x="8280" y="4592"/>
                    </a:lnTo>
                    <a:lnTo>
                      <a:pt x="9916" y="2955"/>
                    </a:lnTo>
                    <a:lnTo>
                      <a:pt x="9989" y="2882"/>
                    </a:lnTo>
                    <a:lnTo>
                      <a:pt x="10038" y="2784"/>
                    </a:lnTo>
                    <a:lnTo>
                      <a:pt x="10063" y="2711"/>
                    </a:lnTo>
                    <a:lnTo>
                      <a:pt x="10038" y="2613"/>
                    </a:lnTo>
                    <a:lnTo>
                      <a:pt x="10014" y="2564"/>
                    </a:lnTo>
                    <a:lnTo>
                      <a:pt x="9940" y="2491"/>
                    </a:lnTo>
                    <a:lnTo>
                      <a:pt x="9843" y="2442"/>
                    </a:lnTo>
                    <a:lnTo>
                      <a:pt x="9745" y="2418"/>
                    </a:lnTo>
                    <a:lnTo>
                      <a:pt x="8695" y="2223"/>
                    </a:lnTo>
                    <a:lnTo>
                      <a:pt x="9721" y="1197"/>
                    </a:lnTo>
                    <a:lnTo>
                      <a:pt x="9794" y="1123"/>
                    </a:lnTo>
                    <a:lnTo>
                      <a:pt x="9843" y="1026"/>
                    </a:lnTo>
                    <a:lnTo>
                      <a:pt x="9867" y="953"/>
                    </a:lnTo>
                    <a:lnTo>
                      <a:pt x="9867" y="855"/>
                    </a:lnTo>
                    <a:lnTo>
                      <a:pt x="9867" y="757"/>
                    </a:lnTo>
                    <a:lnTo>
                      <a:pt x="9843" y="659"/>
                    </a:lnTo>
                    <a:lnTo>
                      <a:pt x="9794" y="586"/>
                    </a:lnTo>
                    <a:lnTo>
                      <a:pt x="9721" y="513"/>
                    </a:lnTo>
                    <a:lnTo>
                      <a:pt x="9647" y="440"/>
                    </a:lnTo>
                    <a:lnTo>
                      <a:pt x="9574" y="391"/>
                    </a:lnTo>
                    <a:lnTo>
                      <a:pt x="9476" y="366"/>
                    </a:lnTo>
                    <a:lnTo>
                      <a:pt x="9281" y="366"/>
                    </a:lnTo>
                    <a:lnTo>
                      <a:pt x="9208" y="391"/>
                    </a:lnTo>
                    <a:lnTo>
                      <a:pt x="9110" y="440"/>
                    </a:lnTo>
                    <a:lnTo>
                      <a:pt x="9037" y="513"/>
                    </a:lnTo>
                    <a:lnTo>
                      <a:pt x="7889" y="1661"/>
                    </a:lnTo>
                    <a:lnTo>
                      <a:pt x="7840" y="1490"/>
                    </a:lnTo>
                    <a:lnTo>
                      <a:pt x="7620" y="318"/>
                    </a:lnTo>
                    <a:lnTo>
                      <a:pt x="7596" y="195"/>
                    </a:lnTo>
                    <a:lnTo>
                      <a:pt x="7547" y="98"/>
                    </a:lnTo>
                    <a:lnTo>
                      <a:pt x="7498" y="49"/>
                    </a:lnTo>
                    <a:lnTo>
                      <a:pt x="7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290598" y="658672"/>
              <a:ext cx="2848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chemeClr val="accent2"/>
                  </a:solidFill>
                </a:rPr>
                <a:t>TỔNG KẾT NỘI DUNG</a:t>
              </a:r>
              <a:endParaRPr lang="en-US" sz="2000" b="1">
                <a:solidFill>
                  <a:schemeClr val="accent2"/>
                </a:solidFill>
              </a:endParaRPr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983126253"/>
              </p:ext>
            </p:extLst>
          </p:nvPr>
        </p:nvGraphicFramePr>
        <p:xfrm>
          <a:off x="1066800" y="1276350"/>
          <a:ext cx="6858000" cy="332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0684" y="739601"/>
            <a:ext cx="4274248" cy="133113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1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VƯỢT CHƯỚNG</a:t>
            </a:r>
          </a:p>
          <a:p>
            <a:pPr algn="ctr"/>
            <a:r>
              <a:rPr lang="en-US" sz="41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NGẠI VẬT</a:t>
            </a:r>
          </a:p>
        </p:txBody>
      </p:sp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267200" y="5453744"/>
            <a:ext cx="609600" cy="457200"/>
          </a:xfrm>
          <a:prstGeom prst="rect">
            <a:avLst/>
          </a:prstGeom>
        </p:spPr>
      </p:pic>
      <p:pic>
        <p:nvPicPr>
          <p:cNvPr id="6" name="Bike Ride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324600" y="5453742"/>
            <a:ext cx="609600" cy="4572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6" y="3650227"/>
            <a:ext cx="1979255" cy="106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7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0833 L -0.99661 -0.07986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6" y="-44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78542 0.01389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71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4288"/>
            <a:ext cx="92011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76" y="7003"/>
            <a:ext cx="9267824" cy="518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04" y="4271544"/>
            <a:ext cx="1232838" cy="5283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6" y="3650227"/>
            <a:ext cx="1979255" cy="1068797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5257798"/>
            <a:ext cx="609600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3244793"/>
            <a:ext cx="1274174" cy="466385"/>
          </a:xfrm>
          <a:prstGeom prst="rect">
            <a:avLst/>
          </a:prstGeom>
        </p:spPr>
      </p:pic>
      <p:pic>
        <p:nvPicPr>
          <p:cNvPr id="6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410195" y="5257799"/>
            <a:ext cx="609600" cy="457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6332" y="35578"/>
            <a:ext cx="7901781" cy="24643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000" b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Câu 1. </a:t>
            </a:r>
            <a:r>
              <a:rPr lang="en-US" sz="200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Website </a:t>
            </a:r>
            <a:r>
              <a:rPr lang="en-US" sz="2000">
                <a:solidFill>
                  <a:srgbClr val="002060"/>
                </a:solidFill>
                <a:latin typeface="+mj-lt"/>
                <a:cs typeface="Times New Roman" pitchFamily="18" charset="0"/>
              </a:rPr>
              <a:t>nào sau đây được sử dụng để tra cứu một số từ mới </a:t>
            </a:r>
            <a:r>
              <a:rPr lang="vi-VN" sz="2000">
                <a:solidFill>
                  <a:srgbClr val="002060"/>
                </a:solidFill>
                <a:cs typeface="Times New Roman" pitchFamily="18" charset="0"/>
              </a:rPr>
              <a:t>bằng Tiếng anh </a:t>
            </a:r>
            <a:r>
              <a:rPr lang="en-US" sz="2000">
                <a:solidFill>
                  <a:srgbClr val="002060"/>
                </a:solidFill>
                <a:cs typeface="Times New Roman" pitchFamily="18" charset="0"/>
              </a:rPr>
              <a:t>? </a:t>
            </a:r>
          </a:p>
          <a:p>
            <a:pPr>
              <a:lnSpc>
                <a:spcPct val="150000"/>
              </a:lnSpc>
              <a:defRPr/>
            </a:pPr>
            <a:r>
              <a:rPr lang="en-US" sz="1800">
                <a:solidFill>
                  <a:srgbClr val="002060"/>
                </a:solidFill>
                <a:latin typeface="+mj-lt"/>
                <a:cs typeface="Times New Roman" pitchFamily="18" charset="0"/>
              </a:rPr>
              <a:t>a. </a:t>
            </a:r>
            <a:r>
              <a:rPr lang="nl-NL" sz="1800" i="1" u="sng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https://dantri.com.vn</a:t>
            </a:r>
            <a:endParaRPr lang="vi-VN" sz="1800" i="1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800">
                <a:solidFill>
                  <a:srgbClr val="002060"/>
                </a:solidFill>
                <a:latin typeface="+mj-lt"/>
                <a:cs typeface="Times New Roman" pitchFamily="18" charset="0"/>
              </a:rPr>
              <a:t>b. </a:t>
            </a:r>
            <a:r>
              <a:rPr lang="en-US" sz="1800" i="1" u="sng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https://dictionary.cambridge.org</a:t>
            </a:r>
            <a:endParaRPr lang="en-US" sz="1800" i="1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800">
                <a:solidFill>
                  <a:srgbClr val="002060"/>
                </a:solidFill>
                <a:latin typeface="+mj-lt"/>
                <a:cs typeface="Times New Roman" pitchFamily="18" charset="0"/>
              </a:rPr>
              <a:t>c. </a:t>
            </a:r>
            <a:r>
              <a:rPr lang="en-US" sz="1800" i="1" u="sng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https://languages.oup.com</a:t>
            </a:r>
            <a:endParaRPr lang="en-US" sz="1800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8442" y="2287473"/>
            <a:ext cx="2728516" cy="56855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240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400" b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 và C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2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0.01366 L -0.75105 0.0164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83" y="1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024 L -1.01562 0.0081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1431"/>
            <a:ext cx="103632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10325100" cy="518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46" y="4228845"/>
            <a:ext cx="745340" cy="559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6" y="3650227"/>
            <a:ext cx="1979255" cy="1068797"/>
          </a:xfrm>
          <a:prstGeom prst="rect">
            <a:avLst/>
          </a:prstGeom>
        </p:spPr>
      </p:pic>
      <p:pic>
        <p:nvPicPr>
          <p:cNvPr id="8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67200" y="5257799"/>
            <a:ext cx="60960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3244793"/>
            <a:ext cx="1274174" cy="466385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312224" y="5233305"/>
            <a:ext cx="609600" cy="457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58528" y="48074"/>
            <a:ext cx="6263879" cy="275227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2000" b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Câu 2</a:t>
            </a:r>
            <a:r>
              <a:rPr lang="en-US" sz="200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Câu </a:t>
            </a:r>
            <a:r>
              <a:rPr lang="en-US" sz="200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phát biểu đúng là?</a:t>
            </a:r>
          </a:p>
          <a:p>
            <a:pPr>
              <a:lnSpc>
                <a:spcPct val="150000"/>
              </a:lnSpc>
              <a:defRPr/>
            </a:pP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 là mạng lưới các website trên Internet</a:t>
            </a:r>
            <a:endParaRPr lang="en-US" sz="2000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 phải khởi động tất cả các trình duyệt mới truy cập được thông tin trên WWW</a:t>
            </a:r>
            <a:endParaRPr lang="en-US" sz="2000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 cần khởi động trình duyệt web là lập tức truy cập được trang web tin tức 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07761" y="2607467"/>
            <a:ext cx="2518172" cy="5897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240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400" b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3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125 0.01805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0" y="90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0278 L -0.99375 -0.00139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3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5" y="-7144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771" y="4184626"/>
            <a:ext cx="923420" cy="637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6" y="3650227"/>
            <a:ext cx="1979255" cy="10687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5817" y="3759946"/>
            <a:ext cx="627475" cy="583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15" y="4080655"/>
            <a:ext cx="645769" cy="827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1927" y="3535927"/>
            <a:ext cx="826878" cy="620159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4267200" y="5380264"/>
            <a:ext cx="609600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3244793"/>
            <a:ext cx="1274174" cy="466385"/>
          </a:xfrm>
          <a:prstGeom prst="rect">
            <a:avLst/>
          </a:prstGeom>
        </p:spPr>
      </p:pic>
      <p:pic>
        <p:nvPicPr>
          <p:cNvPr id="8" name="Skip To My Lou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5013095" y="5409713"/>
            <a:ext cx="609600" cy="457200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3456644" y="5409713"/>
            <a:ext cx="609600" cy="457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07882" y="88103"/>
            <a:ext cx="7539038" cy="217884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 b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Câu 3. </a:t>
            </a:r>
            <a:r>
              <a:rPr lang="en-US" sz="200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Phát </a:t>
            </a:r>
            <a:r>
              <a:rPr lang="en-US" sz="2000">
                <a:solidFill>
                  <a:srgbClr val="002060"/>
                </a:solidFill>
                <a:latin typeface="+mj-lt"/>
                <a:cs typeface="Times New Roman" pitchFamily="18" charset="0"/>
              </a:rPr>
              <a:t>biểu nào sau đây là đúng?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1800" i="1">
                <a:solidFill>
                  <a:srgbClr val="002060"/>
                </a:solidFill>
                <a:latin typeface="+mj-lt"/>
                <a:cs typeface="Times New Roman" pitchFamily="18" charset="0"/>
              </a:rPr>
              <a:t>Trình duyệt web là một trang web</a:t>
            </a:r>
            <a:endParaRPr lang="vi-VN" sz="1800" i="1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1800" i="1">
                <a:solidFill>
                  <a:srgbClr val="002060"/>
                </a:solidFill>
                <a:latin typeface="+mj-lt"/>
                <a:cs typeface="Times New Roman" pitchFamily="18" charset="0"/>
              </a:rPr>
              <a:t>Trình duyệt web là một website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1800" i="1">
                <a:solidFill>
                  <a:srgbClr val="002060"/>
                </a:solidFill>
                <a:latin typeface="+mj-lt"/>
                <a:cs typeface="Times New Roman" pitchFamily="18" charset="0"/>
              </a:rPr>
              <a:t>Trình duyệt web là một phần mềm ứng dụng cho phép truy cập thông tin trên Internet.</a:t>
            </a:r>
            <a:endParaRPr lang="en-US" sz="180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0404" y="2278855"/>
            <a:ext cx="2732485" cy="5715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240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40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</a:t>
            </a:r>
            <a:endParaRPr lang="en-US" sz="24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1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97813 0.0069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06" y="34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1 0.00972 L -0.99688 0.00139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69" y="-41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2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2"/>
          <p:cNvSpPr txBox="1">
            <a:spLocks noGrp="1"/>
          </p:cNvSpPr>
          <p:nvPr>
            <p:ph type="title" idx="4294967295"/>
          </p:nvPr>
        </p:nvSpPr>
        <p:spPr>
          <a:xfrm>
            <a:off x="3124200" y="666750"/>
            <a:ext cx="2895600" cy="55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smtClean="0">
                <a:solidFill>
                  <a:schemeClr val="accent2"/>
                </a:solidFill>
                <a:latin typeface="+mj-lt"/>
              </a:rPr>
              <a:t>BÀI TẬP LUYỆN TẬP</a:t>
            </a:r>
            <a:endParaRPr sz="20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03" name="Google Shape;303;p32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3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914400" y="1200150"/>
            <a:ext cx="6465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chemeClr val="tx1">
                    <a:lumMod val="50000"/>
                  </a:schemeClr>
                </a:solidFill>
              </a:rPr>
              <a:t>Chỉ ra thứ tự các bước sau để truy cập vào một website?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657350"/>
            <a:ext cx="4775666" cy="1703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smtClean="0"/>
              <a:t>Gõ địa chỉ website vào cửa sổ trình duyệt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smtClean="0"/>
              <a:t>Truy cập trình duyệt web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smtClean="0"/>
              <a:t>Tìm trình duyệt trên máy tính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smtClean="0"/>
              <a:t>Xem thông tin trên website</a:t>
            </a:r>
            <a:endParaRPr lang="en-US" sz="1800"/>
          </a:p>
        </p:txBody>
      </p:sp>
      <p:grpSp>
        <p:nvGrpSpPr>
          <p:cNvPr id="12" name="Group 11"/>
          <p:cNvGrpSpPr/>
          <p:nvPr/>
        </p:nvGrpSpPr>
        <p:grpSpPr>
          <a:xfrm>
            <a:off x="1257300" y="3552825"/>
            <a:ext cx="5524500" cy="542925"/>
            <a:chOff x="1257300" y="3552825"/>
            <a:chExt cx="5524500" cy="542925"/>
          </a:xfrm>
        </p:grpSpPr>
        <p:sp>
          <p:nvSpPr>
            <p:cNvPr id="9" name="Rounded Rectangle 8"/>
            <p:cNvSpPr/>
            <p:nvPr/>
          </p:nvSpPr>
          <p:spPr>
            <a:xfrm>
              <a:off x="5867400" y="3562350"/>
              <a:ext cx="914400" cy="5334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smtClean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lang="en-US" sz="1800" b="1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257300" y="3552825"/>
              <a:ext cx="4533900" cy="542925"/>
              <a:chOff x="1257300" y="3552825"/>
              <a:chExt cx="4533900" cy="542925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257300" y="3562350"/>
                <a:ext cx="914400" cy="5334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smtClean="0">
                    <a:solidFill>
                      <a:schemeClr val="tx1">
                        <a:lumMod val="50000"/>
                      </a:schemeClr>
                    </a:solidFill>
                  </a:rPr>
                  <a:t>3</a:t>
                </a:r>
                <a:endParaRPr lang="en-US" sz="1800" b="1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2819400" y="3562350"/>
                <a:ext cx="914400" cy="5334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smtClean="0">
                    <a:solidFill>
                      <a:schemeClr val="tx1">
                        <a:lumMod val="50000"/>
                      </a:schemeClr>
                    </a:solidFill>
                  </a:rPr>
                  <a:t>2</a:t>
                </a:r>
                <a:endParaRPr lang="en-US" sz="1800" b="1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4299264" y="3552825"/>
                <a:ext cx="914400" cy="5334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smtClean="0">
                    <a:solidFill>
                      <a:schemeClr val="tx1">
                        <a:lumMod val="50000"/>
                      </a:schemeClr>
                    </a:solidFill>
                  </a:rPr>
                  <a:t>1</a:t>
                </a:r>
                <a:endParaRPr lang="en-US" sz="1800" b="1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2286000" y="3829050"/>
                <a:ext cx="463783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3810000" y="3829050"/>
                <a:ext cx="463783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5327417" y="3819525"/>
                <a:ext cx="463783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351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3200400" y="209550"/>
            <a:ext cx="2660700" cy="36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mtClean="0">
                <a:solidFill>
                  <a:schemeClr val="accent2"/>
                </a:solidFill>
                <a:latin typeface="+mj-lt"/>
              </a:rPr>
              <a:t>KHỞI ĐỘNG</a:t>
            </a:r>
            <a:endParaRPr sz="24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Cloud Callout 1"/>
          <p:cNvSpPr/>
          <p:nvPr/>
        </p:nvSpPr>
        <p:spPr>
          <a:xfrm>
            <a:off x="304800" y="938645"/>
            <a:ext cx="4038600" cy="2547505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09625"/>
            <a:ext cx="4461866" cy="35414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127635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i="1">
                <a:solidFill>
                  <a:schemeClr val="tx2">
                    <a:lumMod val="10000"/>
                  </a:schemeClr>
                </a:solidFill>
              </a:rPr>
              <a:t>Em hãy kể lại các bước em </a:t>
            </a:r>
            <a:endParaRPr lang="en-US" sz="1800" i="1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800" i="1" smtClean="0">
                <a:solidFill>
                  <a:schemeClr val="tx2">
                    <a:lumMod val="10000"/>
                  </a:schemeClr>
                </a:solidFill>
              </a:rPr>
              <a:t>thực hiện </a:t>
            </a:r>
            <a:r>
              <a:rPr lang="en-US" sz="1800" i="1">
                <a:solidFill>
                  <a:schemeClr val="tx2">
                    <a:lumMod val="10000"/>
                  </a:schemeClr>
                </a:solidFill>
              </a:rPr>
              <a:t>khi tìm kiếm một </a:t>
            </a:r>
            <a:endParaRPr lang="en-US" sz="1800" i="1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800" i="1" smtClean="0">
                <a:solidFill>
                  <a:schemeClr val="tx2">
                    <a:lumMod val="10000"/>
                  </a:schemeClr>
                </a:solidFill>
              </a:rPr>
              <a:t>thông </a:t>
            </a:r>
            <a:r>
              <a:rPr lang="en-US" sz="1800" i="1">
                <a:solidFill>
                  <a:schemeClr val="tx2">
                    <a:lumMod val="10000"/>
                  </a:schemeClr>
                </a:solidFill>
              </a:rPr>
              <a:t>tin </a:t>
            </a:r>
            <a:r>
              <a:rPr lang="en-US" sz="1800" i="1" smtClean="0">
                <a:solidFill>
                  <a:schemeClr val="tx2">
                    <a:lumMod val="10000"/>
                  </a:schemeClr>
                </a:solidFill>
              </a:rPr>
              <a:t>nào </a:t>
            </a:r>
            <a:r>
              <a:rPr lang="en-US" sz="1800" i="1">
                <a:solidFill>
                  <a:schemeClr val="tx2">
                    <a:lumMod val="10000"/>
                  </a:schemeClr>
                </a:solidFill>
              </a:rPr>
              <a:t>đó trên </a:t>
            </a:r>
            <a:endParaRPr lang="en-US" sz="1800" i="1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800" i="1" smtClean="0">
                <a:solidFill>
                  <a:schemeClr val="tx2">
                    <a:lumMod val="10000"/>
                  </a:schemeClr>
                </a:solidFill>
              </a:rPr>
              <a:t>mạng </a:t>
            </a:r>
            <a:r>
              <a:rPr lang="en-US" sz="1800" i="1">
                <a:solidFill>
                  <a:schemeClr val="tx2">
                    <a:lumMod val="10000"/>
                  </a:schemeClr>
                </a:solidFill>
              </a:rPr>
              <a:t>internet?</a:t>
            </a:r>
            <a:endParaRPr lang="en-US" sz="180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2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3"/>
          <p:cNvSpPr txBox="1">
            <a:spLocks noGrp="1"/>
          </p:cNvSpPr>
          <p:nvPr>
            <p:ph type="title" idx="4294967295"/>
          </p:nvPr>
        </p:nvSpPr>
        <p:spPr>
          <a:xfrm>
            <a:off x="3200400" y="514350"/>
            <a:ext cx="2819400" cy="85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smtClean="0">
                <a:solidFill>
                  <a:schemeClr val="accent2"/>
                </a:solidFill>
                <a:latin typeface="+mj-lt"/>
              </a:rPr>
              <a:t>BÀI TẬP VẬN DỤNG</a:t>
            </a:r>
            <a:endParaRPr sz="20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17" name="Google Shape;317;p33"/>
          <p:cNvSpPr txBox="1">
            <a:spLocks noGrp="1"/>
          </p:cNvSpPr>
          <p:nvPr>
            <p:ph type="sldNum" idx="12"/>
          </p:nvPr>
        </p:nvSpPr>
        <p:spPr>
          <a:xfrm>
            <a:off x="-125" y="4623750"/>
            <a:ext cx="9144000" cy="1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771525" y="1123950"/>
            <a:ext cx="7160935" cy="3100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dirty="0" err="1" smtClean="0"/>
              <a:t>Hãy</a:t>
            </a:r>
            <a:r>
              <a:rPr lang="en-US" sz="1700" dirty="0" smtClean="0"/>
              <a:t> </a:t>
            </a:r>
            <a:r>
              <a:rPr lang="en-US" sz="1700" dirty="0" err="1" smtClean="0"/>
              <a:t>làm</a:t>
            </a:r>
            <a:r>
              <a:rPr lang="en-US" sz="1700" dirty="0" smtClean="0"/>
              <a:t> </a:t>
            </a:r>
            <a:r>
              <a:rPr lang="en-US" sz="1700" smtClean="0"/>
              <a:t>quen </a:t>
            </a:r>
            <a:r>
              <a:rPr lang="en-US" sz="1700" dirty="0" err="1" smtClean="0"/>
              <a:t>với</a:t>
            </a:r>
            <a:r>
              <a:rPr lang="en-US" sz="1700" dirty="0" smtClean="0"/>
              <a:t> </a:t>
            </a:r>
            <a:r>
              <a:rPr lang="en-US" sz="1700" dirty="0" err="1" smtClean="0"/>
              <a:t>trình</a:t>
            </a:r>
            <a:r>
              <a:rPr lang="en-US" sz="1700" dirty="0" smtClean="0"/>
              <a:t> </a:t>
            </a:r>
            <a:r>
              <a:rPr lang="en-US" sz="1700" dirty="0" err="1" smtClean="0"/>
              <a:t>duyệt</a:t>
            </a:r>
            <a:r>
              <a:rPr lang="en-US" sz="1700" dirty="0" smtClean="0"/>
              <a:t> web </a:t>
            </a:r>
            <a:r>
              <a:rPr lang="en-US" sz="1700" dirty="0" err="1" smtClean="0"/>
              <a:t>bằng</a:t>
            </a:r>
            <a:r>
              <a:rPr lang="en-US" sz="1700" dirty="0" smtClean="0"/>
              <a:t> </a:t>
            </a:r>
            <a:r>
              <a:rPr lang="en-US" sz="1700" dirty="0" err="1" smtClean="0"/>
              <a:t>cách</a:t>
            </a:r>
            <a:r>
              <a:rPr lang="en-US" sz="1700" dirty="0" smtClean="0"/>
              <a:t> </a:t>
            </a:r>
            <a:r>
              <a:rPr lang="en-US" sz="1700" dirty="0" err="1" smtClean="0"/>
              <a:t>thực</a:t>
            </a:r>
            <a:r>
              <a:rPr lang="en-US" sz="1700" dirty="0" smtClean="0"/>
              <a:t> </a:t>
            </a:r>
            <a:r>
              <a:rPr lang="en-US" sz="1700" dirty="0" err="1" smtClean="0"/>
              <a:t>hiện</a:t>
            </a:r>
            <a:r>
              <a:rPr lang="en-US" sz="1700" dirty="0" smtClean="0"/>
              <a:t> </a:t>
            </a:r>
            <a:r>
              <a:rPr lang="en-US" sz="1700" dirty="0" err="1" smtClean="0"/>
              <a:t>các</a:t>
            </a:r>
            <a:r>
              <a:rPr lang="en-US" sz="1700" dirty="0" smtClean="0"/>
              <a:t> </a:t>
            </a:r>
            <a:r>
              <a:rPr lang="en-US" sz="1700" dirty="0" err="1" smtClean="0"/>
              <a:t>bước</a:t>
            </a:r>
            <a:r>
              <a:rPr lang="en-US" sz="1700" dirty="0" smtClean="0"/>
              <a:t> </a:t>
            </a:r>
            <a:r>
              <a:rPr lang="en-US" sz="1700" dirty="0" err="1" smtClean="0"/>
              <a:t>sau</a:t>
            </a:r>
            <a:r>
              <a:rPr lang="en-US" sz="1700" dirty="0" smtClean="0"/>
              <a:t>: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1700" dirty="0" err="1" smtClean="0"/>
              <a:t>Khởi</a:t>
            </a:r>
            <a:r>
              <a:rPr lang="en-US" sz="1700" dirty="0" smtClean="0"/>
              <a:t> </a:t>
            </a:r>
            <a:r>
              <a:rPr lang="en-US" sz="1700" dirty="0" err="1" smtClean="0"/>
              <a:t>động</a:t>
            </a:r>
            <a:r>
              <a:rPr lang="en-US" sz="1700" dirty="0" smtClean="0"/>
              <a:t> </a:t>
            </a:r>
            <a:r>
              <a:rPr lang="en-US" sz="1700" dirty="0" err="1" smtClean="0"/>
              <a:t>một</a:t>
            </a:r>
            <a:r>
              <a:rPr lang="en-US" sz="1700" dirty="0" smtClean="0"/>
              <a:t> </a:t>
            </a:r>
            <a:r>
              <a:rPr lang="en-US" sz="1700" dirty="0" err="1" smtClean="0"/>
              <a:t>trình</a:t>
            </a:r>
            <a:r>
              <a:rPr lang="en-US" sz="1700" dirty="0" smtClean="0"/>
              <a:t> </a:t>
            </a:r>
            <a:r>
              <a:rPr lang="en-US" sz="1700" dirty="0" err="1" smtClean="0"/>
              <a:t>duyệt</a:t>
            </a:r>
            <a:r>
              <a:rPr lang="en-US" sz="1700" dirty="0" smtClean="0"/>
              <a:t> </a:t>
            </a:r>
            <a:r>
              <a:rPr lang="en-US" sz="1700" dirty="0" err="1" smtClean="0"/>
              <a:t>trên</a:t>
            </a:r>
            <a:r>
              <a:rPr lang="en-US" sz="1700" dirty="0" smtClean="0"/>
              <a:t> </a:t>
            </a:r>
            <a:r>
              <a:rPr lang="en-US" sz="1700" dirty="0" err="1" smtClean="0"/>
              <a:t>máy</a:t>
            </a:r>
            <a:r>
              <a:rPr lang="en-US" sz="1700" dirty="0" smtClean="0"/>
              <a:t> </a:t>
            </a:r>
            <a:r>
              <a:rPr lang="en-US" sz="1700" dirty="0" err="1" smtClean="0"/>
              <a:t>tính</a:t>
            </a:r>
            <a:r>
              <a:rPr lang="en-US" sz="1700" dirty="0" smtClean="0"/>
              <a:t> (Google chrome, </a:t>
            </a:r>
            <a:r>
              <a:rPr lang="en-US" sz="1700" dirty="0" err="1" smtClean="0"/>
              <a:t>Coccoc</a:t>
            </a:r>
            <a:r>
              <a:rPr lang="en-US" sz="1700" dirty="0" smtClean="0"/>
              <a:t>…)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1700" dirty="0" err="1" smtClean="0"/>
              <a:t>Quan</a:t>
            </a:r>
            <a:r>
              <a:rPr lang="en-US" sz="1700" dirty="0" smtClean="0"/>
              <a:t> </a:t>
            </a:r>
            <a:r>
              <a:rPr lang="en-US" sz="1700" dirty="0" err="1" smtClean="0"/>
              <a:t>sát</a:t>
            </a:r>
            <a:r>
              <a:rPr lang="en-US" sz="1700" dirty="0" smtClean="0"/>
              <a:t> </a:t>
            </a:r>
            <a:r>
              <a:rPr lang="en-US" sz="1700" dirty="0" err="1" smtClean="0"/>
              <a:t>và</a:t>
            </a:r>
            <a:r>
              <a:rPr lang="en-US" sz="1700" dirty="0" smtClean="0"/>
              <a:t> </a:t>
            </a:r>
            <a:r>
              <a:rPr lang="en-US" sz="1700" dirty="0" err="1" smtClean="0"/>
              <a:t>tìm</a:t>
            </a:r>
            <a:r>
              <a:rPr lang="en-US" sz="1700" dirty="0" smtClean="0"/>
              <a:t> </a:t>
            </a:r>
            <a:r>
              <a:rPr lang="en-US" sz="1700" dirty="0" err="1" smtClean="0"/>
              <a:t>thành</a:t>
            </a:r>
            <a:r>
              <a:rPr lang="en-US" sz="1700" dirty="0" smtClean="0"/>
              <a:t> </a:t>
            </a:r>
            <a:r>
              <a:rPr lang="en-US" sz="1700" dirty="0" err="1" smtClean="0"/>
              <a:t>phần</a:t>
            </a:r>
            <a:r>
              <a:rPr lang="en-US" sz="1700" dirty="0" smtClean="0"/>
              <a:t> </a:t>
            </a:r>
            <a:r>
              <a:rPr lang="en-US" sz="1700" dirty="0" err="1" smtClean="0"/>
              <a:t>chính</a:t>
            </a:r>
            <a:r>
              <a:rPr lang="en-US" sz="1700" dirty="0" smtClean="0"/>
              <a:t> </a:t>
            </a:r>
            <a:r>
              <a:rPr lang="en-US" sz="1700" dirty="0" err="1" smtClean="0"/>
              <a:t>trên</a:t>
            </a:r>
            <a:r>
              <a:rPr lang="en-US" sz="1700" dirty="0" smtClean="0"/>
              <a:t> </a:t>
            </a:r>
            <a:r>
              <a:rPr lang="en-US" sz="1700" dirty="0" err="1" smtClean="0"/>
              <a:t>cửa</a:t>
            </a:r>
            <a:r>
              <a:rPr lang="en-US" sz="1700" dirty="0" smtClean="0"/>
              <a:t> </a:t>
            </a:r>
            <a:r>
              <a:rPr lang="en-US" sz="1700" dirty="0" err="1" smtClean="0"/>
              <a:t>sổ</a:t>
            </a:r>
            <a:r>
              <a:rPr lang="en-US" sz="1700" dirty="0" smtClean="0"/>
              <a:t> </a:t>
            </a:r>
            <a:r>
              <a:rPr lang="en-US" sz="1700" dirty="0" err="1" smtClean="0"/>
              <a:t>trình</a:t>
            </a:r>
            <a:r>
              <a:rPr lang="en-US" sz="1700" dirty="0" smtClean="0"/>
              <a:t> </a:t>
            </a:r>
            <a:r>
              <a:rPr lang="en-US" sz="1700" dirty="0" err="1" smtClean="0"/>
              <a:t>duyệt</a:t>
            </a:r>
            <a:endParaRPr lang="en-US" sz="1700" dirty="0" smtClean="0"/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1700" dirty="0" err="1" smtClean="0"/>
              <a:t>Nhập</a:t>
            </a:r>
            <a:r>
              <a:rPr lang="en-US" sz="1700" dirty="0" smtClean="0"/>
              <a:t> </a:t>
            </a:r>
            <a:r>
              <a:rPr lang="en-US" sz="1700" dirty="0" err="1" smtClean="0"/>
              <a:t>địa</a:t>
            </a:r>
            <a:r>
              <a:rPr lang="en-US" sz="1700" dirty="0" smtClean="0"/>
              <a:t> </a:t>
            </a:r>
            <a:r>
              <a:rPr lang="en-US" sz="1700" dirty="0" err="1" smtClean="0"/>
              <a:t>chỉ</a:t>
            </a:r>
            <a:r>
              <a:rPr lang="en-US" sz="1700" dirty="0" smtClean="0"/>
              <a:t> website </a:t>
            </a:r>
            <a:r>
              <a:rPr lang="en-US" sz="1700" b="1" dirty="0" smtClean="0">
                <a:solidFill>
                  <a:srgbClr val="002060"/>
                </a:solidFill>
                <a:hlinkClick r:id="rId3"/>
              </a:rPr>
              <a:t>http://google.com</a:t>
            </a:r>
            <a:r>
              <a:rPr lang="en-US" sz="1700" dirty="0" smtClean="0"/>
              <a:t>, </a:t>
            </a:r>
            <a:r>
              <a:rPr lang="en-US" sz="1700" dirty="0" err="1" smtClean="0"/>
              <a:t>nhấn</a:t>
            </a:r>
            <a:r>
              <a:rPr lang="en-US" sz="1700" dirty="0" smtClean="0"/>
              <a:t> </a:t>
            </a:r>
            <a:r>
              <a:rPr lang="en-US" sz="1700" dirty="0" err="1" smtClean="0"/>
              <a:t>phím</a:t>
            </a:r>
            <a:r>
              <a:rPr lang="en-US" sz="1700" dirty="0" smtClean="0"/>
              <a:t> </a:t>
            </a:r>
            <a:r>
              <a:rPr lang="en-US" sz="1700" b="1" dirty="0" smtClean="0"/>
              <a:t>enter</a:t>
            </a:r>
            <a:r>
              <a:rPr lang="en-US" sz="1700" dirty="0" smtClean="0"/>
              <a:t> </a:t>
            </a:r>
            <a:r>
              <a:rPr lang="en-US" sz="1700" dirty="0" err="1" smtClean="0"/>
              <a:t>và</a:t>
            </a:r>
            <a:r>
              <a:rPr lang="en-US" sz="1700" dirty="0" smtClean="0"/>
              <a:t> </a:t>
            </a:r>
            <a:r>
              <a:rPr lang="en-US" sz="1700" dirty="0" err="1" smtClean="0"/>
              <a:t>quan</a:t>
            </a:r>
            <a:r>
              <a:rPr lang="en-US" sz="1700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en-US" sz="1700" dirty="0" err="1" smtClean="0"/>
              <a:t>sát</a:t>
            </a:r>
            <a:r>
              <a:rPr lang="en-US" sz="1700" dirty="0" smtClean="0"/>
              <a:t> </a:t>
            </a:r>
            <a:r>
              <a:rPr lang="en-US" sz="1700" dirty="0" err="1" smtClean="0"/>
              <a:t>kết</a:t>
            </a:r>
            <a:r>
              <a:rPr lang="en-US" sz="1700" dirty="0" smtClean="0"/>
              <a:t> </a:t>
            </a:r>
            <a:r>
              <a:rPr lang="en-US" sz="1700" dirty="0" err="1" smtClean="0"/>
              <a:t>quả</a:t>
            </a:r>
            <a:r>
              <a:rPr lang="en-US" sz="1700" dirty="0" smtClean="0"/>
              <a:t> </a:t>
            </a:r>
            <a:r>
              <a:rPr lang="en-US" sz="1700" dirty="0" err="1" smtClean="0"/>
              <a:t>hiển</a:t>
            </a:r>
            <a:r>
              <a:rPr lang="en-US" sz="1700" dirty="0" smtClean="0"/>
              <a:t> </a:t>
            </a:r>
            <a:r>
              <a:rPr lang="en-US" sz="1700" dirty="0" err="1" smtClean="0"/>
              <a:t>thị</a:t>
            </a:r>
            <a:r>
              <a:rPr lang="en-US" sz="1700" dirty="0" smtClean="0"/>
              <a:t> </a:t>
            </a:r>
            <a:r>
              <a:rPr lang="en-US" sz="1700" dirty="0" err="1" smtClean="0"/>
              <a:t>trên</a:t>
            </a:r>
            <a:r>
              <a:rPr lang="en-US" sz="1700" dirty="0" smtClean="0"/>
              <a:t> website. </a:t>
            </a:r>
            <a:r>
              <a:rPr lang="en-US" sz="1700" dirty="0" err="1" smtClean="0"/>
              <a:t>Sau</a:t>
            </a:r>
            <a:r>
              <a:rPr lang="en-US" sz="1700" dirty="0" smtClean="0"/>
              <a:t> </a:t>
            </a:r>
            <a:r>
              <a:rPr lang="en-US" sz="1700" dirty="0" err="1" smtClean="0"/>
              <a:t>đó</a:t>
            </a:r>
            <a:r>
              <a:rPr lang="en-US" sz="1700" dirty="0" smtClean="0"/>
              <a:t> </a:t>
            </a:r>
            <a:r>
              <a:rPr lang="en-US" sz="1700" dirty="0" err="1" smtClean="0"/>
              <a:t>nhập</a:t>
            </a:r>
            <a:r>
              <a:rPr lang="en-US" sz="1700" dirty="0" smtClean="0"/>
              <a:t> </a:t>
            </a:r>
            <a:r>
              <a:rPr lang="en-US" sz="1700" dirty="0" err="1" smtClean="0"/>
              <a:t>các</a:t>
            </a:r>
            <a:r>
              <a:rPr lang="en-US" sz="1700" dirty="0" smtClean="0"/>
              <a:t> </a:t>
            </a:r>
            <a:r>
              <a:rPr lang="en-US" sz="1700" dirty="0" err="1" smtClean="0"/>
              <a:t>địa</a:t>
            </a:r>
            <a:r>
              <a:rPr lang="en-US" sz="1700" dirty="0" smtClean="0"/>
              <a:t> </a:t>
            </a:r>
            <a:r>
              <a:rPr lang="en-US" sz="1700" dirty="0" err="1" smtClean="0"/>
              <a:t>chỉ</a:t>
            </a:r>
            <a:r>
              <a:rPr lang="en-US" sz="1700" dirty="0" smtClean="0"/>
              <a:t> website </a:t>
            </a:r>
            <a:r>
              <a:rPr lang="en-US" sz="1700" dirty="0" err="1" smtClean="0"/>
              <a:t>khác</a:t>
            </a:r>
            <a:r>
              <a:rPr lang="en-US" sz="1700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en-US" sz="1700" dirty="0" err="1" smtClean="0"/>
              <a:t>để</a:t>
            </a:r>
            <a:r>
              <a:rPr lang="en-US" sz="1700" dirty="0" smtClean="0"/>
              <a:t> </a:t>
            </a:r>
            <a:r>
              <a:rPr lang="en-US" sz="1700" dirty="0" err="1" smtClean="0"/>
              <a:t>biết</a:t>
            </a:r>
            <a:r>
              <a:rPr lang="en-US" sz="1700" dirty="0" smtClean="0"/>
              <a:t> </a:t>
            </a:r>
            <a:r>
              <a:rPr lang="en-US" sz="1700" dirty="0" err="1" smtClean="0"/>
              <a:t>thêm</a:t>
            </a:r>
            <a:r>
              <a:rPr lang="en-US" sz="1700" dirty="0" smtClean="0"/>
              <a:t> </a:t>
            </a:r>
            <a:r>
              <a:rPr lang="en-US" sz="1700" dirty="0" err="1" smtClean="0"/>
              <a:t>các</a:t>
            </a:r>
            <a:r>
              <a:rPr lang="en-US" sz="1700" dirty="0" smtClean="0"/>
              <a:t> </a:t>
            </a:r>
            <a:r>
              <a:rPr lang="en-US" sz="1700" dirty="0" err="1" smtClean="0"/>
              <a:t>thông</a:t>
            </a:r>
            <a:r>
              <a:rPr lang="en-US" sz="1700" dirty="0" smtClean="0"/>
              <a:t> tin </a:t>
            </a:r>
            <a:r>
              <a:rPr lang="en-US" sz="1700" dirty="0" err="1" smtClean="0"/>
              <a:t>về</a:t>
            </a:r>
            <a:r>
              <a:rPr lang="en-US" sz="1700" dirty="0" smtClean="0"/>
              <a:t> website </a:t>
            </a:r>
            <a:r>
              <a:rPr lang="en-US" sz="1700" dirty="0" err="1" smtClean="0"/>
              <a:t>đó</a:t>
            </a:r>
            <a:r>
              <a:rPr lang="en-US" sz="1700" dirty="0" smtClean="0"/>
              <a:t>.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"/>
          <p:cNvSpPr txBox="1">
            <a:spLocks noGrp="1"/>
          </p:cNvSpPr>
          <p:nvPr>
            <p:ph type="title"/>
          </p:nvPr>
        </p:nvSpPr>
        <p:spPr>
          <a:xfrm>
            <a:off x="2685372" y="833175"/>
            <a:ext cx="4801200" cy="6846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smtClean="0">
                <a:solidFill>
                  <a:schemeClr val="accent2"/>
                </a:solidFill>
                <a:latin typeface="+mj-lt"/>
              </a:rPr>
              <a:t>CỦNG CỐ, DẶN DÒ VỀ NHÀ</a:t>
            </a:r>
            <a:endParaRPr sz="20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420" name="Google Shape;420;p27"/>
          <p:cNvGrpSpPr/>
          <p:nvPr/>
        </p:nvGrpSpPr>
        <p:grpSpPr>
          <a:xfrm>
            <a:off x="487139" y="1677458"/>
            <a:ext cx="2870295" cy="2304892"/>
            <a:chOff x="185742" y="1697030"/>
            <a:chExt cx="5165698" cy="165813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21" name="Google Shape;421;p27"/>
            <p:cNvSpPr/>
            <p:nvPr/>
          </p:nvSpPr>
          <p:spPr>
            <a:xfrm flipH="1">
              <a:off x="1426313" y="1697030"/>
              <a:ext cx="2693399" cy="124380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20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Ôn </a:t>
              </a:r>
              <a:r>
                <a:rPr lang="en-GB" sz="20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 </a:t>
              </a:r>
              <a:r>
                <a:rPr lang="en-GB" sz="20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 </a:t>
              </a:r>
              <a:r>
                <a:rPr lang="en-GB" sz="20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 đã </a:t>
              </a:r>
              <a:r>
                <a:rPr lang="en-GB" sz="20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GB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Google Shape;422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3" name="Google Shape;42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4" name="Google Shape;42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25" name="Google Shape;425;p27"/>
          <p:cNvGrpSpPr/>
          <p:nvPr/>
        </p:nvGrpSpPr>
        <p:grpSpPr>
          <a:xfrm>
            <a:off x="2743200" y="1677458"/>
            <a:ext cx="3031530" cy="2304892"/>
            <a:chOff x="185742" y="1673787"/>
            <a:chExt cx="5519805" cy="168137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26" name="Google Shape;426;p27"/>
            <p:cNvSpPr/>
            <p:nvPr/>
          </p:nvSpPr>
          <p:spPr>
            <a:xfrm flipH="1">
              <a:off x="1426308" y="1673787"/>
              <a:ext cx="3035439" cy="124380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smtClean="0">
                  <a:solidFill>
                    <a:srgbClr val="002060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2. Hoàn thành phần BT trong sgk</a:t>
              </a:r>
              <a:endParaRPr sz="2000">
                <a:solidFill>
                  <a:srgbClr val="002060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7" name="Google Shape;427;p27"/>
            <p:cNvSpPr/>
            <p:nvPr/>
          </p:nvSpPr>
          <p:spPr>
            <a:xfrm rot="10800000" flipH="1">
              <a:off x="4461747" y="1673788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8" name="Google Shape;428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9" name="Google Shape;429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30" name="Google Shape;430;p27"/>
          <p:cNvGrpSpPr/>
          <p:nvPr/>
        </p:nvGrpSpPr>
        <p:grpSpPr>
          <a:xfrm>
            <a:off x="5181600" y="1658426"/>
            <a:ext cx="3286335" cy="2270820"/>
            <a:chOff x="185742" y="1697030"/>
            <a:chExt cx="5876824" cy="1658130"/>
          </a:xfrm>
          <a:solidFill>
            <a:schemeClr val="accent2"/>
          </a:solidFill>
        </p:grpSpPr>
        <p:sp>
          <p:nvSpPr>
            <p:cNvPr id="431" name="Google Shape;431;p27"/>
            <p:cNvSpPr/>
            <p:nvPr/>
          </p:nvSpPr>
          <p:spPr>
            <a:xfrm flipH="1">
              <a:off x="1426308" y="1697030"/>
              <a:ext cx="3392457" cy="124380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smtClean="0">
                  <a:solidFill>
                    <a:srgbClr val="002060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3. Xem trước nội dung bài 3 chủ đề C</a:t>
              </a:r>
              <a:endParaRPr sz="2000">
                <a:solidFill>
                  <a:srgbClr val="002060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2" name="Google Shape;432;p27"/>
            <p:cNvSpPr/>
            <p:nvPr/>
          </p:nvSpPr>
          <p:spPr>
            <a:xfrm rot="10800000" flipH="1">
              <a:off x="4818766" y="1697030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3" name="Google Shape;43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4" name="Google Shape;43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22" name="Google Shape;409;p34"/>
          <p:cNvSpPr/>
          <p:nvPr/>
        </p:nvSpPr>
        <p:spPr>
          <a:xfrm>
            <a:off x="401700" y="398235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3" name="Google Shape;412;p34"/>
          <p:cNvSpPr/>
          <p:nvPr/>
        </p:nvSpPr>
        <p:spPr>
          <a:xfrm>
            <a:off x="8001000" y="48037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4" name="Google Shape;411;p34"/>
          <p:cNvSpPr/>
          <p:nvPr/>
        </p:nvSpPr>
        <p:spPr>
          <a:xfrm>
            <a:off x="7826925" y="3836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5" name="Google Shape;413;p34"/>
          <p:cNvSpPr/>
          <p:nvPr/>
        </p:nvSpPr>
        <p:spPr>
          <a:xfrm>
            <a:off x="487139" y="406650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256160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5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422" name="Google Shape;422;p35"/>
          <p:cNvGrpSpPr/>
          <p:nvPr/>
        </p:nvGrpSpPr>
        <p:grpSpPr>
          <a:xfrm>
            <a:off x="2605079" y="692817"/>
            <a:ext cx="4481521" cy="1971551"/>
            <a:chOff x="1177450" y="241631"/>
            <a:chExt cx="6173152" cy="361677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23" name="Google Shape;423;p35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35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35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" name="Google Shape;328;p3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298" y="2800350"/>
            <a:ext cx="3475702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264312" y="791569"/>
            <a:ext cx="3288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ĐÃ </a:t>
            </a:r>
            <a:r>
              <a:rPr lang="en"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LẮNG NGHE </a:t>
            </a:r>
            <a:endParaRPr lang="en" sz="2400" b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"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GIẢNG</a:t>
            </a:r>
            <a:endParaRPr lang="en-US" sz="2400" b="1"/>
          </a:p>
        </p:txBody>
      </p:sp>
      <p:grpSp>
        <p:nvGrpSpPr>
          <p:cNvPr id="16" name="Google Shape;896;p47"/>
          <p:cNvGrpSpPr/>
          <p:nvPr/>
        </p:nvGrpSpPr>
        <p:grpSpPr>
          <a:xfrm>
            <a:off x="685800" y="730316"/>
            <a:ext cx="1075937" cy="1047989"/>
            <a:chOff x="5926225" y="921350"/>
            <a:chExt cx="517800" cy="504350"/>
          </a:xfrm>
        </p:grpSpPr>
        <p:sp>
          <p:nvSpPr>
            <p:cNvPr id="17" name="Google Shape;897;p47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98;p47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899;p47"/>
          <p:cNvSpPr/>
          <p:nvPr/>
        </p:nvSpPr>
        <p:spPr>
          <a:xfrm>
            <a:off x="1223768" y="1214934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412;p34"/>
          <p:cNvSpPr/>
          <p:nvPr/>
        </p:nvSpPr>
        <p:spPr>
          <a:xfrm>
            <a:off x="7467600" y="3943349"/>
            <a:ext cx="495300" cy="5348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1" name="Google Shape;411;p34"/>
          <p:cNvSpPr/>
          <p:nvPr/>
        </p:nvSpPr>
        <p:spPr>
          <a:xfrm>
            <a:off x="7686675" y="3714749"/>
            <a:ext cx="847725" cy="7634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2" name="Google Shape;413;p34"/>
          <p:cNvSpPr/>
          <p:nvPr/>
        </p:nvSpPr>
        <p:spPr>
          <a:xfrm>
            <a:off x="7905375" y="3476249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371600" y="1123950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accent2"/>
                </a:solidFill>
                <a:latin typeface="+mj-lt"/>
              </a:rPr>
              <a:t>BÀI 2. </a:t>
            </a:r>
            <a:r>
              <a:rPr lang="en" sz="2800" b="1" smtClean="0">
                <a:solidFill>
                  <a:schemeClr val="accent2"/>
                </a:solidFill>
                <a:latin typeface="+mj-lt"/>
              </a:rPr>
              <a:t>TRUY CẬP THÔNG TIN TRÊN INTERNET </a:t>
            </a:r>
            <a:endParaRPr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6" name="Google Shape;405;p1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51074"/>
            <a:ext cx="2667000" cy="244947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" name="Google Shape;405;p1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73" y="1951074"/>
            <a:ext cx="2667000" cy="2449476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"/>
          <p:cNvSpPr txBox="1">
            <a:spLocks noGrp="1"/>
          </p:cNvSpPr>
          <p:nvPr>
            <p:ph type="title"/>
          </p:nvPr>
        </p:nvSpPr>
        <p:spPr>
          <a:xfrm>
            <a:off x="1770513" y="423078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mtClean="0">
                <a:solidFill>
                  <a:schemeClr val="accent2"/>
                </a:solidFill>
                <a:latin typeface="+mj-lt"/>
              </a:rPr>
              <a:t>NỘI DUNG CHÍNH BÀI HỌC</a:t>
            </a:r>
            <a:endParaRPr sz="24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420" name="Google Shape;420;p27"/>
          <p:cNvGrpSpPr/>
          <p:nvPr/>
        </p:nvGrpSpPr>
        <p:grpSpPr>
          <a:xfrm>
            <a:off x="1283306" y="1378783"/>
            <a:ext cx="3298386" cy="1905000"/>
            <a:chOff x="185742" y="1697030"/>
            <a:chExt cx="5165698" cy="1658130"/>
          </a:xfrm>
        </p:grpSpPr>
        <p:sp>
          <p:nvSpPr>
            <p:cNvPr id="421" name="Google Shape;421;p27"/>
            <p:cNvSpPr/>
            <p:nvPr/>
          </p:nvSpPr>
          <p:spPr>
            <a:xfrm flipH="1">
              <a:off x="1426313" y="1697030"/>
              <a:ext cx="2693399" cy="1243801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2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Word Wide Web</a:t>
              </a:r>
              <a:endParaRPr lang="en-GB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Google Shape;422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3" name="Google Shape;42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4" name="Google Shape;42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25" name="Google Shape;425;p27"/>
          <p:cNvGrpSpPr/>
          <p:nvPr/>
        </p:nvGrpSpPr>
        <p:grpSpPr>
          <a:xfrm>
            <a:off x="3913824" y="1352550"/>
            <a:ext cx="3450532" cy="1896578"/>
            <a:chOff x="185742" y="1673787"/>
            <a:chExt cx="5519805" cy="1681373"/>
          </a:xfrm>
        </p:grpSpPr>
        <p:sp>
          <p:nvSpPr>
            <p:cNvPr id="426" name="Google Shape;426;p27"/>
            <p:cNvSpPr/>
            <p:nvPr/>
          </p:nvSpPr>
          <p:spPr>
            <a:xfrm flipH="1">
              <a:off x="1426308" y="1673787"/>
              <a:ext cx="3035439" cy="1243801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smtClean="0">
                  <a:solidFill>
                    <a:srgbClr val="002060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2. Trình duyệt web</a:t>
              </a:r>
              <a:endParaRPr sz="2200" b="1">
                <a:solidFill>
                  <a:srgbClr val="002060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7" name="Google Shape;427;p27"/>
            <p:cNvSpPr/>
            <p:nvPr/>
          </p:nvSpPr>
          <p:spPr>
            <a:xfrm rot="10800000" flipH="1">
              <a:off x="4461747" y="1673788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8" name="Google Shape;428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9" name="Google Shape;429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35" name="Google Shape;435;p27"/>
          <p:cNvGrpSpPr/>
          <p:nvPr/>
        </p:nvGrpSpPr>
        <p:grpSpPr>
          <a:xfrm rot="20724857">
            <a:off x="1102766" y="441309"/>
            <a:ext cx="1100657" cy="635675"/>
            <a:chOff x="5247525" y="3007275"/>
            <a:chExt cx="517575" cy="384825"/>
          </a:xfrm>
        </p:grpSpPr>
        <p:sp>
          <p:nvSpPr>
            <p:cNvPr id="43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1202;p48"/>
          <p:cNvGrpSpPr/>
          <p:nvPr/>
        </p:nvGrpSpPr>
        <p:grpSpPr>
          <a:xfrm>
            <a:off x="3452650" y="4130291"/>
            <a:ext cx="669709" cy="660637"/>
            <a:chOff x="1147762" y="1131887"/>
            <a:chExt cx="5137150" cy="4619626"/>
          </a:xfrm>
        </p:grpSpPr>
        <p:sp>
          <p:nvSpPr>
            <p:cNvPr id="23" name="Google Shape;1203;p48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04;p48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205;p48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1202;p48"/>
          <p:cNvGrpSpPr/>
          <p:nvPr/>
        </p:nvGrpSpPr>
        <p:grpSpPr>
          <a:xfrm>
            <a:off x="4113363" y="4095749"/>
            <a:ext cx="686287" cy="695178"/>
            <a:chOff x="1147762" y="1131887"/>
            <a:chExt cx="5137150" cy="4619626"/>
          </a:xfrm>
        </p:grpSpPr>
        <p:sp>
          <p:nvSpPr>
            <p:cNvPr id="27" name="Google Shape;1203;p48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204;p48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205;p48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1202;p48"/>
          <p:cNvGrpSpPr/>
          <p:nvPr/>
        </p:nvGrpSpPr>
        <p:grpSpPr>
          <a:xfrm>
            <a:off x="4752955" y="4045820"/>
            <a:ext cx="669709" cy="721061"/>
            <a:chOff x="1147762" y="1131887"/>
            <a:chExt cx="5137150" cy="4619626"/>
          </a:xfrm>
        </p:grpSpPr>
        <p:sp>
          <p:nvSpPr>
            <p:cNvPr id="31" name="Google Shape;1203;p48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204;p48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205;p48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1541;p49"/>
          <p:cNvGrpSpPr/>
          <p:nvPr/>
        </p:nvGrpSpPr>
        <p:grpSpPr>
          <a:xfrm>
            <a:off x="5562360" y="4081043"/>
            <a:ext cx="2842976" cy="685838"/>
            <a:chOff x="3042485" y="5594633"/>
            <a:chExt cx="2159652" cy="510557"/>
          </a:xfrm>
        </p:grpSpPr>
        <p:sp>
          <p:nvSpPr>
            <p:cNvPr id="36" name="Google Shape;1542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543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544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545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546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547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48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549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550;p49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51;p49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552;p49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553;p49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54;p49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555;p49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556;p49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" name="Google Shape;1541;p49"/>
          <p:cNvGrpSpPr/>
          <p:nvPr/>
        </p:nvGrpSpPr>
        <p:grpSpPr>
          <a:xfrm>
            <a:off x="557682" y="4031534"/>
            <a:ext cx="2842976" cy="685838"/>
            <a:chOff x="3042485" y="5594633"/>
            <a:chExt cx="2159652" cy="510557"/>
          </a:xfrm>
        </p:grpSpPr>
        <p:sp>
          <p:nvSpPr>
            <p:cNvPr id="52" name="Google Shape;1542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543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544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545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546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547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548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549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550;p49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551;p49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552;p49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553;p49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554;p49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555;p49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556;p49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0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2819400" y="438150"/>
            <a:ext cx="3387750" cy="36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solidFill>
                  <a:schemeClr val="accent2"/>
                </a:solidFill>
                <a:latin typeface="+mj-lt"/>
              </a:rPr>
              <a:t>1. </a:t>
            </a:r>
            <a:r>
              <a:rPr lang="en-US" sz="2800" smtClean="0">
                <a:solidFill>
                  <a:schemeClr val="accent2"/>
                </a:solidFill>
                <a:latin typeface="+mj-lt"/>
              </a:rPr>
              <a:t>Word Wide Web</a:t>
            </a:r>
            <a:endParaRPr sz="28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6" name="Google Shape;405;p1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1951"/>
            <a:ext cx="1524000" cy="1371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57400" y="1052946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smtClean="0">
                <a:solidFill>
                  <a:schemeClr val="accent2"/>
                </a:solidFill>
              </a:rPr>
              <a:t>Hoạt động 1:</a:t>
            </a:r>
            <a:endParaRPr lang="en-US" sz="2400" b="1" u="sng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809750"/>
            <a:ext cx="64956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Truy</a:t>
            </a:r>
            <a:r>
              <a:rPr lang="en-US" sz="2000" dirty="0" smtClean="0"/>
              <a:t> </a:t>
            </a:r>
            <a:r>
              <a:rPr lang="en-US" sz="2000" dirty="0" err="1" smtClean="0"/>
              <a:t>cập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website: </a:t>
            </a:r>
            <a:r>
              <a:rPr lang="en-US" sz="2000" dirty="0" smtClean="0">
                <a:solidFill>
                  <a:srgbClr val="0070C0"/>
                </a:solidFill>
              </a:rPr>
              <a:t>https</a:t>
            </a:r>
            <a:r>
              <a:rPr lang="en-US" sz="2000" dirty="0" smtClean="0">
                <a:solidFill>
                  <a:srgbClr val="0070C0"/>
                </a:solidFill>
              </a:rPr>
              <a:t>://vnanet.vn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Di </a:t>
            </a:r>
            <a:r>
              <a:rPr lang="en-US" sz="2000" dirty="0" err="1" smtClean="0"/>
              <a:t>chuyển</a:t>
            </a:r>
            <a:r>
              <a:rPr lang="en-US" sz="2000" dirty="0" smtClean="0"/>
              <a:t> </a:t>
            </a:r>
            <a:r>
              <a:rPr lang="en-US" sz="2000" dirty="0" err="1" smtClean="0"/>
              <a:t>cuối</a:t>
            </a:r>
            <a:r>
              <a:rPr lang="en-US" sz="2000" dirty="0" smtClean="0"/>
              <a:t> </a:t>
            </a:r>
            <a:r>
              <a:rPr lang="en-US" sz="2000" dirty="0" err="1" smtClean="0"/>
              <a:t>trang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“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thao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văn</a:t>
            </a:r>
            <a:r>
              <a:rPr lang="en-US" sz="2000" dirty="0" smtClean="0"/>
              <a:t> </a:t>
            </a:r>
            <a:r>
              <a:rPr lang="en-US" sz="2000" dirty="0" err="1" smtClean="0"/>
              <a:t>hóa</a:t>
            </a:r>
            <a:r>
              <a:rPr lang="en-US" sz="2000" dirty="0" smtClean="0"/>
              <a:t>”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Truy</a:t>
            </a:r>
            <a:r>
              <a:rPr lang="en-US" sz="2000" dirty="0" smtClean="0"/>
              <a:t> </a:t>
            </a:r>
            <a:r>
              <a:rPr lang="en-US" sz="2000" dirty="0" err="1" smtClean="0"/>
              <a:t>cập</a:t>
            </a:r>
            <a:r>
              <a:rPr lang="en-US" sz="2000" dirty="0" smtClean="0"/>
              <a:t> </a:t>
            </a:r>
            <a:r>
              <a:rPr lang="en-US" sz="2000" dirty="0" err="1" smtClean="0"/>
              <a:t>trang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xem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địa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web: </a:t>
            </a:r>
            <a:r>
              <a:rPr lang="en-US" sz="2000" dirty="0" smtClean="0">
                <a:solidFill>
                  <a:srgbClr val="0070C0"/>
                </a:solidFill>
              </a:rPr>
              <a:t>https</a:t>
            </a:r>
            <a:r>
              <a:rPr lang="en-US" sz="2000" dirty="0">
                <a:solidFill>
                  <a:srgbClr val="0070C0"/>
                </a:solidFill>
              </a:rPr>
              <a:t>://vnanet.vn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8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5334000" y="2559140"/>
            <a:ext cx="990600" cy="850810"/>
          </a:xfrm>
          <a:prstGeom prst="fram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48"/>
            <a:ext cx="9144000" cy="5100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42925" y="514350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002060"/>
                </a:solidFill>
              </a:rPr>
              <a:t>Truy cập vào trang khác em thích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" y="1123950"/>
            <a:ext cx="311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rgbClr val="002060"/>
                </a:solidFill>
              </a:rPr>
              <a:t>Ví dụ: </a:t>
            </a:r>
            <a:r>
              <a:rPr lang="en-US" sz="1800">
                <a:hlinkClick r:id="rId3"/>
              </a:rPr>
              <a:t>https://thethao247.vn</a:t>
            </a:r>
            <a:r>
              <a:rPr lang="en-US" sz="1800"/>
              <a:t> </a:t>
            </a:r>
            <a:endParaRPr lang="en-US" sz="1800" smtClean="0">
              <a:solidFill>
                <a:srgbClr val="002060"/>
              </a:solidFill>
            </a:endParaRPr>
          </a:p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57200" y="1962150"/>
            <a:ext cx="6116980" cy="1066800"/>
            <a:chOff x="457200" y="1962150"/>
            <a:chExt cx="6116980" cy="1066800"/>
          </a:xfrm>
        </p:grpSpPr>
        <p:sp>
          <p:nvSpPr>
            <p:cNvPr id="10" name="Right Arrow 9"/>
            <p:cNvSpPr/>
            <p:nvPr/>
          </p:nvSpPr>
          <p:spPr>
            <a:xfrm>
              <a:off x="457200" y="1962150"/>
              <a:ext cx="457200" cy="1066800"/>
            </a:xfrm>
            <a:prstGeom prst="rightArrow">
              <a:avLst/>
            </a:prstGeom>
            <a:solidFill>
              <a:schemeClr val="accent2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0600" y="2059533"/>
              <a:ext cx="5583580" cy="872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/>
                <a:t>Địa chỉ của trang web thể thao </a:t>
              </a:r>
              <a:r>
                <a:rPr lang="en-US" sz="1800" smtClean="0">
                  <a:hlinkClick r:id="rId3"/>
                </a:rPr>
                <a:t>https://thethao247.vn</a:t>
              </a:r>
              <a:r>
                <a:rPr lang="en-US" sz="1800" smtClean="0"/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1800" smtClean="0"/>
                <a:t>không </a:t>
              </a:r>
              <a:r>
                <a:rPr lang="en-US" sz="1800"/>
                <a:t>cùng địa chỉ website với </a:t>
              </a:r>
              <a:r>
                <a:rPr lang="en-US" sz="1800">
                  <a:hlinkClick r:id="rId4"/>
                </a:rPr>
                <a:t>https://</a:t>
              </a:r>
              <a:r>
                <a:rPr lang="en-US" sz="1800" smtClean="0">
                  <a:hlinkClick r:id="rId4"/>
                </a:rPr>
                <a:t>vnanet.vn</a:t>
              </a:r>
              <a:r>
                <a:rPr lang="en-US" sz="1800" smtClean="0"/>
                <a:t> </a:t>
              </a:r>
              <a:endParaRPr lang="en-US" sz="180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524125" y="69901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u="sng" smtClean="0">
                <a:solidFill>
                  <a:srgbClr val="002060"/>
                </a:solidFill>
              </a:rPr>
              <a:t>KẾT LUẬN:</a:t>
            </a:r>
            <a:endParaRPr lang="en-US" sz="1800" b="1" u="sng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123950"/>
            <a:ext cx="441659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>
                <a:solidFill>
                  <a:srgbClr val="002060"/>
                </a:solidFill>
              </a:rPr>
              <a:t>Hệ thống các website có liên kết với 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nhau trên Internet </a:t>
            </a:r>
            <a:r>
              <a:rPr lang="en-US" sz="1800">
                <a:solidFill>
                  <a:srgbClr val="002060"/>
                </a:solidFill>
              </a:rPr>
              <a:t>được </a:t>
            </a:r>
            <a:r>
              <a:rPr lang="en-US" sz="1800" smtClean="0">
                <a:solidFill>
                  <a:srgbClr val="002060"/>
                </a:solidFill>
              </a:rPr>
              <a:t>gọi </a:t>
            </a:r>
            <a:r>
              <a:rPr lang="en-US" sz="1800">
                <a:solidFill>
                  <a:srgbClr val="002060"/>
                </a:solidFill>
              </a:rPr>
              <a:t>là World 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Wide </a:t>
            </a:r>
            <a:r>
              <a:rPr lang="en-US" sz="1800">
                <a:solidFill>
                  <a:srgbClr val="002060"/>
                </a:solidFill>
              </a:rPr>
              <a:t>Web </a:t>
            </a:r>
            <a:r>
              <a:rPr lang="en-US" sz="1800" smtClean="0">
                <a:solidFill>
                  <a:srgbClr val="002060"/>
                </a:solidFill>
              </a:rPr>
              <a:t>(</a:t>
            </a:r>
            <a:r>
              <a:rPr lang="en-US" sz="1800">
                <a:solidFill>
                  <a:srgbClr val="002060"/>
                </a:solidFill>
              </a:rPr>
              <a:t>gọi tắt là web, viết tắt WWW).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2667000"/>
            <a:ext cx="444224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>
                <a:solidFill>
                  <a:srgbClr val="002060"/>
                </a:solidFill>
              </a:rPr>
              <a:t>WWW tạo thuận lợi cho việc tìm kiếm 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và thu </a:t>
            </a:r>
            <a:r>
              <a:rPr lang="en-US" sz="1800">
                <a:solidFill>
                  <a:srgbClr val="002060"/>
                </a:solidFill>
              </a:rPr>
              <a:t>thập </a:t>
            </a:r>
            <a:r>
              <a:rPr lang="en-US" sz="1800" smtClean="0">
                <a:solidFill>
                  <a:srgbClr val="002060"/>
                </a:solidFill>
              </a:rPr>
              <a:t>thông </a:t>
            </a:r>
            <a:r>
              <a:rPr lang="en-US" sz="1800">
                <a:solidFill>
                  <a:srgbClr val="002060"/>
                </a:solidFill>
              </a:rPr>
              <a:t>tin, </a:t>
            </a:r>
            <a:r>
              <a:rPr lang="en-US" sz="1800" smtClean="0">
                <a:solidFill>
                  <a:srgbClr val="002060"/>
                </a:solidFill>
              </a:rPr>
              <a:t>chia </a:t>
            </a:r>
            <a:r>
              <a:rPr lang="en-US" sz="1800">
                <a:solidFill>
                  <a:srgbClr val="002060"/>
                </a:solidFill>
              </a:rPr>
              <a:t>sẻ suy nghĩ và 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khám </a:t>
            </a:r>
            <a:r>
              <a:rPr lang="en-US" sz="1800">
                <a:solidFill>
                  <a:srgbClr val="002060"/>
                </a:solidFill>
              </a:rPr>
              <a:t>phá của mình </a:t>
            </a:r>
            <a:r>
              <a:rPr lang="en-US" sz="1800" smtClean="0">
                <a:solidFill>
                  <a:srgbClr val="002060"/>
                </a:solidFill>
              </a:rPr>
              <a:t>với </a:t>
            </a:r>
            <a:r>
              <a:rPr lang="en-US" sz="1800">
                <a:solidFill>
                  <a:srgbClr val="002060"/>
                </a:solidFill>
              </a:rPr>
              <a:t>mọi người.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76350"/>
            <a:ext cx="4098615" cy="3274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943225" y="438150"/>
            <a:ext cx="3339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accent2"/>
                </a:solidFill>
              </a:rPr>
              <a:t>2. Trình duyệt web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428625" y="1047750"/>
            <a:ext cx="2162175" cy="781705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rgbClr val="002060"/>
                </a:solidFill>
              </a:rPr>
              <a:t>Hoạt động 2:</a:t>
            </a:r>
          </a:p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19375" y="980420"/>
            <a:ext cx="572464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Để truy cập thông tin trên các website, em cần những </a:t>
            </a:r>
            <a:endParaRPr lang="en-US" sz="180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thiết </a:t>
            </a:r>
            <a:r>
              <a:rPr lang="en-US" sz="1800">
                <a:solidFill>
                  <a:srgbClr val="002060"/>
                </a:solidFill>
              </a:rPr>
              <a:t>bị hay phần mềm nào sau đây: </a:t>
            </a:r>
          </a:p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2266950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1) Máy tính hoặc điện thoại di động kết nối Internet</a:t>
            </a:r>
            <a:endParaRPr 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768584" y="2867025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2) Phần mềm tìm kiếm thông tin</a:t>
            </a:r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762000" y="3409950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3) Phần mềm trình duyệt web</a:t>
            </a:r>
            <a:endParaRPr lang="en-US" sz="1800"/>
          </a:p>
        </p:txBody>
      </p:sp>
      <p:sp>
        <p:nvSpPr>
          <p:cNvPr id="13" name="Google Shape;832;p47"/>
          <p:cNvSpPr/>
          <p:nvPr/>
        </p:nvSpPr>
        <p:spPr>
          <a:xfrm>
            <a:off x="428625" y="2281626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4" name="Google Shape;832;p47"/>
          <p:cNvSpPr/>
          <p:nvPr/>
        </p:nvSpPr>
        <p:spPr>
          <a:xfrm>
            <a:off x="428625" y="340995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90395" y="2291151"/>
            <a:ext cx="2139205" cy="369332"/>
            <a:chOff x="4223376" y="2867025"/>
            <a:chExt cx="2253624" cy="369332"/>
          </a:xfrm>
        </p:grpSpPr>
        <p:cxnSp>
          <p:nvCxnSpPr>
            <p:cNvPr id="9" name="Straight Arrow Connector 8"/>
            <p:cNvCxnSpPr>
              <a:stCxn id="10" idx="3"/>
            </p:cNvCxnSpPr>
            <p:nvPr/>
          </p:nvCxnSpPr>
          <p:spPr>
            <a:xfrm>
              <a:off x="4223376" y="3051691"/>
              <a:ext cx="6534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953000" y="2867025"/>
              <a:ext cx="15240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smtClean="0">
                  <a:solidFill>
                    <a:srgbClr val="002060"/>
                  </a:solidFill>
                </a:rPr>
                <a:t>Phần cứng</a:t>
              </a:r>
              <a:endParaRPr lang="en-US" sz="1800">
                <a:solidFill>
                  <a:srgbClr val="00206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63483" y="3409950"/>
            <a:ext cx="2119118" cy="369332"/>
            <a:chOff x="4223376" y="2867025"/>
            <a:chExt cx="2253624" cy="369332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4223376" y="3051691"/>
              <a:ext cx="6534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4953000" y="2867025"/>
              <a:ext cx="15240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smtClean="0">
                  <a:solidFill>
                    <a:srgbClr val="002060"/>
                  </a:solidFill>
                </a:rPr>
                <a:t>Phần mềm</a:t>
              </a:r>
              <a:endParaRPr lang="en-US" sz="180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10" grpId="0"/>
      <p:bldP spid="11" grpId="0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Perdita template">
  <a:themeElements>
    <a:clrScheme name="Custom 347">
      <a:dk1>
        <a:srgbClr val="434343"/>
      </a:dk1>
      <a:lt1>
        <a:srgbClr val="FFFFFF"/>
      </a:lt1>
      <a:dk2>
        <a:srgbClr val="999999"/>
      </a:dk2>
      <a:lt2>
        <a:srgbClr val="EFEFEF"/>
      </a:lt2>
      <a:accent1>
        <a:srgbClr val="FF9E00"/>
      </a:accent1>
      <a:accent2>
        <a:srgbClr val="FF6F00"/>
      </a:accent2>
      <a:accent3>
        <a:srgbClr val="8A827D"/>
      </a:accent3>
      <a:accent4>
        <a:srgbClr val="443F3D"/>
      </a:accent4>
      <a:accent5>
        <a:srgbClr val="A0BEDA"/>
      </a:accent5>
      <a:accent6>
        <a:srgbClr val="5E86AC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809</Words>
  <Application>Microsoft Office PowerPoint</Application>
  <PresentationFormat>On-screen Show (16:9)</PresentationFormat>
  <Paragraphs>126</Paragraphs>
  <Slides>22</Slides>
  <Notes>18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Droid Serif</vt:lpstr>
      <vt:lpstr>Calibri</vt:lpstr>
      <vt:lpstr>Montserrat</vt:lpstr>
      <vt:lpstr>Wingdings</vt:lpstr>
      <vt:lpstr>Roboto Condensed</vt:lpstr>
      <vt:lpstr>Times New Roman</vt:lpstr>
      <vt:lpstr>Perdita template</vt:lpstr>
      <vt:lpstr>TIN HỌC 6</vt:lpstr>
      <vt:lpstr>KHỞI ĐỘNG</vt:lpstr>
      <vt:lpstr>PowerPoint Presentation</vt:lpstr>
      <vt:lpstr>NỘI DUNG CHÍNH BÀI HỌC</vt:lpstr>
      <vt:lpstr>1. Word Wide Web</vt:lpstr>
      <vt:lpstr>PowerPoint Presentation</vt:lpstr>
      <vt:lpstr>PowerPoint Presentation</vt:lpstr>
      <vt:lpstr>PowerPoint Presentation</vt:lpstr>
      <vt:lpstr>PowerPoint Presentation</vt:lpstr>
      <vt:lpstr>CÂU HỎI</vt:lpstr>
      <vt:lpstr>PowerPoint Presentation</vt:lpstr>
      <vt:lpstr>PowerPoint Presentation</vt:lpstr>
      <vt:lpstr>Kết luận: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LUYỆN TẬP</vt:lpstr>
      <vt:lpstr>BÀI TẬP VẬN DỤNG</vt:lpstr>
      <vt:lpstr>CỦNG CỐ, DẶN DÒ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HỌC 6</dc:title>
  <dc:creator>Hoai Ham Hap</dc:creator>
  <cp:lastModifiedBy>PC</cp:lastModifiedBy>
  <cp:revision>24</cp:revision>
  <dcterms:modified xsi:type="dcterms:W3CDTF">2023-11-24T00:42:26Z</dcterms:modified>
</cp:coreProperties>
</file>