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9" r:id="rId1"/>
  </p:sldMasterIdLst>
  <p:notesMasterIdLst>
    <p:notesMasterId r:id="rId43"/>
  </p:notesMasterIdLst>
  <p:sldIdLst>
    <p:sldId id="305" r:id="rId2"/>
    <p:sldId id="359" r:id="rId3"/>
    <p:sldId id="306" r:id="rId4"/>
    <p:sldId id="307" r:id="rId5"/>
    <p:sldId id="308" r:id="rId6"/>
    <p:sldId id="309" r:id="rId7"/>
    <p:sldId id="310" r:id="rId8"/>
    <p:sldId id="311" r:id="rId9"/>
    <p:sldId id="312" r:id="rId10"/>
    <p:sldId id="313" r:id="rId11"/>
    <p:sldId id="314" r:id="rId12"/>
    <p:sldId id="315" r:id="rId13"/>
    <p:sldId id="316" r:id="rId14"/>
    <p:sldId id="317" r:id="rId15"/>
    <p:sldId id="319" r:id="rId16"/>
    <p:sldId id="320" r:id="rId17"/>
    <p:sldId id="324" r:id="rId18"/>
    <p:sldId id="321" r:id="rId19"/>
    <p:sldId id="322" r:id="rId20"/>
    <p:sldId id="323" r:id="rId21"/>
    <p:sldId id="318" r:id="rId22"/>
    <p:sldId id="325"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6" r:id="rId38"/>
    <p:sldId id="355" r:id="rId39"/>
    <p:sldId id="357" r:id="rId40"/>
    <p:sldId id="358"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63" d="100"/>
          <a:sy n="63" d="100"/>
        </p:scale>
        <p:origin x="7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73882168"/>
        <c:axId val="273881776"/>
      </c:barChart>
      <c:catAx>
        <c:axId val="27388216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73881776"/>
        <c:crossesAt val="0"/>
        <c:auto val="0"/>
        <c:lblAlgn val="ctr"/>
        <c:lblOffset val="100"/>
        <c:tickLblSkip val="1"/>
        <c:noMultiLvlLbl val="0"/>
      </c:catAx>
      <c:valAx>
        <c:axId val="27388177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7388216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0140416"/>
        <c:axId val="285399144"/>
      </c:barChart>
      <c:catAx>
        <c:axId val="28014041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5399144"/>
        <c:crossesAt val="0"/>
        <c:auto val="0"/>
        <c:lblAlgn val="ctr"/>
        <c:lblOffset val="100"/>
        <c:tickLblSkip val="1"/>
        <c:noMultiLvlLbl val="0"/>
      </c:catAx>
      <c:valAx>
        <c:axId val="28539914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014041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0148256"/>
        <c:axId val="285402280"/>
      </c:barChart>
      <c:catAx>
        <c:axId val="28014825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5402280"/>
        <c:crossesAt val="0"/>
        <c:auto val="0"/>
        <c:lblAlgn val="ctr"/>
        <c:lblOffset val="100"/>
        <c:tickLblSkip val="1"/>
        <c:noMultiLvlLbl val="0"/>
      </c:catAx>
      <c:valAx>
        <c:axId val="28540228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014825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5406200"/>
        <c:axId val="285406592"/>
      </c:barChart>
      <c:catAx>
        <c:axId val="28540620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5406592"/>
        <c:crossesAt val="0"/>
        <c:auto val="0"/>
        <c:lblAlgn val="ctr"/>
        <c:lblOffset val="100"/>
        <c:tickLblSkip val="1"/>
        <c:noMultiLvlLbl val="0"/>
      </c:catAx>
      <c:valAx>
        <c:axId val="28540659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540620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0141200"/>
        <c:axId val="280144728"/>
      </c:barChart>
      <c:catAx>
        <c:axId val="28014120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0144728"/>
        <c:crossesAt val="0"/>
        <c:auto val="0"/>
        <c:lblAlgn val="ctr"/>
        <c:lblOffset val="100"/>
        <c:tickLblSkip val="1"/>
        <c:noMultiLvlLbl val="0"/>
      </c:catAx>
      <c:valAx>
        <c:axId val="28014472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014120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381759168"/>
        <c:axId val="381759560"/>
      </c:barChart>
      <c:catAx>
        <c:axId val="38175916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381759560"/>
        <c:crossesAt val="0"/>
        <c:auto val="0"/>
        <c:lblAlgn val="ctr"/>
        <c:lblOffset val="100"/>
        <c:tickLblSkip val="1"/>
        <c:noMultiLvlLbl val="0"/>
      </c:catAx>
      <c:valAx>
        <c:axId val="38175956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8175916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381765048"/>
        <c:axId val="381765440"/>
      </c:barChart>
      <c:catAx>
        <c:axId val="38176504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381765440"/>
        <c:crossesAt val="0"/>
        <c:auto val="0"/>
        <c:lblAlgn val="ctr"/>
        <c:lblOffset val="100"/>
        <c:tickLblSkip val="1"/>
        <c:noMultiLvlLbl val="0"/>
      </c:catAx>
      <c:valAx>
        <c:axId val="38176544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8176504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73896672"/>
        <c:axId val="273897064"/>
      </c:barChart>
      <c:catAx>
        <c:axId val="27389667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73897064"/>
        <c:crossesAt val="0"/>
        <c:auto val="0"/>
        <c:lblAlgn val="ctr"/>
        <c:lblOffset val="100"/>
        <c:tickLblSkip val="1"/>
        <c:noMultiLvlLbl val="0"/>
      </c:catAx>
      <c:valAx>
        <c:axId val="27389706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7389667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33240992"/>
        <c:axId val="201954224"/>
      </c:barChart>
      <c:catAx>
        <c:axId val="23324099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01954224"/>
        <c:crossesAt val="0"/>
        <c:auto val="0"/>
        <c:lblAlgn val="ctr"/>
        <c:lblOffset val="100"/>
        <c:tickLblSkip val="1"/>
        <c:noMultiLvlLbl val="0"/>
      </c:catAx>
      <c:valAx>
        <c:axId val="20195422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324099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0139240"/>
        <c:axId val="280139632"/>
      </c:barChart>
      <c:catAx>
        <c:axId val="28013924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0139632"/>
        <c:crossesAt val="0"/>
        <c:auto val="0"/>
        <c:lblAlgn val="ctr"/>
        <c:lblOffset val="100"/>
        <c:tickLblSkip val="1"/>
        <c:noMultiLvlLbl val="0"/>
      </c:catAx>
      <c:valAx>
        <c:axId val="28013963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013924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0145512"/>
        <c:axId val="280145904"/>
      </c:barChart>
      <c:catAx>
        <c:axId val="28014551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0145904"/>
        <c:crossesAt val="0"/>
        <c:auto val="0"/>
        <c:lblAlgn val="ctr"/>
        <c:lblOffset val="100"/>
        <c:tickLblSkip val="1"/>
        <c:noMultiLvlLbl val="0"/>
      </c:catAx>
      <c:valAx>
        <c:axId val="28014590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014551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73887656"/>
        <c:axId val="273892752"/>
      </c:barChart>
      <c:catAx>
        <c:axId val="27388765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73892752"/>
        <c:crossesAt val="0"/>
        <c:auto val="0"/>
        <c:lblAlgn val="ctr"/>
        <c:lblOffset val="100"/>
        <c:tickLblSkip val="1"/>
        <c:noMultiLvlLbl val="0"/>
      </c:catAx>
      <c:valAx>
        <c:axId val="27389275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7388765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0151000"/>
        <c:axId val="280151392"/>
      </c:barChart>
      <c:catAx>
        <c:axId val="28015100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0151392"/>
        <c:crossesAt val="0"/>
        <c:auto val="0"/>
        <c:lblAlgn val="ctr"/>
        <c:lblOffset val="100"/>
        <c:tickLblSkip val="1"/>
        <c:noMultiLvlLbl val="0"/>
      </c:catAx>
      <c:valAx>
        <c:axId val="28015139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015100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73897456"/>
        <c:axId val="285393264"/>
      </c:barChart>
      <c:catAx>
        <c:axId val="27389745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5393264"/>
        <c:crossesAt val="0"/>
        <c:auto val="0"/>
        <c:lblAlgn val="ctr"/>
        <c:lblOffset val="100"/>
        <c:tickLblSkip val="1"/>
        <c:noMultiLvlLbl val="0"/>
      </c:catAx>
      <c:valAx>
        <c:axId val="28539326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7389745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285396008"/>
        <c:axId val="285396400"/>
      </c:barChart>
      <c:catAx>
        <c:axId val="28539600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285396400"/>
        <c:crossesAt val="0"/>
        <c:auto val="0"/>
        <c:lblAlgn val="ctr"/>
        <c:lblOffset val="100"/>
        <c:tickLblSkip val="1"/>
        <c:noMultiLvlLbl val="0"/>
      </c:catAx>
      <c:valAx>
        <c:axId val="28539640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539600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10.xml><?xml version="1.0" encoding="utf-8"?>
<cs:colorStyle xmlns:cs="http://schemas.microsoft.com/office/drawing/2012/chartStyle" xmlns:a="http://schemas.openxmlformats.org/drawingml/2006/main" meth="withinLinear" id="19">
  <a:schemeClr val="accent6"/>
</cs:colorStyle>
</file>

<file path=ppt/charts/colors11.xml><?xml version="1.0" encoding="utf-8"?>
<cs:colorStyle xmlns:cs="http://schemas.microsoft.com/office/drawing/2012/chartStyle" xmlns:a="http://schemas.openxmlformats.org/drawingml/2006/main" meth="withinLinear" id="19">
  <a:schemeClr val="accent6"/>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13.xml><?xml version="1.0" encoding="utf-8"?>
<cs:colorStyle xmlns:cs="http://schemas.microsoft.com/office/drawing/2012/chartStyle" xmlns:a="http://schemas.openxmlformats.org/drawingml/2006/main" meth="withinLinear" id="19">
  <a:schemeClr val="accent6"/>
</cs:colorStyle>
</file>

<file path=ppt/charts/colors14.xml><?xml version="1.0" encoding="utf-8"?>
<cs:colorStyle xmlns:cs="http://schemas.microsoft.com/office/drawing/2012/chartStyle" xmlns:a="http://schemas.openxmlformats.org/drawingml/2006/main" meth="withinLinear" id="19">
  <a:schemeClr val="accent6"/>
</cs:colorStyle>
</file>

<file path=ppt/charts/colors15.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D66F6-F216-45C9-8AFB-96337F9A0F68}" type="datetimeFigureOut">
              <a:rPr lang="vi-VN" smtClean="0"/>
              <a:t>18/03/2025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50952-32C8-403D-A672-EF465953BDA2}" type="slidenum">
              <a:rPr lang="vi-VN" smtClean="0"/>
              <a:t>‹#›</a:t>
            </a:fld>
            <a:endParaRPr lang="vi-VN"/>
          </a:p>
        </p:txBody>
      </p:sp>
    </p:spTree>
    <p:extLst>
      <p:ext uri="{BB962C8B-B14F-4D97-AF65-F5344CB8AC3E}">
        <p14:creationId xmlns:p14="http://schemas.microsoft.com/office/powerpoint/2010/main" val="251399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87C23-8026-4B1E-0645-0DA22C4E96F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F20D04C-A0CC-DB1A-3411-688C3500B30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F0AC544-3B37-ADE8-79EB-5330020EAC6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F07BFB6-A066-34D4-A547-421CA338E488}"/>
              </a:ext>
            </a:extLst>
          </p:cNvPr>
          <p:cNvSpPr>
            <a:spLocks noGrp="1"/>
          </p:cNvSpPr>
          <p:nvPr>
            <p:ph type="sldNum" sz="quarter" idx="10"/>
          </p:nvPr>
        </p:nvSpPr>
        <p:spPr/>
        <p:txBody>
          <a:bodyPr/>
          <a:lstStyle/>
          <a:p>
            <a:fld id="{C07390C9-E209-452A-AF2C-23D0DB5DF8D6}" type="slidenum">
              <a:rPr lang="zh-CN" altLang="en-US" smtClean="0"/>
              <a:t>2</a:t>
            </a:fld>
            <a:endParaRPr lang="zh-CN" altLang="en-US"/>
          </a:p>
        </p:txBody>
      </p:sp>
    </p:spTree>
    <p:extLst>
      <p:ext uri="{BB962C8B-B14F-4D97-AF65-F5344CB8AC3E}">
        <p14:creationId xmlns:p14="http://schemas.microsoft.com/office/powerpoint/2010/main" val="599568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80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91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31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05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121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0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43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18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97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38</a:t>
            </a:fld>
            <a:endParaRPr lang="zh-CN" altLang="en-US"/>
          </a:p>
        </p:txBody>
      </p:sp>
    </p:spTree>
    <p:extLst>
      <p:ext uri="{BB962C8B-B14F-4D97-AF65-F5344CB8AC3E}">
        <p14:creationId xmlns:p14="http://schemas.microsoft.com/office/powerpoint/2010/main" val="426120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4</a:t>
            </a:fld>
            <a:endParaRPr lang="zh-CN" altLang="en-US"/>
          </a:p>
        </p:txBody>
      </p:sp>
    </p:spTree>
    <p:extLst>
      <p:ext uri="{BB962C8B-B14F-4D97-AF65-F5344CB8AC3E}">
        <p14:creationId xmlns:p14="http://schemas.microsoft.com/office/powerpoint/2010/main" val="1345435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21</a:t>
            </a:fld>
            <a:endParaRPr lang="zh-CN" altLang="en-US"/>
          </a:p>
        </p:txBody>
      </p:sp>
    </p:spTree>
    <p:extLst>
      <p:ext uri="{BB962C8B-B14F-4D97-AF65-F5344CB8AC3E}">
        <p14:creationId xmlns:p14="http://schemas.microsoft.com/office/powerpoint/2010/main" val="1857045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02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33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19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48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26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7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018C8D-AB5F-47E3-B065-036AD5FE5BFD}"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152078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018C8D-AB5F-47E3-B065-036AD5FE5BFD}"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175461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018C8D-AB5F-47E3-B065-036AD5FE5BFD}"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720133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018C8D-AB5F-47E3-B065-036AD5FE5BFD}"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317398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018C8D-AB5F-47E3-B065-036AD5FE5BFD}"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371899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18C8D-AB5F-47E3-B065-036AD5FE5BFD}"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276262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018C8D-AB5F-47E3-B065-036AD5FE5BFD}"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26167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018C8D-AB5F-47E3-B065-036AD5FE5BFD}" type="datetimeFigureOut">
              <a:rPr lang="en-US" smtClean="0"/>
              <a:t>18/3/2025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1023600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018C8D-AB5F-47E3-B065-036AD5FE5BFD}" type="datetimeFigureOut">
              <a:rPr lang="en-US" smtClean="0"/>
              <a:t>18/3/2025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101230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18C8D-AB5F-47E3-B065-036AD5FE5BFD}" type="datetimeFigureOut">
              <a:rPr lang="en-US" smtClean="0"/>
              <a:t>18/3/2025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204714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018C8D-AB5F-47E3-B065-036AD5FE5BFD}"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421033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018C8D-AB5F-47E3-B065-036AD5FE5BFD}"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D177-4EEF-4FDD-8F8A-DED416802CCE}" type="slidenum">
              <a:rPr lang="en-US" smtClean="0"/>
              <a:t>‹#›</a:t>
            </a:fld>
            <a:endParaRPr lang="en-US"/>
          </a:p>
        </p:txBody>
      </p:sp>
    </p:spTree>
    <p:extLst>
      <p:ext uri="{BB962C8B-B14F-4D97-AF65-F5344CB8AC3E}">
        <p14:creationId xmlns:p14="http://schemas.microsoft.com/office/powerpoint/2010/main" val="73538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18C8D-AB5F-47E3-B065-036AD5FE5BFD}" type="datetimeFigureOut">
              <a:rPr lang="en-US" smtClean="0"/>
              <a:t>18/3/2025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ED177-4EEF-4FDD-8F8A-DED416802CCE}" type="slidenum">
              <a:rPr lang="en-US" smtClean="0"/>
              <a:t>‹#›</a:t>
            </a:fld>
            <a:endParaRPr lang="en-US"/>
          </a:p>
        </p:txBody>
      </p:sp>
    </p:spTree>
    <p:extLst>
      <p:ext uri="{BB962C8B-B14F-4D97-AF65-F5344CB8AC3E}">
        <p14:creationId xmlns:p14="http://schemas.microsoft.com/office/powerpoint/2010/main" val="40778604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4.xml"/><Relationship Id="rId11" Type="http://schemas.openxmlformats.org/officeDocument/2006/relationships/chart" Target="../charts/chart1.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5.xml"/><Relationship Id="rId11" Type="http://schemas.openxmlformats.org/officeDocument/2006/relationships/chart" Target="../charts/chart2.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4.wav"/><Relationship Id="rId18" Type="http://schemas.openxmlformats.org/officeDocument/2006/relationships/image" Target="../media/image1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21.png"/><Relationship Id="rId2" Type="http://schemas.openxmlformats.org/officeDocument/2006/relationships/video" Target="../media/media3.mp4"/><Relationship Id="rId16" Type="http://schemas.openxmlformats.org/officeDocument/2006/relationships/image" Target="../media/image20.png"/><Relationship Id="rId1" Type="http://schemas.microsoft.com/office/2007/relationships/media" Target="../media/media3.mp4"/><Relationship Id="rId6" Type="http://schemas.openxmlformats.org/officeDocument/2006/relationships/notesSlide" Target="../notesSlides/notesSlide6.xml"/><Relationship Id="rId11" Type="http://schemas.openxmlformats.org/officeDocument/2006/relationships/image" Target="../media/image17.jpeg"/><Relationship Id="rId5" Type="http://schemas.openxmlformats.org/officeDocument/2006/relationships/slideLayout" Target="../slideLayouts/slideLayout6.xml"/><Relationship Id="rId15" Type="http://schemas.openxmlformats.org/officeDocument/2006/relationships/image" Target="../media/image19.png"/><Relationship Id="rId10" Type="http://schemas.openxmlformats.org/officeDocument/2006/relationships/audio" Target="../media/audio5.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7.xml"/><Relationship Id="rId11" Type="http://schemas.openxmlformats.org/officeDocument/2006/relationships/chart" Target="../charts/chart4.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8.xml"/><Relationship Id="rId11" Type="http://schemas.openxmlformats.org/officeDocument/2006/relationships/chart" Target="../charts/chart5.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4.wav"/><Relationship Id="rId18" Type="http://schemas.openxmlformats.org/officeDocument/2006/relationships/image" Target="../media/image16.png"/><Relationship Id="rId3" Type="http://schemas.microsoft.com/office/2007/relationships/media" Target="../media/media4.mp3"/><Relationship Id="rId7" Type="http://schemas.openxmlformats.org/officeDocument/2006/relationships/audio" Target="../media/audio6.wav"/><Relationship Id="rId12" Type="http://schemas.openxmlformats.org/officeDocument/2006/relationships/chart" Target="../charts/chart6.xml"/><Relationship Id="rId17" Type="http://schemas.openxmlformats.org/officeDocument/2006/relationships/image" Target="../media/image21.png"/><Relationship Id="rId2" Type="http://schemas.openxmlformats.org/officeDocument/2006/relationships/video" Target="../media/media3.mp4"/><Relationship Id="rId16" Type="http://schemas.openxmlformats.org/officeDocument/2006/relationships/image" Target="../media/image20.png"/><Relationship Id="rId1" Type="http://schemas.microsoft.com/office/2007/relationships/media" Target="../media/media3.mp4"/><Relationship Id="rId6" Type="http://schemas.openxmlformats.org/officeDocument/2006/relationships/notesSlide" Target="../notesSlides/notesSlide9.xml"/><Relationship Id="rId11" Type="http://schemas.openxmlformats.org/officeDocument/2006/relationships/image" Target="../media/image17.jpeg"/><Relationship Id="rId5" Type="http://schemas.openxmlformats.org/officeDocument/2006/relationships/slideLayout" Target="../slideLayouts/slideLayout6.xml"/><Relationship Id="rId15" Type="http://schemas.openxmlformats.org/officeDocument/2006/relationships/image" Target="../media/image19.png"/><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2.wav"/><Relationship Id="rId1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4.wav"/><Relationship Id="rId18" Type="http://schemas.openxmlformats.org/officeDocument/2006/relationships/image" Target="../media/image16.png"/><Relationship Id="rId3" Type="http://schemas.microsoft.com/office/2007/relationships/media" Target="../media/media4.mp3"/><Relationship Id="rId7" Type="http://schemas.openxmlformats.org/officeDocument/2006/relationships/audio" Target="../media/audio6.wav"/><Relationship Id="rId12" Type="http://schemas.openxmlformats.org/officeDocument/2006/relationships/chart" Target="../charts/chart7.xml"/><Relationship Id="rId17" Type="http://schemas.openxmlformats.org/officeDocument/2006/relationships/image" Target="../media/image21.png"/><Relationship Id="rId2" Type="http://schemas.openxmlformats.org/officeDocument/2006/relationships/video" Target="../media/media3.mp4"/><Relationship Id="rId16" Type="http://schemas.openxmlformats.org/officeDocument/2006/relationships/image" Target="../media/image20.png"/><Relationship Id="rId1" Type="http://schemas.microsoft.com/office/2007/relationships/media" Target="../media/media3.mp4"/><Relationship Id="rId6" Type="http://schemas.openxmlformats.org/officeDocument/2006/relationships/notesSlide" Target="../notesSlides/notesSlide10.xml"/><Relationship Id="rId11" Type="http://schemas.openxmlformats.org/officeDocument/2006/relationships/image" Target="../media/image17.jpeg"/><Relationship Id="rId5" Type="http://schemas.openxmlformats.org/officeDocument/2006/relationships/slideLayout" Target="../slideLayouts/slideLayout6.xml"/><Relationship Id="rId15" Type="http://schemas.openxmlformats.org/officeDocument/2006/relationships/image" Target="../media/image19.png"/><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2.wav"/><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file:///G:\tin%208\TTDD2.ppt" TargetMode="External"/><Relationship Id="rId2" Type="http://schemas.openxmlformats.org/officeDocument/2006/relationships/hyperlink" Target="file:///G:\tin%208\TTDD1.ppt" TargetMode="External"/><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11.xml"/><Relationship Id="rId11" Type="http://schemas.openxmlformats.org/officeDocument/2006/relationships/chart" Target="../charts/chart8.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12.xml"/><Relationship Id="rId11" Type="http://schemas.openxmlformats.org/officeDocument/2006/relationships/chart" Target="../charts/chart9.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13.xml"/><Relationship Id="rId11" Type="http://schemas.openxmlformats.org/officeDocument/2006/relationships/chart" Target="../charts/chart10.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4.wav"/><Relationship Id="rId18" Type="http://schemas.openxmlformats.org/officeDocument/2006/relationships/image" Target="../media/image1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11.xml"/><Relationship Id="rId17" Type="http://schemas.openxmlformats.org/officeDocument/2006/relationships/image" Target="../media/image21.png"/><Relationship Id="rId2" Type="http://schemas.openxmlformats.org/officeDocument/2006/relationships/video" Target="../media/media3.mp4"/><Relationship Id="rId16" Type="http://schemas.openxmlformats.org/officeDocument/2006/relationships/image" Target="../media/image20.png"/><Relationship Id="rId1" Type="http://schemas.microsoft.com/office/2007/relationships/media" Target="../media/media3.mp4"/><Relationship Id="rId6" Type="http://schemas.openxmlformats.org/officeDocument/2006/relationships/notesSlide" Target="../notesSlides/notesSlide14.xml"/><Relationship Id="rId11" Type="http://schemas.openxmlformats.org/officeDocument/2006/relationships/image" Target="../media/image17.jpeg"/><Relationship Id="rId5" Type="http://schemas.openxmlformats.org/officeDocument/2006/relationships/slideLayout" Target="../slideLayouts/slideLayout6.xml"/><Relationship Id="rId15" Type="http://schemas.openxmlformats.org/officeDocument/2006/relationships/image" Target="../media/image19.png"/><Relationship Id="rId10" Type="http://schemas.openxmlformats.org/officeDocument/2006/relationships/audio" Target="../media/audio5.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image" Target="../media/image21.png"/><Relationship Id="rId1" Type="http://schemas.microsoft.com/office/2007/relationships/media" Target="../media/media3.mp4"/><Relationship Id="rId6" Type="http://schemas.openxmlformats.org/officeDocument/2006/relationships/notesSlide" Target="../notesSlides/notesSlide15.xml"/><Relationship Id="rId11" Type="http://schemas.openxmlformats.org/officeDocument/2006/relationships/chart" Target="../charts/chart12.xml"/><Relationship Id="rId5" Type="http://schemas.openxmlformats.org/officeDocument/2006/relationships/slideLayout" Target="../slideLayouts/slideLayout6.xml"/><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chart" Target="../charts/chart13.xml"/><Relationship Id="rId18" Type="http://schemas.openxmlformats.org/officeDocument/2006/relationships/image" Target="../media/image21.png"/><Relationship Id="rId3" Type="http://schemas.microsoft.com/office/2007/relationships/media" Target="../media/media4.mp3"/><Relationship Id="rId7" Type="http://schemas.openxmlformats.org/officeDocument/2006/relationships/audio" Target="../media/audio6.wav"/><Relationship Id="rId12" Type="http://schemas.openxmlformats.org/officeDocument/2006/relationships/image" Target="../media/image17.jpeg"/><Relationship Id="rId17" Type="http://schemas.openxmlformats.org/officeDocument/2006/relationships/image" Target="../media/image20.png"/><Relationship Id="rId2" Type="http://schemas.openxmlformats.org/officeDocument/2006/relationships/video" Target="../media/media3.mp4"/><Relationship Id="rId16" Type="http://schemas.openxmlformats.org/officeDocument/2006/relationships/image" Target="../media/image19.png"/><Relationship Id="rId1" Type="http://schemas.microsoft.com/office/2007/relationships/media" Target="../media/media3.mp4"/><Relationship Id="rId6" Type="http://schemas.openxmlformats.org/officeDocument/2006/relationships/notesSlide" Target="../notesSlides/notesSlide16.xml"/><Relationship Id="rId11" Type="http://schemas.openxmlformats.org/officeDocument/2006/relationships/audio" Target="../media/audio5.wav"/><Relationship Id="rId5" Type="http://schemas.openxmlformats.org/officeDocument/2006/relationships/slideLayout" Target="../slideLayouts/slideLayout6.xml"/><Relationship Id="rId15" Type="http://schemas.openxmlformats.org/officeDocument/2006/relationships/image" Target="../media/image18.png"/><Relationship Id="rId10" Type="http://schemas.openxmlformats.org/officeDocument/2006/relationships/audio" Target="../media/audio3.wav"/><Relationship Id="rId19" Type="http://schemas.openxmlformats.org/officeDocument/2006/relationships/image" Target="../media/image16.png"/><Relationship Id="rId4" Type="http://schemas.openxmlformats.org/officeDocument/2006/relationships/audio" Target="../media/media4.mp3"/><Relationship Id="rId9" Type="http://schemas.openxmlformats.org/officeDocument/2006/relationships/audio" Target="../media/audio2.wav"/><Relationship Id="rId14" Type="http://schemas.openxmlformats.org/officeDocument/2006/relationships/audio" Target="../media/audio4.wav"/></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4.wav"/><Relationship Id="rId18" Type="http://schemas.openxmlformats.org/officeDocument/2006/relationships/image" Target="../media/image16.png"/><Relationship Id="rId3" Type="http://schemas.microsoft.com/office/2007/relationships/media" Target="../media/media4.mp3"/><Relationship Id="rId7" Type="http://schemas.openxmlformats.org/officeDocument/2006/relationships/audio" Target="../media/audio6.wav"/><Relationship Id="rId12" Type="http://schemas.openxmlformats.org/officeDocument/2006/relationships/chart" Target="../charts/chart14.xml"/><Relationship Id="rId17" Type="http://schemas.openxmlformats.org/officeDocument/2006/relationships/image" Target="../media/image21.png"/><Relationship Id="rId2" Type="http://schemas.openxmlformats.org/officeDocument/2006/relationships/video" Target="../media/media3.mp4"/><Relationship Id="rId16" Type="http://schemas.openxmlformats.org/officeDocument/2006/relationships/image" Target="../media/image20.png"/><Relationship Id="rId1" Type="http://schemas.microsoft.com/office/2007/relationships/media" Target="../media/media3.mp4"/><Relationship Id="rId6" Type="http://schemas.openxmlformats.org/officeDocument/2006/relationships/notesSlide" Target="../notesSlides/notesSlide17.xml"/><Relationship Id="rId11" Type="http://schemas.openxmlformats.org/officeDocument/2006/relationships/image" Target="../media/image17.jpeg"/><Relationship Id="rId5" Type="http://schemas.openxmlformats.org/officeDocument/2006/relationships/slideLayout" Target="../slideLayouts/slideLayout6.xml"/><Relationship Id="rId15" Type="http://schemas.openxmlformats.org/officeDocument/2006/relationships/image" Target="../media/image19.png"/><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2.wav"/><Relationship Id="rId1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4.wav"/><Relationship Id="rId18" Type="http://schemas.openxmlformats.org/officeDocument/2006/relationships/image" Target="../media/image16.png"/><Relationship Id="rId3" Type="http://schemas.microsoft.com/office/2007/relationships/media" Target="../media/media4.mp3"/><Relationship Id="rId7" Type="http://schemas.openxmlformats.org/officeDocument/2006/relationships/audio" Target="../media/audio6.wav"/><Relationship Id="rId12" Type="http://schemas.openxmlformats.org/officeDocument/2006/relationships/chart" Target="../charts/chart15.xml"/><Relationship Id="rId17" Type="http://schemas.openxmlformats.org/officeDocument/2006/relationships/image" Target="../media/image21.png"/><Relationship Id="rId2" Type="http://schemas.openxmlformats.org/officeDocument/2006/relationships/video" Target="../media/media3.mp4"/><Relationship Id="rId16" Type="http://schemas.openxmlformats.org/officeDocument/2006/relationships/image" Target="../media/image20.png"/><Relationship Id="rId1" Type="http://schemas.microsoft.com/office/2007/relationships/media" Target="../media/media3.mp4"/><Relationship Id="rId6" Type="http://schemas.openxmlformats.org/officeDocument/2006/relationships/notesSlide" Target="../notesSlides/notesSlide18.xml"/><Relationship Id="rId11" Type="http://schemas.openxmlformats.org/officeDocument/2006/relationships/image" Target="../media/image17.jpeg"/><Relationship Id="rId5" Type="http://schemas.openxmlformats.org/officeDocument/2006/relationships/slideLayout" Target="../slideLayouts/slideLayout6.xml"/><Relationship Id="rId15" Type="http://schemas.openxmlformats.org/officeDocument/2006/relationships/image" Target="../media/image19.png"/><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2.wav"/><Relationship Id="rId1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254000" y="1530946"/>
            <a:ext cx="7599680" cy="2481449"/>
          </a:xfrm>
          <a:prstGeom prst="rect">
            <a:avLst/>
          </a:prstGeom>
          <a:noFill/>
          <a:ln>
            <a:noFill/>
          </a:ln>
        </p:spPr>
        <p:txBody>
          <a:bodyPr wrap="square">
            <a:spAutoFit/>
          </a:bodyPr>
          <a:lstStyle/>
          <a:p>
            <a:pPr algn="just">
              <a:lnSpc>
                <a:spcPct val="120000"/>
              </a:lnSpc>
            </a:pPr>
            <a:r>
              <a:rPr lang="en-US" sz="3200" dirty="0">
                <a:solidFill>
                  <a:srgbClr val="0033CC"/>
                </a:solidFill>
                <a:latin typeface="Times New Roman" panose="02020603050405020304" pitchFamily="18" charset="0"/>
                <a:cs typeface="Times New Roman" panose="02020603050405020304" pitchFamily="18" charset="0"/>
              </a:rPr>
              <a:t>1. </a:t>
            </a:r>
            <a:r>
              <a:rPr lang="en-US" sz="3200" dirty="0" err="1">
                <a:solidFill>
                  <a:srgbClr val="0033CC"/>
                </a:solidFill>
                <a:latin typeface="Times New Roman" panose="02020603050405020304" pitchFamily="18" charset="0"/>
                <a:cs typeface="Times New Roman" panose="02020603050405020304" pitchFamily="18" charset="0"/>
              </a:rPr>
              <a:t>Nhiệt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độ</a:t>
            </a:r>
            <a:r>
              <a:rPr lang="en-US" sz="3200" dirty="0">
                <a:solidFill>
                  <a:srgbClr val="0033CC"/>
                </a:solidFill>
                <a:latin typeface="Times New Roman" panose="02020603050405020304" pitchFamily="18" charset="0"/>
                <a:cs typeface="Times New Roman" panose="02020603050405020304" pitchFamily="18" charset="0"/>
              </a:rPr>
              <a:t> ban </a:t>
            </a:r>
            <a:r>
              <a:rPr lang="en-US" sz="3200" dirty="0" err="1">
                <a:solidFill>
                  <a:srgbClr val="0033CC"/>
                </a:solidFill>
                <a:latin typeface="Times New Roman" panose="02020603050405020304" pitchFamily="18" charset="0"/>
                <a:cs typeface="Times New Roman" panose="02020603050405020304" pitchFamily="18" charset="0"/>
              </a:rPr>
              <a:t>đầu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của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thìa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và</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cốc</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có</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giống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nhau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không</a:t>
            </a:r>
            <a:r>
              <a:rPr lang="en-US" sz="3200" dirty="0">
                <a:solidFill>
                  <a:srgbClr val="0033CC"/>
                </a:solidFill>
                <a:latin typeface="Times New Roman" panose="02020603050405020304" pitchFamily="18" charset="0"/>
                <a:cs typeface="Times New Roman" panose="02020603050405020304" pitchFamily="18" charset="0"/>
              </a:rPr>
              <a:t>?</a:t>
            </a:r>
            <a:endParaRPr lang="vi-VN" sz="3200" dirty="0">
              <a:solidFill>
                <a:srgbClr val="0033CC"/>
              </a:solidFill>
              <a:latin typeface="Times New Roman" panose="02020603050405020304" pitchFamily="18" charset="0"/>
              <a:cs typeface="Times New Roman" panose="02020603050405020304" pitchFamily="18" charset="0"/>
            </a:endParaRPr>
          </a:p>
          <a:p>
            <a:pPr algn="just">
              <a:lnSpc>
                <a:spcPct val="120000"/>
              </a:lnSpc>
              <a:spcBef>
                <a:spcPts val="600"/>
              </a:spcBef>
              <a:spcAft>
                <a:spcPts val="600"/>
              </a:spcAft>
            </a:pPr>
            <a:r>
              <a:rPr lang="en-US" sz="3200" dirty="0">
                <a:solidFill>
                  <a:srgbClr val="0033CC"/>
                </a:solidFill>
                <a:latin typeface="Times New Roman" panose="02020603050405020304" pitchFamily="18" charset="0"/>
                <a:cs typeface="Times New Roman" panose="02020603050405020304" pitchFamily="18" charset="0"/>
              </a:rPr>
              <a:t>2. </a:t>
            </a:r>
            <a:r>
              <a:rPr lang="en-US" sz="3200" dirty="0" err="1">
                <a:solidFill>
                  <a:srgbClr val="0033CC"/>
                </a:solidFill>
                <a:latin typeface="Times New Roman" panose="02020603050405020304" pitchFamily="18" charset="0"/>
                <a:cs typeface="Times New Roman" panose="02020603050405020304" pitchFamily="18" charset="0"/>
              </a:rPr>
              <a:t>Vì</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sao</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khi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đưa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thìa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vào</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cốc</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nước</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nóng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nhiệt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độ</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của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thìa</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tăng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lên</a:t>
            </a:r>
            <a:r>
              <a:rPr lang="en-US" sz="3200" dirty="0">
                <a:solidFill>
                  <a:srgbClr val="0033CC"/>
                </a:solidFill>
                <a:latin typeface="Times New Roman" panose="02020603050405020304" pitchFamily="18" charset="0"/>
                <a:cs typeface="Times New Roman" panose="02020603050405020304" pitchFamily="18" charset="0"/>
              </a:rPr>
              <a:t>?</a:t>
            </a:r>
            <a:endParaRPr lang="vi-VN" sz="3200" dirty="0">
              <a:solidFill>
                <a:srgbClr val="0033CC"/>
              </a:solidFill>
              <a:latin typeface="Times New Roman" panose="02020603050405020304" pitchFamily="18" charset="0"/>
              <a:cs typeface="Times New Roman" panose="02020603050405020304" pitchFamily="18" charset="0"/>
            </a:endParaRPr>
          </a:p>
        </p:txBody>
      </p:sp>
      <p:sp>
        <p:nvSpPr>
          <p:cNvPr id="5" name="Rectangle 9"/>
          <p:cNvSpPr>
            <a:spLocks noChangeArrowheads="1"/>
          </p:cNvSpPr>
          <p:nvPr/>
        </p:nvSpPr>
        <p:spPr bwMode="auto">
          <a:xfrm>
            <a:off x="7048731" y="5047920"/>
            <a:ext cx="4571538" cy="1077218"/>
          </a:xfrm>
          <a:prstGeom prst="rect">
            <a:avLst/>
          </a:prstGeom>
          <a:noFill/>
          <a:ln>
            <a:noFill/>
          </a:ln>
        </p:spPr>
        <p:txBody>
          <a:bodyPr wrap="square">
            <a:spAutoFit/>
          </a:bodyPr>
          <a:lstStyle/>
          <a:p>
            <a:pPr marL="0" lvl="4" algn="ctr">
              <a:defRPr/>
            </a:pPr>
            <a:r>
              <a:rPr lang="vi-VN" sz="3200" b="1" i="1" dirty="0">
                <a:solidFill>
                  <a:srgbClr val="C00000"/>
                </a:solidFill>
                <a:latin typeface="Times New Roman" panose="02020603050405020304" pitchFamily="18" charset="0"/>
                <a:cs typeface="Times New Roman" panose="02020603050405020304" pitchFamily="18" charset="0"/>
              </a:rPr>
              <a:t>Hình 24.1. Chạm tay vào </a:t>
            </a:r>
          </a:p>
          <a:p>
            <a:pPr marL="0" lvl="4" algn="ctr">
              <a:defRPr/>
            </a:pPr>
            <a:r>
              <a:rPr lang="vi-VN" sz="3200" b="1" i="1" dirty="0">
                <a:solidFill>
                  <a:srgbClr val="C00000"/>
                </a:solidFill>
                <a:latin typeface="Times New Roman" panose="02020603050405020304" pitchFamily="18" charset="0"/>
                <a:cs typeface="Times New Roman" panose="02020603050405020304" pitchFamily="18" charset="0"/>
              </a:rPr>
              <a:t>thìa, ta cảm thấy nóng</a:t>
            </a:r>
          </a:p>
        </p:txBody>
      </p:sp>
      <p:pic>
        <p:nvPicPr>
          <p:cNvPr id="2" name="Picture 1"/>
          <p:cNvPicPr>
            <a:picLocks noChangeAspect="1"/>
          </p:cNvPicPr>
          <p:nvPr/>
        </p:nvPicPr>
        <p:blipFill>
          <a:blip r:embed="rId2"/>
          <a:stretch>
            <a:fillRect/>
          </a:stretch>
        </p:blipFill>
        <p:spPr>
          <a:xfrm>
            <a:off x="7993896" y="1569660"/>
            <a:ext cx="2681207" cy="3218785"/>
          </a:xfrm>
          <a:prstGeom prst="rect">
            <a:avLst/>
          </a:prstGeom>
        </p:spPr>
      </p:pic>
      <p:sp>
        <p:nvSpPr>
          <p:cNvPr id="6" name="Rectangle 5"/>
          <p:cNvSpPr/>
          <p:nvPr/>
        </p:nvSpPr>
        <p:spPr>
          <a:xfrm>
            <a:off x="386081" y="194253"/>
            <a:ext cx="11087099" cy="1077218"/>
          </a:xfrm>
          <a:prstGeom prst="rect">
            <a:avLst/>
          </a:prstGeom>
        </p:spPr>
        <p:txBody>
          <a:bodyPr wrap="square">
            <a:spAutoFit/>
          </a:bodyPr>
          <a:lstStyle/>
          <a:p>
            <a:pPr algn="just"/>
            <a:r>
              <a:rPr lang="vi-VN" sz="3200" b="1" dirty="0">
                <a:solidFill>
                  <a:srgbClr val="0033CC"/>
                </a:solidFill>
                <a:latin typeface="Times New Roman" panose="02020603050405020304" pitchFamily="18" charset="0"/>
                <a:cs typeface="Times New Roman" panose="02020603050405020304" pitchFamily="18" charset="0"/>
              </a:rPr>
              <a:t>Thí nghiệm</a:t>
            </a:r>
            <a:r>
              <a:rPr lang="vi-VN" sz="3200" dirty="0">
                <a:solidFill>
                  <a:srgbClr val="0033CC"/>
                </a:solidFill>
                <a:latin typeface="Times New Roman" panose="02020603050405020304" pitchFamily="18" charset="0"/>
                <a:cs typeface="Times New Roman" panose="02020603050405020304" pitchFamily="18" charset="0"/>
              </a:rPr>
              <a:t>: Đặt một chiếc thìa vào cốc nước nóng (hình 24.1). Một lúc sau chạm tay vào thìa, ta cảm thấy nóng. </a:t>
            </a:r>
          </a:p>
        </p:txBody>
      </p:sp>
    </p:spTree>
    <p:extLst>
      <p:ext uri="{BB962C8B-B14F-4D97-AF65-F5344CB8AC3E}">
        <p14:creationId xmlns:p14="http://schemas.microsoft.com/office/powerpoint/2010/main" val="314889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8"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amond(i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Effect transition="in" filter="wipe(left)">
                                      <p:cBhvr>
                                        <p:cTn id="1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247614"/>
              </p:ext>
            </p:extLst>
          </p:nvPr>
        </p:nvGraphicFramePr>
        <p:xfrm>
          <a:off x="278130" y="741997"/>
          <a:ext cx="11449050" cy="3950970"/>
        </p:xfrm>
        <a:graphic>
          <a:graphicData uri="http://schemas.openxmlformats.org/drawingml/2006/table">
            <a:tbl>
              <a:tblPr firstRow="1" firstCol="1" bandRow="1">
                <a:tableStyleId>{5C22544A-7EE6-4342-B048-85BDC9FD1C3A}</a:tableStyleId>
              </a:tblPr>
              <a:tblGrid>
                <a:gridCol w="5624830">
                  <a:extLst>
                    <a:ext uri="{9D8B030D-6E8A-4147-A177-3AD203B41FA5}">
                      <a16:colId xmlns:a16="http://schemas.microsoft.com/office/drawing/2014/main" val="20000"/>
                    </a:ext>
                  </a:extLst>
                </a:gridCol>
                <a:gridCol w="5824220">
                  <a:extLst>
                    <a:ext uri="{9D8B030D-6E8A-4147-A177-3AD203B41FA5}">
                      <a16:colId xmlns:a16="http://schemas.microsoft.com/office/drawing/2014/main" val="20001"/>
                    </a:ext>
                  </a:extLst>
                </a:gridCol>
              </a:tblGrid>
              <a:tr h="419735">
                <a:tc gridSpan="2">
                  <a:txBody>
                    <a:bodyPr/>
                    <a:lstStyle/>
                    <a:p>
                      <a:pPr marL="0" marR="0" indent="0" algn="ctr" defTabSz="914400" rtl="0" eaLnBrk="1" fontAlgn="auto" latinLnBrk="0" hangingPunct="1">
                        <a:lnSpc>
                          <a:spcPct val="150000"/>
                        </a:lnSpc>
                        <a:spcBef>
                          <a:spcPts val="600"/>
                        </a:spcBef>
                        <a:spcAft>
                          <a:spcPts val="600"/>
                        </a:spcAft>
                        <a:buClrTx/>
                        <a:buSzTx/>
                        <a:buFontTx/>
                        <a:buNone/>
                        <a:tabLst/>
                        <a:defRPr/>
                      </a:pPr>
                      <a:r>
                        <a:rPr lang="de-DE" sz="32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vi-VN" sz="32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hMerge="1">
                  <a:txBody>
                    <a:bodyPr/>
                    <a:lstStyle/>
                    <a:p>
                      <a:pPr algn="just">
                        <a:lnSpc>
                          <a:spcPct val="107000"/>
                        </a:lnSpc>
                        <a:spcBef>
                          <a:spcPts val="600"/>
                        </a:spcBef>
                        <a:spcAft>
                          <a:spcPts val="600"/>
                        </a:spcAft>
                      </a:pP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0"/>
                  </a:ext>
                </a:extLst>
              </a:tr>
              <a:tr h="419735">
                <a:tc>
                  <a:txBody>
                    <a:bodyPr/>
                    <a:lstStyle/>
                    <a:p>
                      <a:pPr algn="just">
                        <a:lnSpc>
                          <a:spcPct val="150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Câu hỏi số 1: </a:t>
                      </a:r>
                      <a:r>
                        <a:rPr lang="de-DE" sz="3200" b="0" dirty="0">
                          <a:solidFill>
                            <a:srgbClr val="0000FF"/>
                          </a:solidFill>
                          <a:effectLst/>
                          <a:latin typeface="Times New Roman" panose="02020603050405020304" pitchFamily="18" charset="0"/>
                          <a:cs typeface="Times New Roman" panose="02020603050405020304" pitchFamily="18" charset="0"/>
                        </a:rPr>
                        <a:t>Thế năng là gì?</a:t>
                      </a:r>
                      <a:endParaRPr lang="vi-VN" sz="3200" b="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50000"/>
                        </a:lnSpc>
                        <a:spcBef>
                          <a:spcPts val="600"/>
                        </a:spcBef>
                        <a:spcAft>
                          <a:spcPts val="600"/>
                        </a:spcAft>
                      </a:pP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1"/>
                  </a:ext>
                </a:extLst>
              </a:tr>
              <a:tr h="473075">
                <a:tc>
                  <a:txBody>
                    <a:bodyPr/>
                    <a:lstStyle/>
                    <a:p>
                      <a:pPr algn="just">
                        <a:lnSpc>
                          <a:spcPct val="150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Câu hỏi số 2: </a:t>
                      </a:r>
                      <a:r>
                        <a:rPr lang="de-DE" sz="3200" b="0" dirty="0">
                          <a:solidFill>
                            <a:srgbClr val="0000FF"/>
                          </a:solidFill>
                          <a:effectLst/>
                          <a:latin typeface="Times New Roman" panose="02020603050405020304" pitchFamily="18" charset="0"/>
                          <a:cs typeface="Times New Roman" panose="02020603050405020304" pitchFamily="18" charset="0"/>
                        </a:rPr>
                        <a:t>Nội năng của vật là gì?</a:t>
                      </a:r>
                      <a:endParaRPr lang="vi-VN" sz="3200" b="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50000"/>
                        </a:lnSpc>
                        <a:spcBef>
                          <a:spcPts val="600"/>
                        </a:spcBef>
                        <a:spcAft>
                          <a:spcPts val="600"/>
                        </a:spcAft>
                      </a:pP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just">
                        <a:lnSpc>
                          <a:spcPct val="150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Câu hỏi luyện tập 1</a:t>
                      </a: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50000"/>
                        </a:lnSpc>
                        <a:spcBef>
                          <a:spcPts val="600"/>
                        </a:spcBef>
                        <a:spcAft>
                          <a:spcPts val="600"/>
                        </a:spcAft>
                      </a:pP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just">
                        <a:lnSpc>
                          <a:spcPct val="150000"/>
                        </a:lnSpc>
                        <a:spcBef>
                          <a:spcPts val="600"/>
                        </a:spcBef>
                        <a:spcAft>
                          <a:spcPts val="600"/>
                        </a:spcAft>
                      </a:pPr>
                      <a:r>
                        <a:rPr lang="de-DE" sz="3200">
                          <a:solidFill>
                            <a:srgbClr val="0000FF"/>
                          </a:solidFill>
                          <a:effectLst/>
                          <a:latin typeface="Times New Roman" panose="02020603050405020304" pitchFamily="18" charset="0"/>
                          <a:cs typeface="Times New Roman" panose="02020603050405020304" pitchFamily="18" charset="0"/>
                        </a:rPr>
                        <a:t>Câu hỏi luyện tập 2</a:t>
                      </a:r>
                      <a:endParaRPr lang="vi-VN" sz="32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50000"/>
                        </a:lnSpc>
                        <a:spcBef>
                          <a:spcPts val="600"/>
                        </a:spcBef>
                        <a:spcAft>
                          <a:spcPts val="600"/>
                        </a:spcAft>
                      </a:pP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3461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88676575"/>
              </p:ext>
            </p:extLst>
          </p:nvPr>
        </p:nvGraphicFramePr>
        <p:xfrm>
          <a:off x="400050" y="355917"/>
          <a:ext cx="11449050" cy="6086221"/>
        </p:xfrm>
        <a:graphic>
          <a:graphicData uri="http://schemas.openxmlformats.org/drawingml/2006/table">
            <a:tbl>
              <a:tblPr firstRow="1" firstCol="1" bandRow="1">
                <a:tableStyleId>{5C22544A-7EE6-4342-B048-85BDC9FD1C3A}</a:tableStyleId>
              </a:tblPr>
              <a:tblGrid>
                <a:gridCol w="2946492">
                  <a:extLst>
                    <a:ext uri="{9D8B030D-6E8A-4147-A177-3AD203B41FA5}">
                      <a16:colId xmlns:a16="http://schemas.microsoft.com/office/drawing/2014/main" val="20000"/>
                    </a:ext>
                  </a:extLst>
                </a:gridCol>
                <a:gridCol w="8502558">
                  <a:extLst>
                    <a:ext uri="{9D8B030D-6E8A-4147-A177-3AD203B41FA5}">
                      <a16:colId xmlns:a16="http://schemas.microsoft.com/office/drawing/2014/main" val="20001"/>
                    </a:ext>
                  </a:extLst>
                </a:gridCol>
              </a:tblGrid>
              <a:tr h="419735">
                <a:tc gridSpan="2">
                  <a:txBody>
                    <a:bodyPr/>
                    <a:lstStyle/>
                    <a:p>
                      <a:pPr marL="0" marR="0" indent="0" algn="ctr" defTabSz="914400" rtl="0" eaLnBrk="1" fontAlgn="auto" latinLnBrk="0" hangingPunct="1">
                        <a:lnSpc>
                          <a:spcPct val="107000"/>
                        </a:lnSpc>
                        <a:spcBef>
                          <a:spcPts val="600"/>
                        </a:spcBef>
                        <a:spcAft>
                          <a:spcPts val="600"/>
                        </a:spcAft>
                        <a:buClrTx/>
                        <a:buSzTx/>
                        <a:buFontTx/>
                        <a:buNone/>
                        <a:tabLst/>
                        <a:defRPr/>
                      </a:pPr>
                      <a:r>
                        <a:rPr lang="de-DE" sz="32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vi-VN" sz="32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hMerge="1">
                  <a:txBody>
                    <a:bodyPr/>
                    <a:lstStyle/>
                    <a:p>
                      <a:pPr algn="just">
                        <a:lnSpc>
                          <a:spcPct val="107000"/>
                        </a:lnSpc>
                        <a:spcBef>
                          <a:spcPts val="600"/>
                        </a:spcBef>
                        <a:spcAft>
                          <a:spcPts val="600"/>
                        </a:spcAft>
                      </a:pP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0"/>
                  </a:ext>
                </a:extLst>
              </a:tr>
              <a:tr h="419735">
                <a:tc>
                  <a:txBody>
                    <a:bodyPr/>
                    <a:lstStyle/>
                    <a:p>
                      <a:pPr algn="just">
                        <a:lnSpc>
                          <a:spcPct val="107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Câu hỏi số 1: </a:t>
                      </a:r>
                      <a:r>
                        <a:rPr lang="de-DE" sz="3200" b="0" dirty="0">
                          <a:solidFill>
                            <a:srgbClr val="0000FF"/>
                          </a:solidFill>
                          <a:effectLst/>
                          <a:latin typeface="Times New Roman" panose="02020603050405020304" pitchFamily="18" charset="0"/>
                          <a:cs typeface="Times New Roman" panose="02020603050405020304" pitchFamily="18" charset="0"/>
                        </a:rPr>
                        <a:t>Thế năng là gì?</a:t>
                      </a:r>
                      <a:endParaRPr lang="vi-VN" sz="3200" b="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07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Do các phân tử có tương tác với nhau và giữa chúng có khoảng cách nên chúng có thế năng.</a:t>
                      </a: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1"/>
                  </a:ext>
                </a:extLst>
              </a:tr>
              <a:tr h="473075">
                <a:tc>
                  <a:txBody>
                    <a:bodyPr/>
                    <a:lstStyle/>
                    <a:p>
                      <a:pPr algn="just">
                        <a:lnSpc>
                          <a:spcPct val="107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Câu hỏi số 2: </a:t>
                      </a:r>
                      <a:r>
                        <a:rPr lang="de-DE" sz="3200" b="0" dirty="0">
                          <a:solidFill>
                            <a:srgbClr val="0000FF"/>
                          </a:solidFill>
                          <a:effectLst/>
                          <a:latin typeface="Times New Roman" panose="02020603050405020304" pitchFamily="18" charset="0"/>
                          <a:cs typeface="Times New Roman" panose="02020603050405020304" pitchFamily="18" charset="0"/>
                        </a:rPr>
                        <a:t>Nội năng của vật là gì?</a:t>
                      </a:r>
                      <a:endParaRPr lang="vi-VN" sz="3200" b="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07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Tổng động năng và thế năng của các phân tử tạo nên vật được gọi là nội năng của vật.</a:t>
                      </a: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just">
                        <a:lnSpc>
                          <a:spcPct val="107000"/>
                        </a:lnSpc>
                        <a:spcBef>
                          <a:spcPts val="600"/>
                        </a:spcBef>
                        <a:spcAft>
                          <a:spcPts val="600"/>
                        </a:spcAft>
                      </a:pPr>
                      <a:r>
                        <a:rPr lang="de-DE" sz="3200" dirty="0">
                          <a:solidFill>
                            <a:srgbClr val="0000FF"/>
                          </a:solidFill>
                          <a:effectLst/>
                          <a:latin typeface="Times New Roman" panose="02020603050405020304" pitchFamily="18" charset="0"/>
                          <a:cs typeface="Times New Roman" panose="02020603050405020304" pitchFamily="18" charset="0"/>
                        </a:rPr>
                        <a:t>Câu hỏi luyện tập 1</a:t>
                      </a: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07000"/>
                        </a:lnSpc>
                        <a:spcBef>
                          <a:spcPts val="600"/>
                        </a:spcBef>
                        <a:spcAft>
                          <a:spcPts val="600"/>
                        </a:spcAft>
                      </a:pPr>
                      <a:r>
                        <a:rPr lang="vi-VN" sz="3200" dirty="0">
                          <a:solidFill>
                            <a:srgbClr val="0000FF"/>
                          </a:solidFill>
                          <a:effectLst/>
                          <a:latin typeface="Times New Roman" panose="02020603050405020304" pitchFamily="18" charset="0"/>
                          <a:cs typeface="Times New Roman" panose="02020603050405020304" pitchFamily="18" charset="0"/>
                        </a:rPr>
                        <a:t>Nội năng của vật có liên hệ với năng lượng nhiệt của vật, vì nội năng càng lớn thì các phân tử tạo nên vật chuyển động càng nhanh kéo theo năng lượng nhiệt của vật càng lớn.</a:t>
                      </a: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just">
                        <a:lnSpc>
                          <a:spcPct val="107000"/>
                        </a:lnSpc>
                        <a:spcBef>
                          <a:spcPts val="600"/>
                        </a:spcBef>
                        <a:spcAft>
                          <a:spcPts val="600"/>
                        </a:spcAft>
                      </a:pPr>
                      <a:r>
                        <a:rPr lang="de-DE" sz="3200">
                          <a:solidFill>
                            <a:srgbClr val="0000FF"/>
                          </a:solidFill>
                          <a:effectLst/>
                          <a:latin typeface="Times New Roman" panose="02020603050405020304" pitchFamily="18" charset="0"/>
                          <a:cs typeface="Times New Roman" panose="02020603050405020304" pitchFamily="18" charset="0"/>
                        </a:rPr>
                        <a:t>Câu hỏi luyện tập 2</a:t>
                      </a:r>
                      <a:endParaRPr lang="vi-VN" sz="32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tc>
                  <a:txBody>
                    <a:bodyPr/>
                    <a:lstStyle/>
                    <a:p>
                      <a:pPr algn="just">
                        <a:lnSpc>
                          <a:spcPct val="107000"/>
                        </a:lnSpc>
                        <a:spcBef>
                          <a:spcPts val="600"/>
                        </a:spcBef>
                        <a:spcAft>
                          <a:spcPts val="600"/>
                        </a:spcAft>
                      </a:pPr>
                      <a:r>
                        <a:rPr lang="vi-VN" sz="3200" dirty="0">
                          <a:solidFill>
                            <a:srgbClr val="0000FF"/>
                          </a:solidFill>
                          <a:effectLst/>
                          <a:latin typeface="Times New Roman" panose="02020603050405020304" pitchFamily="18" charset="0"/>
                          <a:cs typeface="Times New Roman" panose="02020603050405020304" pitchFamily="18" charset="0"/>
                        </a:rPr>
                        <a:t>Khi vật lạnh đi, nội năng của vật giảm vì khi đó các phân tử tạo nên vật chuyển động chậm hơn.</a:t>
                      </a:r>
                      <a:endPar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2990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9247" y="319555"/>
            <a:ext cx="6198492" cy="584775"/>
          </a:xfrm>
          <a:prstGeom prst="rect">
            <a:avLst/>
          </a:prstGeom>
          <a:noFill/>
        </p:spPr>
        <p:txBody>
          <a:bodyPr wrap="none" rtlCol="0">
            <a:spAutoFit/>
          </a:bodyPr>
          <a:lstStyle/>
          <a:p>
            <a:pPr marL="459609" indent="-459609">
              <a:buFont typeface="Wingdings" pitchFamily="2" charset="2"/>
              <a:buChar char="Ø"/>
            </a:pP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Vì</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sao</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các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phân</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tử</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có</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động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năng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 name="TextBox 2"/>
          <p:cNvSpPr txBox="1"/>
          <p:nvPr/>
        </p:nvSpPr>
        <p:spPr>
          <a:xfrm>
            <a:off x="1129246" y="1195855"/>
            <a:ext cx="4531369" cy="584775"/>
          </a:xfrm>
          <a:prstGeom prst="rect">
            <a:avLst/>
          </a:prstGeom>
          <a:noFill/>
        </p:spPr>
        <p:txBody>
          <a:bodyPr wrap="none" rtlCol="0">
            <a:spAutoFit/>
          </a:bodyPr>
          <a:lstStyle/>
          <a:p>
            <a:pPr marL="459609" indent="-459609">
              <a:buFont typeface="Wingdings" pitchFamily="2" charset="2"/>
              <a:buChar char="Ø"/>
            </a:pP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Thế</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năng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phân</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tử</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là</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gì</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 name="TextBox 3"/>
          <p:cNvSpPr txBox="1"/>
          <p:nvPr/>
        </p:nvSpPr>
        <p:spPr>
          <a:xfrm>
            <a:off x="1129246" y="2072155"/>
            <a:ext cx="5186997" cy="584775"/>
          </a:xfrm>
          <a:prstGeom prst="rect">
            <a:avLst/>
          </a:prstGeom>
          <a:noFill/>
        </p:spPr>
        <p:txBody>
          <a:bodyPr wrap="none" rtlCol="0">
            <a:spAutoFit/>
          </a:bodyPr>
          <a:lstStyle/>
          <a:p>
            <a:pPr marL="459609" indent="-459609">
              <a:buFont typeface="Wingdings" pitchFamily="2" charset="2"/>
              <a:buChar char="Ø"/>
            </a:pP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Nội</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năng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một</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vật</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là</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gì</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TextBox 4"/>
          <p:cNvSpPr txBox="1"/>
          <p:nvPr/>
        </p:nvSpPr>
        <p:spPr>
          <a:xfrm>
            <a:off x="1331258" y="2948455"/>
            <a:ext cx="9654989" cy="1569660"/>
          </a:xfrm>
          <a:prstGeom prst="rect">
            <a:avLst/>
          </a:prstGeom>
          <a:noFill/>
        </p:spPr>
        <p:txBody>
          <a:bodyPr wrap="square" rtlCol="0">
            <a:spAutoFit/>
          </a:bodyPr>
          <a:lstStyle/>
          <a:p>
            <a:r>
              <a:rPr lang="de-DE" sz="3200" i="1" dirty="0">
                <a:solidFill>
                  <a:srgbClr val="C00000"/>
                </a:solidFill>
                <a:latin typeface="Times New Roman" panose="02020603050405020304" pitchFamily="18" charset="0"/>
                <a:cs typeface="Times New Roman" panose="02020603050405020304" pitchFamily="18" charset="0"/>
              </a:rPr>
              <a:t>Tổng động năng và thế năng của các phân tử tạo nên vật được gọi là nội năng của vật.</a:t>
            </a:r>
            <a:endParaRPr lang="vi-VN" sz="32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p>
        </p:txBody>
      </p:sp>
      <p:graphicFrame>
        <p:nvGraphicFramePr>
          <p:cNvPr id="7" name="Object 9"/>
          <p:cNvGraphicFramePr>
            <a:graphicFrameLocks noChangeAspect="1"/>
          </p:cNvGraphicFramePr>
          <p:nvPr>
            <p:extLst>
              <p:ext uri="{D42A27DB-BD31-4B8C-83A1-F6EECF244321}">
                <p14:modId xmlns:p14="http://schemas.microsoft.com/office/powerpoint/2010/main" val="3733117306"/>
              </p:ext>
            </p:extLst>
          </p:nvPr>
        </p:nvGraphicFramePr>
        <p:xfrm>
          <a:off x="121508" y="5526317"/>
          <a:ext cx="1371600" cy="1222375"/>
        </p:xfrm>
        <a:graphic>
          <a:graphicData uri="http://schemas.openxmlformats.org/presentationml/2006/ole">
            <mc:AlternateContent xmlns:mc="http://schemas.openxmlformats.org/markup-compatibility/2006">
              <mc:Choice xmlns:v="urn:schemas-microsoft-com:vml" Requires="v">
                <p:oleObj name="Clip" r:id="rId2" imgW="1154887" imgH="1129284" progId="">
                  <p:embed/>
                </p:oleObj>
              </mc:Choice>
              <mc:Fallback>
                <p:oleObj name="Clip" r:id="rId2" imgW="1154887" imgH="1129284"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08" y="5526317"/>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9"/>
          <p:cNvGraphicFramePr>
            <a:graphicFrameLocks noChangeAspect="1"/>
          </p:cNvGraphicFramePr>
          <p:nvPr>
            <p:extLst>
              <p:ext uri="{D42A27DB-BD31-4B8C-83A1-F6EECF244321}">
                <p14:modId xmlns:p14="http://schemas.microsoft.com/office/powerpoint/2010/main" val="4167528654"/>
              </p:ext>
            </p:extLst>
          </p:nvPr>
        </p:nvGraphicFramePr>
        <p:xfrm>
          <a:off x="10668484" y="5553210"/>
          <a:ext cx="1371600" cy="1222375"/>
        </p:xfrm>
        <a:graphic>
          <a:graphicData uri="http://schemas.openxmlformats.org/presentationml/2006/ole">
            <mc:AlternateContent xmlns:mc="http://schemas.openxmlformats.org/markup-compatibility/2006">
              <mc:Choice xmlns:v="urn:schemas-microsoft-com:vml" Requires="v">
                <p:oleObj name="Clip" r:id="rId2" imgW="1154887" imgH="1129284" progId="">
                  <p:embed/>
                </p:oleObj>
              </mc:Choice>
              <mc:Fallback>
                <p:oleObj name="Clip" r:id="rId2" imgW="1154887" imgH="1129284"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484" y="5553210"/>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13188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2405"/>
            <a:ext cx="12192000" cy="1569660"/>
          </a:xfrm>
          <a:prstGeom prst="rect">
            <a:avLst/>
          </a:prstGeom>
          <a:noFill/>
        </p:spPr>
        <p:txBody>
          <a:bodyPr wrap="square" rtlCol="0">
            <a:spAutoFit/>
          </a:bodyPr>
          <a:lstStyle/>
          <a:p>
            <a:pPr algn="just"/>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Hình</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24.2. So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với</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cốc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lạnh</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ở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cốc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nóng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các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phân</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tử</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chuyển</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động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nhanh</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hơn</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tổng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động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năng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chúng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cao</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hơn</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Do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đó</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nội</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năng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cốc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nóng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cao</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hơn</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3" name="Picture 2"/>
          <p:cNvPicPr>
            <a:picLocks noChangeAspect="1"/>
          </p:cNvPicPr>
          <p:nvPr/>
        </p:nvPicPr>
        <p:blipFill>
          <a:blip r:embed="rId2"/>
          <a:stretch>
            <a:fillRect/>
          </a:stretch>
        </p:blipFill>
        <p:spPr>
          <a:xfrm>
            <a:off x="6096000" y="2465448"/>
            <a:ext cx="5915024" cy="2290255"/>
          </a:xfrm>
          <a:prstGeom prst="rect">
            <a:avLst/>
          </a:prstGeom>
        </p:spPr>
      </p:pic>
      <p:sp>
        <p:nvSpPr>
          <p:cNvPr id="4" name="TextBox 3"/>
          <p:cNvSpPr txBox="1"/>
          <p:nvPr/>
        </p:nvSpPr>
        <p:spPr>
          <a:xfrm>
            <a:off x="6696074" y="4729856"/>
            <a:ext cx="4638676" cy="2062103"/>
          </a:xfrm>
          <a:prstGeom prst="rect">
            <a:avLst/>
          </a:prstGeom>
          <a:noFill/>
        </p:spPr>
        <p:txBody>
          <a:bodyPr wrap="square" rtlCol="0">
            <a:spAutoFit/>
          </a:bodyPr>
          <a:lstStyle/>
          <a:p>
            <a:pPr algn="just"/>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                                 b)</a:t>
            </a:r>
          </a:p>
          <a:p>
            <a:pPr algn="ctr"/>
            <a:r>
              <a:rPr lang="en-US" altLang="zh-CN" sz="3200" b="1" i="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Hình</a:t>
            </a:r>
            <a:r>
              <a:rPr lang="en-US" altLang="zh-CN" sz="3200" b="1" i="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24.2</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p>
          <a:p>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Cốc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nóng</a:t>
            </a:r>
            <a:endPar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Cốc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lạnh</a:t>
            </a:r>
            <a:endParaRPr lang="zh-CN" altLang="en-US"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TextBox 4"/>
          <p:cNvSpPr txBox="1"/>
          <p:nvPr/>
        </p:nvSpPr>
        <p:spPr>
          <a:xfrm>
            <a:off x="0" y="2154991"/>
            <a:ext cx="5905500" cy="2062103"/>
          </a:xfrm>
          <a:prstGeom prst="rect">
            <a:avLst/>
          </a:prstGeom>
          <a:noFill/>
        </p:spPr>
        <p:txBody>
          <a:bodyPr wrap="square" rtlCol="0">
            <a:spAutoFit/>
          </a:bodyPr>
          <a:lstStyle/>
          <a:p>
            <a:pPr algn="just"/>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C3.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Thả</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miếng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sắt</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nóng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vào</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cốc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lạnh</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Nội</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năng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miếng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sắt</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và</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nước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trong</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cốc</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thay</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đổi</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thế</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nào</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Giải</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thích</a:t>
            </a:r>
            <a:r>
              <a:rPr lang="en-US" altLang="zh-CN"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sz="32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7444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wipe(left)">
                                      <p:cBhvr>
                                        <p:cTn id="2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960" y="466824"/>
            <a:ext cx="11155680" cy="3749809"/>
          </a:xfrm>
          <a:prstGeom prst="rect">
            <a:avLst/>
          </a:prstGeom>
        </p:spPr>
        <p:txBody>
          <a:bodyPr wrap="square">
            <a:spAutoFit/>
          </a:bodyPr>
          <a:lstStyle/>
          <a:p>
            <a:pPr algn="just">
              <a:lnSpc>
                <a:spcPct val="120000"/>
              </a:lnSpc>
              <a:spcBef>
                <a:spcPts val="600"/>
              </a:spcBef>
              <a:spcAft>
                <a:spcPts val="600"/>
              </a:spcAft>
            </a:pPr>
            <a:r>
              <a:rPr lang="de-DE" sz="32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Trả lời:</a:t>
            </a:r>
          </a:p>
          <a:p>
            <a:pPr algn="just">
              <a:lnSpc>
                <a:spcPct val="120000"/>
              </a:lnSpc>
              <a:spcBef>
                <a:spcPts val="600"/>
              </a:spcBef>
              <a:spcAft>
                <a:spcPts val="600"/>
              </a:spcAft>
            </a:pPr>
            <a:r>
              <a:rPr lang="de-DE"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Nội năng của miếng sắt giảm đi còn nội năng của nước trong cốc tăng lên. Vì khi thả miếng sắt nóng vào cốc nước lạnh sẽ có sự truyền nhiệt từ miếng sắt sang cốc nước làm cốc nước tăng nhiệt độ khiến các phân tử nước chuyển động nhanh lên còn miếng sắt bị giảm nhiệt độ làm các phân tử sắt chuyển động chậm lại.</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Object 9"/>
          <p:cNvGraphicFramePr>
            <a:graphicFrameLocks noChangeAspect="1"/>
          </p:cNvGraphicFramePr>
          <p:nvPr>
            <p:extLst>
              <p:ext uri="{D42A27DB-BD31-4B8C-83A1-F6EECF244321}">
                <p14:modId xmlns:p14="http://schemas.microsoft.com/office/powerpoint/2010/main" val="2856349133"/>
              </p:ext>
            </p:extLst>
          </p:nvPr>
        </p:nvGraphicFramePr>
        <p:xfrm>
          <a:off x="336660" y="5499423"/>
          <a:ext cx="1371600" cy="1222375"/>
        </p:xfrm>
        <a:graphic>
          <a:graphicData uri="http://schemas.openxmlformats.org/presentationml/2006/ole">
            <mc:AlternateContent xmlns:mc="http://schemas.openxmlformats.org/markup-compatibility/2006">
              <mc:Choice xmlns:v="urn:schemas-microsoft-com:vml" Requires="v">
                <p:oleObj name="Clip" r:id="rId2" imgW="1154887" imgH="1129284" progId="">
                  <p:embed/>
                </p:oleObj>
              </mc:Choice>
              <mc:Fallback>
                <p:oleObj name="Clip" r:id="rId2" imgW="1154887" imgH="1129284"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60" y="5499423"/>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4"/>
          <a:stretch>
            <a:fillRect/>
          </a:stretch>
        </p:blipFill>
        <p:spPr>
          <a:xfrm>
            <a:off x="6276976" y="4434977"/>
            <a:ext cx="5915024" cy="2290255"/>
          </a:xfrm>
          <a:prstGeom prst="rect">
            <a:avLst/>
          </a:prstGeom>
        </p:spPr>
      </p:pic>
    </p:spTree>
    <p:extLst>
      <p:ext uri="{BB962C8B-B14F-4D97-AF65-F5344CB8AC3E}">
        <p14:creationId xmlns:p14="http://schemas.microsoft.com/office/powerpoint/2010/main" val="28194303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6344"/>
            <a:ext cx="12192000" cy="593304"/>
          </a:xfrm>
          <a:prstGeom prst="rect">
            <a:avLst/>
          </a:prstGeom>
        </p:spPr>
        <p:txBody>
          <a:bodyPr wrap="square">
            <a:spAutoFit/>
          </a:bodyPr>
          <a:lstStyle/>
          <a:p>
            <a:pPr algn="just">
              <a:lnSpc>
                <a:spcPct val="107000"/>
              </a:lnSpc>
              <a:spcBef>
                <a:spcPts val="600"/>
              </a:spcBef>
              <a:spcAft>
                <a:spcPts val="600"/>
              </a:spcAft>
            </a:pPr>
            <a:r>
              <a:rPr lang="de-DE"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Nội năng của vật có liên hệ với năng lượng nhiệt của vật không? Vì sao?</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0" y="1433339"/>
            <a:ext cx="12192000" cy="1673150"/>
          </a:xfrm>
          <a:prstGeom prst="rect">
            <a:avLst/>
          </a:prstGeom>
        </p:spPr>
        <p:txBody>
          <a:bodyPr wrap="square">
            <a:spAutoFit/>
          </a:bodyPr>
          <a:lstStyle/>
          <a:p>
            <a:pPr algn="just">
              <a:lnSpc>
                <a:spcPct val="107000"/>
              </a:lnSpc>
              <a:spcBef>
                <a:spcPts val="600"/>
              </a:spcBef>
              <a:spcAft>
                <a:spcPts val="600"/>
              </a:spcAft>
            </a:pPr>
            <a:r>
              <a:rPr lang="de-DE" sz="32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Trả lời</a:t>
            </a:r>
            <a:r>
              <a:rPr lang="de-DE"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Nội năng của vật có liên hệ với năng lượng nhiệt của vật, vì nội năng càng lớn thì các phân tử tạo nên vật chuyển động càng nhanh kéo theo năng lượng nhiệt của vật càng lớn.</a:t>
            </a:r>
            <a:endPar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F8A28A4-4681-4BA9-86E8-2C3B0F385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36" y="4481904"/>
            <a:ext cx="2143125" cy="2143125"/>
          </a:xfrm>
          <a:prstGeom prst="rect">
            <a:avLst/>
          </a:prstGeom>
        </p:spPr>
      </p:pic>
      <p:sp>
        <p:nvSpPr>
          <p:cNvPr id="5" name="Freeform 4"/>
          <p:cNvSpPr/>
          <p:nvPr/>
        </p:nvSpPr>
        <p:spPr>
          <a:xfrm>
            <a:off x="56340" y="3812234"/>
            <a:ext cx="2204373" cy="3045766"/>
          </a:xfrm>
          <a:custGeom>
            <a:avLst/>
            <a:gdLst/>
            <a:ahLst/>
            <a:cxnLst/>
            <a:rect l="l" t="t" r="r" b="b"/>
            <a:pathLst>
              <a:path w="2204373" h="3045766">
                <a:moveTo>
                  <a:pt x="0" y="0"/>
                </a:moveTo>
                <a:lnTo>
                  <a:pt x="2204373" y="0"/>
                </a:lnTo>
                <a:lnTo>
                  <a:pt x="2204373" y="3045766"/>
                </a:lnTo>
                <a:lnTo>
                  <a:pt x="0" y="30457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929329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Effect transition="in" filter="wipe(left)">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6344"/>
            <a:ext cx="9334500" cy="619272"/>
          </a:xfrm>
          <a:prstGeom prst="rect">
            <a:avLst/>
          </a:prstGeom>
        </p:spPr>
        <p:txBody>
          <a:bodyPr wrap="square">
            <a:spAutoFit/>
          </a:bodyPr>
          <a:lstStyle/>
          <a:p>
            <a:pPr algn="just">
              <a:lnSpc>
                <a:spcPct val="107000"/>
              </a:lnSpc>
              <a:spcBef>
                <a:spcPts val="600"/>
              </a:spcBef>
              <a:spcAft>
                <a:spcPts val="600"/>
              </a:spcAft>
            </a:pPr>
            <a:r>
              <a:rPr lang="de-DE"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Khi vật lạnh đi, nội năng của vật thay đổi như thế nào?</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0" y="1257985"/>
            <a:ext cx="12192000" cy="1077218"/>
          </a:xfrm>
          <a:prstGeom prst="rect">
            <a:avLst/>
          </a:prstGeom>
        </p:spPr>
        <p:txBody>
          <a:bodyPr wrap="square">
            <a:spAutoFit/>
          </a:bodyPr>
          <a:lstStyle/>
          <a:p>
            <a:pPr algn="just"/>
            <a:r>
              <a:rPr lang="de-DE" sz="32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Trả lời: </a:t>
            </a:r>
            <a:r>
              <a:rPr lang="de-DE"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Khi vật lạnh đi, nội năng của vật giảm vì khi đó các phân tử tạo nên vật chuyển động chậm hơn.</a:t>
            </a:r>
            <a:endPar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3"/>
          <p:cNvSpPr/>
          <p:nvPr/>
        </p:nvSpPr>
        <p:spPr>
          <a:xfrm>
            <a:off x="56340" y="3812234"/>
            <a:ext cx="2204373" cy="3045766"/>
          </a:xfrm>
          <a:custGeom>
            <a:avLst/>
            <a:gdLst/>
            <a:ahLst/>
            <a:cxnLst/>
            <a:rect l="l" t="t" r="r" b="b"/>
            <a:pathLst>
              <a:path w="2204373" h="3045766">
                <a:moveTo>
                  <a:pt x="0" y="0"/>
                </a:moveTo>
                <a:lnTo>
                  <a:pt x="2204373" y="0"/>
                </a:lnTo>
                <a:lnTo>
                  <a:pt x="2204373" y="3045766"/>
                </a:lnTo>
                <a:lnTo>
                  <a:pt x="0" y="304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42624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Effect transition="in" filter="wipe(left)">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1364" y="462520"/>
            <a:ext cx="8343900" cy="801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rPr>
              <a:t>III. ĐO NĂNG LƯỢNG NHIỆT</a:t>
            </a:r>
          </a:p>
        </p:txBody>
      </p:sp>
      <p:sp>
        <p:nvSpPr>
          <p:cNvPr id="3" name="Rectangle 2"/>
          <p:cNvSpPr/>
          <p:nvPr/>
        </p:nvSpPr>
        <p:spPr>
          <a:xfrm>
            <a:off x="0" y="1259370"/>
            <a:ext cx="12192000" cy="1569660"/>
          </a:xfrm>
          <a:prstGeom prst="rect">
            <a:avLst/>
          </a:prstGeom>
        </p:spPr>
        <p:txBody>
          <a:bodyPr wrap="square">
            <a:spAutoFit/>
          </a:bodyPr>
          <a:lstStyle/>
          <a:p>
            <a:pPr algn="just"/>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Chuẩn bị</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Đo năng lượng nhiệt mà nước nhận được làm nhiệt độ của nước tăng từ nhiệt độ t</a:t>
            </a:r>
            <a:r>
              <a:rPr lang="vi-VN" sz="3200"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a:t>
            </a:r>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đến nhiệt độ t</a:t>
            </a:r>
            <a:r>
              <a:rPr lang="vi-VN" sz="3200"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a:t>
            </a:r>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452292" y="-124502"/>
            <a:ext cx="1542229" cy="181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 y="4847385"/>
            <a:ext cx="3007784" cy="1997168"/>
          </a:xfrm>
          <a:prstGeom prst="rect">
            <a:avLst/>
          </a:prstGeom>
        </p:spPr>
      </p:pic>
    </p:spTree>
    <p:extLst>
      <p:ext uri="{BB962C8B-B14F-4D97-AF65-F5344CB8AC3E}">
        <p14:creationId xmlns:p14="http://schemas.microsoft.com/office/powerpoint/2010/main" val="419242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8080"/>
            <a:ext cx="7010400" cy="5016758"/>
          </a:xfrm>
          <a:prstGeom prst="rect">
            <a:avLst/>
          </a:prstGeom>
        </p:spPr>
        <p:txBody>
          <a:bodyPr wrap="square">
            <a:spAutoFit/>
          </a:bodyPr>
          <a:lstStyle/>
          <a:p>
            <a:pPr algn="just"/>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Chuẩn bị</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Bình chứa nước kín có vỏ cách nhiệt;</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Dây cấp nhiệt được nhúng trong bình nước;</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(3) Nhiệt kế cắm một đầu vào trong bình;</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(4) Que khuấy nước;</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(5) Nguồn điện;</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(6) Oát kế dùng để đo năng lượng cấp cho bình chứa nước</a:t>
            </a:r>
          </a:p>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(7) Các dây nối</a:t>
            </a:r>
          </a:p>
        </p:txBody>
      </p:sp>
      <p:grpSp>
        <p:nvGrpSpPr>
          <p:cNvPr id="6" name="Group 5"/>
          <p:cNvGrpSpPr/>
          <p:nvPr/>
        </p:nvGrpSpPr>
        <p:grpSpPr>
          <a:xfrm>
            <a:off x="7010400" y="1076078"/>
            <a:ext cx="5181600" cy="4705844"/>
            <a:chOff x="7010400" y="1130441"/>
            <a:chExt cx="5181600" cy="4705844"/>
          </a:xfrm>
        </p:grpSpPr>
        <p:pic>
          <p:nvPicPr>
            <p:cNvPr id="4" name="Picture 3"/>
            <p:cNvPicPr>
              <a:picLocks noChangeAspect="1"/>
            </p:cNvPicPr>
            <p:nvPr/>
          </p:nvPicPr>
          <p:blipFill>
            <a:blip r:embed="rId2"/>
            <a:stretch>
              <a:fillRect/>
            </a:stretch>
          </p:blipFill>
          <p:spPr>
            <a:xfrm>
              <a:off x="7010400" y="1130441"/>
              <a:ext cx="5181600" cy="4705844"/>
            </a:xfrm>
            <a:prstGeom prst="rect">
              <a:avLst/>
            </a:prstGeom>
          </p:spPr>
        </p:pic>
        <p:sp>
          <p:nvSpPr>
            <p:cNvPr id="5" name="Rectangle 4"/>
            <p:cNvSpPr/>
            <p:nvPr/>
          </p:nvSpPr>
          <p:spPr>
            <a:xfrm>
              <a:off x="7181850" y="4821905"/>
              <a:ext cx="4838700" cy="1014380"/>
            </a:xfrm>
            <a:prstGeom prst="rect">
              <a:avLst/>
            </a:prstGeom>
            <a:solidFill>
              <a:schemeClr val="bg1"/>
            </a:solidFill>
          </p:spPr>
          <p:txBody>
            <a:bodyPr wrap="square">
              <a:spAutoFit/>
            </a:bodyPr>
            <a:lstStyle/>
            <a:p>
              <a:pPr algn="just">
                <a:lnSpc>
                  <a:spcPct val="107000"/>
                </a:lnSpc>
              </a:pP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 24.3</a:t>
              </a:r>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Đo năng lượng nhiệt</a:t>
              </a:r>
            </a:p>
            <a:p>
              <a:pPr algn="just">
                <a:lnSpc>
                  <a:spcPct val="107000"/>
                </a:lnSpc>
              </a:pPr>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bằng oát kế</a:t>
              </a:r>
              <a:endParaRPr lang="vi-VN"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7" name="Object 9"/>
          <p:cNvGraphicFramePr>
            <a:graphicFrameLocks noChangeAspect="1"/>
          </p:cNvGraphicFramePr>
          <p:nvPr>
            <p:extLst>
              <p:ext uri="{D42A27DB-BD31-4B8C-83A1-F6EECF244321}">
                <p14:modId xmlns:p14="http://schemas.microsoft.com/office/powerpoint/2010/main" val="3217812728"/>
              </p:ext>
            </p:extLst>
          </p:nvPr>
        </p:nvGraphicFramePr>
        <p:xfrm>
          <a:off x="121508" y="5850319"/>
          <a:ext cx="1008045" cy="898373"/>
        </p:xfrm>
        <a:graphic>
          <a:graphicData uri="http://schemas.openxmlformats.org/presentationml/2006/ole">
            <mc:AlternateContent xmlns:mc="http://schemas.openxmlformats.org/markup-compatibility/2006">
              <mc:Choice xmlns:v="urn:schemas-microsoft-com:vml" Requires="v">
                <p:oleObj name="Clip" r:id="rId3" imgW="1154887" imgH="1129284" progId="">
                  <p:embed/>
                </p:oleObj>
              </mc:Choice>
              <mc:Fallback>
                <p:oleObj name="Clip" r:id="rId3" imgW="1154887" imgH="112928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08" y="5850319"/>
                        <a:ext cx="1008045" cy="898373"/>
                      </a:xfrm>
                      <a:prstGeom prst="rect">
                        <a:avLst/>
                      </a:prstGeom>
                      <a:noFill/>
                    </p:spPr>
                  </p:pic>
                </p:oleObj>
              </mc:Fallback>
            </mc:AlternateContent>
          </a:graphicData>
        </a:graphic>
      </p:graphicFrame>
    </p:spTree>
    <p:extLst>
      <p:ext uri="{BB962C8B-B14F-4D97-AF65-F5344CB8AC3E}">
        <p14:creationId xmlns:p14="http://schemas.microsoft.com/office/powerpoint/2010/main" val="90312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4519"/>
            <a:ext cx="12192000" cy="6001643"/>
          </a:xfrm>
          <a:prstGeom prst="rect">
            <a:avLst/>
          </a:prstGeom>
        </p:spPr>
        <p:txBody>
          <a:bodyPr wrap="square">
            <a:spAutoFit/>
          </a:bodyPr>
          <a:lstStyle/>
          <a:p>
            <a:pPr algn="just"/>
            <a:r>
              <a:rPr lang="vi-VN" sz="3200" b="1" dirty="0">
                <a:solidFill>
                  <a:srgbClr val="0000FF"/>
                </a:solidFill>
                <a:latin typeface="Times New Roman" panose="02020603050405020304" pitchFamily="18" charset="0"/>
                <a:cs typeface="Times New Roman" panose="02020603050405020304" pitchFamily="18" charset="0"/>
              </a:rPr>
              <a:t>3. Tiến hành</a:t>
            </a:r>
          </a:p>
          <a:p>
            <a:pPr algn="just"/>
            <a:r>
              <a:rPr lang="vi-VN" sz="3100" dirty="0">
                <a:solidFill>
                  <a:srgbClr val="0000FF"/>
                </a:solidFill>
                <a:latin typeface="Times New Roman" panose="02020603050405020304" pitchFamily="18" charset="0"/>
                <a:cs typeface="Times New Roman" panose="02020603050405020304" pitchFamily="18" charset="0"/>
              </a:rPr>
              <a:t>- Đổ nước vào bình sao cho nước chiếm khoảng 3/4 bình chứa. Đọc giá trị nhiệt độ nước ban đầu t</a:t>
            </a:r>
            <a:r>
              <a:rPr lang="vi-VN" sz="3100" baseline="-25000" dirty="0">
                <a:solidFill>
                  <a:srgbClr val="0000FF"/>
                </a:solidFill>
                <a:latin typeface="Times New Roman" panose="02020603050405020304" pitchFamily="18" charset="0"/>
                <a:cs typeface="Times New Roman" panose="02020603050405020304" pitchFamily="18" charset="0"/>
              </a:rPr>
              <a:t>1</a:t>
            </a:r>
            <a:r>
              <a:rPr lang="vi-VN" sz="3100" dirty="0">
                <a:solidFill>
                  <a:srgbClr val="0000FF"/>
                </a:solidFill>
                <a:latin typeface="Times New Roman" panose="02020603050405020304" pitchFamily="18" charset="0"/>
                <a:cs typeface="Times New Roman" panose="02020603050405020304" pitchFamily="18" charset="0"/>
              </a:rPr>
              <a:t> ở nhiệt kế.</a:t>
            </a:r>
          </a:p>
          <a:p>
            <a:pPr algn="just"/>
            <a:r>
              <a:rPr lang="vi-VN" sz="3100" dirty="0">
                <a:solidFill>
                  <a:srgbClr val="0000FF"/>
                </a:solidFill>
                <a:latin typeface="Times New Roman" panose="02020603050405020304" pitchFamily="18" charset="0"/>
                <a:cs typeface="Times New Roman" panose="02020603050405020304" pitchFamily="18" charset="0"/>
              </a:rPr>
              <a:t>- Nối oát kế với dây cấp nhiệt và nguồn điện. Xoay núm điều chỉnh hiệu điện thế đến số 9 (hình 24.3). Nhấn nút công tắc ON để cấp điện cho dây cấp nhiệt.</a:t>
            </a:r>
          </a:p>
          <a:p>
            <a:pPr algn="just"/>
            <a:r>
              <a:rPr lang="vi-VN" sz="3100" dirty="0">
                <a:solidFill>
                  <a:srgbClr val="0000FF"/>
                </a:solidFill>
                <a:latin typeface="Times New Roman" panose="02020603050405020304" pitchFamily="18" charset="0"/>
                <a:cs typeface="Times New Roman" panose="02020603050405020304" pitchFamily="18" charset="0"/>
              </a:rPr>
              <a:t>- Dùng que khuấy đều nước đồng thời quan sát sự thay đổi của số chỉ nhiệt lượng (trên oát kế) mà nước trong bình nhận được từ dây cấp nhiệt.</a:t>
            </a:r>
          </a:p>
          <a:p>
            <a:pPr algn="just"/>
            <a:r>
              <a:rPr lang="vi-VN" sz="3100" dirty="0">
                <a:solidFill>
                  <a:srgbClr val="0000FF"/>
                </a:solidFill>
                <a:latin typeface="Times New Roman" panose="02020603050405020304" pitchFamily="18" charset="0"/>
                <a:cs typeface="Times New Roman" panose="02020603050405020304" pitchFamily="18" charset="0"/>
              </a:rPr>
              <a:t>- Khi nhiệt độ tăng khoảng 10</a:t>
            </a:r>
            <a:r>
              <a:rPr lang="vi-VN" sz="3100" baseline="30000" dirty="0">
                <a:solidFill>
                  <a:srgbClr val="0000FF"/>
                </a:solidFill>
                <a:latin typeface="Times New Roman" panose="02020603050405020304" pitchFamily="18" charset="0"/>
                <a:cs typeface="Times New Roman" panose="02020603050405020304" pitchFamily="18" charset="0"/>
              </a:rPr>
              <a:t>0</a:t>
            </a:r>
            <a:r>
              <a:rPr lang="vi-VN" sz="3100" dirty="0">
                <a:solidFill>
                  <a:srgbClr val="0000FF"/>
                </a:solidFill>
                <a:latin typeface="Times New Roman" panose="02020603050405020304" pitchFamily="18" charset="0"/>
                <a:cs typeface="Times New Roman" panose="02020603050405020304" pitchFamily="18" charset="0"/>
              </a:rPr>
              <a:t>C so với nhiệt độ ban đầu, đọc số chỉ của oát kế.</a:t>
            </a:r>
          </a:p>
          <a:p>
            <a:pPr algn="just"/>
            <a:r>
              <a:rPr lang="vi-VN" sz="3100" dirty="0">
                <a:solidFill>
                  <a:srgbClr val="0000FF"/>
                </a:solidFill>
                <a:latin typeface="Times New Roman" panose="02020603050405020304" pitchFamily="18" charset="0"/>
                <a:cs typeface="Times New Roman" panose="02020603050405020304" pitchFamily="18" charset="0"/>
              </a:rPr>
              <a:t>- Rút ra nhiệt lượng mà nước nhận được để tăng 10</a:t>
            </a:r>
            <a:r>
              <a:rPr lang="vi-VN" sz="3100" baseline="30000" dirty="0">
                <a:solidFill>
                  <a:srgbClr val="0000FF"/>
                </a:solidFill>
                <a:latin typeface="Times New Roman" panose="02020603050405020304" pitchFamily="18" charset="0"/>
                <a:cs typeface="Times New Roman" panose="02020603050405020304" pitchFamily="18" charset="0"/>
              </a:rPr>
              <a:t>0</a:t>
            </a:r>
            <a:r>
              <a:rPr lang="vi-VN" sz="3100" dirty="0">
                <a:solidFill>
                  <a:srgbClr val="0000FF"/>
                </a:solidFill>
                <a:latin typeface="Times New Roman" panose="02020603050405020304" pitchFamily="18" charset="0"/>
                <a:cs typeface="Times New Roman" panose="02020603050405020304" pitchFamily="18" charset="0"/>
              </a:rPr>
              <a:t>C so với nhiệt độ ban đầu (coi nhiệt lượng tỏa ra môi trường là không đáng kể).</a:t>
            </a:r>
            <a:endParaRPr lang="vi-VN" sz="3100" b="0" i="0" dirty="0">
              <a:solidFill>
                <a:srgbClr val="0000F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24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FE0AE-880A-62EC-357E-5CAAB49C23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C63F3F-C390-6AC6-3011-2B6C7537E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744"/>
            <a:ext cx="12192000" cy="6819750"/>
          </a:xfrm>
          <a:prstGeom prst="rect">
            <a:avLst/>
          </a:prstGeom>
        </p:spPr>
      </p:pic>
      <p:sp>
        <p:nvSpPr>
          <p:cNvPr id="23" name="TextBox 22">
            <a:extLst>
              <a:ext uri="{FF2B5EF4-FFF2-40B4-BE49-F238E27FC236}">
                <a16:creationId xmlns:a16="http://schemas.microsoft.com/office/drawing/2014/main" id="{1387A55F-0E68-A84A-03C0-8100C76DB2EA}"/>
              </a:ext>
            </a:extLst>
          </p:cNvPr>
          <p:cNvSpPr txBox="1"/>
          <p:nvPr/>
        </p:nvSpPr>
        <p:spPr>
          <a:xfrm>
            <a:off x="3628818" y="1759775"/>
            <a:ext cx="4934364" cy="769441"/>
          </a:xfrm>
          <a:prstGeom prst="rect">
            <a:avLst/>
          </a:prstGeom>
          <a:noFill/>
          <a:effectLst/>
        </p:spPr>
        <p:txBody>
          <a:bodyPr wrap="none" rtlCol="0">
            <a:spAutoFit/>
          </a:bodyPr>
          <a:lstStyle/>
          <a:p>
            <a:pPr algn="ctr"/>
            <a:r>
              <a:rPr lang="en-US" altLang="zh-CN" sz="4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CHỦ ĐỀ 6: NHIỆT</a:t>
            </a:r>
            <a:endParaRPr lang="zh-CN" altLang="en-US" sz="4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 name="TextBox 2">
            <a:extLst>
              <a:ext uri="{FF2B5EF4-FFF2-40B4-BE49-F238E27FC236}">
                <a16:creationId xmlns:a16="http://schemas.microsoft.com/office/drawing/2014/main" id="{AC2970EE-A7BE-CCEF-ABA7-03DF0C40C56A}"/>
              </a:ext>
            </a:extLst>
          </p:cNvPr>
          <p:cNvSpPr txBox="1"/>
          <p:nvPr/>
        </p:nvSpPr>
        <p:spPr>
          <a:xfrm>
            <a:off x="782286" y="2947586"/>
            <a:ext cx="10972876" cy="1015663"/>
          </a:xfrm>
          <a:prstGeom prst="rect">
            <a:avLst/>
          </a:prstGeom>
          <a:noFill/>
          <a:effectLst/>
        </p:spPr>
        <p:txBody>
          <a:bodyPr wrap="none" rtlCol="0">
            <a:spAutoFit/>
          </a:bodyPr>
          <a:lstStyle/>
          <a:p>
            <a:pPr algn="ct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24: NĂNG LƯỢNG NHIỆT</a:t>
            </a:r>
            <a:endParaRPr lang="zh-CN" altLang="en-US"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 name="TextBox 3">
            <a:extLst>
              <a:ext uri="{FF2B5EF4-FFF2-40B4-BE49-F238E27FC236}">
                <a16:creationId xmlns:a16="http://schemas.microsoft.com/office/drawing/2014/main" id="{6F120B3B-0202-4D90-E008-01CEE5021AB1}"/>
              </a:ext>
            </a:extLst>
          </p:cNvPr>
          <p:cNvSpPr txBox="1"/>
          <p:nvPr/>
        </p:nvSpPr>
        <p:spPr>
          <a:xfrm>
            <a:off x="3545840" y="4429760"/>
            <a:ext cx="5669280" cy="830997"/>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KHOA HỌC TỰ NHIÊN 8</a:t>
            </a:r>
          </a:p>
          <a:p>
            <a:r>
              <a:rPr lang="en-US" sz="2400" dirty="0">
                <a:solidFill>
                  <a:srgbClr val="FF0000"/>
                </a:solidFill>
                <a:latin typeface="Times New Roman" panose="02020603050405020304" pitchFamily="18" charset="0"/>
                <a:cs typeface="Times New Roman" panose="02020603050405020304" pitchFamily="18" charset="0"/>
              </a:rPr>
              <a:t>GV: HỒ HIỆP</a:t>
            </a:r>
          </a:p>
        </p:txBody>
      </p:sp>
    </p:spTree>
    <p:extLst>
      <p:ext uri="{BB962C8B-B14F-4D97-AF65-F5344CB8AC3E}">
        <p14:creationId xmlns:p14="http://schemas.microsoft.com/office/powerpoint/2010/main" val="3267620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6239"/>
            <a:ext cx="12192000" cy="1569660"/>
          </a:xfrm>
          <a:prstGeom prst="rect">
            <a:avLst/>
          </a:prstGeom>
        </p:spPr>
        <p:txBody>
          <a:bodyPr wrap="square">
            <a:spAutoFit/>
          </a:bodyPr>
          <a:lstStyle/>
          <a:p>
            <a:pPr algn="just"/>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Ở thí nghiệm nhóm em tiến hành, khi nhiệt độ nước tăng thêm 20</a:t>
            </a:r>
            <a:r>
              <a:rPr lang="vi-VN" sz="3200" baseline="30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0</a:t>
            </a:r>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so với nhiệt độ ban đầu thì nhiệt lượng mà nước trong bình nhận được là bao nhiêu Jun?</a:t>
            </a:r>
          </a:p>
        </p:txBody>
      </p:sp>
      <p:sp>
        <p:nvSpPr>
          <p:cNvPr id="3" name="Rectangle 2"/>
          <p:cNvSpPr/>
          <p:nvPr/>
        </p:nvSpPr>
        <p:spPr>
          <a:xfrm>
            <a:off x="0" y="2719685"/>
            <a:ext cx="12192000" cy="1569660"/>
          </a:xfrm>
          <a:prstGeom prst="rect">
            <a:avLst/>
          </a:prstGeom>
        </p:spPr>
        <p:txBody>
          <a:bodyPr wrap="square">
            <a:spAutoFit/>
          </a:bodyPr>
          <a:lstStyle/>
          <a:p>
            <a:pPr algn="just"/>
            <a:r>
              <a:rPr lang="vi-VN" sz="3200" b="1" dirty="0">
                <a:solidFill>
                  <a:srgbClr val="0000FF"/>
                </a:solidFill>
                <a:latin typeface="Times New Roman" panose="02020603050405020304" pitchFamily="18" charset="0"/>
                <a:ea typeface="Times New Roman" panose="02020603050405020304" pitchFamily="18" charset="0"/>
              </a:rPr>
              <a:t>- </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Ví dụ: </a:t>
            </a:r>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Nhóm A thực hiện thí nghiệm với 200 g nước cho kết quả nhiệt lượng mà nước nhận được là 16800 J sau khi nhiệt độ nước tăng thêm 20</a:t>
            </a:r>
            <a:r>
              <a:rPr lang="vi-VN" sz="3200" baseline="30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0</a:t>
            </a:r>
            <a:r>
              <a:rPr lang="vi-VN"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so với nhiệt độ ban đầu.</a:t>
            </a:r>
          </a:p>
        </p:txBody>
      </p:sp>
      <p:graphicFrame>
        <p:nvGraphicFramePr>
          <p:cNvPr id="4" name="Object 2"/>
          <p:cNvGraphicFramePr>
            <a:graphicFrameLocks noChangeAspect="1"/>
          </p:cNvGraphicFramePr>
          <p:nvPr>
            <p:extLst>
              <p:ext uri="{D42A27DB-BD31-4B8C-83A1-F6EECF244321}">
                <p14:modId xmlns:p14="http://schemas.microsoft.com/office/powerpoint/2010/main" val="3462684528"/>
              </p:ext>
            </p:extLst>
          </p:nvPr>
        </p:nvGraphicFramePr>
        <p:xfrm>
          <a:off x="91888" y="4922560"/>
          <a:ext cx="1427630" cy="1859239"/>
        </p:xfrm>
        <a:graphic>
          <a:graphicData uri="http://schemas.openxmlformats.org/presentationml/2006/ole">
            <mc:AlternateContent xmlns:mc="http://schemas.openxmlformats.org/markup-compatibility/2006">
              <mc:Choice xmlns:v="urn:schemas-microsoft-com:vml" Requires="v">
                <p:oleObj name="Clip" r:id="rId2" imgW="3535680" imgH="4450080" progId="">
                  <p:embed/>
                </p:oleObj>
              </mc:Choice>
              <mc:Fallback>
                <p:oleObj name="Clip" r:id="rId2" imgW="3535680" imgH="445008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88" y="4922560"/>
                        <a:ext cx="1427630" cy="185923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85767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wipe(left)">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55543"/>
          </a:xfrm>
          <a:prstGeom prst="rect">
            <a:avLst/>
          </a:prstGeom>
        </p:spPr>
      </p:pic>
      <p:sp>
        <p:nvSpPr>
          <p:cNvPr id="39" name="TextBox 38"/>
          <p:cNvSpPr txBox="1"/>
          <p:nvPr/>
        </p:nvSpPr>
        <p:spPr>
          <a:xfrm>
            <a:off x="1527623" y="2921169"/>
            <a:ext cx="9136755" cy="1015663"/>
          </a:xfrm>
          <a:prstGeom prst="rect">
            <a:avLst/>
          </a:prstGeom>
          <a:noFill/>
        </p:spPr>
        <p:txBody>
          <a:bodyPr wrap="square" rtlCol="0">
            <a:spAutoFit/>
          </a:bodyPr>
          <a:lstStyle/>
          <a:p>
            <a:pPr algn="ct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PHẦN 3 - LUYỆN TẬP</a:t>
            </a:r>
            <a:endParaRPr lang="zh-CN" altLang="en-US"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829756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20377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spcBef>
                <a:spcPts val="0"/>
              </a:spcBef>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2554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499143" y="1229326"/>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6673" y="-102450"/>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538871" y="92001"/>
            <a:ext cx="9371116"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1:</a:t>
            </a:r>
            <a:r>
              <a:rPr lang="de-DE" sz="2800" dirty="0">
                <a:solidFill>
                  <a:schemeClr val="bg1"/>
                </a:solidFill>
                <a:latin typeface="Times New Roman" panose="02020603050405020304" pitchFamily="18" charset="0"/>
                <a:cs typeface="Times New Roman" panose="02020603050405020304" pitchFamily="18" charset="0"/>
              </a:rPr>
              <a:t> Căn cứ vào đâu mà ta nhận biết được một vật</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có nhiệt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129789" y="4814232"/>
            <a:ext cx="9796974" cy="87560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D. Có thể làm thay đổi màu sắc các vật khác.</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127547" y="3800077"/>
            <a:ext cx="9825721" cy="86163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C. Có thể làm biến dạng vật khác.</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95602" y="2708427"/>
            <a:ext cx="9873166" cy="91164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B. Có thể làm biến đổi nhiệt độ các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173086" y="1704995"/>
            <a:ext cx="9753677" cy="871839"/>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A. Có thể kéo, đẩy các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107273" y="6079511"/>
            <a:ext cx="2514600" cy="62031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25692955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spcBef>
                <a:spcPts val="0"/>
              </a:spcBef>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762000"/>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spcBef>
                <a:spcPts val="0"/>
              </a:spcBef>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440526"/>
            <a:ext cx="12192000" cy="15232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455050"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noProof="0"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10,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a:t>
            </a:r>
            <a:r>
              <a:rPr lang="en-US" altLang="en-US" sz="1600" b="1" dirty="0">
                <a:solidFill>
                  <a:srgbClr val="FFFFFF"/>
                </a:solidFill>
                <a:latin typeface="Calibri" panose="020F0502020204030204"/>
              </a:rPr>
              <a:t>2</a:t>
            </a: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$30,000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$70,000</a:t>
            </a:r>
          </a:p>
        </p:txBody>
      </p:sp>
      <p:sp>
        <p:nvSpPr>
          <p:cNvPr id="77895" name="AutoShape 71"/>
          <p:cNvSpPr>
            <a:spLocks noChangeArrowheads="1"/>
          </p:cNvSpPr>
          <p:nvPr/>
        </p:nvSpPr>
        <p:spPr bwMode="auto">
          <a:xfrm>
            <a:off x="10555083" y="122477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87684" y="130110"/>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spcBef>
                <a:spcPts val="0"/>
              </a:spcBef>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722461" y="206375"/>
            <a:ext cx="9807351" cy="106825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2:</a:t>
            </a:r>
            <a:r>
              <a:rPr lang="de-DE" sz="2800" dirty="0">
                <a:solidFill>
                  <a:schemeClr val="bg1"/>
                </a:solidFill>
                <a:latin typeface="Times New Roman" panose="02020603050405020304" pitchFamily="18" charset="0"/>
                <a:cs typeface="Times New Roman" panose="02020603050405020304" pitchFamily="18" charset="0"/>
              </a:rPr>
              <a:t> Năng lượng nhiệt của vật là:</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567485" y="4747567"/>
            <a:ext cx="8472666" cy="94556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D</a:t>
            </a:r>
            <a:r>
              <a:rPr lang="de-DE" sz="2800" dirty="0">
                <a:solidFill>
                  <a:schemeClr val="bg1"/>
                </a:solidFill>
                <a:latin typeface="Times New Roman" panose="02020603050405020304" pitchFamily="18" charset="0"/>
                <a:cs typeface="Times New Roman" panose="02020603050405020304" pitchFamily="18" charset="0"/>
              </a:rPr>
              <a:t>. hiệu động năng của các phân tử cấu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567484" y="3657408"/>
            <a:ext cx="8465717" cy="89236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C. tổng thế năng của các phân tử cấu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567485" y="1588690"/>
            <a:ext cx="8518266" cy="880269"/>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A</a:t>
            </a:r>
            <a:r>
              <a:rPr lang="de-DE" sz="2800" dirty="0">
                <a:solidFill>
                  <a:schemeClr val="bg1"/>
                </a:solidFill>
                <a:latin typeface="Times New Roman" panose="02020603050405020304" pitchFamily="18" charset="0"/>
                <a:cs typeface="Times New Roman" panose="02020603050405020304" pitchFamily="18" charset="0"/>
              </a:rPr>
              <a:t>. tổng động năng của các phân tử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567485" y="2661822"/>
            <a:ext cx="8465716" cy="8292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B. hiệu thế năng của các phân tử cấu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209909"/>
            <a:ext cx="2514600" cy="64354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spcBef>
                <a:spcPts val="0"/>
              </a:spcBef>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34717762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6281539" y="3147641"/>
            <a:ext cx="7037828" cy="44004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1" y="21180"/>
            <a:ext cx="10430958" cy="1330267"/>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2554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02273" y="1170258"/>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55802" y="5911488"/>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7325" y="58346"/>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232193" y="245854"/>
            <a:ext cx="10632837" cy="116132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3:</a:t>
            </a:r>
            <a:r>
              <a:rPr lang="de-DE" sz="2800" dirty="0">
                <a:solidFill>
                  <a:schemeClr val="bg1"/>
                </a:solidFill>
                <a:latin typeface="Times New Roman" panose="02020603050405020304" pitchFamily="18" charset="0"/>
                <a:cs typeface="Times New Roman" panose="02020603050405020304" pitchFamily="18" charset="0"/>
              </a:rPr>
              <a:t> Năng lượng nhiệt luôn truyền từ:</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536518" y="4968582"/>
            <a:ext cx="8430842"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D. nơi có thế năng cao đến nơi có thế năng thấp</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536518" y="4072239"/>
            <a:ext cx="843573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C. nơi có thế năng thấp đến nơi có thế năng cao</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536517" y="3190200"/>
            <a:ext cx="843573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B</a:t>
            </a:r>
            <a:r>
              <a:rPr lang="de-DE" sz="2800" dirty="0">
                <a:solidFill>
                  <a:schemeClr val="bg1"/>
                </a:solidFill>
                <a:latin typeface="Times New Roman" panose="02020603050405020304" pitchFamily="18" charset="0"/>
                <a:cs typeface="Times New Roman" panose="02020603050405020304" pitchFamily="18" charset="0"/>
              </a:rPr>
              <a:t>. nơi có nhiệt độ cao đến nơi có nhiệt độ thấp</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536518" y="2273170"/>
            <a:ext cx="843573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A</a:t>
            </a:r>
            <a:r>
              <a:rPr lang="de-DE" sz="2800" dirty="0">
                <a:solidFill>
                  <a:schemeClr val="bg1"/>
                </a:solidFill>
                <a:latin typeface="Times New Roman" panose="02020603050405020304" pitchFamily="18" charset="0"/>
                <a:cs typeface="Times New Roman" panose="02020603050405020304" pitchFamily="18" charset="0"/>
              </a:rPr>
              <a:t>. nơi có nhiệt độ thấp đến nơi có nhiệt độ cao</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057479"/>
            <a:ext cx="2514600" cy="56737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50956154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81850" y="1188213"/>
            <a:ext cx="1371600" cy="309871"/>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0627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0" y="0"/>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838200" y="206375"/>
            <a:ext cx="8879520" cy="109170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4:</a:t>
            </a:r>
            <a:r>
              <a:rPr lang="de-DE" sz="2800" dirty="0">
                <a:solidFill>
                  <a:schemeClr val="bg1"/>
                </a:solidFill>
                <a:latin typeface="Times New Roman" panose="02020603050405020304" pitchFamily="18" charset="0"/>
                <a:cs typeface="Times New Roman" panose="02020603050405020304" pitchFamily="18" charset="0"/>
              </a:rPr>
              <a:t> Phát biểu nào sau đây là đúng khi nói về nhiệt</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năng của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407972" y="4720145"/>
            <a:ext cx="974316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D. Chỉ những vật trọng lượng riêng lớn mới có nhiệt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407973" y="2474912"/>
            <a:ext cx="9748816" cy="83844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B</a:t>
            </a:r>
            <a:r>
              <a:rPr lang="de-DE" sz="2800" dirty="0">
                <a:solidFill>
                  <a:schemeClr val="bg1"/>
                </a:solidFill>
                <a:latin typeface="Times New Roman" panose="02020603050405020304" pitchFamily="18" charset="0"/>
                <a:cs typeface="Times New Roman" panose="02020603050405020304" pitchFamily="18" charset="0"/>
              </a:rPr>
              <a:t>. Chỉ những vật có nhiệt độ cao mới có nhiệt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407972" y="3556976"/>
            <a:ext cx="9748818" cy="905667"/>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C</a:t>
            </a:r>
            <a:r>
              <a:rPr lang="de-DE" sz="2800" dirty="0">
                <a:solidFill>
                  <a:schemeClr val="bg1"/>
                </a:solidFill>
                <a:latin typeface="Times New Roman" panose="02020603050405020304" pitchFamily="18" charset="0"/>
                <a:cs typeface="Times New Roman" panose="02020603050405020304" pitchFamily="18" charset="0"/>
              </a:rPr>
              <a:t>. Bất kì vật nào dù nóng hay lạnh thì cũng đều có</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nhiệt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407973" y="1579058"/>
            <a:ext cx="9748816"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A. Chỉ những vật có khối lượng lớn mới có nhiệt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153931"/>
            <a:ext cx="2514600" cy="489975"/>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8604675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28575"/>
            <a:ext cx="6096000" cy="684038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$30,000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57388" y="1224968"/>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0" y="206375"/>
            <a:ext cx="10617483"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5:</a:t>
            </a:r>
            <a:r>
              <a:rPr lang="de-DE" sz="2800" dirty="0">
                <a:solidFill>
                  <a:schemeClr val="bg1"/>
                </a:solidFill>
                <a:latin typeface="Times New Roman" panose="02020603050405020304" pitchFamily="18" charset="0"/>
                <a:cs typeface="Times New Roman" panose="02020603050405020304" pitchFamily="18" charset="0"/>
              </a:rPr>
              <a:t> Nung nóng một cục sắt thả vào chậu nước lạnh, nước </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nóng lên, cục sắt nguội đi. Trong quá trình này có sự chuyển </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hóa năng lượng: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725051" y="5112712"/>
            <a:ext cx="7957731"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D. Từ nhiệt năng sang cơ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725052" y="3181858"/>
            <a:ext cx="796234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nSpc>
                <a:spcPct val="115000"/>
              </a:lnSpc>
            </a:pPr>
            <a:r>
              <a:rPr lang="vi-VN" sz="2800" dirty="0">
                <a:solidFill>
                  <a:schemeClr val="bg1"/>
                </a:solidFill>
                <a:latin typeface="Times New Roman" panose="02020603050405020304" pitchFamily="18" charset="0"/>
                <a:cs typeface="Times New Roman" panose="02020603050405020304" pitchFamily="18" charset="0"/>
              </a:rPr>
              <a:t>B</a:t>
            </a:r>
            <a:r>
              <a:rPr lang="de-DE" sz="2800" dirty="0">
                <a:solidFill>
                  <a:schemeClr val="bg1"/>
                </a:solidFill>
                <a:latin typeface="Times New Roman" panose="02020603050405020304" pitchFamily="18" charset="0"/>
                <a:cs typeface="Times New Roman" panose="02020603050405020304" pitchFamily="18" charset="0"/>
              </a:rPr>
              <a:t>. Từ cơ năng sang cơ năng.</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725052" y="4163841"/>
            <a:ext cx="796235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C</a:t>
            </a:r>
            <a:r>
              <a:rPr lang="de-DE" sz="2800" dirty="0">
                <a:solidFill>
                  <a:schemeClr val="bg1"/>
                </a:solidFill>
                <a:latin typeface="Times New Roman" panose="02020603050405020304" pitchFamily="18" charset="0"/>
                <a:cs typeface="Times New Roman" panose="02020603050405020304" pitchFamily="18" charset="0"/>
              </a:rPr>
              <a:t>. Từ nhiệt năng sang nhiệt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725052" y="2246851"/>
            <a:ext cx="796234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nSpc>
                <a:spcPct val="115000"/>
              </a:lnSpc>
            </a:pPr>
            <a:r>
              <a:rPr lang="de-DE" sz="2800" dirty="0">
                <a:solidFill>
                  <a:schemeClr val="bg1"/>
                </a:solidFill>
                <a:latin typeface="Times New Roman" panose="02020603050405020304" pitchFamily="18" charset="0"/>
                <a:cs typeface="Times New Roman" panose="02020603050405020304" pitchFamily="18" charset="0"/>
              </a:rPr>
              <a:t>A. Từ cơ năng sang nhiệt năng.</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244213"/>
            <a:ext cx="2514600" cy="609243"/>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Bắt đầu </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72271690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5"/>
                                        </p:tgtEl>
                                        <p:attrNameLst>
                                          <p:attrName>style.color</p:attrName>
                                        </p:attrNameLst>
                                      </p:cBhvr>
                                      <p:to>
                                        <a:srgbClr val="FFC000"/>
                                      </p:to>
                                    </p:animClr>
                                    <p:animClr clrSpc="rgb" dir="cw">
                                      <p:cBhvr>
                                        <p:cTn id="9" dur="500" fill="hold"/>
                                        <p:tgtEl>
                                          <p:spTgt spid="77885"/>
                                        </p:tgtEl>
                                        <p:attrNameLst>
                                          <p:attrName>fillcolor</p:attrName>
                                        </p:attrNameLst>
                                      </p:cBhvr>
                                      <p:to>
                                        <a:srgbClr val="FFC000"/>
                                      </p:to>
                                    </p:animClr>
                                    <p:set>
                                      <p:cBhvr>
                                        <p:cTn id="10" dur="500" fill="hold"/>
                                        <p:tgtEl>
                                          <p:spTgt spid="77885"/>
                                        </p:tgtEl>
                                        <p:attrNameLst>
                                          <p:attrName>fill.type</p:attrName>
                                        </p:attrNameLst>
                                      </p:cBhvr>
                                      <p:to>
                                        <p:strVal val="solid"/>
                                      </p:to>
                                    </p:set>
                                    <p:set>
                                      <p:cBhvr>
                                        <p:cTn id="11" dur="500" fill="hold"/>
                                        <p:tgtEl>
                                          <p:spTgt spid="778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5" grpId="0" animBg="1"/>
      <p:bldP spid="77862" grpId="0" animBg="1"/>
      <p:bldP spid="77861" grpId="0" animBg="1"/>
      <p:bldP spid="77864" grpId="0" animBg="1"/>
      <p:bldP spid="778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858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31" y="50458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16056" y="0"/>
            <a:ext cx="10305827"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287003"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$30,000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70583" y="1185910"/>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670662" y="150811"/>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6:</a:t>
            </a:r>
            <a:r>
              <a:rPr lang="de-DE" sz="2800" dirty="0">
                <a:solidFill>
                  <a:schemeClr val="bg1"/>
                </a:solidFill>
                <a:latin typeface="Times New Roman" panose="02020603050405020304" pitchFamily="18" charset="0"/>
                <a:cs typeface="Times New Roman" panose="02020603050405020304" pitchFamily="18" charset="0"/>
              </a:rPr>
              <a:t> Có mấy cách làm thay đổi nhiệt năng của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455550" y="5267996"/>
            <a:ext cx="7512216"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vi-VN" sz="2800" dirty="0">
                <a:solidFill>
                  <a:schemeClr val="bg1"/>
                </a:solidFill>
                <a:latin typeface="Times New Roman" panose="02020603050405020304" pitchFamily="18" charset="0"/>
                <a:cs typeface="Times New Roman" panose="02020603050405020304" pitchFamily="18" charset="0"/>
              </a:rPr>
              <a:t>D. 1</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455549" y="3429000"/>
            <a:ext cx="7548879"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B. 3</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455549" y="4351245"/>
            <a:ext cx="7541817"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nSpc>
                <a:spcPct val="115000"/>
              </a:lnSpc>
            </a:pPr>
            <a:r>
              <a:rPr lang="vi-VN" sz="2800" dirty="0">
                <a:solidFill>
                  <a:schemeClr val="bg1"/>
                </a:solidFill>
                <a:latin typeface="Times New Roman" panose="02020603050405020304" pitchFamily="18" charset="0"/>
                <a:cs typeface="Times New Roman" panose="02020603050405020304" pitchFamily="18" charset="0"/>
              </a:rPr>
              <a:t>C. 2</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455549" y="2354646"/>
            <a:ext cx="7530011" cy="77152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A. 4</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342651"/>
            <a:ext cx="2514600" cy="453655"/>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98205422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6"/>
                                        </p:tgtEl>
                                        <p:attrNameLst>
                                          <p:attrName>style.color</p:attrName>
                                        </p:attrNameLst>
                                      </p:cBhvr>
                                      <p:to>
                                        <a:srgbClr val="FFC000"/>
                                      </p:to>
                                    </p:animClr>
                                    <p:animClr clrSpc="rgb" dir="cw">
                                      <p:cBhvr>
                                        <p:cTn id="9" dur="500" fill="hold"/>
                                        <p:tgtEl>
                                          <p:spTgt spid="77886"/>
                                        </p:tgtEl>
                                        <p:attrNameLst>
                                          <p:attrName>fillcolor</p:attrName>
                                        </p:attrNameLst>
                                      </p:cBhvr>
                                      <p:to>
                                        <a:srgbClr val="FFC000"/>
                                      </p:to>
                                    </p:animClr>
                                    <p:set>
                                      <p:cBhvr>
                                        <p:cTn id="10" dur="500" fill="hold"/>
                                        <p:tgtEl>
                                          <p:spTgt spid="77886"/>
                                        </p:tgtEl>
                                        <p:attrNameLst>
                                          <p:attrName>fill.type</p:attrName>
                                        </p:attrNameLst>
                                      </p:cBhvr>
                                      <p:to>
                                        <p:strVal val="solid"/>
                                      </p:to>
                                    </p:set>
                                    <p:set>
                                      <p:cBhvr>
                                        <p:cTn id="11" dur="500" fill="hold"/>
                                        <p:tgtEl>
                                          <p:spTgt spid="77886"/>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77863"/>
                                        </p:tgtEl>
                                      </p:cBhvr>
                                    </p:animEffect>
                                    <p:set>
                                      <p:cBhvr>
                                        <p:cTn id="1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7" name="bomb.wav"/>
                                        </p:tgtEl>
                                      </p:cMediaNode>
                                    </p:audio>
                                  </p:subTnLst>
                                </p:cTn>
                              </p:par>
                              <p:par>
                                <p:cTn id="17" presetID="16" presetClass="exit" presetSubtype="21" fill="hold" grpId="1" nodeType="withEffect">
                                  <p:stCondLst>
                                    <p:cond delay="0"/>
                                  </p:stCondLst>
                                  <p:childTnLst>
                                    <p:animEffect transition="out" filter="barn(inVertical)">
                                      <p:cBhvr>
                                        <p:cTn id="18" dur="500"/>
                                        <p:tgtEl>
                                          <p:spTgt spid="77862"/>
                                        </p:tgtEl>
                                      </p:cBhvr>
                                    </p:animEffect>
                                    <p:set>
                                      <p:cBhvr>
                                        <p:cTn id="1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9"/>
                                        </p:tgtEl>
                                      </p:cBhvr>
                                    </p:cmd>
                                  </p:childTnLst>
                                </p:cTn>
                              </p:par>
                            </p:childTnLst>
                          </p:cTn>
                        </p:par>
                      </p:childTnLst>
                    </p:cTn>
                  </p:par>
                </p:childTnLst>
              </p:cTn>
              <p:nextCondLst>
                <p:cond evt="onClick" delay="0">
                  <p:tgtEl>
                    <p:spTgt spid="131"/>
                  </p:tgtEl>
                </p:cond>
              </p:nextCondLst>
            </p:seq>
            <p:video>
              <p:cMediaNode vol="80000">
                <p:cTn id="25" fill="hold" display="0">
                  <p:stCondLst>
                    <p:cond delay="indefinite"/>
                  </p:stCondLst>
                </p:cTn>
                <p:tgtEl>
                  <p:spTgt spid="159"/>
                </p:tgtEl>
              </p:cMediaNode>
            </p:video>
            <p:audio>
              <p:cMediaNode vol="57576" numSld="999" showWhenStopped="0">
                <p:cTn id="26" fill="hold" display="0">
                  <p:stCondLst>
                    <p:cond delay="indefinite"/>
                  </p:stCondLst>
                  <p:endCondLst>
                    <p:cond evt="onStopAudio" delay="0">
                      <p:tgtEl>
                        <p:sldTgt/>
                      </p:tgtEl>
                    </p:cond>
                  </p:endCondLst>
                </p:cTn>
                <p:tgtEl>
                  <p:spTgt spid="162"/>
                </p:tgtEl>
              </p:cMediaNode>
            </p:audio>
            <p:seq concurrent="1" nextAc="seek">
              <p:cTn id="27" restart="whenNotActive" fill="hold" evtFilter="cancelBubble" nodeType="interactiveSeq">
                <p:stCondLst>
                  <p:cond evt="onClick" delay="0">
                    <p:tgtEl>
                      <p:spTgt spid="77864"/>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repeatCount="indefinite" fill="hold" grpId="0" nodeType="clickEffect">
                                  <p:stCondLst>
                                    <p:cond delay="0"/>
                                  </p:stCondLst>
                                  <p:childTnLst>
                                    <p:animClr clrSpc="rgb" dir="cw">
                                      <p:cBhvr override="childStyle">
                                        <p:cTn id="31" dur="500" fill="hold"/>
                                        <p:tgtEl>
                                          <p:spTgt spid="77864"/>
                                        </p:tgtEl>
                                        <p:attrNameLst>
                                          <p:attrName>style.color</p:attrName>
                                        </p:attrNameLst>
                                      </p:cBhvr>
                                      <p:to>
                                        <a:srgbClr val="00B050"/>
                                      </p:to>
                                    </p:animClr>
                                    <p:animClr clrSpc="rgb" dir="cw">
                                      <p:cBhvr>
                                        <p:cTn id="32" dur="500" fill="hold"/>
                                        <p:tgtEl>
                                          <p:spTgt spid="77864"/>
                                        </p:tgtEl>
                                        <p:attrNameLst>
                                          <p:attrName>fillcolor</p:attrName>
                                        </p:attrNameLst>
                                      </p:cBhvr>
                                      <p:to>
                                        <a:srgbClr val="00B050"/>
                                      </p:to>
                                    </p:animClr>
                                    <p:set>
                                      <p:cBhvr>
                                        <p:cTn id="33" dur="500" fill="hold"/>
                                        <p:tgtEl>
                                          <p:spTgt spid="77864"/>
                                        </p:tgtEl>
                                        <p:attrNameLst>
                                          <p:attrName>fill.type</p:attrName>
                                        </p:attrNameLst>
                                      </p:cBhvr>
                                      <p:to>
                                        <p:strVal val="solid"/>
                                      </p:to>
                                    </p:set>
                                    <p:set>
                                      <p:cBhvr>
                                        <p:cTn id="34" dur="500" fill="hold"/>
                                        <p:tgtEl>
                                          <p:spTgt spid="77864"/>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09 Who's Was Correct_.wav"/>
                                        </p:tgtEl>
                                      </p:cMediaNode>
                                    </p:audio>
                                  </p:subTnLst>
                                </p:cTn>
                              </p:par>
                            </p:childTnLst>
                          </p:cTn>
                        </p:par>
                      </p:childTnLst>
                    </p:cTn>
                  </p:par>
                </p:childTnLst>
              </p:cTn>
              <p:nextCondLst>
                <p:cond evt="onClick" delay="0">
                  <p:tgtEl>
                    <p:spTgt spid="77864"/>
                  </p:tgtEl>
                </p:cond>
              </p:nextCondLst>
            </p:seq>
            <p:seq concurrent="1" nextAc="seek">
              <p:cTn id="35" restart="whenNotActive" fill="hold" evtFilter="cancelBubble" nodeType="interactiveSeq">
                <p:stCondLst>
                  <p:cond evt="onClick" delay="0">
                    <p:tgtEl>
                      <p:spTgt spid="77863"/>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3"/>
                                        </p:tgtEl>
                                        <p:attrNameLst>
                                          <p:attrName>style.color</p:attrName>
                                        </p:attrNameLst>
                                      </p:cBhvr>
                                      <p:to>
                                        <a:srgbClr val="C00000"/>
                                      </p:to>
                                    </p:animClr>
                                    <p:animClr clrSpc="rgb" dir="cw">
                                      <p:cBhvr>
                                        <p:cTn id="40" dur="500" fill="hold"/>
                                        <p:tgtEl>
                                          <p:spTgt spid="77863"/>
                                        </p:tgtEl>
                                        <p:attrNameLst>
                                          <p:attrName>fillcolor</p:attrName>
                                        </p:attrNameLst>
                                      </p:cBhvr>
                                      <p:to>
                                        <a:srgbClr val="C00000"/>
                                      </p:to>
                                    </p:animClr>
                                    <p:set>
                                      <p:cBhvr>
                                        <p:cTn id="41" dur="500" fill="hold"/>
                                        <p:tgtEl>
                                          <p:spTgt spid="77863"/>
                                        </p:tgtEl>
                                        <p:attrNameLst>
                                          <p:attrName>fill.type</p:attrName>
                                        </p:attrNameLst>
                                      </p:cBhvr>
                                      <p:to>
                                        <p:strVal val="solid"/>
                                      </p:to>
                                    </p:set>
                                    <p:set>
                                      <p:cBhvr>
                                        <p:cTn id="42" dur="500" fill="hold"/>
                                        <p:tgtEl>
                                          <p:spTgt spid="7786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3"/>
                  </p:tgtEl>
                </p:cond>
              </p:nextCondLst>
            </p:seq>
            <p:seq concurrent="1" nextAc="seek">
              <p:cTn id="43" restart="whenNotActive" fill="hold" evtFilter="cancelBubble" nodeType="interactiveSeq">
                <p:stCondLst>
                  <p:cond evt="onClick" delay="0">
                    <p:tgtEl>
                      <p:spTgt spid="77861"/>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1"/>
                                        </p:tgtEl>
                                        <p:attrNameLst>
                                          <p:attrName>style.color</p:attrName>
                                        </p:attrNameLst>
                                      </p:cBhvr>
                                      <p:to>
                                        <a:srgbClr val="C00000"/>
                                      </p:to>
                                    </p:animClr>
                                    <p:animClr clrSpc="rgb" dir="cw">
                                      <p:cBhvr>
                                        <p:cTn id="48" dur="500" fill="hold"/>
                                        <p:tgtEl>
                                          <p:spTgt spid="77861"/>
                                        </p:tgtEl>
                                        <p:attrNameLst>
                                          <p:attrName>fillcolor</p:attrName>
                                        </p:attrNameLst>
                                      </p:cBhvr>
                                      <p:to>
                                        <a:srgbClr val="C00000"/>
                                      </p:to>
                                    </p:animClr>
                                    <p:set>
                                      <p:cBhvr>
                                        <p:cTn id="49" dur="500" fill="hold"/>
                                        <p:tgtEl>
                                          <p:spTgt spid="77861"/>
                                        </p:tgtEl>
                                        <p:attrNameLst>
                                          <p:attrName>fill.type</p:attrName>
                                        </p:attrNameLst>
                                      </p:cBhvr>
                                      <p:to>
                                        <p:strVal val="solid"/>
                                      </p:to>
                                    </p:set>
                                    <p:set>
                                      <p:cBhvr>
                                        <p:cTn id="50" dur="500" fill="hold"/>
                                        <p:tgtEl>
                                          <p:spTgt spid="7786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1"/>
                  </p:tgtEl>
                </p:cond>
              </p:nextCondLst>
            </p:seq>
            <p:seq concurrent="1" nextAc="seek">
              <p:cTn id="51" restart="whenNotActive" fill="hold" evtFilter="cancelBubble" nodeType="interactiveSeq">
                <p:stCondLst>
                  <p:cond evt="onClick" delay="0">
                    <p:tgtEl>
                      <p:spTgt spid="77862"/>
                    </p:tgtEl>
                  </p:cond>
                </p:stCondLst>
                <p:endSync evt="end" delay="0">
                  <p:rtn val="all"/>
                </p:endSync>
                <p:childTnLst>
                  <p:par>
                    <p:cTn id="52" fill="hold">
                      <p:stCondLst>
                        <p:cond delay="0"/>
                      </p:stCondLst>
                      <p:childTnLst>
                        <p:par>
                          <p:cTn id="53" fill="hold">
                            <p:stCondLst>
                              <p:cond delay="0"/>
                            </p:stCondLst>
                            <p:childTnLst>
                              <p:par>
                                <p:cTn id="54" presetID="19" presetClass="emph" presetSubtype="0" fill="hold" grpId="0" nodeType="clickEffect">
                                  <p:stCondLst>
                                    <p:cond delay="0"/>
                                  </p:stCondLst>
                                  <p:childTnLst>
                                    <p:animClr clrSpc="rgb" dir="cw">
                                      <p:cBhvr override="childStyle">
                                        <p:cTn id="55" dur="500" fill="hold"/>
                                        <p:tgtEl>
                                          <p:spTgt spid="77862"/>
                                        </p:tgtEl>
                                        <p:attrNameLst>
                                          <p:attrName>style.color</p:attrName>
                                        </p:attrNameLst>
                                      </p:cBhvr>
                                      <p:to>
                                        <a:srgbClr val="C00000"/>
                                      </p:to>
                                    </p:animClr>
                                    <p:animClr clrSpc="rgb" dir="cw">
                                      <p:cBhvr>
                                        <p:cTn id="56" dur="500" fill="hold"/>
                                        <p:tgtEl>
                                          <p:spTgt spid="77862"/>
                                        </p:tgtEl>
                                        <p:attrNameLst>
                                          <p:attrName>fillcolor</p:attrName>
                                        </p:attrNameLst>
                                      </p:cBhvr>
                                      <p:to>
                                        <a:srgbClr val="C00000"/>
                                      </p:to>
                                    </p:animClr>
                                    <p:set>
                                      <p:cBhvr>
                                        <p:cTn id="57" dur="500" fill="hold"/>
                                        <p:tgtEl>
                                          <p:spTgt spid="77862"/>
                                        </p:tgtEl>
                                        <p:attrNameLst>
                                          <p:attrName>fill.type</p:attrName>
                                        </p:attrNameLst>
                                      </p:cBhvr>
                                      <p:to>
                                        <p:strVal val="solid"/>
                                      </p:to>
                                    </p:set>
                                    <p:set>
                                      <p:cBhvr>
                                        <p:cTn id="58" dur="500" fill="hold"/>
                                        <p:tgtEl>
                                          <p:spTgt spid="7786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2"/>
                  </p:tgtEl>
                </p:cond>
              </p:nextCondLst>
            </p:seq>
          </p:childTnLst>
        </p:cTn>
      </p:par>
    </p:tnLst>
    <p:bldLst>
      <p:bldP spid="77886" grpId="0" animBg="1"/>
      <p:bldP spid="77862" grpId="0" animBg="1"/>
      <p:bldP spid="77862" grpId="1" animBg="1"/>
      <p:bldP spid="77861" grpId="0" animBg="1"/>
      <p:bldP spid="77864" grpId="0" animBg="1"/>
      <p:bldP spid="77863" grpId="0" animBg="1"/>
      <p:bldP spid="7786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858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414" y="545396"/>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231080"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$70,000</a:t>
            </a:r>
          </a:p>
        </p:txBody>
      </p:sp>
      <p:sp>
        <p:nvSpPr>
          <p:cNvPr id="77895" name="AutoShape 71"/>
          <p:cNvSpPr>
            <a:spLocks noChangeArrowheads="1"/>
          </p:cNvSpPr>
          <p:nvPr/>
        </p:nvSpPr>
        <p:spPr bwMode="auto">
          <a:xfrm>
            <a:off x="10513549" y="1185830"/>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37757" y="206375"/>
            <a:ext cx="10510860"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lnSpc>
                <a:spcPct val="115000"/>
              </a:lnSpc>
            </a:pPr>
            <a:r>
              <a:rPr lang="x-non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7.</a:t>
            </a:r>
            <a:r>
              <a:rPr lang="x-non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Nội năng của một vật là:</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2" name="AnswerD"/>
          <p:cNvSpPr>
            <a:spLocks noChangeArrowheads="1"/>
          </p:cNvSpPr>
          <p:nvPr/>
        </p:nvSpPr>
        <p:spPr bwMode="auto">
          <a:xfrm>
            <a:off x="206658" y="3262452"/>
            <a:ext cx="994827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B.</a:t>
            </a:r>
            <a:r>
              <a:rPr lang="de-DE" sz="2800" dirty="0">
                <a:solidFill>
                  <a:schemeClr val="bg1"/>
                </a:solidFill>
                <a:latin typeface="Times New Roman" panose="02020603050405020304" pitchFamily="18" charset="0"/>
                <a:cs typeface="Times New Roman" panose="02020603050405020304" pitchFamily="18" charset="0"/>
              </a:rPr>
              <a:t> Tổng cơ năng và động năng của các phân tử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206658" y="4129041"/>
            <a:ext cx="10025913" cy="78895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C</a:t>
            </a:r>
            <a:r>
              <a:rPr lang="de-DE" sz="2800" dirty="0">
                <a:solidFill>
                  <a:schemeClr val="bg1"/>
                </a:solidFill>
                <a:latin typeface="Times New Roman" panose="02020603050405020304" pitchFamily="18" charset="0"/>
                <a:cs typeface="Times New Roman" panose="02020603050405020304" pitchFamily="18" charset="0"/>
              </a:rPr>
              <a:t>. Hiệu cơ năng và động năng của các phân tử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206657" y="5142361"/>
            <a:ext cx="9948275" cy="80188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D</a:t>
            </a:r>
            <a:r>
              <a:rPr lang="de-DE" sz="2800" dirty="0">
                <a:solidFill>
                  <a:schemeClr val="bg1"/>
                </a:solidFill>
                <a:latin typeface="Times New Roman" panose="02020603050405020304" pitchFamily="18" charset="0"/>
                <a:cs typeface="Times New Roman" panose="02020603050405020304" pitchFamily="18" charset="0"/>
              </a:rPr>
              <a:t>. Tổng động năng và thế năng của các phân tử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206658" y="2380479"/>
            <a:ext cx="9980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A</a:t>
            </a:r>
            <a:r>
              <a:rPr lang="de-DE" sz="2800" dirty="0">
                <a:solidFill>
                  <a:schemeClr val="bg1"/>
                </a:solidFill>
                <a:latin typeface="Times New Roman" panose="02020603050405020304" pitchFamily="18" charset="0"/>
                <a:cs typeface="Times New Roman" panose="02020603050405020304" pitchFamily="18" charset="0"/>
              </a:rPr>
              <a:t>. Hiệu động năng và thế năng của các phân tử tạo nên vật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198135"/>
            <a:ext cx="2514600" cy="618013"/>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97366978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7"/>
                                        </p:tgtEl>
                                        <p:attrNameLst>
                                          <p:attrName>style.color</p:attrName>
                                        </p:attrNameLst>
                                      </p:cBhvr>
                                      <p:to>
                                        <a:srgbClr val="FFC000"/>
                                      </p:to>
                                    </p:animClr>
                                    <p:animClr clrSpc="rgb" dir="cw">
                                      <p:cBhvr>
                                        <p:cTn id="9" dur="500" fill="hold"/>
                                        <p:tgtEl>
                                          <p:spTgt spid="77887"/>
                                        </p:tgtEl>
                                        <p:attrNameLst>
                                          <p:attrName>fillcolor</p:attrName>
                                        </p:attrNameLst>
                                      </p:cBhvr>
                                      <p:to>
                                        <a:srgbClr val="FFC000"/>
                                      </p:to>
                                    </p:animClr>
                                    <p:set>
                                      <p:cBhvr>
                                        <p:cTn id="10" dur="500" fill="hold"/>
                                        <p:tgtEl>
                                          <p:spTgt spid="77887"/>
                                        </p:tgtEl>
                                        <p:attrNameLst>
                                          <p:attrName>fill.type</p:attrName>
                                        </p:attrNameLst>
                                      </p:cBhvr>
                                      <p:to>
                                        <p:strVal val="solid"/>
                                      </p:to>
                                    </p:set>
                                    <p:set>
                                      <p:cBhvr>
                                        <p:cTn id="11" dur="500" fill="hold"/>
                                        <p:tgtEl>
                                          <p:spTgt spid="77887"/>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77863"/>
                                        </p:tgtEl>
                                      </p:cBhvr>
                                    </p:animEffect>
                                    <p:set>
                                      <p:cBhvr>
                                        <p:cTn id="1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7" name="bomb.wav"/>
                                        </p:tgtEl>
                                      </p:cMediaNode>
                                    </p:audio>
                                  </p:subTnLst>
                                </p:cTn>
                              </p:par>
                              <p:par>
                                <p:cTn id="17" presetID="16" presetClass="exit" presetSubtype="21" fill="hold" grpId="1" nodeType="withEffect">
                                  <p:stCondLst>
                                    <p:cond delay="0"/>
                                  </p:stCondLst>
                                  <p:childTnLst>
                                    <p:animEffect transition="out" filter="barn(inVertical)">
                                      <p:cBhvr>
                                        <p:cTn id="18" dur="500"/>
                                        <p:tgtEl>
                                          <p:spTgt spid="77862"/>
                                        </p:tgtEl>
                                      </p:cBhvr>
                                    </p:animEffect>
                                    <p:set>
                                      <p:cBhvr>
                                        <p:cTn id="1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9"/>
                                        </p:tgtEl>
                                      </p:cBhvr>
                                    </p:cmd>
                                  </p:childTnLst>
                                </p:cTn>
                              </p:par>
                            </p:childTnLst>
                          </p:cTn>
                        </p:par>
                      </p:childTnLst>
                    </p:cTn>
                  </p:par>
                </p:childTnLst>
              </p:cTn>
              <p:nextCondLst>
                <p:cond evt="onClick" delay="0">
                  <p:tgtEl>
                    <p:spTgt spid="131"/>
                  </p:tgtEl>
                </p:cond>
              </p:nextCondLst>
            </p:seq>
            <p:video>
              <p:cMediaNode vol="80000">
                <p:cTn id="25" fill="hold" display="0">
                  <p:stCondLst>
                    <p:cond delay="indefinite"/>
                  </p:stCondLst>
                </p:cTn>
                <p:tgtEl>
                  <p:spTgt spid="159"/>
                </p:tgtEl>
              </p:cMediaNode>
            </p:video>
            <p:audio>
              <p:cMediaNode vol="57576" numSld="999" showWhenStopped="0">
                <p:cTn id="26" fill="hold" display="0">
                  <p:stCondLst>
                    <p:cond delay="indefinite"/>
                  </p:stCondLst>
                  <p:endCondLst>
                    <p:cond evt="onStopAudio" delay="0">
                      <p:tgtEl>
                        <p:sldTgt/>
                      </p:tgtEl>
                    </p:cond>
                  </p:endCondLst>
                </p:cTn>
                <p:tgtEl>
                  <p:spTgt spid="162"/>
                </p:tgtEl>
              </p:cMediaNode>
            </p:audio>
            <p:seq concurrent="1" nextAc="seek">
              <p:cTn id="27" restart="whenNotActive" fill="hold" evtFilter="cancelBubble" nodeType="interactiveSeq">
                <p:stCondLst>
                  <p:cond evt="onClick" delay="0">
                    <p:tgtEl>
                      <p:spTgt spid="77864"/>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repeatCount="indefinite" fill="hold" grpId="0" nodeType="clickEffect">
                                  <p:stCondLst>
                                    <p:cond delay="0"/>
                                  </p:stCondLst>
                                  <p:childTnLst>
                                    <p:animClr clrSpc="rgb" dir="cw">
                                      <p:cBhvr override="childStyle">
                                        <p:cTn id="31" dur="500" fill="hold"/>
                                        <p:tgtEl>
                                          <p:spTgt spid="77864"/>
                                        </p:tgtEl>
                                        <p:attrNameLst>
                                          <p:attrName>style.color</p:attrName>
                                        </p:attrNameLst>
                                      </p:cBhvr>
                                      <p:to>
                                        <a:srgbClr val="00B050"/>
                                      </p:to>
                                    </p:animClr>
                                    <p:animClr clrSpc="rgb" dir="cw">
                                      <p:cBhvr>
                                        <p:cTn id="32" dur="500" fill="hold"/>
                                        <p:tgtEl>
                                          <p:spTgt spid="77864"/>
                                        </p:tgtEl>
                                        <p:attrNameLst>
                                          <p:attrName>fillcolor</p:attrName>
                                        </p:attrNameLst>
                                      </p:cBhvr>
                                      <p:to>
                                        <a:srgbClr val="00B050"/>
                                      </p:to>
                                    </p:animClr>
                                    <p:set>
                                      <p:cBhvr>
                                        <p:cTn id="33" dur="500" fill="hold"/>
                                        <p:tgtEl>
                                          <p:spTgt spid="77864"/>
                                        </p:tgtEl>
                                        <p:attrNameLst>
                                          <p:attrName>fill.type</p:attrName>
                                        </p:attrNameLst>
                                      </p:cBhvr>
                                      <p:to>
                                        <p:strVal val="solid"/>
                                      </p:to>
                                    </p:set>
                                    <p:set>
                                      <p:cBhvr>
                                        <p:cTn id="34" dur="500" fill="hold"/>
                                        <p:tgtEl>
                                          <p:spTgt spid="77864"/>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09 Who's Was Correct_.wav"/>
                                        </p:tgtEl>
                                      </p:cMediaNode>
                                    </p:audio>
                                  </p:subTnLst>
                                </p:cTn>
                              </p:par>
                            </p:childTnLst>
                          </p:cTn>
                        </p:par>
                      </p:childTnLst>
                    </p:cTn>
                  </p:par>
                </p:childTnLst>
              </p:cTn>
              <p:nextCondLst>
                <p:cond evt="onClick" delay="0">
                  <p:tgtEl>
                    <p:spTgt spid="77864"/>
                  </p:tgtEl>
                </p:cond>
              </p:nextCondLst>
            </p:seq>
            <p:seq concurrent="1" nextAc="seek">
              <p:cTn id="35" restart="whenNotActive" fill="hold" evtFilter="cancelBubble" nodeType="interactiveSeq">
                <p:stCondLst>
                  <p:cond evt="onClick" delay="0">
                    <p:tgtEl>
                      <p:spTgt spid="77863"/>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3"/>
                                        </p:tgtEl>
                                        <p:attrNameLst>
                                          <p:attrName>style.color</p:attrName>
                                        </p:attrNameLst>
                                      </p:cBhvr>
                                      <p:to>
                                        <a:srgbClr val="C00000"/>
                                      </p:to>
                                    </p:animClr>
                                    <p:animClr clrSpc="rgb" dir="cw">
                                      <p:cBhvr>
                                        <p:cTn id="40" dur="500" fill="hold"/>
                                        <p:tgtEl>
                                          <p:spTgt spid="77863"/>
                                        </p:tgtEl>
                                        <p:attrNameLst>
                                          <p:attrName>fillcolor</p:attrName>
                                        </p:attrNameLst>
                                      </p:cBhvr>
                                      <p:to>
                                        <a:srgbClr val="C00000"/>
                                      </p:to>
                                    </p:animClr>
                                    <p:set>
                                      <p:cBhvr>
                                        <p:cTn id="41" dur="500" fill="hold"/>
                                        <p:tgtEl>
                                          <p:spTgt spid="77863"/>
                                        </p:tgtEl>
                                        <p:attrNameLst>
                                          <p:attrName>fill.type</p:attrName>
                                        </p:attrNameLst>
                                      </p:cBhvr>
                                      <p:to>
                                        <p:strVal val="solid"/>
                                      </p:to>
                                    </p:set>
                                    <p:set>
                                      <p:cBhvr>
                                        <p:cTn id="42" dur="500" fill="hold"/>
                                        <p:tgtEl>
                                          <p:spTgt spid="7786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3"/>
                  </p:tgtEl>
                </p:cond>
              </p:nextCondLst>
            </p:seq>
            <p:seq concurrent="1" nextAc="seek">
              <p:cTn id="43" restart="whenNotActive" fill="hold" evtFilter="cancelBubble" nodeType="interactiveSeq">
                <p:stCondLst>
                  <p:cond evt="onClick" delay="0">
                    <p:tgtEl>
                      <p:spTgt spid="77861"/>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1"/>
                                        </p:tgtEl>
                                        <p:attrNameLst>
                                          <p:attrName>style.color</p:attrName>
                                        </p:attrNameLst>
                                      </p:cBhvr>
                                      <p:to>
                                        <a:srgbClr val="C00000"/>
                                      </p:to>
                                    </p:animClr>
                                    <p:animClr clrSpc="rgb" dir="cw">
                                      <p:cBhvr>
                                        <p:cTn id="48" dur="500" fill="hold"/>
                                        <p:tgtEl>
                                          <p:spTgt spid="77861"/>
                                        </p:tgtEl>
                                        <p:attrNameLst>
                                          <p:attrName>fillcolor</p:attrName>
                                        </p:attrNameLst>
                                      </p:cBhvr>
                                      <p:to>
                                        <a:srgbClr val="C00000"/>
                                      </p:to>
                                    </p:animClr>
                                    <p:set>
                                      <p:cBhvr>
                                        <p:cTn id="49" dur="500" fill="hold"/>
                                        <p:tgtEl>
                                          <p:spTgt spid="77861"/>
                                        </p:tgtEl>
                                        <p:attrNameLst>
                                          <p:attrName>fill.type</p:attrName>
                                        </p:attrNameLst>
                                      </p:cBhvr>
                                      <p:to>
                                        <p:strVal val="solid"/>
                                      </p:to>
                                    </p:set>
                                    <p:set>
                                      <p:cBhvr>
                                        <p:cTn id="50" dur="500" fill="hold"/>
                                        <p:tgtEl>
                                          <p:spTgt spid="7786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1"/>
                  </p:tgtEl>
                </p:cond>
              </p:nextCondLst>
            </p:seq>
            <p:seq concurrent="1" nextAc="seek">
              <p:cTn id="51" restart="whenNotActive" fill="hold" evtFilter="cancelBubble" nodeType="interactiveSeq">
                <p:stCondLst>
                  <p:cond evt="onClick" delay="0">
                    <p:tgtEl>
                      <p:spTgt spid="77862"/>
                    </p:tgtEl>
                  </p:cond>
                </p:stCondLst>
                <p:endSync evt="end" delay="0">
                  <p:rtn val="all"/>
                </p:endSync>
                <p:childTnLst>
                  <p:par>
                    <p:cTn id="52" fill="hold">
                      <p:stCondLst>
                        <p:cond delay="0"/>
                      </p:stCondLst>
                      <p:childTnLst>
                        <p:par>
                          <p:cTn id="53" fill="hold">
                            <p:stCondLst>
                              <p:cond delay="0"/>
                            </p:stCondLst>
                            <p:childTnLst>
                              <p:par>
                                <p:cTn id="54" presetID="19" presetClass="emph" presetSubtype="0" fill="hold" grpId="0" nodeType="clickEffect">
                                  <p:stCondLst>
                                    <p:cond delay="0"/>
                                  </p:stCondLst>
                                  <p:childTnLst>
                                    <p:animClr clrSpc="rgb" dir="cw">
                                      <p:cBhvr override="childStyle">
                                        <p:cTn id="55" dur="500" fill="hold"/>
                                        <p:tgtEl>
                                          <p:spTgt spid="77862"/>
                                        </p:tgtEl>
                                        <p:attrNameLst>
                                          <p:attrName>style.color</p:attrName>
                                        </p:attrNameLst>
                                      </p:cBhvr>
                                      <p:to>
                                        <a:srgbClr val="C00000"/>
                                      </p:to>
                                    </p:animClr>
                                    <p:animClr clrSpc="rgb" dir="cw">
                                      <p:cBhvr>
                                        <p:cTn id="56" dur="500" fill="hold"/>
                                        <p:tgtEl>
                                          <p:spTgt spid="77862"/>
                                        </p:tgtEl>
                                        <p:attrNameLst>
                                          <p:attrName>fillcolor</p:attrName>
                                        </p:attrNameLst>
                                      </p:cBhvr>
                                      <p:to>
                                        <a:srgbClr val="C00000"/>
                                      </p:to>
                                    </p:animClr>
                                    <p:set>
                                      <p:cBhvr>
                                        <p:cTn id="57" dur="500" fill="hold"/>
                                        <p:tgtEl>
                                          <p:spTgt spid="77862"/>
                                        </p:tgtEl>
                                        <p:attrNameLst>
                                          <p:attrName>fill.type</p:attrName>
                                        </p:attrNameLst>
                                      </p:cBhvr>
                                      <p:to>
                                        <p:strVal val="solid"/>
                                      </p:to>
                                    </p:set>
                                    <p:set>
                                      <p:cBhvr>
                                        <p:cTn id="58" dur="500" fill="hold"/>
                                        <p:tgtEl>
                                          <p:spTgt spid="7786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2"/>
                  </p:tgtEl>
                </p:cond>
              </p:nextCondLst>
            </p:seq>
          </p:childTnLst>
        </p:cTn>
      </p:par>
    </p:tnLst>
    <p:bldLst>
      <p:bldP spid="77887" grpId="0" animBg="1"/>
      <p:bldP spid="77862" grpId="0" animBg="1"/>
      <p:bldP spid="77862" grpId="1" animBg="1"/>
      <p:bldP spid="77861" grpId="0" animBg="1"/>
      <p:bldP spid="77864" grpId="0" animBg="1"/>
      <p:bldP spid="77863" grpId="0" animBg="1"/>
      <p:bldP spid="7786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1" name="AutoShape 27"/>
          <p:cNvSpPr>
            <a:spLocks noChangeArrowheads="1"/>
          </p:cNvSpPr>
          <p:nvPr/>
        </p:nvSpPr>
        <p:spPr bwMode="gray">
          <a:xfrm>
            <a:off x="3881438" y="1981218"/>
            <a:ext cx="6625849" cy="919163"/>
          </a:xfrm>
          <a:prstGeom prst="roundRect">
            <a:avLst>
              <a:gd name="adj" fmla="val 50000"/>
            </a:avLst>
          </a:prstGeom>
          <a:solidFill>
            <a:srgbClr val="FFCCFF"/>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r>
              <a:rPr lang="en-US" sz="3200" b="1" dirty="0" err="1">
                <a:ln>
                  <a:solidFill>
                    <a:srgbClr val="0000FF"/>
                  </a:solidFill>
                </a:ln>
                <a:solidFill>
                  <a:srgbClr val="0000FF"/>
                </a:solidFill>
                <a:latin typeface="Times New Roman" panose="02020603050405020304" pitchFamily="18" charset="0"/>
                <a:cs typeface="Times New Roman" pitchFamily="18" charset="0"/>
              </a:rPr>
              <a:t>Khái</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niệm</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về</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năng</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lượng</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nhiệt</a:t>
            </a:r>
            <a:endParaRPr lang="en-US" sz="3200" b="1" dirty="0">
              <a:ln>
                <a:solidFill>
                  <a:srgbClr val="0000FF"/>
                </a:solidFill>
              </a:ln>
              <a:solidFill>
                <a:srgbClr val="0000FF"/>
              </a:solidFill>
              <a:latin typeface="Times New Roman" panose="02020603050405020304" pitchFamily="18" charset="0"/>
              <a:cs typeface="Times New Roman" pitchFamily="18" charset="0"/>
            </a:endParaRPr>
          </a:p>
        </p:txBody>
      </p:sp>
      <p:sp>
        <p:nvSpPr>
          <p:cNvPr id="15" name="AutoShape 43"/>
          <p:cNvSpPr>
            <a:spLocks noChangeArrowheads="1"/>
          </p:cNvSpPr>
          <p:nvPr/>
        </p:nvSpPr>
        <p:spPr bwMode="gray">
          <a:xfrm>
            <a:off x="3900488" y="3352089"/>
            <a:ext cx="6610661" cy="1019175"/>
          </a:xfrm>
          <a:prstGeom prst="roundRect">
            <a:avLst>
              <a:gd name="adj" fmla="val 50000"/>
            </a:avLst>
          </a:prstGeom>
          <a:solidFill>
            <a:srgbClr val="FFCC99"/>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r>
              <a:rPr lang="en-US" sz="3200" b="1" dirty="0" err="1">
                <a:ln>
                  <a:solidFill>
                    <a:srgbClr val="0000FF"/>
                  </a:solidFill>
                </a:ln>
                <a:solidFill>
                  <a:srgbClr val="0000FF"/>
                </a:solidFill>
                <a:latin typeface="Times New Roman" panose="02020603050405020304" pitchFamily="18" charset="0"/>
                <a:cs typeface="Times New Roman" pitchFamily="18" charset="0"/>
              </a:rPr>
              <a:t>Nội</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năng</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của</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vật</a:t>
            </a:r>
            <a:endParaRPr lang="en-US" sz="3200" b="1" dirty="0">
              <a:ln>
                <a:solidFill>
                  <a:srgbClr val="0000FF"/>
                </a:solidFill>
              </a:ln>
              <a:solidFill>
                <a:srgbClr val="0000FF"/>
              </a:solidFill>
              <a:latin typeface="Times New Roman" panose="02020603050405020304" pitchFamily="18" charset="0"/>
              <a:cs typeface="Times New Roman" pitchFamily="18" charset="0"/>
            </a:endParaRPr>
          </a:p>
        </p:txBody>
      </p:sp>
      <p:grpSp>
        <p:nvGrpSpPr>
          <p:cNvPr id="2" name="Group 7"/>
          <p:cNvGrpSpPr>
            <a:grpSpLocks/>
          </p:cNvGrpSpPr>
          <p:nvPr/>
        </p:nvGrpSpPr>
        <p:grpSpPr bwMode="auto">
          <a:xfrm>
            <a:off x="1854780" y="2390675"/>
            <a:ext cx="1095791" cy="228870"/>
            <a:chOff x="0" y="1896"/>
            <a:chExt cx="5760" cy="120"/>
          </a:xfrm>
          <a:solidFill>
            <a:srgbClr val="66FFFF"/>
          </a:solidFill>
        </p:grpSpPr>
        <p:sp>
          <p:nvSpPr>
            <p:cNvPr id="1095" name="Rectangle 8"/>
            <p:cNvSpPr>
              <a:spLocks noChangeArrowheads="1"/>
            </p:cNvSpPr>
            <p:nvPr/>
          </p:nvSpPr>
          <p:spPr bwMode="gray">
            <a:xfrm>
              <a:off x="0" y="1896"/>
              <a:ext cx="5760" cy="47"/>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1096" name="Rectangle 9"/>
            <p:cNvSpPr>
              <a:spLocks noChangeArrowheads="1"/>
            </p:cNvSpPr>
            <p:nvPr/>
          </p:nvSpPr>
          <p:spPr bwMode="gray">
            <a:xfrm>
              <a:off x="0" y="1942"/>
              <a:ext cx="5760" cy="74"/>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grpSp>
      <p:grpSp>
        <p:nvGrpSpPr>
          <p:cNvPr id="3" name="Group 10"/>
          <p:cNvGrpSpPr>
            <a:grpSpLocks/>
          </p:cNvGrpSpPr>
          <p:nvPr/>
        </p:nvGrpSpPr>
        <p:grpSpPr bwMode="auto">
          <a:xfrm>
            <a:off x="1130300" y="1372280"/>
            <a:ext cx="827088" cy="1447800"/>
            <a:chOff x="1466" y="2341"/>
            <a:chExt cx="521" cy="623"/>
          </a:xfrm>
          <a:solidFill>
            <a:srgbClr val="66FFFF"/>
          </a:solidFill>
        </p:grpSpPr>
        <p:grpSp>
          <p:nvGrpSpPr>
            <p:cNvPr id="1082" name="Group 11"/>
            <p:cNvGrpSpPr>
              <a:grpSpLocks/>
            </p:cNvGrpSpPr>
            <p:nvPr/>
          </p:nvGrpSpPr>
          <p:grpSpPr bwMode="auto">
            <a:xfrm rot="5400000">
              <a:off x="1456" y="2517"/>
              <a:ext cx="537" cy="185"/>
              <a:chOff x="0" y="1896"/>
              <a:chExt cx="5760" cy="120"/>
            </a:xfrm>
            <a:grpFill/>
          </p:grpSpPr>
          <p:sp>
            <p:nvSpPr>
              <p:cNvPr id="1093" name="Rectangle 12"/>
              <p:cNvSpPr>
                <a:spLocks noChangeArrowheads="1"/>
              </p:cNvSpPr>
              <p:nvPr/>
            </p:nvSpPr>
            <p:spPr bwMode="gray">
              <a:xfrm>
                <a:off x="0" y="1896"/>
                <a:ext cx="5760" cy="47"/>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1094" name="Rectangle 13"/>
              <p:cNvSpPr>
                <a:spLocks noChangeArrowheads="1"/>
              </p:cNvSpPr>
              <p:nvPr/>
            </p:nvSpPr>
            <p:spPr bwMode="gray">
              <a:xfrm>
                <a:off x="0" y="1942"/>
                <a:ext cx="5760" cy="74"/>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grpSp>
        <p:grpSp>
          <p:nvGrpSpPr>
            <p:cNvPr id="1083" name="Group 14"/>
            <p:cNvGrpSpPr>
              <a:grpSpLocks/>
            </p:cNvGrpSpPr>
            <p:nvPr/>
          </p:nvGrpSpPr>
          <p:grpSpPr bwMode="auto">
            <a:xfrm rot="5400000">
              <a:off x="1529" y="2506"/>
              <a:ext cx="395" cy="521"/>
              <a:chOff x="1844" y="1586"/>
              <a:chExt cx="1756" cy="2087"/>
            </a:xfrm>
            <a:grpFill/>
          </p:grpSpPr>
          <p:sp>
            <p:nvSpPr>
              <p:cNvPr id="6159" name="AutoShape 15"/>
              <p:cNvSpPr>
                <a:spLocks noChangeArrowheads="1"/>
              </p:cNvSpPr>
              <p:nvPr/>
            </p:nvSpPr>
            <p:spPr bwMode="gray">
              <a:xfrm rot="16200000" flipH="1">
                <a:off x="1792" y="2589"/>
                <a:ext cx="309" cy="205"/>
              </a:xfrm>
              <a:prstGeom prst="upArrow">
                <a:avLst>
                  <a:gd name="adj1" fmla="val 51676"/>
                  <a:gd name="adj2" fmla="val 100000"/>
                </a:avLst>
              </a:prstGeom>
              <a:grpFill/>
              <a:ln w="9525" algn="ctr">
                <a:noFill/>
                <a:miter lim="800000"/>
                <a:headEnd/>
                <a:tailEnd/>
              </a:ln>
              <a:effectLst/>
            </p:spPr>
            <p:txBody>
              <a:bodyPr wrap="none" anchor="ctr"/>
              <a:lstStyle/>
              <a:p>
                <a:pPr>
                  <a:defRPr/>
                </a:pPr>
                <a:endParaRPr lang="en-US"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1088" name="Oval 19"/>
              <p:cNvSpPr>
                <a:spLocks noChangeArrowheads="1"/>
              </p:cNvSpPr>
              <p:nvPr/>
            </p:nvSpPr>
            <p:spPr bwMode="gray">
              <a:xfrm>
                <a:off x="2170" y="1586"/>
                <a:ext cx="1430" cy="2087"/>
              </a:xfrm>
              <a:prstGeom prst="ellipse">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grpSp>
      </p:grpSp>
      <p:grpSp>
        <p:nvGrpSpPr>
          <p:cNvPr id="6" name="Group 24"/>
          <p:cNvGrpSpPr>
            <a:grpSpLocks/>
          </p:cNvGrpSpPr>
          <p:nvPr/>
        </p:nvGrpSpPr>
        <p:grpSpPr bwMode="auto">
          <a:xfrm rot="5400000">
            <a:off x="2810593" y="2847876"/>
            <a:ext cx="1173163" cy="144463"/>
            <a:chOff x="0" y="1896"/>
            <a:chExt cx="5760" cy="120"/>
          </a:xfrm>
          <a:solidFill>
            <a:srgbClr val="66FFFF"/>
          </a:solidFill>
        </p:grpSpPr>
        <p:sp>
          <p:nvSpPr>
            <p:cNvPr id="1080" name="Rectangle 25"/>
            <p:cNvSpPr>
              <a:spLocks noChangeArrowheads="1"/>
            </p:cNvSpPr>
            <p:nvPr/>
          </p:nvSpPr>
          <p:spPr bwMode="gray">
            <a:xfrm>
              <a:off x="0" y="1896"/>
              <a:ext cx="5760" cy="47"/>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1081" name="Rectangle 26"/>
            <p:cNvSpPr>
              <a:spLocks noChangeArrowheads="1"/>
            </p:cNvSpPr>
            <p:nvPr/>
          </p:nvSpPr>
          <p:spPr bwMode="gray">
            <a:xfrm>
              <a:off x="0" y="1942"/>
              <a:ext cx="5760" cy="74"/>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grpSp>
      <p:grpSp>
        <p:nvGrpSpPr>
          <p:cNvPr id="7" name="Group 28"/>
          <p:cNvGrpSpPr>
            <a:grpSpLocks/>
          </p:cNvGrpSpPr>
          <p:nvPr/>
        </p:nvGrpSpPr>
        <p:grpSpPr bwMode="auto">
          <a:xfrm>
            <a:off x="2970266" y="2031675"/>
            <a:ext cx="853819" cy="836579"/>
            <a:chOff x="3318" y="926"/>
            <a:chExt cx="520" cy="502"/>
          </a:xfrm>
          <a:solidFill>
            <a:srgbClr val="66FFFF"/>
          </a:solidFill>
        </p:grpSpPr>
        <p:grpSp>
          <p:nvGrpSpPr>
            <p:cNvPr id="1069" name="Group 29"/>
            <p:cNvGrpSpPr>
              <a:grpSpLocks/>
            </p:cNvGrpSpPr>
            <p:nvPr/>
          </p:nvGrpSpPr>
          <p:grpSpPr bwMode="auto">
            <a:xfrm rot="5400000">
              <a:off x="3327" y="917"/>
              <a:ext cx="502" cy="520"/>
              <a:chOff x="2078" y="1821"/>
              <a:chExt cx="1615" cy="1613"/>
            </a:xfrm>
            <a:grpFill/>
          </p:grpSpPr>
          <p:sp>
            <p:nvSpPr>
              <p:cNvPr id="1074" name="Oval 33" descr="Bouquet"/>
              <p:cNvSpPr>
                <a:spLocks noChangeArrowheads="1"/>
              </p:cNvSpPr>
              <p:nvPr/>
            </p:nvSpPr>
            <p:spPr bwMode="gray">
              <a:xfrm>
                <a:off x="2078" y="1821"/>
                <a:ext cx="1615" cy="1613"/>
              </a:xfrm>
              <a:prstGeom prst="ellipse">
                <a:avLst/>
              </a:prstGeom>
              <a:gr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1075" name="Oval 34" descr="Bouquet">
                <a:hlinkClick r:id="rId2" action="ppaction://hlinkpres?slideindex=1&amp;slidetitle="/>
              </p:cNvPr>
              <p:cNvSpPr>
                <a:spLocks noChangeArrowheads="1"/>
              </p:cNvSpPr>
              <p:nvPr/>
            </p:nvSpPr>
            <p:spPr bwMode="gray">
              <a:xfrm>
                <a:off x="2170" y="1911"/>
                <a:ext cx="1430" cy="1429"/>
              </a:xfrm>
              <a:prstGeom prst="ellipse">
                <a:avLst/>
              </a:prstGeom>
              <a:grpFill/>
              <a:ln w="9525"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grpSp>
        <p:sp>
          <p:nvSpPr>
            <p:cNvPr id="1070" name="WordArt 39">
              <a:hlinkClick r:id="rId2" action="ppaction://hlinkpres?slideindex=1&amp;slidetitle="/>
            </p:cNvPr>
            <p:cNvSpPr>
              <a:spLocks noChangeArrowheads="1" noChangeShapeType="1" noTextEdit="1"/>
            </p:cNvSpPr>
            <p:nvPr/>
          </p:nvSpPr>
          <p:spPr bwMode="auto">
            <a:xfrm>
              <a:off x="3493" y="1036"/>
              <a:ext cx="171" cy="282"/>
            </a:xfrm>
            <a:prstGeom prst="rect">
              <a:avLst/>
            </a:prstGeom>
            <a:grpFill/>
          </p:spPr>
          <p:txBody>
            <a:bodyPr wrap="none" fromWordArt="1">
              <a:prstTxWarp prst="textSlantUp">
                <a:avLst>
                  <a:gd name="adj" fmla="val 29167"/>
                </a:avLst>
              </a:prstTxWarp>
            </a:bodyPr>
            <a:lstStyle/>
            <a:p>
              <a:pPr algn="ctr" eaLnBrk="1" hangingPunct="1">
                <a:defRPr/>
              </a:pPr>
              <a:r>
                <a:rPr lang="vi-VN" sz="32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I</a:t>
              </a:r>
            </a:p>
          </p:txBody>
        </p:sp>
      </p:grpSp>
      <p:grpSp>
        <p:nvGrpSpPr>
          <p:cNvPr id="9" name="Group 44"/>
          <p:cNvGrpSpPr>
            <a:grpSpLocks/>
          </p:cNvGrpSpPr>
          <p:nvPr/>
        </p:nvGrpSpPr>
        <p:grpSpPr bwMode="auto">
          <a:xfrm>
            <a:off x="2908643" y="3375463"/>
            <a:ext cx="977065" cy="994214"/>
            <a:chOff x="3322" y="1766"/>
            <a:chExt cx="519" cy="502"/>
          </a:xfrm>
          <a:solidFill>
            <a:srgbClr val="66FFFF"/>
          </a:solidFill>
        </p:grpSpPr>
        <p:sp>
          <p:nvSpPr>
            <p:cNvPr id="1063" name="Oval 49" descr="Bouquet"/>
            <p:cNvSpPr>
              <a:spLocks noChangeArrowheads="1"/>
            </p:cNvSpPr>
            <p:nvPr/>
          </p:nvSpPr>
          <p:spPr bwMode="gray">
            <a:xfrm rot="5400000">
              <a:off x="3331" y="1757"/>
              <a:ext cx="502" cy="519"/>
            </a:xfrm>
            <a:prstGeom prst="ellipse">
              <a:avLst/>
            </a:prstGeom>
            <a:gr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1059" name="WordArt 55">
              <a:hlinkClick r:id="rId3" action="ppaction://hlinkpres?slideindex=1&amp;slidetitle="/>
            </p:cNvPr>
            <p:cNvSpPr>
              <a:spLocks noChangeArrowheads="1" noChangeShapeType="1" noTextEdit="1"/>
            </p:cNvSpPr>
            <p:nvPr/>
          </p:nvSpPr>
          <p:spPr bwMode="auto">
            <a:xfrm>
              <a:off x="3447" y="1852"/>
              <a:ext cx="270" cy="282"/>
            </a:xfrm>
            <a:prstGeom prst="rect">
              <a:avLst/>
            </a:prstGeom>
            <a:grpFill/>
          </p:spPr>
          <p:txBody>
            <a:bodyPr wrap="none" fromWordArt="1">
              <a:prstTxWarp prst="textSlantUp">
                <a:avLst>
                  <a:gd name="adj" fmla="val 29167"/>
                </a:avLst>
              </a:prstTxWarp>
            </a:bodyPr>
            <a:lstStyle/>
            <a:p>
              <a:pPr algn="ctr" eaLnBrk="1" hangingPunct="1">
                <a:defRPr/>
              </a:pPr>
              <a:r>
                <a:rPr lang="vi-VN" sz="32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II</a:t>
              </a:r>
            </a:p>
          </p:txBody>
        </p:sp>
      </p:grpSp>
      <p:sp>
        <p:nvSpPr>
          <p:cNvPr id="1056" name="Oval 19" descr="Oak"/>
          <p:cNvSpPr>
            <a:spLocks noChangeArrowheads="1"/>
          </p:cNvSpPr>
          <p:nvPr/>
        </p:nvSpPr>
        <p:spPr bwMode="auto">
          <a:xfrm rot="21265444">
            <a:off x="993020" y="330735"/>
            <a:ext cx="1187303" cy="1159082"/>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graphicFrame>
        <p:nvGraphicFramePr>
          <p:cNvPr id="4106" name="Object 2"/>
          <p:cNvGraphicFramePr>
            <a:graphicFrameLocks noChangeAspect="1"/>
          </p:cNvGraphicFramePr>
          <p:nvPr/>
        </p:nvGraphicFramePr>
        <p:xfrm>
          <a:off x="38100" y="4381500"/>
          <a:ext cx="1843088" cy="2400300"/>
        </p:xfrm>
        <a:graphic>
          <a:graphicData uri="http://schemas.openxmlformats.org/presentationml/2006/ole">
            <mc:AlternateContent xmlns:mc="http://schemas.openxmlformats.org/markup-compatibility/2006">
              <mc:Choice xmlns:v="urn:schemas-microsoft-com:vml" Requires="v">
                <p:oleObj name="Clip" r:id="rId4" imgW="3535680" imgH="4450080" progId="">
                  <p:embed/>
                </p:oleObj>
              </mc:Choice>
              <mc:Fallback>
                <p:oleObj name="Clip" r:id="rId4" imgW="3535680" imgH="44500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4381500"/>
                        <a:ext cx="18430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 name="AutoShape 27"/>
          <p:cNvSpPr>
            <a:spLocks noChangeArrowheads="1"/>
          </p:cNvSpPr>
          <p:nvPr/>
        </p:nvSpPr>
        <p:spPr bwMode="gray">
          <a:xfrm>
            <a:off x="2209800" y="304800"/>
            <a:ext cx="8297487" cy="1223963"/>
          </a:xfrm>
          <a:prstGeom prst="roundRect">
            <a:avLst>
              <a:gd name="adj" fmla="val 50000"/>
            </a:avLst>
          </a:prstGeom>
          <a:solidFill>
            <a:srgbClr val="CCFFFF"/>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3200" b="1" dirty="0">
                <a:ln>
                  <a:solidFill>
                    <a:srgbClr val="0000FF"/>
                  </a:solidFill>
                </a:ln>
                <a:solidFill>
                  <a:srgbClr val="C00000"/>
                </a:solidFill>
                <a:latin typeface="Times New Roman" panose="02020603050405020304" pitchFamily="18" charset="0"/>
                <a:cs typeface="Times New Roman" pitchFamily="18" charset="0"/>
              </a:rPr>
              <a:t>NỘI DUNG BÀI HỌC</a:t>
            </a:r>
          </a:p>
        </p:txBody>
      </p:sp>
      <p:sp>
        <p:nvSpPr>
          <p:cNvPr id="28" name="AutoShape 43"/>
          <p:cNvSpPr>
            <a:spLocks noChangeArrowheads="1"/>
          </p:cNvSpPr>
          <p:nvPr/>
        </p:nvSpPr>
        <p:spPr bwMode="gray">
          <a:xfrm>
            <a:off x="3897908" y="4961326"/>
            <a:ext cx="6610661" cy="1019175"/>
          </a:xfrm>
          <a:prstGeom prst="roundRect">
            <a:avLst>
              <a:gd name="adj" fmla="val 50000"/>
            </a:avLst>
          </a:prstGeom>
          <a:solidFill>
            <a:srgbClr val="FFCC99"/>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r>
              <a:rPr lang="en-US" sz="3200" b="1" dirty="0" err="1">
                <a:ln>
                  <a:solidFill>
                    <a:srgbClr val="0000FF"/>
                  </a:solidFill>
                </a:ln>
                <a:solidFill>
                  <a:srgbClr val="0000FF"/>
                </a:solidFill>
                <a:latin typeface="Times New Roman" panose="02020603050405020304" pitchFamily="18" charset="0"/>
                <a:cs typeface="Times New Roman" pitchFamily="18" charset="0"/>
              </a:rPr>
              <a:t>Đo</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năng</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lượng</a:t>
            </a:r>
            <a:r>
              <a:rPr lang="en-US" sz="3200" b="1" dirty="0">
                <a:ln>
                  <a:solidFill>
                    <a:srgbClr val="0000FF"/>
                  </a:solidFill>
                </a:ln>
                <a:solidFill>
                  <a:srgbClr val="0000FF"/>
                </a:solidFill>
                <a:latin typeface="Times New Roman" panose="02020603050405020304" pitchFamily="18" charset="0"/>
                <a:cs typeface="Times New Roman" pitchFamily="18" charset="0"/>
              </a:rPr>
              <a:t> </a:t>
            </a:r>
            <a:r>
              <a:rPr lang="en-US" sz="3200" b="1" dirty="0" err="1">
                <a:ln>
                  <a:solidFill>
                    <a:srgbClr val="0000FF"/>
                  </a:solidFill>
                </a:ln>
                <a:solidFill>
                  <a:srgbClr val="0000FF"/>
                </a:solidFill>
                <a:latin typeface="Times New Roman" panose="02020603050405020304" pitchFamily="18" charset="0"/>
                <a:cs typeface="Times New Roman" pitchFamily="18" charset="0"/>
              </a:rPr>
              <a:t>nhiệt</a:t>
            </a:r>
            <a:endParaRPr lang="en-US" sz="3200" b="1" dirty="0">
              <a:ln>
                <a:solidFill>
                  <a:srgbClr val="0000FF"/>
                </a:solidFill>
              </a:ln>
              <a:solidFill>
                <a:srgbClr val="0000FF"/>
              </a:solidFill>
              <a:latin typeface="Times New Roman" panose="02020603050405020304" pitchFamily="18" charset="0"/>
              <a:cs typeface="Times New Roman" pitchFamily="18" charset="0"/>
            </a:endParaRPr>
          </a:p>
        </p:txBody>
      </p:sp>
      <p:grpSp>
        <p:nvGrpSpPr>
          <p:cNvPr id="29" name="Group 24"/>
          <p:cNvGrpSpPr>
            <a:grpSpLocks/>
          </p:cNvGrpSpPr>
          <p:nvPr/>
        </p:nvGrpSpPr>
        <p:grpSpPr bwMode="auto">
          <a:xfrm rot="5400000">
            <a:off x="3022263" y="4686863"/>
            <a:ext cx="747239" cy="141884"/>
            <a:chOff x="0" y="1896"/>
            <a:chExt cx="5760" cy="120"/>
          </a:xfrm>
          <a:solidFill>
            <a:srgbClr val="66FFFF"/>
          </a:solidFill>
        </p:grpSpPr>
        <p:sp>
          <p:nvSpPr>
            <p:cNvPr id="30" name="Rectangle 25"/>
            <p:cNvSpPr>
              <a:spLocks noChangeArrowheads="1"/>
            </p:cNvSpPr>
            <p:nvPr/>
          </p:nvSpPr>
          <p:spPr bwMode="gray">
            <a:xfrm>
              <a:off x="0" y="1896"/>
              <a:ext cx="5760" cy="47"/>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31" name="Rectangle 26"/>
            <p:cNvSpPr>
              <a:spLocks noChangeArrowheads="1"/>
            </p:cNvSpPr>
            <p:nvPr/>
          </p:nvSpPr>
          <p:spPr bwMode="gray">
            <a:xfrm>
              <a:off x="0" y="1942"/>
              <a:ext cx="5760" cy="74"/>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grpSp>
      <p:grpSp>
        <p:nvGrpSpPr>
          <p:cNvPr id="32" name="Group 44"/>
          <p:cNvGrpSpPr>
            <a:grpSpLocks/>
          </p:cNvGrpSpPr>
          <p:nvPr/>
        </p:nvGrpSpPr>
        <p:grpSpPr bwMode="auto">
          <a:xfrm>
            <a:off x="2906063" y="4984700"/>
            <a:ext cx="977065" cy="994214"/>
            <a:chOff x="3322" y="1766"/>
            <a:chExt cx="519" cy="502"/>
          </a:xfrm>
          <a:solidFill>
            <a:srgbClr val="66FFFF"/>
          </a:solidFill>
        </p:grpSpPr>
        <p:sp>
          <p:nvSpPr>
            <p:cNvPr id="33" name="Oval 49" descr="Bouquet"/>
            <p:cNvSpPr>
              <a:spLocks noChangeArrowheads="1"/>
            </p:cNvSpPr>
            <p:nvPr/>
          </p:nvSpPr>
          <p:spPr bwMode="gray">
            <a:xfrm rot="5400000">
              <a:off x="3331" y="1757"/>
              <a:ext cx="502" cy="519"/>
            </a:xfrm>
            <a:prstGeom prst="ellipse">
              <a:avLst/>
            </a:prstGeom>
            <a:grpFill/>
            <a:ln w="57150" algn="ctr">
              <a:solidFill>
                <a:srgbClr val="009900"/>
              </a:solidFill>
              <a:round/>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vi-VN" sz="3200">
                <a:ln>
                  <a:solidFill>
                    <a:srgbClr val="0000FF"/>
                  </a:solidFill>
                </a:ln>
                <a:solidFill>
                  <a:srgbClr val="0000FF"/>
                </a:solidFill>
                <a:latin typeface="Times New Roman" panose="02020603050405020304" pitchFamily="18" charset="0"/>
                <a:cs typeface="Times New Roman" panose="02020603050405020304" pitchFamily="18" charset="0"/>
              </a:endParaRPr>
            </a:p>
          </p:txBody>
        </p:sp>
        <p:sp>
          <p:nvSpPr>
            <p:cNvPr id="34" name="WordArt 55">
              <a:hlinkClick r:id="rId3" action="ppaction://hlinkpres?slideindex=1&amp;slidetitle="/>
            </p:cNvPr>
            <p:cNvSpPr>
              <a:spLocks noChangeArrowheads="1" noChangeShapeType="1" noTextEdit="1"/>
            </p:cNvSpPr>
            <p:nvPr/>
          </p:nvSpPr>
          <p:spPr bwMode="auto">
            <a:xfrm>
              <a:off x="3447" y="1852"/>
              <a:ext cx="270" cy="282"/>
            </a:xfrm>
            <a:prstGeom prst="rect">
              <a:avLst/>
            </a:prstGeom>
            <a:grpFill/>
          </p:spPr>
          <p:txBody>
            <a:bodyPr wrap="none" fromWordArt="1">
              <a:prstTxWarp prst="textSlantUp">
                <a:avLst>
                  <a:gd name="adj" fmla="val 29167"/>
                </a:avLst>
              </a:prstTxWarp>
            </a:bodyPr>
            <a:lstStyle/>
            <a:p>
              <a:pPr algn="ctr" eaLnBrk="1" hangingPunct="1">
                <a:defRPr/>
              </a:pPr>
              <a:r>
                <a:rPr lang="vi-VN" sz="32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III</a:t>
              </a:r>
            </a:p>
          </p:txBody>
        </p:sp>
      </p:grpSp>
    </p:spTree>
    <p:extLst>
      <p:ext uri="{BB962C8B-B14F-4D97-AF65-F5344CB8AC3E}">
        <p14:creationId xmlns:p14="http://schemas.microsoft.com/office/powerpoint/2010/main" val="157965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6"/>
                                        </p:tgtEl>
                                        <p:attrNameLst>
                                          <p:attrName>style.visibility</p:attrName>
                                        </p:attrNameLst>
                                      </p:cBhvr>
                                      <p:to>
                                        <p:strVal val="visible"/>
                                      </p:to>
                                    </p:set>
                                    <p:animEffect transition="in" filter="fade">
                                      <p:cBhvr>
                                        <p:cTn id="7" dur="500"/>
                                        <p:tgtEl>
                                          <p:spTgt spid="10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6171"/>
                                        </p:tgtEl>
                                        <p:attrNameLst>
                                          <p:attrName>style.visibility</p:attrName>
                                        </p:attrNameLst>
                                      </p:cBhvr>
                                      <p:to>
                                        <p:strVal val="visible"/>
                                      </p:to>
                                    </p:set>
                                    <p:animEffect transition="in" filter="wipe(left)">
                                      <p:cBhvr>
                                        <p:cTn id="29" dur="500"/>
                                        <p:tgtEl>
                                          <p:spTgt spid="6171"/>
                                        </p:tgtEl>
                                      </p:cBhvr>
                                    </p:animEffect>
                                  </p:childTnLst>
                                </p:cTn>
                              </p:par>
                            </p:childTnLst>
                          </p:cTn>
                        </p:par>
                      </p:childTnLst>
                    </p:cTn>
                  </p:par>
                  <p:par>
                    <p:cTn id="30" fill="hold">
                      <p:stCondLst>
                        <p:cond delay="indefinite"/>
                      </p:stCondLst>
                      <p:childTnLst>
                        <p:par>
                          <p:cTn id="31" fill="hold" nodeType="after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par>
                          <p:cTn id="35" fill="hold" nodeType="afterGroup">
                            <p:stCondLst>
                              <p:cond delay="50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par>
                          <p:cTn id="39" fill="hold" nodeType="after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500"/>
                                        <p:tgtEl>
                                          <p:spTgt spid="32"/>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 grpId="0" animBg="1"/>
      <p:bldP spid="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858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buClrTx/>
              <a:buSzTx/>
              <a:buFontTx/>
              <a:buNone/>
              <a:tabLst/>
              <a:defRPr/>
            </a:pPr>
            <a:endParaRPr kumimoji="0" lang="en-US" sz="280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49265" y="151253"/>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99595" y="5205060"/>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81850" y="1184262"/>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953" y="63500"/>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150945" y="206375"/>
            <a:ext cx="10355364"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8</a:t>
            </a:r>
            <a:r>
              <a:rPr lang="de-DE" sz="2800" dirty="0">
                <a:solidFill>
                  <a:schemeClr val="bg1"/>
                </a:solidFill>
                <a:latin typeface="Times New Roman" panose="02020603050405020304" pitchFamily="18" charset="0"/>
                <a:cs typeface="Times New Roman" panose="02020603050405020304" pitchFamily="18" charset="0"/>
              </a:rPr>
              <a:t>: Nhiệt do ngọn nến tỏa ra theo hướng nào?</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5639327" y="4282180"/>
            <a:ext cx="4450608" cy="85669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vi-VN" sz="2800" dirty="0">
                <a:solidFill>
                  <a:schemeClr val="bg1"/>
                </a:solidFill>
                <a:latin typeface="Times New Roman" panose="02020603050405020304" pitchFamily="18" charset="0"/>
                <a:cs typeface="Times New Roman" panose="02020603050405020304" pitchFamily="18" charset="0"/>
              </a:rPr>
              <a:t>D</a:t>
            </a:r>
            <a:r>
              <a:rPr lang="de-DE" sz="2800" dirty="0">
                <a:solidFill>
                  <a:schemeClr val="bg1"/>
                </a:solidFill>
                <a:latin typeface="Times New Roman" panose="02020603050405020304" pitchFamily="18" charset="0"/>
                <a:cs typeface="Times New Roman" panose="02020603050405020304" pitchFamily="18" charset="0"/>
              </a:rPr>
              <a:t>. Hướng sang ngang.</a:t>
            </a:r>
            <a:endPar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725328" y="4282179"/>
            <a:ext cx="4563957" cy="86163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kumimoji="0" lang="vi-VN" sz="280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t>
            </a:r>
            <a:r>
              <a:rPr lang="de-DE" sz="2800" dirty="0">
                <a:solidFill>
                  <a:schemeClr val="bg1"/>
                </a:solidFill>
                <a:latin typeface="Times New Roman" panose="02020603050405020304" pitchFamily="18" charset="0"/>
                <a:cs typeface="Times New Roman" panose="02020603050405020304" pitchFamily="18" charset="0"/>
              </a:rPr>
              <a:t>. Hướng từ trên xuống.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5639327" y="3241875"/>
            <a:ext cx="4509233" cy="74554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vi-VN" sz="2800" dirty="0">
                <a:solidFill>
                  <a:schemeClr val="bg1"/>
                </a:solidFill>
                <a:latin typeface="Times New Roman" panose="02020603050405020304" pitchFamily="18" charset="0"/>
                <a:cs typeface="Times New Roman" panose="02020603050405020304" pitchFamily="18" charset="0"/>
              </a:rPr>
              <a:t>B</a:t>
            </a:r>
            <a:r>
              <a:rPr lang="de-DE" sz="2800" dirty="0">
                <a:solidFill>
                  <a:schemeClr val="bg1"/>
                </a:solidFill>
                <a:latin typeface="Times New Roman" panose="02020603050405020304" pitchFamily="18" charset="0"/>
                <a:cs typeface="Times New Roman" panose="02020603050405020304" pitchFamily="18" charset="0"/>
              </a:rPr>
              <a:t>. Theo mọi hướng.</a:t>
            </a:r>
            <a:endPar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3" name="AnswerA"/>
          <p:cNvSpPr>
            <a:spLocks noChangeArrowheads="1"/>
          </p:cNvSpPr>
          <p:nvPr/>
        </p:nvSpPr>
        <p:spPr bwMode="auto">
          <a:xfrm>
            <a:off x="725328" y="3241874"/>
            <a:ext cx="4625035" cy="711257"/>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just">
              <a:lnSpc>
                <a:spcPct val="115000"/>
              </a:lnSpc>
            </a:pPr>
            <a:r>
              <a:rPr kumimoji="0" lang="vi-VN" sz="280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a:solidFill>
                  <a:schemeClr val="bg1"/>
                </a:solidFill>
                <a:latin typeface="Times New Roman" panose="02020603050405020304" pitchFamily="18" charset="0"/>
                <a:cs typeface="Times New Roman" panose="02020603050405020304" pitchFamily="18" charset="0"/>
              </a:rPr>
              <a:t>A. Hướng từ dưới lên</a:t>
            </a:r>
            <a:endPar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194316"/>
            <a:ext cx="2514600" cy="4686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7593685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27" presetClass="emph" presetSubtype="0" repeatCount="4000" fill="remove" grpId="0" nodeType="withEffect">
                                  <p:stCondLst>
                                    <p:cond delay="0"/>
                                  </p:stCondLst>
                                  <p:childTnLst>
                                    <p:animClr clrSpc="rgb" dir="cw">
                                      <p:cBhvr override="childStyle">
                                        <p:cTn id="8" dur="250" autoRev="1" fill="remove"/>
                                        <p:tgtEl>
                                          <p:spTgt spid="77888"/>
                                        </p:tgtEl>
                                        <p:attrNameLst>
                                          <p:attrName>style.color</p:attrName>
                                        </p:attrNameLst>
                                      </p:cBhvr>
                                      <p:to>
                                        <a:srgbClr val="FFC000"/>
                                      </p:to>
                                    </p:animClr>
                                    <p:animClr clrSpc="rgb" dir="cw">
                                      <p:cBhvr>
                                        <p:cTn id="9" dur="250" autoRev="1" fill="remove"/>
                                        <p:tgtEl>
                                          <p:spTgt spid="77888"/>
                                        </p:tgtEl>
                                        <p:attrNameLst>
                                          <p:attrName>fillcolor</p:attrName>
                                        </p:attrNameLst>
                                      </p:cBhvr>
                                      <p:to>
                                        <a:srgbClr val="FFC000"/>
                                      </p:to>
                                    </p:animClr>
                                    <p:set>
                                      <p:cBhvr>
                                        <p:cTn id="10" dur="250" autoRev="1" fill="remove"/>
                                        <p:tgtEl>
                                          <p:spTgt spid="77888"/>
                                        </p:tgtEl>
                                        <p:attrNameLst>
                                          <p:attrName>fill.type</p:attrName>
                                        </p:attrNameLst>
                                      </p:cBhvr>
                                      <p:to>
                                        <p:strVal val="solid"/>
                                      </p:to>
                                    </p:set>
                                    <p:set>
                                      <p:cBhvr>
                                        <p:cTn id="11" dur="250" autoRev="1" fill="remove"/>
                                        <p:tgtEl>
                                          <p:spTgt spid="7788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8" grpId="0" animBg="1"/>
      <p:bldP spid="77862" grpId="0" animBg="1"/>
      <p:bldP spid="77861" grpId="0" animBg="1"/>
      <p:bldP spid="77864" grpId="0" animBg="1"/>
      <p:bldP spid="778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752476"/>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4939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10,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a:t>
            </a:r>
            <a:r>
              <a:rPr lang="en-US" altLang="en-US" sz="1600" b="1" dirty="0">
                <a:solidFill>
                  <a:srgbClr val="FFFFFF"/>
                </a:solidFill>
                <a:latin typeface="Calibri" panose="020F0502020204030204"/>
              </a:rPr>
              <a:t>2</a:t>
            </a: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$30,000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$70,000</a:t>
            </a:r>
          </a:p>
        </p:txBody>
      </p:sp>
      <p:sp>
        <p:nvSpPr>
          <p:cNvPr id="77895" name="AutoShape 71"/>
          <p:cNvSpPr>
            <a:spLocks noChangeArrowheads="1"/>
          </p:cNvSpPr>
          <p:nvPr/>
        </p:nvSpPr>
        <p:spPr bwMode="auto">
          <a:xfrm>
            <a:off x="10487423" y="1225837"/>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87684" y="130110"/>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450515" y="206375"/>
            <a:ext cx="10079298" cy="995649"/>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de-DE" sz="2800" b="1" dirty="0">
                <a:solidFill>
                  <a:schemeClr val="bg1"/>
                </a:solidFill>
                <a:latin typeface="Times New Roman" panose="02020603050405020304" pitchFamily="18" charset="0"/>
                <a:cs typeface="Times New Roman" panose="02020603050405020304" pitchFamily="18" charset="0"/>
              </a:rPr>
              <a:t>Câu 9:</a:t>
            </a:r>
            <a:r>
              <a:rPr lang="de-DE" sz="2800" dirty="0">
                <a:solidFill>
                  <a:schemeClr val="bg1"/>
                </a:solidFill>
                <a:latin typeface="Times New Roman" panose="02020603050405020304" pitchFamily="18" charset="0"/>
                <a:cs typeface="Times New Roman" panose="02020603050405020304" pitchFamily="18" charset="0"/>
              </a:rPr>
              <a:t> Chọn phát biểu đúng về mối quan hệ giữa nhiệt </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năng, nhiệt độ và nội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772383" y="5280569"/>
            <a:ext cx="9517388" cy="113911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400" dirty="0">
                <a:solidFill>
                  <a:schemeClr val="bg1"/>
                </a:solidFill>
                <a:latin typeface="Times New Roman" panose="02020603050405020304" pitchFamily="18" charset="0"/>
                <a:cs typeface="Times New Roman" panose="02020603050405020304" pitchFamily="18" charset="0"/>
              </a:rPr>
              <a:t>D</a:t>
            </a:r>
            <a:r>
              <a:rPr lang="de-DE" sz="2400" dirty="0">
                <a:solidFill>
                  <a:schemeClr val="bg1"/>
                </a:solidFill>
                <a:latin typeface="Times New Roman" panose="02020603050405020304" pitchFamily="18" charset="0"/>
                <a:cs typeface="Times New Roman" panose="02020603050405020304" pitchFamily="18" charset="0"/>
              </a:rPr>
              <a:t>. Nhiệt độ của vật càng thấp thì các phân tử cấu tạo nên </a:t>
            </a:r>
            <a:endParaRPr lang="vi-VN" sz="2400" dirty="0">
              <a:solidFill>
                <a:schemeClr val="bg1"/>
              </a:solidFill>
              <a:latin typeface="Times New Roman" panose="02020603050405020304" pitchFamily="18" charset="0"/>
              <a:cs typeface="Times New Roman" panose="02020603050405020304" pitchFamily="18" charset="0"/>
            </a:endParaRPr>
          </a:p>
          <a:p>
            <a:r>
              <a:rPr lang="de-DE" sz="2400" dirty="0">
                <a:solidFill>
                  <a:schemeClr val="bg1"/>
                </a:solidFill>
                <a:latin typeface="Times New Roman" panose="02020603050405020304" pitchFamily="18" charset="0"/>
                <a:cs typeface="Times New Roman" panose="02020603050405020304" pitchFamily="18" charset="0"/>
              </a:rPr>
              <a:t>vật chuyển động càng chậm và năng lượng nhiệt của vật càng </a:t>
            </a:r>
            <a:endParaRPr lang="vi-VN" sz="2400" dirty="0">
              <a:solidFill>
                <a:schemeClr val="bg1"/>
              </a:solidFill>
              <a:latin typeface="Times New Roman" panose="02020603050405020304" pitchFamily="18" charset="0"/>
              <a:cs typeface="Times New Roman" panose="02020603050405020304" pitchFamily="18" charset="0"/>
            </a:endParaRPr>
          </a:p>
          <a:p>
            <a:r>
              <a:rPr lang="de-DE" sz="2400" dirty="0">
                <a:solidFill>
                  <a:schemeClr val="bg1"/>
                </a:solidFill>
                <a:latin typeface="Times New Roman" panose="02020603050405020304" pitchFamily="18" charset="0"/>
                <a:cs typeface="Times New Roman" panose="02020603050405020304" pitchFamily="18" charset="0"/>
              </a:rPr>
              <a:t>lớn vì thế nội năng của vật lớn.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772383" y="4040780"/>
            <a:ext cx="9497936" cy="108315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400" dirty="0">
                <a:solidFill>
                  <a:schemeClr val="bg1"/>
                </a:solidFill>
                <a:latin typeface="Times New Roman" panose="02020603050405020304" pitchFamily="18" charset="0"/>
                <a:cs typeface="Times New Roman" panose="02020603050405020304" pitchFamily="18" charset="0"/>
              </a:rPr>
              <a:t>C</a:t>
            </a:r>
            <a:r>
              <a:rPr lang="de-DE" sz="2400" dirty="0">
                <a:solidFill>
                  <a:schemeClr val="bg1"/>
                </a:solidFill>
                <a:latin typeface="Times New Roman" panose="02020603050405020304" pitchFamily="18" charset="0"/>
                <a:cs typeface="Times New Roman" panose="02020603050405020304" pitchFamily="18" charset="0"/>
              </a:rPr>
              <a:t>. Nhiệt độ của vật càng thấp thì các phân tử cấu tạo</a:t>
            </a:r>
            <a:r>
              <a:rPr lang="vi-VN" sz="2400" dirty="0">
                <a:solidFill>
                  <a:schemeClr val="bg1"/>
                </a:solidFill>
                <a:latin typeface="Times New Roman" panose="02020603050405020304" pitchFamily="18" charset="0"/>
                <a:cs typeface="Times New Roman" panose="02020603050405020304" pitchFamily="18" charset="0"/>
              </a:rPr>
              <a:t> </a:t>
            </a:r>
            <a:r>
              <a:rPr lang="de-DE" sz="2400" dirty="0">
                <a:solidFill>
                  <a:schemeClr val="bg1"/>
                </a:solidFill>
                <a:latin typeface="Times New Roman" panose="02020603050405020304" pitchFamily="18" charset="0"/>
                <a:cs typeface="Times New Roman" panose="02020603050405020304" pitchFamily="18" charset="0"/>
              </a:rPr>
              <a:t>nên vật </a:t>
            </a:r>
            <a:endParaRPr lang="vi-VN" sz="2400" dirty="0">
              <a:solidFill>
                <a:schemeClr val="bg1"/>
              </a:solidFill>
              <a:latin typeface="Times New Roman" panose="02020603050405020304" pitchFamily="18" charset="0"/>
              <a:cs typeface="Times New Roman" panose="02020603050405020304" pitchFamily="18" charset="0"/>
            </a:endParaRPr>
          </a:p>
          <a:p>
            <a:r>
              <a:rPr lang="de-DE" sz="2400" dirty="0">
                <a:solidFill>
                  <a:schemeClr val="bg1"/>
                </a:solidFill>
                <a:latin typeface="Times New Roman" panose="02020603050405020304" pitchFamily="18" charset="0"/>
                <a:cs typeface="Times New Roman" panose="02020603050405020304" pitchFamily="18" charset="0"/>
              </a:rPr>
              <a:t>chuyển động càng nhanh và năng lượng nhiệt của vật càng lớn</a:t>
            </a:r>
            <a:endParaRPr lang="vi-VN" sz="2400" dirty="0">
              <a:solidFill>
                <a:schemeClr val="bg1"/>
              </a:solidFill>
              <a:latin typeface="Times New Roman" panose="02020603050405020304" pitchFamily="18" charset="0"/>
              <a:cs typeface="Times New Roman" panose="02020603050405020304" pitchFamily="18" charset="0"/>
            </a:endParaRPr>
          </a:p>
          <a:p>
            <a:r>
              <a:rPr lang="de-DE" sz="2400" dirty="0">
                <a:solidFill>
                  <a:schemeClr val="bg1"/>
                </a:solidFill>
                <a:latin typeface="Times New Roman" panose="02020603050405020304" pitchFamily="18" charset="0"/>
                <a:cs typeface="Times New Roman" panose="02020603050405020304" pitchFamily="18" charset="0"/>
              </a:rPr>
              <a:t> vì thế nội năng của vật lớn.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772383" y="1442544"/>
            <a:ext cx="9472978" cy="116578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457200" indent="-457200">
              <a:buAutoNum type="alphaUcPeriod"/>
            </a:pPr>
            <a:r>
              <a:rPr lang="de-DE" sz="2400" dirty="0">
                <a:solidFill>
                  <a:schemeClr val="bg1"/>
                </a:solidFill>
                <a:latin typeface="Times New Roman" panose="02020603050405020304" pitchFamily="18" charset="0"/>
                <a:cs typeface="Times New Roman" panose="02020603050405020304" pitchFamily="18" charset="0"/>
              </a:rPr>
              <a:t>Nhiệt độ của vật càng cao thì các phân tử cấu tạo nên vật </a:t>
            </a:r>
            <a:endParaRPr lang="vi-VN" sz="2400" dirty="0">
              <a:solidFill>
                <a:schemeClr val="bg1"/>
              </a:solidFill>
              <a:latin typeface="Times New Roman" panose="02020603050405020304" pitchFamily="18" charset="0"/>
              <a:cs typeface="Times New Roman" panose="02020603050405020304" pitchFamily="18" charset="0"/>
            </a:endParaRPr>
          </a:p>
          <a:p>
            <a:r>
              <a:rPr lang="vi-VN" sz="2400" dirty="0">
                <a:solidFill>
                  <a:schemeClr val="bg1"/>
                </a:solidFill>
                <a:latin typeface="Times New Roman" panose="02020603050405020304" pitchFamily="18" charset="0"/>
                <a:cs typeface="Times New Roman" panose="02020603050405020304" pitchFamily="18" charset="0"/>
              </a:rPr>
              <a:t>c</a:t>
            </a:r>
            <a:r>
              <a:rPr lang="de-DE" sz="2400" dirty="0">
                <a:solidFill>
                  <a:schemeClr val="bg1"/>
                </a:solidFill>
                <a:latin typeface="Times New Roman" panose="02020603050405020304" pitchFamily="18" charset="0"/>
                <a:cs typeface="Times New Roman" panose="02020603050405020304" pitchFamily="18" charset="0"/>
              </a:rPr>
              <a:t>huyển</a:t>
            </a:r>
            <a:r>
              <a:rPr lang="vi-VN" sz="2400" dirty="0">
                <a:solidFill>
                  <a:schemeClr val="bg1"/>
                </a:solidFill>
                <a:latin typeface="Times New Roman" panose="02020603050405020304" pitchFamily="18" charset="0"/>
                <a:cs typeface="Times New Roman" panose="02020603050405020304" pitchFamily="18" charset="0"/>
              </a:rPr>
              <a:t> </a:t>
            </a:r>
            <a:r>
              <a:rPr lang="de-DE" sz="2400" dirty="0">
                <a:solidFill>
                  <a:schemeClr val="bg1"/>
                </a:solidFill>
                <a:latin typeface="Times New Roman" panose="02020603050405020304" pitchFamily="18" charset="0"/>
                <a:cs typeface="Times New Roman" panose="02020603050405020304" pitchFamily="18" charset="0"/>
              </a:rPr>
              <a:t>động càng nhanh và năng lượng nhiệt của vật càng lớn </a:t>
            </a:r>
            <a:endParaRPr lang="vi-VN" sz="2400" dirty="0">
              <a:solidFill>
                <a:schemeClr val="bg1"/>
              </a:solidFill>
              <a:latin typeface="Times New Roman" panose="02020603050405020304" pitchFamily="18" charset="0"/>
              <a:cs typeface="Times New Roman" panose="02020603050405020304" pitchFamily="18" charset="0"/>
            </a:endParaRPr>
          </a:p>
          <a:p>
            <a:r>
              <a:rPr lang="de-DE" sz="2400" dirty="0">
                <a:solidFill>
                  <a:schemeClr val="bg1"/>
                </a:solidFill>
                <a:latin typeface="Times New Roman" panose="02020603050405020304" pitchFamily="18" charset="0"/>
                <a:cs typeface="Times New Roman" panose="02020603050405020304" pitchFamily="18" charset="0"/>
              </a:rPr>
              <a:t>vì thế nội năng của vật lớn.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772384" y="2759697"/>
            <a:ext cx="9497936" cy="119915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just">
              <a:lnSpc>
                <a:spcPct val="115000"/>
              </a:lnSpc>
              <a:tabLst>
                <a:tab pos="540385" algn="l"/>
              </a:tabLst>
            </a:pPr>
            <a:r>
              <a:rPr lang="vi-VN" sz="2400" dirty="0">
                <a:solidFill>
                  <a:schemeClr val="bg1"/>
                </a:solidFill>
                <a:latin typeface="Times New Roman" panose="02020603050405020304" pitchFamily="18" charset="0"/>
                <a:cs typeface="Times New Roman" panose="02020603050405020304" pitchFamily="18" charset="0"/>
              </a:rPr>
              <a:t>B. </a:t>
            </a:r>
            <a:r>
              <a:rPr lang="de-DE" sz="2400" dirty="0">
                <a:solidFill>
                  <a:schemeClr val="bg1"/>
                </a:solidFill>
                <a:latin typeface="Times New Roman" panose="02020603050405020304" pitchFamily="18" charset="0"/>
                <a:cs typeface="Times New Roman" panose="02020603050405020304" pitchFamily="18" charset="0"/>
              </a:rPr>
              <a:t>Nhiệt độ của vật càng cao thì các phân tử cấu tạo</a:t>
            </a:r>
            <a:r>
              <a:rPr lang="vi-VN" sz="2400" dirty="0">
                <a:solidFill>
                  <a:schemeClr val="bg1"/>
                </a:solidFill>
                <a:latin typeface="Times New Roman" panose="02020603050405020304" pitchFamily="18" charset="0"/>
                <a:cs typeface="Times New Roman" panose="02020603050405020304" pitchFamily="18" charset="0"/>
              </a:rPr>
              <a:t> </a:t>
            </a:r>
            <a:r>
              <a:rPr lang="de-DE" sz="2400" dirty="0">
                <a:solidFill>
                  <a:schemeClr val="bg1"/>
                </a:solidFill>
                <a:latin typeface="Times New Roman" panose="02020603050405020304" pitchFamily="18" charset="0"/>
                <a:cs typeface="Times New Roman" panose="02020603050405020304" pitchFamily="18" charset="0"/>
              </a:rPr>
              <a:t>nên vật </a:t>
            </a:r>
            <a:endParaRPr lang="vi-VN" sz="2400" dirty="0">
              <a:solidFill>
                <a:schemeClr val="bg1"/>
              </a:solidFill>
              <a:latin typeface="Times New Roman" panose="02020603050405020304" pitchFamily="18" charset="0"/>
              <a:cs typeface="Times New Roman" panose="02020603050405020304" pitchFamily="18" charset="0"/>
            </a:endParaRPr>
          </a:p>
          <a:p>
            <a:pPr algn="just">
              <a:lnSpc>
                <a:spcPct val="115000"/>
              </a:lnSpc>
              <a:tabLst>
                <a:tab pos="540385" algn="l"/>
              </a:tabLst>
            </a:pPr>
            <a:r>
              <a:rPr lang="de-DE" sz="2400" dirty="0">
                <a:solidFill>
                  <a:schemeClr val="bg1"/>
                </a:solidFill>
                <a:latin typeface="Times New Roman" panose="02020603050405020304" pitchFamily="18" charset="0"/>
                <a:cs typeface="Times New Roman" panose="02020603050405020304" pitchFamily="18" charset="0"/>
              </a:rPr>
              <a:t>chuyển động càng chậm và năng lượng nhiệt của vật càng nhỏ </a:t>
            </a:r>
            <a:endParaRPr lang="vi-VN" sz="2400" dirty="0">
              <a:solidFill>
                <a:schemeClr val="bg1"/>
              </a:solidFill>
              <a:latin typeface="Times New Roman" panose="02020603050405020304" pitchFamily="18" charset="0"/>
              <a:cs typeface="Times New Roman" panose="02020603050405020304" pitchFamily="18" charset="0"/>
            </a:endParaRPr>
          </a:p>
          <a:p>
            <a:pPr algn="just">
              <a:lnSpc>
                <a:spcPct val="115000"/>
              </a:lnSpc>
              <a:tabLst>
                <a:tab pos="540385" algn="l"/>
              </a:tabLst>
            </a:pPr>
            <a:r>
              <a:rPr lang="de-DE" sz="2400" dirty="0">
                <a:solidFill>
                  <a:schemeClr val="bg1"/>
                </a:solidFill>
                <a:latin typeface="Times New Roman" panose="02020603050405020304" pitchFamily="18" charset="0"/>
                <a:cs typeface="Times New Roman" panose="02020603050405020304" pitchFamily="18" charset="0"/>
              </a:rPr>
              <a:t>vì thế nội năng của vật nhỏ</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392289"/>
            <a:ext cx="2514600" cy="4611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2112895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27" presetClass="emph" presetSubtype="0" repeatCount="4000" fill="remove" grpId="0" nodeType="withEffect">
                                  <p:stCondLst>
                                    <p:cond delay="0"/>
                                  </p:stCondLst>
                                  <p:childTnLst>
                                    <p:animClr clrSpc="rgb" dir="cw">
                                      <p:cBhvr override="childStyle">
                                        <p:cTn id="8" dur="250" autoRev="1" fill="remove"/>
                                        <p:tgtEl>
                                          <p:spTgt spid="77889"/>
                                        </p:tgtEl>
                                        <p:attrNameLst>
                                          <p:attrName>style.color</p:attrName>
                                        </p:attrNameLst>
                                      </p:cBhvr>
                                      <p:to>
                                        <a:srgbClr val="FFC000"/>
                                      </p:to>
                                    </p:animClr>
                                    <p:animClr clrSpc="rgb" dir="cw">
                                      <p:cBhvr>
                                        <p:cTn id="9" dur="250" autoRev="1" fill="remove"/>
                                        <p:tgtEl>
                                          <p:spTgt spid="77889"/>
                                        </p:tgtEl>
                                        <p:attrNameLst>
                                          <p:attrName>fillcolor</p:attrName>
                                        </p:attrNameLst>
                                      </p:cBhvr>
                                      <p:to>
                                        <a:srgbClr val="FFC000"/>
                                      </p:to>
                                    </p:animClr>
                                    <p:set>
                                      <p:cBhvr>
                                        <p:cTn id="10" dur="250" autoRev="1" fill="remove"/>
                                        <p:tgtEl>
                                          <p:spTgt spid="77889"/>
                                        </p:tgtEl>
                                        <p:attrNameLst>
                                          <p:attrName>fill.type</p:attrName>
                                        </p:attrNameLst>
                                      </p:cBhvr>
                                      <p:to>
                                        <p:strVal val="solid"/>
                                      </p:to>
                                    </p:set>
                                    <p:set>
                                      <p:cBhvr>
                                        <p:cTn id="11" dur="250" autoRev="1" fill="remove"/>
                                        <p:tgtEl>
                                          <p:spTgt spid="7788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9" grpId="0" animBg="1"/>
      <p:bldP spid="77862" grpId="0" animBg="1"/>
      <p:bldP spid="77861" grpId="0" animBg="1"/>
      <p:bldP spid="77864" grpId="0" animBg="1"/>
      <p:bldP spid="778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867086"/>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0" y="0"/>
            <a:ext cx="10254609" cy="153246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41128" y="1225258"/>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0" y="0"/>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773526" y="245854"/>
            <a:ext cx="9532970" cy="1030099"/>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x-non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10. </a:t>
            </a:r>
            <a:r>
              <a:rPr lang="vi-VN" sz="2800" dirty="0">
                <a:solidFill>
                  <a:schemeClr val="bg1"/>
                </a:solidFill>
                <a:latin typeface="Times New Roman" panose="02020603050405020304" pitchFamily="18" charset="0"/>
                <a:cs typeface="Times New Roman" panose="02020603050405020304" pitchFamily="18" charset="0"/>
              </a:rPr>
              <a:t>Nhiệt lượng là:</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2" name="AnswerD"/>
          <p:cNvSpPr>
            <a:spLocks noChangeArrowheads="1"/>
          </p:cNvSpPr>
          <p:nvPr/>
        </p:nvSpPr>
        <p:spPr bwMode="auto">
          <a:xfrm>
            <a:off x="115442" y="5125721"/>
            <a:ext cx="9410299" cy="109052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D. Phần cơ năng mà vật nhận được hay mất bớt đi trong </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quá trình thực hiện công.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115443" y="3871838"/>
            <a:ext cx="9558420" cy="109052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de-DE" sz="2800" dirty="0">
                <a:solidFill>
                  <a:schemeClr val="bg1"/>
                </a:solidFill>
                <a:latin typeface="Times New Roman" panose="02020603050405020304" pitchFamily="18" charset="0"/>
                <a:cs typeface="Times New Roman" panose="02020603050405020304" pitchFamily="18" charset="0"/>
              </a:rPr>
              <a:t>C. Phần nhiệt năng mà vật mất bớt đi trong quá trình </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truyền nhiệt.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115443" y="2650697"/>
            <a:ext cx="9558420" cy="109052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B</a:t>
            </a:r>
            <a:r>
              <a:rPr lang="de-DE" sz="2800" dirty="0">
                <a:solidFill>
                  <a:schemeClr val="bg1"/>
                </a:solidFill>
                <a:latin typeface="Times New Roman" panose="02020603050405020304" pitchFamily="18" charset="0"/>
                <a:cs typeface="Times New Roman" panose="02020603050405020304" pitchFamily="18" charset="0"/>
              </a:rPr>
              <a:t>. Phần năng lượng nhiệt mà vật nhận được hay mất bớt </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đi trong quá trình truyền nhiệt.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115443" y="1382181"/>
            <a:ext cx="9534280" cy="1090528"/>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A</a:t>
            </a:r>
            <a:r>
              <a:rPr lang="de-DE" sz="2800" dirty="0">
                <a:solidFill>
                  <a:schemeClr val="bg1"/>
                </a:solidFill>
                <a:latin typeface="Times New Roman" panose="02020603050405020304" pitchFamily="18" charset="0"/>
                <a:cs typeface="Times New Roman" panose="02020603050405020304" pitchFamily="18" charset="0"/>
              </a:rPr>
              <a:t>. Phần năng lượng nhiệt mà vật nhận trong quá trình </a:t>
            </a:r>
            <a:endParaRPr lang="vi-VN" sz="2800" dirty="0">
              <a:solidFill>
                <a:schemeClr val="bg1"/>
              </a:solidFill>
              <a:latin typeface="Times New Roman" panose="02020603050405020304" pitchFamily="18" charset="0"/>
              <a:cs typeface="Times New Roman" panose="02020603050405020304" pitchFamily="18" charset="0"/>
            </a:endParaRPr>
          </a:p>
          <a:p>
            <a:r>
              <a:rPr lang="de-DE" sz="2800" dirty="0">
                <a:solidFill>
                  <a:schemeClr val="bg1"/>
                </a:solidFill>
                <a:latin typeface="Times New Roman" panose="02020603050405020304" pitchFamily="18" charset="0"/>
                <a:cs typeface="Times New Roman" panose="02020603050405020304" pitchFamily="18" charset="0"/>
              </a:rPr>
              <a:t>truyền nhiệt.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274335"/>
            <a:ext cx="2514600" cy="592751"/>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63103661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7786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77864"/>
                                        </p:tgtEl>
                                        <p:attrNameLst>
                                          <p:attrName>style.color</p:attrName>
                                        </p:attrNameLst>
                                      </p:cBhvr>
                                      <p:to>
                                        <a:srgbClr val="00B050"/>
                                      </p:to>
                                    </p:animClr>
                                    <p:animClr clrSpc="rgb" dir="cw">
                                      <p:cBhvr>
                                        <p:cTn id="19" dur="500" fill="hold"/>
                                        <p:tgtEl>
                                          <p:spTgt spid="77864"/>
                                        </p:tgtEl>
                                        <p:attrNameLst>
                                          <p:attrName>fillcolor</p:attrName>
                                        </p:attrNameLst>
                                      </p:cBhvr>
                                      <p:to>
                                        <a:srgbClr val="00B050"/>
                                      </p:to>
                                    </p:animClr>
                                    <p:set>
                                      <p:cBhvr>
                                        <p:cTn id="20" dur="500" fill="hold"/>
                                        <p:tgtEl>
                                          <p:spTgt spid="77864"/>
                                        </p:tgtEl>
                                        <p:attrNameLst>
                                          <p:attrName>fill.type</p:attrName>
                                        </p:attrNameLst>
                                      </p:cBhvr>
                                      <p:to>
                                        <p:strVal val="solid"/>
                                      </p:to>
                                    </p:set>
                                    <p:set>
                                      <p:cBhvr>
                                        <p:cTn id="21" dur="500" fill="hold"/>
                                        <p:tgtEl>
                                          <p:spTgt spid="7786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2" restart="whenNotActive" fill="hold" evtFilter="cancelBubble" nodeType="interactiveSeq">
                <p:stCondLst>
                  <p:cond evt="onClick" delay="0">
                    <p:tgtEl>
                      <p:spTgt spid="77863"/>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77863"/>
                                        </p:tgtEl>
                                        <p:attrNameLst>
                                          <p:attrName>style.color</p:attrName>
                                        </p:attrNameLst>
                                      </p:cBhvr>
                                      <p:to>
                                        <a:srgbClr val="C00000"/>
                                      </p:to>
                                    </p:animClr>
                                    <p:animClr clrSpc="rgb" dir="cw">
                                      <p:cBhvr>
                                        <p:cTn id="27" dur="500" fill="hold"/>
                                        <p:tgtEl>
                                          <p:spTgt spid="77863"/>
                                        </p:tgtEl>
                                        <p:attrNameLst>
                                          <p:attrName>fillcolor</p:attrName>
                                        </p:attrNameLst>
                                      </p:cBhvr>
                                      <p:to>
                                        <a:srgbClr val="C00000"/>
                                      </p:to>
                                    </p:animClr>
                                    <p:set>
                                      <p:cBhvr>
                                        <p:cTn id="28" dur="500" fill="hold"/>
                                        <p:tgtEl>
                                          <p:spTgt spid="77863"/>
                                        </p:tgtEl>
                                        <p:attrNameLst>
                                          <p:attrName>fill.type</p:attrName>
                                        </p:attrNameLst>
                                      </p:cBhvr>
                                      <p:to>
                                        <p:strVal val="solid"/>
                                      </p:to>
                                    </p:set>
                                    <p:set>
                                      <p:cBhvr>
                                        <p:cTn id="29" dur="500" fill="hold"/>
                                        <p:tgtEl>
                                          <p:spTgt spid="77863"/>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0" restart="whenNotActive" fill="hold" evtFilter="cancelBubble" nodeType="interactiveSeq">
                <p:stCondLst>
                  <p:cond evt="onClick" delay="0">
                    <p:tgtEl>
                      <p:spTgt spid="77861"/>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77861"/>
                                        </p:tgtEl>
                                        <p:attrNameLst>
                                          <p:attrName>style.color</p:attrName>
                                        </p:attrNameLst>
                                      </p:cBhvr>
                                      <p:to>
                                        <a:srgbClr val="C00000"/>
                                      </p:to>
                                    </p:animClr>
                                    <p:animClr clrSpc="rgb" dir="cw">
                                      <p:cBhvr>
                                        <p:cTn id="35" dur="500" fill="hold"/>
                                        <p:tgtEl>
                                          <p:spTgt spid="77861"/>
                                        </p:tgtEl>
                                        <p:attrNameLst>
                                          <p:attrName>fillcolor</p:attrName>
                                        </p:attrNameLst>
                                      </p:cBhvr>
                                      <p:to>
                                        <a:srgbClr val="C00000"/>
                                      </p:to>
                                    </p:animClr>
                                    <p:set>
                                      <p:cBhvr>
                                        <p:cTn id="36" dur="500" fill="hold"/>
                                        <p:tgtEl>
                                          <p:spTgt spid="77861"/>
                                        </p:tgtEl>
                                        <p:attrNameLst>
                                          <p:attrName>fill.type</p:attrName>
                                        </p:attrNameLst>
                                      </p:cBhvr>
                                      <p:to>
                                        <p:strVal val="solid"/>
                                      </p:to>
                                    </p:set>
                                    <p:set>
                                      <p:cBhvr>
                                        <p:cTn id="37" dur="500" fill="hold"/>
                                        <p:tgtEl>
                                          <p:spTgt spid="7786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38" restart="whenNotActive" fill="hold" evtFilter="cancelBubble" nodeType="interactiveSeq">
                <p:stCondLst>
                  <p:cond evt="onClick" delay="0">
                    <p:tgtEl>
                      <p:spTgt spid="77862"/>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77862"/>
                                        </p:tgtEl>
                                        <p:attrNameLst>
                                          <p:attrName>style.color</p:attrName>
                                        </p:attrNameLst>
                                      </p:cBhvr>
                                      <p:to>
                                        <a:srgbClr val="C00000"/>
                                      </p:to>
                                    </p:animClr>
                                    <p:animClr clrSpc="rgb" dir="cw">
                                      <p:cBhvr>
                                        <p:cTn id="43" dur="500" fill="hold"/>
                                        <p:tgtEl>
                                          <p:spTgt spid="77862"/>
                                        </p:tgtEl>
                                        <p:attrNameLst>
                                          <p:attrName>fillcolor</p:attrName>
                                        </p:attrNameLst>
                                      </p:cBhvr>
                                      <p:to>
                                        <a:srgbClr val="C00000"/>
                                      </p:to>
                                    </p:animClr>
                                    <p:set>
                                      <p:cBhvr>
                                        <p:cTn id="44" dur="500" fill="hold"/>
                                        <p:tgtEl>
                                          <p:spTgt spid="77862"/>
                                        </p:tgtEl>
                                        <p:attrNameLst>
                                          <p:attrName>fill.type</p:attrName>
                                        </p:attrNameLst>
                                      </p:cBhvr>
                                      <p:to>
                                        <p:strVal val="solid"/>
                                      </p:to>
                                    </p:set>
                                    <p:set>
                                      <p:cBhvr>
                                        <p:cTn id="45" dur="500" fill="hold"/>
                                        <p:tgtEl>
                                          <p:spTgt spid="7786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14984" y="1227077"/>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6138"/>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346231" y="206375"/>
            <a:ext cx="10323936"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R="30480" algn="ctr">
              <a:spcAft>
                <a:spcPts val="800"/>
              </a:spcAft>
            </a:pP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11. </a:t>
            </a:r>
            <a:r>
              <a:rPr lang="vi-VN" sz="2800" dirty="0">
                <a:solidFill>
                  <a:schemeClr val="bg1"/>
                </a:solidFill>
                <a:latin typeface="Times New Roman" panose="02020603050405020304" pitchFamily="18" charset="0"/>
                <a:cs typeface="Times New Roman" panose="02020603050405020304" pitchFamily="18" charset="0"/>
              </a:rPr>
              <a:t>Đơn vị nhiệt lượng là:</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2" name="AnswerD"/>
          <p:cNvSpPr>
            <a:spLocks noChangeArrowheads="1"/>
          </p:cNvSpPr>
          <p:nvPr/>
        </p:nvSpPr>
        <p:spPr bwMode="auto">
          <a:xfrm>
            <a:off x="418289" y="4837653"/>
            <a:ext cx="482160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D. W</a:t>
            </a:r>
          </a:p>
        </p:txBody>
      </p:sp>
      <p:sp>
        <p:nvSpPr>
          <p:cNvPr id="77861" name="AnswerC"/>
          <p:cNvSpPr>
            <a:spLocks noChangeArrowheads="1"/>
          </p:cNvSpPr>
          <p:nvPr/>
        </p:nvSpPr>
        <p:spPr bwMode="auto">
          <a:xfrm>
            <a:off x="418289" y="3899331"/>
            <a:ext cx="479915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C. kg.m</a:t>
            </a:r>
          </a:p>
        </p:txBody>
      </p:sp>
      <p:sp>
        <p:nvSpPr>
          <p:cNvPr id="77864" name="AnswerB"/>
          <p:cNvSpPr>
            <a:spLocks noChangeArrowheads="1"/>
          </p:cNvSpPr>
          <p:nvPr/>
        </p:nvSpPr>
        <p:spPr bwMode="auto">
          <a:xfrm>
            <a:off x="418289" y="2903371"/>
            <a:ext cx="4794597" cy="76931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2800" dirty="0">
                <a:solidFill>
                  <a:schemeClr val="bg1"/>
                </a:solidFill>
                <a:latin typeface="Times New Roman" panose="02020603050405020304" pitchFamily="18" charset="0"/>
                <a:cs typeface="Times New Roman" panose="02020603050405020304" pitchFamily="18" charset="0"/>
              </a:rPr>
              <a:t>B. J</a:t>
            </a:r>
          </a:p>
        </p:txBody>
      </p:sp>
      <p:sp>
        <p:nvSpPr>
          <p:cNvPr id="77863" name="AnswerA"/>
          <p:cNvSpPr>
            <a:spLocks noChangeArrowheads="1"/>
          </p:cNvSpPr>
          <p:nvPr/>
        </p:nvSpPr>
        <p:spPr bwMode="auto">
          <a:xfrm>
            <a:off x="418289" y="2006108"/>
            <a:ext cx="4833759"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A. </a:t>
            </a:r>
            <a:r>
              <a:rPr lang="vi-VN" sz="2800" baseline="30000" dirty="0">
                <a:solidFill>
                  <a:schemeClr val="bg1"/>
                </a:solidFill>
                <a:latin typeface="Times New Roman" panose="02020603050405020304" pitchFamily="18" charset="0"/>
                <a:cs typeface="Times New Roman" panose="02020603050405020304" pitchFamily="18" charset="0"/>
              </a:rPr>
              <a:t>0</a:t>
            </a:r>
            <a:r>
              <a:rPr lang="vi-VN" sz="2800" dirty="0">
                <a:solidFill>
                  <a:schemeClr val="bg1"/>
                </a:solidFill>
                <a:latin typeface="Times New Roman" panose="02020603050405020304" pitchFamily="18" charset="0"/>
                <a:cs typeface="Times New Roman" panose="02020603050405020304" pitchFamily="18" charset="0"/>
              </a:rPr>
              <a:t>C</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627252" y="6136960"/>
            <a:ext cx="2514600" cy="45471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1566752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27" presetClass="emph" presetSubtype="0" repeatCount="4000" fill="remove" grpId="0" nodeType="withEffect">
                                  <p:stCondLst>
                                    <p:cond delay="0"/>
                                  </p:stCondLst>
                                  <p:childTnLst>
                                    <p:animClr clrSpc="rgb" dir="cw">
                                      <p:cBhvr override="childStyle">
                                        <p:cTn id="8" dur="250" autoRev="1" fill="remove"/>
                                        <p:tgtEl>
                                          <p:spTgt spid="77891"/>
                                        </p:tgtEl>
                                        <p:attrNameLst>
                                          <p:attrName>style.color</p:attrName>
                                        </p:attrNameLst>
                                      </p:cBhvr>
                                      <p:to>
                                        <a:srgbClr val="FFC000"/>
                                      </p:to>
                                    </p:animClr>
                                    <p:animClr clrSpc="rgb" dir="cw">
                                      <p:cBhvr>
                                        <p:cTn id="9" dur="250" autoRev="1" fill="remove"/>
                                        <p:tgtEl>
                                          <p:spTgt spid="77891"/>
                                        </p:tgtEl>
                                        <p:attrNameLst>
                                          <p:attrName>fillcolor</p:attrName>
                                        </p:attrNameLst>
                                      </p:cBhvr>
                                      <p:to>
                                        <a:srgbClr val="FFC000"/>
                                      </p:to>
                                    </p:animClr>
                                    <p:set>
                                      <p:cBhvr>
                                        <p:cTn id="10" dur="250" autoRev="1" fill="remove"/>
                                        <p:tgtEl>
                                          <p:spTgt spid="77891"/>
                                        </p:tgtEl>
                                        <p:attrNameLst>
                                          <p:attrName>fill.type</p:attrName>
                                        </p:attrNameLst>
                                      </p:cBhvr>
                                      <p:to>
                                        <p:strVal val="solid"/>
                                      </p:to>
                                    </p:set>
                                    <p:set>
                                      <p:cBhvr>
                                        <p:cTn id="11" dur="250" autoRev="1" fill="remove"/>
                                        <p:tgtEl>
                                          <p:spTgt spid="7789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91" grpId="0" animBg="1"/>
      <p:bldP spid="77862" grpId="0" animBg="1"/>
      <p:bldP spid="77861" grpId="0" animBg="1"/>
      <p:bldP spid="77864" grpId="0" animBg="1"/>
      <p:bldP spid="7786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858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45557" y="10306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27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noProof="0"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527360" y="1169578"/>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95136" y="5963730"/>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0" y="11401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1"/>
          </a:graphicData>
        </a:graphic>
      </p:graphicFrame>
      <p:sp>
        <p:nvSpPr>
          <p:cNvPr id="77902" name="QuestionText">
            <a:hlinkClick r:id="" action="ppaction://macro?name=ShowAnswers"/>
          </p:cNvPr>
          <p:cNvSpPr>
            <a:spLocks noChangeArrowheads="1"/>
          </p:cNvSpPr>
          <p:nvPr/>
        </p:nvSpPr>
        <p:spPr bwMode="auto">
          <a:xfrm>
            <a:off x="553787" y="361204"/>
            <a:ext cx="9530009" cy="12146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12:</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247649" y="5256565"/>
            <a:ext cx="959976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247649" y="3031551"/>
            <a:ext cx="9454691" cy="85570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247649" y="4062417"/>
            <a:ext cx="9540789" cy="106060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2800" dirty="0">
                <a:solidFill>
                  <a:schemeClr val="bg1"/>
                </a:solidFill>
                <a:latin typeface="Times New Roman" panose="02020603050405020304" pitchFamily="18" charset="0"/>
                <a:cs typeface="Times New Roman" panose="02020603050405020304" pitchFamily="18" charset="0"/>
              </a:rPr>
              <a:t>C.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err="1">
                <a:solidFill>
                  <a:schemeClr val="bg1"/>
                </a:solidFill>
                <a:latin typeface="Times New Roman" panose="02020603050405020304" pitchFamily="18" charset="0"/>
                <a:cs typeface="Times New Roman" panose="02020603050405020304" pitchFamily="18" charset="0"/>
              </a:rPr>
              <a:t>thu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247649" y="1842157"/>
            <a:ext cx="9600213" cy="99190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nSpc>
                <a:spcPct val="115000"/>
              </a:lnSpc>
            </a:pPr>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tử</a:t>
            </a:r>
            <a:r>
              <a:rPr lang="en-US" sz="2800" dirty="0">
                <a:solidFill>
                  <a:schemeClr val="bg1"/>
                </a:solidFill>
                <a:latin typeface="Times New Roman" panose="02020603050405020304" pitchFamily="18" charset="0"/>
                <a:cs typeface="Times New Roman" panose="02020603050405020304" pitchFamily="18" charset="0"/>
              </a:rPr>
              <a:t> </a:t>
            </a:r>
          </a:p>
          <a:p>
            <a:pPr>
              <a:lnSpc>
                <a:spcPct val="115000"/>
              </a:lnSpc>
            </a:pPr>
            <a:r>
              <a:rPr lang="en-US" sz="2800" dirty="0" err="1">
                <a:solidFill>
                  <a:schemeClr val="bg1"/>
                </a:solidFill>
                <a:latin typeface="Times New Roman" panose="02020603050405020304" pitchFamily="18" charset="0"/>
                <a:cs typeface="Times New Roman" panose="02020603050405020304" pitchFamily="18" charset="0"/>
              </a:rPr>
              <a:t>cấu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endPar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2"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651512" y="6244715"/>
            <a:ext cx="2514600" cy="564808"/>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16939742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4000" fill="hold" grpId="0" nodeType="withEffect">
                                  <p:stCondLst>
                                    <p:cond delay="0"/>
                                  </p:stCondLst>
                                  <p:childTnLst>
                                    <p:animClr clrSpc="rgb" dir="cw">
                                      <p:cBhvr override="childStyle">
                                        <p:cTn id="8" dur="500" fill="hold"/>
                                        <p:tgtEl>
                                          <p:spTgt spid="77892"/>
                                        </p:tgtEl>
                                        <p:attrNameLst>
                                          <p:attrName>style.color</p:attrName>
                                        </p:attrNameLst>
                                      </p:cBhvr>
                                      <p:to>
                                        <a:srgbClr val="FFC000"/>
                                      </p:to>
                                    </p:animClr>
                                    <p:animClr clrSpc="rgb" dir="cw">
                                      <p:cBhvr>
                                        <p:cTn id="9" dur="500" fill="hold"/>
                                        <p:tgtEl>
                                          <p:spTgt spid="77892"/>
                                        </p:tgtEl>
                                        <p:attrNameLst>
                                          <p:attrName>fillcolor</p:attrName>
                                        </p:attrNameLst>
                                      </p:cBhvr>
                                      <p:to>
                                        <a:srgbClr val="FFC000"/>
                                      </p:to>
                                    </p:animClr>
                                    <p:set>
                                      <p:cBhvr>
                                        <p:cTn id="10" dur="500" fill="hold"/>
                                        <p:tgtEl>
                                          <p:spTgt spid="77892"/>
                                        </p:tgtEl>
                                        <p:attrNameLst>
                                          <p:attrName>fill.type</p:attrName>
                                        </p:attrNameLst>
                                      </p:cBhvr>
                                      <p:to>
                                        <p:strVal val="solid"/>
                                      </p:to>
                                    </p:set>
                                    <p:set>
                                      <p:cBhvr>
                                        <p:cTn id="11" dur="500" fill="hold"/>
                                        <p:tgtEl>
                                          <p:spTgt spid="7789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92" grpId="0" animBg="1"/>
      <p:bldP spid="77862" grpId="0" animBg="1"/>
      <p:bldP spid="77861" grpId="0" animBg="1"/>
      <p:bldP spid="77864" grpId="0" animBg="1"/>
      <p:bldP spid="7786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8"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762000"/>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531" y="50458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noProof="0"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5" name="AutoShape 71"/>
          <p:cNvSpPr>
            <a:spLocks noChangeArrowheads="1"/>
          </p:cNvSpPr>
          <p:nvPr/>
        </p:nvSpPr>
        <p:spPr bwMode="auto">
          <a:xfrm>
            <a:off x="10460789" y="1116420"/>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a:hlinkClick r:id="" action="ppaction://macro?name=ShowAnswers"/>
          </p:cNvPr>
          <p:cNvSpPr>
            <a:spLocks noChangeArrowheads="1"/>
          </p:cNvSpPr>
          <p:nvPr/>
        </p:nvSpPr>
        <p:spPr bwMode="auto">
          <a:xfrm>
            <a:off x="2032573" y="207201"/>
            <a:ext cx="7671749" cy="1208817"/>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13:</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thì</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455550" y="5267996"/>
            <a:ext cx="6596452"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lúc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lúc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nhỏ</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455550" y="3429000"/>
            <a:ext cx="6570409"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đổi</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455550" y="4351245"/>
            <a:ext cx="6618492"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nSpc>
                <a:spcPct val="115000"/>
              </a:lnSpc>
            </a:pPr>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lớn</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455549" y="2354646"/>
            <a:ext cx="6570409" cy="77152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nhỏ</a:t>
            </a:r>
            <a:r>
              <a:rPr lang="en-US" sz="3200" dirty="0">
                <a:solidFill>
                  <a:schemeClr val="bg1"/>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255286"/>
            <a:ext cx="2514600" cy="60271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6041982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1" nodeType="clickEffect">
                                  <p:stCondLst>
                                    <p:cond delay="0"/>
                                  </p:stCondLst>
                                  <p:childTnLst>
                                    <p:animEffect transition="out" filter="barn(inVertical)">
                                      <p:cBhvr>
                                        <p:cTn id="10" dur="500"/>
                                        <p:tgtEl>
                                          <p:spTgt spid="77863"/>
                                        </p:tgtEl>
                                      </p:cBhvr>
                                    </p:animEffect>
                                    <p:set>
                                      <p:cBhvr>
                                        <p:cTn id="11"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7" name="bomb.wav"/>
                                        </p:tgtEl>
                                      </p:cMediaNode>
                                    </p:audio>
                                  </p:subTnLst>
                                </p:cTn>
                              </p:par>
                              <p:par>
                                <p:cTn id="12" presetID="16" presetClass="exit" presetSubtype="21" fill="hold" grpId="1" nodeType="withEffect">
                                  <p:stCondLst>
                                    <p:cond delay="0"/>
                                  </p:stCondLst>
                                  <p:childTnLst>
                                    <p:animEffect transition="out" filter="barn(inVertical)">
                                      <p:cBhvr>
                                        <p:cTn id="13" dur="500"/>
                                        <p:tgtEl>
                                          <p:spTgt spid="77862"/>
                                        </p:tgtEl>
                                      </p:cBhvr>
                                    </p:animEffect>
                                    <p:set>
                                      <p:cBhvr>
                                        <p:cTn id="14"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7" name="bomb.wav"/>
                                        </p:tgtEl>
                                      </p:cMediaNode>
                                    </p:audio>
                                  </p:subTnLst>
                                </p:cTn>
                              </p:par>
                              <p:par>
                                <p:cTn id="15" presetID="27" presetClass="emph" presetSubtype="0" repeatCount="4000" fill="remove" grpId="0" nodeType="withEffect">
                                  <p:stCondLst>
                                    <p:cond delay="0"/>
                                  </p:stCondLst>
                                  <p:childTnLst>
                                    <p:animClr clrSpc="rgb" dir="cw">
                                      <p:cBhvr override="childStyle">
                                        <p:cTn id="16" dur="250" autoRev="1" fill="remove"/>
                                        <p:tgtEl>
                                          <p:spTgt spid="77893"/>
                                        </p:tgtEl>
                                        <p:attrNameLst>
                                          <p:attrName>style.color</p:attrName>
                                        </p:attrNameLst>
                                      </p:cBhvr>
                                      <p:to>
                                        <a:srgbClr val="FFC000"/>
                                      </p:to>
                                    </p:animClr>
                                    <p:animClr clrSpc="rgb" dir="cw">
                                      <p:cBhvr>
                                        <p:cTn id="17" dur="250" autoRev="1" fill="remove"/>
                                        <p:tgtEl>
                                          <p:spTgt spid="77893"/>
                                        </p:tgtEl>
                                        <p:attrNameLst>
                                          <p:attrName>fillcolor</p:attrName>
                                        </p:attrNameLst>
                                      </p:cBhvr>
                                      <p:to>
                                        <a:srgbClr val="FFC000"/>
                                      </p:to>
                                    </p:animClr>
                                    <p:set>
                                      <p:cBhvr>
                                        <p:cTn id="18" dur="250" autoRev="1" fill="remove"/>
                                        <p:tgtEl>
                                          <p:spTgt spid="77893"/>
                                        </p:tgtEl>
                                        <p:attrNameLst>
                                          <p:attrName>fill.type</p:attrName>
                                        </p:attrNameLst>
                                      </p:cBhvr>
                                      <p:to>
                                        <p:strVal val="solid"/>
                                      </p:to>
                                    </p:set>
                                    <p:set>
                                      <p:cBhvr>
                                        <p:cTn id="19" dur="250" autoRev="1" fill="remove"/>
                                        <p:tgtEl>
                                          <p:spTgt spid="7789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9"/>
                                        </p:tgtEl>
                                      </p:cBhvr>
                                    </p:cmd>
                                  </p:childTnLst>
                                </p:cTn>
                              </p:par>
                            </p:childTnLst>
                          </p:cTn>
                        </p:par>
                      </p:childTnLst>
                    </p:cTn>
                  </p:par>
                </p:childTnLst>
              </p:cTn>
              <p:nextCondLst>
                <p:cond evt="onClick" delay="0">
                  <p:tgtEl>
                    <p:spTgt spid="131"/>
                  </p:tgtEl>
                </p:cond>
              </p:nextCondLst>
            </p:seq>
            <p:video>
              <p:cMediaNode vol="80000">
                <p:cTn id="25" fill="hold" display="0">
                  <p:stCondLst>
                    <p:cond delay="indefinite"/>
                  </p:stCondLst>
                </p:cTn>
                <p:tgtEl>
                  <p:spTgt spid="159"/>
                </p:tgtEl>
              </p:cMediaNode>
            </p:video>
            <p:audio>
              <p:cMediaNode vol="57576" numSld="999" showWhenStopped="0">
                <p:cTn id="26" fill="hold" display="0">
                  <p:stCondLst>
                    <p:cond delay="indefinite"/>
                  </p:stCondLst>
                  <p:endCondLst>
                    <p:cond evt="onStopAudio" delay="0">
                      <p:tgtEl>
                        <p:sldTgt/>
                      </p:tgtEl>
                    </p:cond>
                  </p:endCondLst>
                </p:cTn>
                <p:tgtEl>
                  <p:spTgt spid="162"/>
                </p:tgtEl>
              </p:cMediaNode>
            </p:audio>
            <p:seq concurrent="1" nextAc="seek">
              <p:cTn id="27" restart="whenNotActive" fill="hold" evtFilter="cancelBubble" nodeType="interactiveSeq">
                <p:stCondLst>
                  <p:cond evt="onClick" delay="0">
                    <p:tgtEl>
                      <p:spTgt spid="77864"/>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repeatCount="indefinite" fill="hold" grpId="0" nodeType="clickEffect">
                                  <p:stCondLst>
                                    <p:cond delay="0"/>
                                  </p:stCondLst>
                                  <p:childTnLst>
                                    <p:animClr clrSpc="rgb" dir="cw">
                                      <p:cBhvr override="childStyle">
                                        <p:cTn id="31" dur="500" fill="hold"/>
                                        <p:tgtEl>
                                          <p:spTgt spid="77864"/>
                                        </p:tgtEl>
                                        <p:attrNameLst>
                                          <p:attrName>style.color</p:attrName>
                                        </p:attrNameLst>
                                      </p:cBhvr>
                                      <p:to>
                                        <a:srgbClr val="00B050"/>
                                      </p:to>
                                    </p:animClr>
                                    <p:animClr clrSpc="rgb" dir="cw">
                                      <p:cBhvr>
                                        <p:cTn id="32" dur="500" fill="hold"/>
                                        <p:tgtEl>
                                          <p:spTgt spid="77864"/>
                                        </p:tgtEl>
                                        <p:attrNameLst>
                                          <p:attrName>fillcolor</p:attrName>
                                        </p:attrNameLst>
                                      </p:cBhvr>
                                      <p:to>
                                        <a:srgbClr val="00B050"/>
                                      </p:to>
                                    </p:animClr>
                                    <p:set>
                                      <p:cBhvr>
                                        <p:cTn id="33" dur="500" fill="hold"/>
                                        <p:tgtEl>
                                          <p:spTgt spid="77864"/>
                                        </p:tgtEl>
                                        <p:attrNameLst>
                                          <p:attrName>fill.type</p:attrName>
                                        </p:attrNameLst>
                                      </p:cBhvr>
                                      <p:to>
                                        <p:strVal val="solid"/>
                                      </p:to>
                                    </p:set>
                                    <p:set>
                                      <p:cBhvr>
                                        <p:cTn id="34" dur="500" fill="hold"/>
                                        <p:tgtEl>
                                          <p:spTgt spid="77864"/>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09 Who's Was Correct_.wav"/>
                                        </p:tgtEl>
                                      </p:cMediaNode>
                                    </p:audio>
                                  </p:subTnLst>
                                </p:cTn>
                              </p:par>
                            </p:childTnLst>
                          </p:cTn>
                        </p:par>
                      </p:childTnLst>
                    </p:cTn>
                  </p:par>
                </p:childTnLst>
              </p:cTn>
              <p:nextCondLst>
                <p:cond evt="onClick" delay="0">
                  <p:tgtEl>
                    <p:spTgt spid="77864"/>
                  </p:tgtEl>
                </p:cond>
              </p:nextCondLst>
            </p:seq>
            <p:seq concurrent="1" nextAc="seek">
              <p:cTn id="35" restart="whenNotActive" fill="hold" evtFilter="cancelBubble" nodeType="interactiveSeq">
                <p:stCondLst>
                  <p:cond evt="onClick" delay="0">
                    <p:tgtEl>
                      <p:spTgt spid="77863"/>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3"/>
                                        </p:tgtEl>
                                        <p:attrNameLst>
                                          <p:attrName>style.color</p:attrName>
                                        </p:attrNameLst>
                                      </p:cBhvr>
                                      <p:to>
                                        <a:srgbClr val="C00000"/>
                                      </p:to>
                                    </p:animClr>
                                    <p:animClr clrSpc="rgb" dir="cw">
                                      <p:cBhvr>
                                        <p:cTn id="40" dur="500" fill="hold"/>
                                        <p:tgtEl>
                                          <p:spTgt spid="77863"/>
                                        </p:tgtEl>
                                        <p:attrNameLst>
                                          <p:attrName>fillcolor</p:attrName>
                                        </p:attrNameLst>
                                      </p:cBhvr>
                                      <p:to>
                                        <a:srgbClr val="C00000"/>
                                      </p:to>
                                    </p:animClr>
                                    <p:set>
                                      <p:cBhvr>
                                        <p:cTn id="41" dur="500" fill="hold"/>
                                        <p:tgtEl>
                                          <p:spTgt spid="77863"/>
                                        </p:tgtEl>
                                        <p:attrNameLst>
                                          <p:attrName>fill.type</p:attrName>
                                        </p:attrNameLst>
                                      </p:cBhvr>
                                      <p:to>
                                        <p:strVal val="solid"/>
                                      </p:to>
                                    </p:set>
                                    <p:set>
                                      <p:cBhvr>
                                        <p:cTn id="42" dur="500" fill="hold"/>
                                        <p:tgtEl>
                                          <p:spTgt spid="7786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3"/>
                  </p:tgtEl>
                </p:cond>
              </p:nextCondLst>
            </p:seq>
            <p:seq concurrent="1" nextAc="seek">
              <p:cTn id="43" restart="whenNotActive" fill="hold" evtFilter="cancelBubble" nodeType="interactiveSeq">
                <p:stCondLst>
                  <p:cond evt="onClick" delay="0">
                    <p:tgtEl>
                      <p:spTgt spid="77861"/>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1"/>
                                        </p:tgtEl>
                                        <p:attrNameLst>
                                          <p:attrName>style.color</p:attrName>
                                        </p:attrNameLst>
                                      </p:cBhvr>
                                      <p:to>
                                        <a:srgbClr val="C00000"/>
                                      </p:to>
                                    </p:animClr>
                                    <p:animClr clrSpc="rgb" dir="cw">
                                      <p:cBhvr>
                                        <p:cTn id="48" dur="500" fill="hold"/>
                                        <p:tgtEl>
                                          <p:spTgt spid="77861"/>
                                        </p:tgtEl>
                                        <p:attrNameLst>
                                          <p:attrName>fillcolor</p:attrName>
                                        </p:attrNameLst>
                                      </p:cBhvr>
                                      <p:to>
                                        <a:srgbClr val="C00000"/>
                                      </p:to>
                                    </p:animClr>
                                    <p:set>
                                      <p:cBhvr>
                                        <p:cTn id="49" dur="500" fill="hold"/>
                                        <p:tgtEl>
                                          <p:spTgt spid="77861"/>
                                        </p:tgtEl>
                                        <p:attrNameLst>
                                          <p:attrName>fill.type</p:attrName>
                                        </p:attrNameLst>
                                      </p:cBhvr>
                                      <p:to>
                                        <p:strVal val="solid"/>
                                      </p:to>
                                    </p:set>
                                    <p:set>
                                      <p:cBhvr>
                                        <p:cTn id="50" dur="500" fill="hold"/>
                                        <p:tgtEl>
                                          <p:spTgt spid="7786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1"/>
                  </p:tgtEl>
                </p:cond>
              </p:nextCondLst>
            </p:seq>
            <p:seq concurrent="1" nextAc="seek">
              <p:cTn id="51" restart="whenNotActive" fill="hold" evtFilter="cancelBubble" nodeType="interactiveSeq">
                <p:stCondLst>
                  <p:cond evt="onClick" delay="0">
                    <p:tgtEl>
                      <p:spTgt spid="77862"/>
                    </p:tgtEl>
                  </p:cond>
                </p:stCondLst>
                <p:endSync evt="end" delay="0">
                  <p:rtn val="all"/>
                </p:endSync>
                <p:childTnLst>
                  <p:par>
                    <p:cTn id="52" fill="hold">
                      <p:stCondLst>
                        <p:cond delay="0"/>
                      </p:stCondLst>
                      <p:childTnLst>
                        <p:par>
                          <p:cTn id="53" fill="hold">
                            <p:stCondLst>
                              <p:cond delay="0"/>
                            </p:stCondLst>
                            <p:childTnLst>
                              <p:par>
                                <p:cTn id="54" presetID="19" presetClass="emph" presetSubtype="0" fill="hold" grpId="0" nodeType="clickEffect">
                                  <p:stCondLst>
                                    <p:cond delay="0"/>
                                  </p:stCondLst>
                                  <p:childTnLst>
                                    <p:animClr clrSpc="rgb" dir="cw">
                                      <p:cBhvr override="childStyle">
                                        <p:cTn id="55" dur="500" fill="hold"/>
                                        <p:tgtEl>
                                          <p:spTgt spid="77862"/>
                                        </p:tgtEl>
                                        <p:attrNameLst>
                                          <p:attrName>style.color</p:attrName>
                                        </p:attrNameLst>
                                      </p:cBhvr>
                                      <p:to>
                                        <a:srgbClr val="C00000"/>
                                      </p:to>
                                    </p:animClr>
                                    <p:animClr clrSpc="rgb" dir="cw">
                                      <p:cBhvr>
                                        <p:cTn id="56" dur="500" fill="hold"/>
                                        <p:tgtEl>
                                          <p:spTgt spid="77862"/>
                                        </p:tgtEl>
                                        <p:attrNameLst>
                                          <p:attrName>fillcolor</p:attrName>
                                        </p:attrNameLst>
                                      </p:cBhvr>
                                      <p:to>
                                        <a:srgbClr val="C00000"/>
                                      </p:to>
                                    </p:animClr>
                                    <p:set>
                                      <p:cBhvr>
                                        <p:cTn id="57" dur="500" fill="hold"/>
                                        <p:tgtEl>
                                          <p:spTgt spid="77862"/>
                                        </p:tgtEl>
                                        <p:attrNameLst>
                                          <p:attrName>fill.type</p:attrName>
                                        </p:attrNameLst>
                                      </p:cBhvr>
                                      <p:to>
                                        <p:strVal val="solid"/>
                                      </p:to>
                                    </p:set>
                                    <p:set>
                                      <p:cBhvr>
                                        <p:cTn id="58" dur="500" fill="hold"/>
                                        <p:tgtEl>
                                          <p:spTgt spid="7786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2"/>
                  </p:tgtEl>
                </p:cond>
              </p:nextCondLst>
            </p:seq>
          </p:childTnLst>
        </p:cTn>
      </p:par>
    </p:tnLst>
    <p:bldLst>
      <p:bldP spid="77893" grpId="0" animBg="1"/>
      <p:bldP spid="77862" grpId="0" animBg="1"/>
      <p:bldP spid="77862" grpId="1" animBg="1"/>
      <p:bldP spid="77861" grpId="0" animBg="1"/>
      <p:bldP spid="77864" grpId="0" animBg="1"/>
      <p:bldP spid="77863" grpId="0" animBg="1"/>
      <p:bldP spid="7786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414" y="545396"/>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bg1"/>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8485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629141" y="98184"/>
            <a:ext cx="9757504" cy="13144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14:</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luận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94875" y="2786202"/>
            <a:ext cx="9634321" cy="102607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Khối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thì</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lớn</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94875" y="5233941"/>
            <a:ext cx="9716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Cả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sai</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94875" y="3907215"/>
            <a:ext cx="9658725" cy="117859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Vận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tốc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thì</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lớn</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94875" y="1620543"/>
            <a:ext cx="9716413" cy="1025049"/>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thì</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lớn</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083836"/>
            <a:ext cx="2514600" cy="65875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6663911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94"/>
                                        </p:tgtEl>
                                        <p:attrNameLst>
                                          <p:attrName>style.color</p:attrName>
                                        </p:attrNameLst>
                                      </p:cBhvr>
                                      <p:to>
                                        <a:srgbClr val="FFC000"/>
                                      </p:to>
                                    </p:animClr>
                                    <p:animClr clrSpc="rgb" dir="cw">
                                      <p:cBhvr>
                                        <p:cTn id="9" dur="500" fill="hold"/>
                                        <p:tgtEl>
                                          <p:spTgt spid="77894"/>
                                        </p:tgtEl>
                                        <p:attrNameLst>
                                          <p:attrName>fillcolor</p:attrName>
                                        </p:attrNameLst>
                                      </p:cBhvr>
                                      <p:to>
                                        <a:srgbClr val="FFC000"/>
                                      </p:to>
                                    </p:animClr>
                                    <p:set>
                                      <p:cBhvr>
                                        <p:cTn id="10" dur="500" fill="hold"/>
                                        <p:tgtEl>
                                          <p:spTgt spid="77894"/>
                                        </p:tgtEl>
                                        <p:attrNameLst>
                                          <p:attrName>fill.type</p:attrName>
                                        </p:attrNameLst>
                                      </p:cBhvr>
                                      <p:to>
                                        <p:strVal val="solid"/>
                                      </p:to>
                                    </p:set>
                                    <p:set>
                                      <p:cBhvr>
                                        <p:cTn id="11" dur="500" fill="hold"/>
                                        <p:tgtEl>
                                          <p:spTgt spid="77894"/>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77863"/>
                                        </p:tgtEl>
                                      </p:cBhvr>
                                    </p:animEffect>
                                    <p:set>
                                      <p:cBhvr>
                                        <p:cTn id="1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7" name="bomb.wav"/>
                                        </p:tgtEl>
                                      </p:cMediaNode>
                                    </p:audio>
                                  </p:subTnLst>
                                </p:cTn>
                              </p:par>
                              <p:par>
                                <p:cTn id="17" presetID="16" presetClass="exit" presetSubtype="21" fill="hold" grpId="1" nodeType="withEffect">
                                  <p:stCondLst>
                                    <p:cond delay="0"/>
                                  </p:stCondLst>
                                  <p:childTnLst>
                                    <p:animEffect transition="out" filter="barn(inVertical)">
                                      <p:cBhvr>
                                        <p:cTn id="18" dur="500"/>
                                        <p:tgtEl>
                                          <p:spTgt spid="77862"/>
                                        </p:tgtEl>
                                      </p:cBhvr>
                                    </p:animEffect>
                                    <p:set>
                                      <p:cBhvr>
                                        <p:cTn id="1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9"/>
                                        </p:tgtEl>
                                      </p:cBhvr>
                                    </p:cmd>
                                  </p:childTnLst>
                                </p:cTn>
                              </p:par>
                            </p:childTnLst>
                          </p:cTn>
                        </p:par>
                      </p:childTnLst>
                    </p:cTn>
                  </p:par>
                </p:childTnLst>
              </p:cTn>
              <p:nextCondLst>
                <p:cond evt="onClick" delay="0">
                  <p:tgtEl>
                    <p:spTgt spid="131"/>
                  </p:tgtEl>
                </p:cond>
              </p:nextCondLst>
            </p:seq>
            <p:video>
              <p:cMediaNode vol="80000">
                <p:cTn id="25" fill="hold" display="0">
                  <p:stCondLst>
                    <p:cond delay="indefinite"/>
                  </p:stCondLst>
                </p:cTn>
                <p:tgtEl>
                  <p:spTgt spid="159"/>
                </p:tgtEl>
              </p:cMediaNode>
            </p:video>
            <p:audio>
              <p:cMediaNode vol="57576" numSld="999" showWhenStopped="0">
                <p:cTn id="26" fill="hold" display="0">
                  <p:stCondLst>
                    <p:cond delay="indefinite"/>
                  </p:stCondLst>
                  <p:endCondLst>
                    <p:cond evt="onStopAudio" delay="0">
                      <p:tgtEl>
                        <p:sldTgt/>
                      </p:tgtEl>
                    </p:cond>
                  </p:endCondLst>
                </p:cTn>
                <p:tgtEl>
                  <p:spTgt spid="162"/>
                </p:tgtEl>
              </p:cMediaNode>
            </p:audio>
            <p:seq concurrent="1" nextAc="seek">
              <p:cTn id="27" restart="whenNotActive" fill="hold" evtFilter="cancelBubble" nodeType="interactiveSeq">
                <p:stCondLst>
                  <p:cond evt="onClick" delay="0">
                    <p:tgtEl>
                      <p:spTgt spid="77864"/>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repeatCount="indefinite" fill="hold" grpId="0" nodeType="clickEffect">
                                  <p:stCondLst>
                                    <p:cond delay="0"/>
                                  </p:stCondLst>
                                  <p:childTnLst>
                                    <p:animClr clrSpc="rgb" dir="cw">
                                      <p:cBhvr override="childStyle">
                                        <p:cTn id="31" dur="500" fill="hold"/>
                                        <p:tgtEl>
                                          <p:spTgt spid="77864"/>
                                        </p:tgtEl>
                                        <p:attrNameLst>
                                          <p:attrName>style.color</p:attrName>
                                        </p:attrNameLst>
                                      </p:cBhvr>
                                      <p:to>
                                        <a:srgbClr val="00B050"/>
                                      </p:to>
                                    </p:animClr>
                                    <p:animClr clrSpc="rgb" dir="cw">
                                      <p:cBhvr>
                                        <p:cTn id="32" dur="500" fill="hold"/>
                                        <p:tgtEl>
                                          <p:spTgt spid="77864"/>
                                        </p:tgtEl>
                                        <p:attrNameLst>
                                          <p:attrName>fillcolor</p:attrName>
                                        </p:attrNameLst>
                                      </p:cBhvr>
                                      <p:to>
                                        <a:srgbClr val="00B050"/>
                                      </p:to>
                                    </p:animClr>
                                    <p:set>
                                      <p:cBhvr>
                                        <p:cTn id="33" dur="500" fill="hold"/>
                                        <p:tgtEl>
                                          <p:spTgt spid="77864"/>
                                        </p:tgtEl>
                                        <p:attrNameLst>
                                          <p:attrName>fill.type</p:attrName>
                                        </p:attrNameLst>
                                      </p:cBhvr>
                                      <p:to>
                                        <p:strVal val="solid"/>
                                      </p:to>
                                    </p:set>
                                    <p:set>
                                      <p:cBhvr>
                                        <p:cTn id="34" dur="500" fill="hold"/>
                                        <p:tgtEl>
                                          <p:spTgt spid="77864"/>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09 Who's Was Correct_.wav"/>
                                        </p:tgtEl>
                                      </p:cMediaNode>
                                    </p:audio>
                                  </p:subTnLst>
                                </p:cTn>
                              </p:par>
                            </p:childTnLst>
                          </p:cTn>
                        </p:par>
                      </p:childTnLst>
                    </p:cTn>
                  </p:par>
                </p:childTnLst>
              </p:cTn>
              <p:nextCondLst>
                <p:cond evt="onClick" delay="0">
                  <p:tgtEl>
                    <p:spTgt spid="77864"/>
                  </p:tgtEl>
                </p:cond>
              </p:nextCondLst>
            </p:seq>
            <p:seq concurrent="1" nextAc="seek">
              <p:cTn id="35" restart="whenNotActive" fill="hold" evtFilter="cancelBubble" nodeType="interactiveSeq">
                <p:stCondLst>
                  <p:cond evt="onClick" delay="0">
                    <p:tgtEl>
                      <p:spTgt spid="77863"/>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3"/>
                                        </p:tgtEl>
                                        <p:attrNameLst>
                                          <p:attrName>style.color</p:attrName>
                                        </p:attrNameLst>
                                      </p:cBhvr>
                                      <p:to>
                                        <a:srgbClr val="C00000"/>
                                      </p:to>
                                    </p:animClr>
                                    <p:animClr clrSpc="rgb" dir="cw">
                                      <p:cBhvr>
                                        <p:cTn id="40" dur="500" fill="hold"/>
                                        <p:tgtEl>
                                          <p:spTgt spid="77863"/>
                                        </p:tgtEl>
                                        <p:attrNameLst>
                                          <p:attrName>fillcolor</p:attrName>
                                        </p:attrNameLst>
                                      </p:cBhvr>
                                      <p:to>
                                        <a:srgbClr val="C00000"/>
                                      </p:to>
                                    </p:animClr>
                                    <p:set>
                                      <p:cBhvr>
                                        <p:cTn id="41" dur="500" fill="hold"/>
                                        <p:tgtEl>
                                          <p:spTgt spid="77863"/>
                                        </p:tgtEl>
                                        <p:attrNameLst>
                                          <p:attrName>fill.type</p:attrName>
                                        </p:attrNameLst>
                                      </p:cBhvr>
                                      <p:to>
                                        <p:strVal val="solid"/>
                                      </p:to>
                                    </p:set>
                                    <p:set>
                                      <p:cBhvr>
                                        <p:cTn id="42" dur="500" fill="hold"/>
                                        <p:tgtEl>
                                          <p:spTgt spid="7786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3"/>
                  </p:tgtEl>
                </p:cond>
              </p:nextCondLst>
            </p:seq>
            <p:seq concurrent="1" nextAc="seek">
              <p:cTn id="43" restart="whenNotActive" fill="hold" evtFilter="cancelBubble" nodeType="interactiveSeq">
                <p:stCondLst>
                  <p:cond evt="onClick" delay="0">
                    <p:tgtEl>
                      <p:spTgt spid="77861"/>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1"/>
                                        </p:tgtEl>
                                        <p:attrNameLst>
                                          <p:attrName>style.color</p:attrName>
                                        </p:attrNameLst>
                                      </p:cBhvr>
                                      <p:to>
                                        <a:srgbClr val="C00000"/>
                                      </p:to>
                                    </p:animClr>
                                    <p:animClr clrSpc="rgb" dir="cw">
                                      <p:cBhvr>
                                        <p:cTn id="48" dur="500" fill="hold"/>
                                        <p:tgtEl>
                                          <p:spTgt spid="77861"/>
                                        </p:tgtEl>
                                        <p:attrNameLst>
                                          <p:attrName>fillcolor</p:attrName>
                                        </p:attrNameLst>
                                      </p:cBhvr>
                                      <p:to>
                                        <a:srgbClr val="C00000"/>
                                      </p:to>
                                    </p:animClr>
                                    <p:set>
                                      <p:cBhvr>
                                        <p:cTn id="49" dur="500" fill="hold"/>
                                        <p:tgtEl>
                                          <p:spTgt spid="77861"/>
                                        </p:tgtEl>
                                        <p:attrNameLst>
                                          <p:attrName>fill.type</p:attrName>
                                        </p:attrNameLst>
                                      </p:cBhvr>
                                      <p:to>
                                        <p:strVal val="solid"/>
                                      </p:to>
                                    </p:set>
                                    <p:set>
                                      <p:cBhvr>
                                        <p:cTn id="50" dur="500" fill="hold"/>
                                        <p:tgtEl>
                                          <p:spTgt spid="7786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1"/>
                  </p:tgtEl>
                </p:cond>
              </p:nextCondLst>
            </p:seq>
            <p:seq concurrent="1" nextAc="seek">
              <p:cTn id="51" restart="whenNotActive" fill="hold" evtFilter="cancelBubble" nodeType="interactiveSeq">
                <p:stCondLst>
                  <p:cond evt="onClick" delay="0">
                    <p:tgtEl>
                      <p:spTgt spid="77862"/>
                    </p:tgtEl>
                  </p:cond>
                </p:stCondLst>
                <p:endSync evt="end" delay="0">
                  <p:rtn val="all"/>
                </p:endSync>
                <p:childTnLst>
                  <p:par>
                    <p:cTn id="52" fill="hold">
                      <p:stCondLst>
                        <p:cond delay="0"/>
                      </p:stCondLst>
                      <p:childTnLst>
                        <p:par>
                          <p:cTn id="53" fill="hold">
                            <p:stCondLst>
                              <p:cond delay="0"/>
                            </p:stCondLst>
                            <p:childTnLst>
                              <p:par>
                                <p:cTn id="54" presetID="19" presetClass="emph" presetSubtype="0" fill="hold" grpId="0" nodeType="clickEffect">
                                  <p:stCondLst>
                                    <p:cond delay="0"/>
                                  </p:stCondLst>
                                  <p:childTnLst>
                                    <p:animClr clrSpc="rgb" dir="cw">
                                      <p:cBhvr override="childStyle">
                                        <p:cTn id="55" dur="500" fill="hold"/>
                                        <p:tgtEl>
                                          <p:spTgt spid="77862"/>
                                        </p:tgtEl>
                                        <p:attrNameLst>
                                          <p:attrName>style.color</p:attrName>
                                        </p:attrNameLst>
                                      </p:cBhvr>
                                      <p:to>
                                        <a:srgbClr val="C00000"/>
                                      </p:to>
                                    </p:animClr>
                                    <p:animClr clrSpc="rgb" dir="cw">
                                      <p:cBhvr>
                                        <p:cTn id="56" dur="500" fill="hold"/>
                                        <p:tgtEl>
                                          <p:spTgt spid="77862"/>
                                        </p:tgtEl>
                                        <p:attrNameLst>
                                          <p:attrName>fillcolor</p:attrName>
                                        </p:attrNameLst>
                                      </p:cBhvr>
                                      <p:to>
                                        <a:srgbClr val="C00000"/>
                                      </p:to>
                                    </p:animClr>
                                    <p:set>
                                      <p:cBhvr>
                                        <p:cTn id="57" dur="500" fill="hold"/>
                                        <p:tgtEl>
                                          <p:spTgt spid="77862"/>
                                        </p:tgtEl>
                                        <p:attrNameLst>
                                          <p:attrName>fill.type</p:attrName>
                                        </p:attrNameLst>
                                      </p:cBhvr>
                                      <p:to>
                                        <p:strVal val="solid"/>
                                      </p:to>
                                    </p:set>
                                    <p:set>
                                      <p:cBhvr>
                                        <p:cTn id="58" dur="500" fill="hold"/>
                                        <p:tgtEl>
                                          <p:spTgt spid="7786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2"/>
                  </p:tgtEl>
                </p:cond>
              </p:nextCondLst>
            </p:seq>
          </p:childTnLst>
        </p:cTn>
      </p:par>
    </p:tnLst>
    <p:bldLst>
      <p:bldP spid="77894" grpId="0" animBg="1"/>
      <p:bldP spid="77862" grpId="0" animBg="1"/>
      <p:bldP spid="77862" grpId="1" animBg="1"/>
      <p:bldP spid="77861" grpId="0" animBg="1"/>
      <p:bldP spid="77864" grpId="0" animBg="1"/>
      <p:bldP spid="77863" grpId="0" animBg="1"/>
      <p:bldP spid="7786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096000" y="0"/>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414" y="545396"/>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0"/>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a:t>
            </a: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$5,000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$7,000</a:t>
            </a: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$20,000</a:t>
            </a: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$22,000</a:t>
            </a: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$25,000</a:t>
            </a: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$27,000</a:t>
            </a: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30</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a:t>
            </a: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rPr>
              <a:t>$35,000</a:t>
            </a: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$40,000</a:t>
            </a: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5</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a:t>
            </a:r>
            <a:r>
              <a:rPr lang="en-US" altLang="en-US" sz="1600" b="1" dirty="0">
                <a:solidFill>
                  <a:srgbClr val="FFFF00"/>
                </a:solidFill>
                <a:latin typeface="Calibri" panose="020F0502020204030204"/>
              </a:rPr>
              <a:t>7</a:t>
            </a: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0,000</a:t>
            </a: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rPr>
              <a:t>$100,000</a:t>
            </a: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8485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629141" y="98184"/>
            <a:ext cx="9757504" cy="1500258"/>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15:</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cấu</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thì</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đổi</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1466474" y="2900502"/>
            <a:ext cx="6443125" cy="91574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Động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1466475" y="5071449"/>
            <a:ext cx="6431912" cy="88480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1466475" y="4002466"/>
            <a:ext cx="6459446" cy="90280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Khối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1466475" y="1715793"/>
            <a:ext cx="6431912" cy="99372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083836"/>
            <a:ext cx="2514600" cy="65875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Bắt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93" name="AutoShape 70"/>
          <p:cNvSpPr>
            <a:spLocks noChangeArrowheads="1"/>
          </p:cNvSpPr>
          <p:nvPr/>
        </p:nvSpPr>
        <p:spPr bwMode="auto">
          <a:xfrm>
            <a:off x="10474170" y="892175"/>
            <a:ext cx="1371600" cy="285750"/>
          </a:xfrm>
          <a:prstGeom prst="hexagon">
            <a:avLst>
              <a:gd name="adj" fmla="val 34844"/>
              <a:gd name="vf" fmla="val 115470"/>
            </a:avLst>
          </a:prstGeom>
          <a:solidFill>
            <a:srgbClr val="111128">
              <a:alpha val="78000"/>
            </a:srgbClr>
          </a:solidFill>
          <a:ln w="5080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bg1"/>
                </a:solidFill>
                <a:effectLst/>
                <a:uLnTx/>
                <a:uFillTx/>
                <a:latin typeface="Calibri" panose="020F0502020204030204"/>
                <a:ea typeface="+mn-ea"/>
                <a:cs typeface="+mn-cs"/>
              </a:rPr>
              <a:t>$150,000</a:t>
            </a:r>
          </a:p>
        </p:txBody>
      </p:sp>
    </p:spTree>
    <p:extLst>
      <p:ext uri="{BB962C8B-B14F-4D97-AF65-F5344CB8AC3E}">
        <p14:creationId xmlns:p14="http://schemas.microsoft.com/office/powerpoint/2010/main" val="54006009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93"/>
                                        </p:tgtEl>
                                        <p:attrNameLst>
                                          <p:attrName>style.color</p:attrName>
                                        </p:attrNameLst>
                                      </p:cBhvr>
                                      <p:to>
                                        <a:srgbClr val="FFC000"/>
                                      </p:to>
                                    </p:animClr>
                                    <p:animClr clrSpc="rgb" dir="cw">
                                      <p:cBhvr>
                                        <p:cTn id="9" dur="500" fill="hold"/>
                                        <p:tgtEl>
                                          <p:spTgt spid="93"/>
                                        </p:tgtEl>
                                        <p:attrNameLst>
                                          <p:attrName>fillcolor</p:attrName>
                                        </p:attrNameLst>
                                      </p:cBhvr>
                                      <p:to>
                                        <a:srgbClr val="FFC000"/>
                                      </p:to>
                                    </p:animClr>
                                    <p:set>
                                      <p:cBhvr>
                                        <p:cTn id="10" dur="500" fill="hold"/>
                                        <p:tgtEl>
                                          <p:spTgt spid="93"/>
                                        </p:tgtEl>
                                        <p:attrNameLst>
                                          <p:attrName>fill.type</p:attrName>
                                        </p:attrNameLst>
                                      </p:cBhvr>
                                      <p:to>
                                        <p:strVal val="solid"/>
                                      </p:to>
                                    </p:set>
                                    <p:set>
                                      <p:cBhvr>
                                        <p:cTn id="11" dur="500" fill="hold"/>
                                        <p:tgtEl>
                                          <p:spTgt spid="93"/>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77863"/>
                                        </p:tgtEl>
                                      </p:cBhvr>
                                    </p:animEffect>
                                    <p:set>
                                      <p:cBhvr>
                                        <p:cTn id="1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7" name="bomb.wav"/>
                                        </p:tgtEl>
                                      </p:cMediaNode>
                                    </p:audio>
                                  </p:subTnLst>
                                </p:cTn>
                              </p:par>
                              <p:par>
                                <p:cTn id="17" presetID="16" presetClass="exit" presetSubtype="21" fill="hold" grpId="1" nodeType="withEffect">
                                  <p:stCondLst>
                                    <p:cond delay="0"/>
                                  </p:stCondLst>
                                  <p:childTnLst>
                                    <p:animEffect transition="out" filter="barn(inVertical)">
                                      <p:cBhvr>
                                        <p:cTn id="18" dur="500"/>
                                        <p:tgtEl>
                                          <p:spTgt spid="77862"/>
                                        </p:tgtEl>
                                      </p:cBhvr>
                                    </p:animEffect>
                                    <p:set>
                                      <p:cBhvr>
                                        <p:cTn id="1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9"/>
                                        </p:tgtEl>
                                      </p:cBhvr>
                                    </p:cmd>
                                  </p:childTnLst>
                                </p:cTn>
                              </p:par>
                            </p:childTnLst>
                          </p:cTn>
                        </p:par>
                      </p:childTnLst>
                    </p:cTn>
                  </p:par>
                </p:childTnLst>
              </p:cTn>
              <p:nextCondLst>
                <p:cond evt="onClick" delay="0">
                  <p:tgtEl>
                    <p:spTgt spid="131"/>
                  </p:tgtEl>
                </p:cond>
              </p:nextCondLst>
            </p:seq>
            <p:video>
              <p:cMediaNode vol="80000">
                <p:cTn id="25" fill="hold" display="0">
                  <p:stCondLst>
                    <p:cond delay="indefinite"/>
                  </p:stCondLst>
                </p:cTn>
                <p:tgtEl>
                  <p:spTgt spid="159"/>
                </p:tgtEl>
              </p:cMediaNode>
            </p:video>
            <p:audio>
              <p:cMediaNode vol="57576" numSld="999" showWhenStopped="0">
                <p:cTn id="26" fill="hold" display="0">
                  <p:stCondLst>
                    <p:cond delay="indefinite"/>
                  </p:stCondLst>
                  <p:endCondLst>
                    <p:cond evt="onStopAudio" delay="0">
                      <p:tgtEl>
                        <p:sldTgt/>
                      </p:tgtEl>
                    </p:cond>
                  </p:endCondLst>
                </p:cTn>
                <p:tgtEl>
                  <p:spTgt spid="162"/>
                </p:tgtEl>
              </p:cMediaNode>
            </p:audio>
            <p:seq concurrent="1" nextAc="seek">
              <p:cTn id="27" restart="whenNotActive" fill="hold" evtFilter="cancelBubble" nodeType="interactiveSeq">
                <p:stCondLst>
                  <p:cond evt="onClick" delay="0">
                    <p:tgtEl>
                      <p:spTgt spid="77864"/>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repeatCount="indefinite" fill="hold" grpId="0" nodeType="clickEffect">
                                  <p:stCondLst>
                                    <p:cond delay="0"/>
                                  </p:stCondLst>
                                  <p:childTnLst>
                                    <p:animClr clrSpc="rgb" dir="cw">
                                      <p:cBhvr override="childStyle">
                                        <p:cTn id="31" dur="500" fill="hold"/>
                                        <p:tgtEl>
                                          <p:spTgt spid="77864"/>
                                        </p:tgtEl>
                                        <p:attrNameLst>
                                          <p:attrName>style.color</p:attrName>
                                        </p:attrNameLst>
                                      </p:cBhvr>
                                      <p:to>
                                        <a:srgbClr val="00B050"/>
                                      </p:to>
                                    </p:animClr>
                                    <p:animClr clrSpc="rgb" dir="cw">
                                      <p:cBhvr>
                                        <p:cTn id="32" dur="500" fill="hold"/>
                                        <p:tgtEl>
                                          <p:spTgt spid="77864"/>
                                        </p:tgtEl>
                                        <p:attrNameLst>
                                          <p:attrName>fillcolor</p:attrName>
                                        </p:attrNameLst>
                                      </p:cBhvr>
                                      <p:to>
                                        <a:srgbClr val="00B050"/>
                                      </p:to>
                                    </p:animClr>
                                    <p:set>
                                      <p:cBhvr>
                                        <p:cTn id="33" dur="500" fill="hold"/>
                                        <p:tgtEl>
                                          <p:spTgt spid="77864"/>
                                        </p:tgtEl>
                                        <p:attrNameLst>
                                          <p:attrName>fill.type</p:attrName>
                                        </p:attrNameLst>
                                      </p:cBhvr>
                                      <p:to>
                                        <p:strVal val="solid"/>
                                      </p:to>
                                    </p:set>
                                    <p:set>
                                      <p:cBhvr>
                                        <p:cTn id="34" dur="500" fill="hold"/>
                                        <p:tgtEl>
                                          <p:spTgt spid="77864"/>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09 Who's Was Correct_.wav"/>
                                        </p:tgtEl>
                                      </p:cMediaNode>
                                    </p:audio>
                                  </p:subTnLst>
                                </p:cTn>
                              </p:par>
                            </p:childTnLst>
                          </p:cTn>
                        </p:par>
                      </p:childTnLst>
                    </p:cTn>
                  </p:par>
                </p:childTnLst>
              </p:cTn>
              <p:nextCondLst>
                <p:cond evt="onClick" delay="0">
                  <p:tgtEl>
                    <p:spTgt spid="77864"/>
                  </p:tgtEl>
                </p:cond>
              </p:nextCondLst>
            </p:seq>
            <p:seq concurrent="1" nextAc="seek">
              <p:cTn id="35" restart="whenNotActive" fill="hold" evtFilter="cancelBubble" nodeType="interactiveSeq">
                <p:stCondLst>
                  <p:cond evt="onClick" delay="0">
                    <p:tgtEl>
                      <p:spTgt spid="77863"/>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3"/>
                                        </p:tgtEl>
                                        <p:attrNameLst>
                                          <p:attrName>style.color</p:attrName>
                                        </p:attrNameLst>
                                      </p:cBhvr>
                                      <p:to>
                                        <a:srgbClr val="C00000"/>
                                      </p:to>
                                    </p:animClr>
                                    <p:animClr clrSpc="rgb" dir="cw">
                                      <p:cBhvr>
                                        <p:cTn id="40" dur="500" fill="hold"/>
                                        <p:tgtEl>
                                          <p:spTgt spid="77863"/>
                                        </p:tgtEl>
                                        <p:attrNameLst>
                                          <p:attrName>fillcolor</p:attrName>
                                        </p:attrNameLst>
                                      </p:cBhvr>
                                      <p:to>
                                        <a:srgbClr val="C00000"/>
                                      </p:to>
                                    </p:animClr>
                                    <p:set>
                                      <p:cBhvr>
                                        <p:cTn id="41" dur="500" fill="hold"/>
                                        <p:tgtEl>
                                          <p:spTgt spid="77863"/>
                                        </p:tgtEl>
                                        <p:attrNameLst>
                                          <p:attrName>fill.type</p:attrName>
                                        </p:attrNameLst>
                                      </p:cBhvr>
                                      <p:to>
                                        <p:strVal val="solid"/>
                                      </p:to>
                                    </p:set>
                                    <p:set>
                                      <p:cBhvr>
                                        <p:cTn id="42" dur="500" fill="hold"/>
                                        <p:tgtEl>
                                          <p:spTgt spid="7786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3"/>
                  </p:tgtEl>
                </p:cond>
              </p:nextCondLst>
            </p:seq>
            <p:seq concurrent="1" nextAc="seek">
              <p:cTn id="43" restart="whenNotActive" fill="hold" evtFilter="cancelBubble" nodeType="interactiveSeq">
                <p:stCondLst>
                  <p:cond evt="onClick" delay="0">
                    <p:tgtEl>
                      <p:spTgt spid="77861"/>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1"/>
                                        </p:tgtEl>
                                        <p:attrNameLst>
                                          <p:attrName>style.color</p:attrName>
                                        </p:attrNameLst>
                                      </p:cBhvr>
                                      <p:to>
                                        <a:srgbClr val="C00000"/>
                                      </p:to>
                                    </p:animClr>
                                    <p:animClr clrSpc="rgb" dir="cw">
                                      <p:cBhvr>
                                        <p:cTn id="48" dur="500" fill="hold"/>
                                        <p:tgtEl>
                                          <p:spTgt spid="77861"/>
                                        </p:tgtEl>
                                        <p:attrNameLst>
                                          <p:attrName>fillcolor</p:attrName>
                                        </p:attrNameLst>
                                      </p:cBhvr>
                                      <p:to>
                                        <a:srgbClr val="C00000"/>
                                      </p:to>
                                    </p:animClr>
                                    <p:set>
                                      <p:cBhvr>
                                        <p:cTn id="49" dur="500" fill="hold"/>
                                        <p:tgtEl>
                                          <p:spTgt spid="77861"/>
                                        </p:tgtEl>
                                        <p:attrNameLst>
                                          <p:attrName>fill.type</p:attrName>
                                        </p:attrNameLst>
                                      </p:cBhvr>
                                      <p:to>
                                        <p:strVal val="solid"/>
                                      </p:to>
                                    </p:set>
                                    <p:set>
                                      <p:cBhvr>
                                        <p:cTn id="50" dur="500" fill="hold"/>
                                        <p:tgtEl>
                                          <p:spTgt spid="7786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1"/>
                  </p:tgtEl>
                </p:cond>
              </p:nextCondLst>
            </p:seq>
            <p:seq concurrent="1" nextAc="seek">
              <p:cTn id="51" restart="whenNotActive" fill="hold" evtFilter="cancelBubble" nodeType="interactiveSeq">
                <p:stCondLst>
                  <p:cond evt="onClick" delay="0">
                    <p:tgtEl>
                      <p:spTgt spid="77862"/>
                    </p:tgtEl>
                  </p:cond>
                </p:stCondLst>
                <p:endSync evt="end" delay="0">
                  <p:rtn val="all"/>
                </p:endSync>
                <p:childTnLst>
                  <p:par>
                    <p:cTn id="52" fill="hold">
                      <p:stCondLst>
                        <p:cond delay="0"/>
                      </p:stCondLst>
                      <p:childTnLst>
                        <p:par>
                          <p:cTn id="53" fill="hold">
                            <p:stCondLst>
                              <p:cond delay="0"/>
                            </p:stCondLst>
                            <p:childTnLst>
                              <p:par>
                                <p:cTn id="54" presetID="19" presetClass="emph" presetSubtype="0" fill="hold" grpId="0" nodeType="clickEffect">
                                  <p:stCondLst>
                                    <p:cond delay="0"/>
                                  </p:stCondLst>
                                  <p:childTnLst>
                                    <p:animClr clrSpc="rgb" dir="cw">
                                      <p:cBhvr override="childStyle">
                                        <p:cTn id="55" dur="500" fill="hold"/>
                                        <p:tgtEl>
                                          <p:spTgt spid="77862"/>
                                        </p:tgtEl>
                                        <p:attrNameLst>
                                          <p:attrName>style.color</p:attrName>
                                        </p:attrNameLst>
                                      </p:cBhvr>
                                      <p:to>
                                        <a:srgbClr val="C00000"/>
                                      </p:to>
                                    </p:animClr>
                                    <p:animClr clrSpc="rgb" dir="cw">
                                      <p:cBhvr>
                                        <p:cTn id="56" dur="500" fill="hold"/>
                                        <p:tgtEl>
                                          <p:spTgt spid="77862"/>
                                        </p:tgtEl>
                                        <p:attrNameLst>
                                          <p:attrName>fillcolor</p:attrName>
                                        </p:attrNameLst>
                                      </p:cBhvr>
                                      <p:to>
                                        <a:srgbClr val="C00000"/>
                                      </p:to>
                                    </p:animClr>
                                    <p:set>
                                      <p:cBhvr>
                                        <p:cTn id="57" dur="500" fill="hold"/>
                                        <p:tgtEl>
                                          <p:spTgt spid="77862"/>
                                        </p:tgtEl>
                                        <p:attrNameLst>
                                          <p:attrName>fill.type</p:attrName>
                                        </p:attrNameLst>
                                      </p:cBhvr>
                                      <p:to>
                                        <p:strVal val="solid"/>
                                      </p:to>
                                    </p:set>
                                    <p:set>
                                      <p:cBhvr>
                                        <p:cTn id="58" dur="500" fill="hold"/>
                                        <p:tgtEl>
                                          <p:spTgt spid="7786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9"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2" grpId="1" animBg="1"/>
      <p:bldP spid="77861" grpId="0" animBg="1"/>
      <p:bldP spid="77864" grpId="0" animBg="1"/>
      <p:bldP spid="77863" grpId="0" animBg="1"/>
      <p:bldP spid="77863" grpId="1" animBg="1"/>
      <p:bldP spid="9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55543"/>
          </a:xfrm>
          <a:prstGeom prst="rect">
            <a:avLst/>
          </a:prstGeom>
        </p:spPr>
      </p:pic>
      <p:sp>
        <p:nvSpPr>
          <p:cNvPr id="39" name="TextBox 38"/>
          <p:cNvSpPr txBox="1"/>
          <p:nvPr/>
        </p:nvSpPr>
        <p:spPr>
          <a:xfrm>
            <a:off x="1527623" y="2921169"/>
            <a:ext cx="9136755" cy="1015663"/>
          </a:xfrm>
          <a:prstGeom prst="rect">
            <a:avLst/>
          </a:prstGeom>
          <a:noFill/>
        </p:spPr>
        <p:txBody>
          <a:bodyPr wrap="square" rtlCol="0">
            <a:spAutoFit/>
          </a:bodyPr>
          <a:lstStyle/>
          <a:p>
            <a:pPr algn="ct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PHẦN 4 – VẬN DỤNG</a:t>
            </a:r>
            <a:endParaRPr lang="zh-CN" altLang="en-US"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13142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897" y="146595"/>
            <a:ext cx="11646263" cy="2174121"/>
          </a:xfrm>
          <a:prstGeom prst="rect">
            <a:avLst/>
          </a:prstGeom>
        </p:spPr>
        <p:txBody>
          <a:bodyPr wrap="square">
            <a:spAutoFit/>
          </a:bodyPr>
          <a:lstStyle/>
          <a:p>
            <a:pPr indent="450215" algn="just">
              <a:lnSpc>
                <a:spcPct val="107000"/>
              </a:lnSpc>
              <a:spcBef>
                <a:spcPts val="600"/>
              </a:spcBef>
              <a:spcAft>
                <a:spcPts val="600"/>
              </a:spcAft>
            </a:pPr>
            <a:r>
              <a:rPr lang="vi-VN"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Giả sử có hai cốc giống nhau, chứa cùng một lượng nước như nhau. Đặt một lượng thuốc tím bằng nhau vào một vị trí ở đáy mỗi cốc nước. Nếu nhiệt độ hai cốc nước khác nhau thì thuốc tím ở cốc nước nào lan ra nhanh hơn? Vì sao?</a:t>
            </a:r>
            <a:endParaRPr lang="en-US" sz="32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reeform 7"/>
          <p:cNvSpPr/>
          <p:nvPr/>
        </p:nvSpPr>
        <p:spPr>
          <a:xfrm>
            <a:off x="2377439" y="3063240"/>
            <a:ext cx="2795453" cy="1946366"/>
          </a:xfrm>
          <a:custGeom>
            <a:avLst/>
            <a:gdLst/>
            <a:ahLst/>
            <a:cxnLst/>
            <a:rect l="l" t="t" r="r" b="b"/>
            <a:pathLst>
              <a:path w="4025118" h="4700868">
                <a:moveTo>
                  <a:pt x="0" y="0"/>
                </a:moveTo>
                <a:lnTo>
                  <a:pt x="4025118" y="0"/>
                </a:lnTo>
                <a:lnTo>
                  <a:pt x="4025118" y="4700868"/>
                </a:lnTo>
                <a:lnTo>
                  <a:pt x="0" y="4700868"/>
                </a:lnTo>
                <a:lnTo>
                  <a:pt x="0" y="0"/>
                </a:lnTo>
                <a:close/>
              </a:path>
            </a:pathLst>
          </a:custGeom>
          <a:blipFill>
            <a:blip r:embed="rId2">
              <a:extLst>
                <a:ext uri="{96DAC541-7B7A-43D3-8B79-37D633B846F1}">
                  <asvg:svgBlip xmlns:asvg="http://schemas.microsoft.com/office/drawing/2016/SVG/main" r:embed="rId3"/>
                </a:ext>
              </a:extLst>
            </a:blip>
            <a:srcRect/>
            <a:stretch>
              <a:fillRect t="-80705"/>
            </a:stretch>
          </a:blipFill>
        </p:spPr>
      </p:sp>
      <p:sp>
        <p:nvSpPr>
          <p:cNvPr id="4" name="Freeform 7"/>
          <p:cNvSpPr/>
          <p:nvPr/>
        </p:nvSpPr>
        <p:spPr>
          <a:xfrm>
            <a:off x="7232467" y="3063240"/>
            <a:ext cx="2795453" cy="1946366"/>
          </a:xfrm>
          <a:custGeom>
            <a:avLst/>
            <a:gdLst/>
            <a:ahLst/>
            <a:cxnLst/>
            <a:rect l="l" t="t" r="r" b="b"/>
            <a:pathLst>
              <a:path w="4025118" h="4700868">
                <a:moveTo>
                  <a:pt x="0" y="0"/>
                </a:moveTo>
                <a:lnTo>
                  <a:pt x="4025118" y="0"/>
                </a:lnTo>
                <a:lnTo>
                  <a:pt x="4025118" y="4700868"/>
                </a:lnTo>
                <a:lnTo>
                  <a:pt x="0" y="4700868"/>
                </a:lnTo>
                <a:lnTo>
                  <a:pt x="0" y="0"/>
                </a:lnTo>
                <a:close/>
              </a:path>
            </a:pathLst>
          </a:custGeom>
          <a:blipFill>
            <a:blip r:embed="rId2">
              <a:extLst>
                <a:ext uri="{96DAC541-7B7A-43D3-8B79-37D633B846F1}">
                  <asvg:svgBlip xmlns:asvg="http://schemas.microsoft.com/office/drawing/2016/SVG/main" r:embed="rId3"/>
                </a:ext>
              </a:extLst>
            </a:blip>
            <a:srcRect/>
            <a:stretch>
              <a:fillRect t="-80705"/>
            </a:stretch>
          </a:blipFill>
        </p:spPr>
      </p:sp>
      <p:sp>
        <p:nvSpPr>
          <p:cNvPr id="5" name="Freeform 3"/>
          <p:cNvSpPr/>
          <p:nvPr/>
        </p:nvSpPr>
        <p:spPr>
          <a:xfrm>
            <a:off x="-173083" y="3746920"/>
            <a:ext cx="2204373" cy="3045766"/>
          </a:xfrm>
          <a:custGeom>
            <a:avLst/>
            <a:gdLst/>
            <a:ahLst/>
            <a:cxnLst/>
            <a:rect l="l" t="t" r="r" b="b"/>
            <a:pathLst>
              <a:path w="2204373" h="3045766">
                <a:moveTo>
                  <a:pt x="0" y="0"/>
                </a:moveTo>
                <a:lnTo>
                  <a:pt x="2204373" y="0"/>
                </a:lnTo>
                <a:lnTo>
                  <a:pt x="2204373" y="3045766"/>
                </a:lnTo>
                <a:lnTo>
                  <a:pt x="0" y="304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009557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50"/>
            <a:ext cx="12192000" cy="7155543"/>
          </a:xfrm>
          <a:prstGeom prst="rect">
            <a:avLst/>
          </a:prstGeom>
        </p:spPr>
      </p:pic>
      <p:sp>
        <p:nvSpPr>
          <p:cNvPr id="39" name="TextBox 38"/>
          <p:cNvSpPr txBox="1"/>
          <p:nvPr/>
        </p:nvSpPr>
        <p:spPr>
          <a:xfrm>
            <a:off x="1484309" y="2203613"/>
            <a:ext cx="8880481" cy="1938992"/>
          </a:xfrm>
          <a:prstGeom prst="rect">
            <a:avLst/>
          </a:prstGeom>
          <a:noFill/>
        </p:spPr>
        <p:txBody>
          <a:bodyPr wrap="square" rtlCol="0">
            <a:spAutoFit/>
          </a:bodyPr>
          <a:lstStyle/>
          <a:p>
            <a:pPr algn="ct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PHẦN 2: HÌNH THÀNH KIẾN THỨC</a:t>
            </a:r>
            <a:endParaRPr lang="zh-CN" altLang="en-US"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925505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907" y="2920735"/>
            <a:ext cx="10064916" cy="1936428"/>
          </a:xfrm>
          <a:prstGeom prst="rect">
            <a:avLst/>
          </a:prstGeom>
        </p:spPr>
        <p:txBody>
          <a:bodyPr wrap="square">
            <a:spAutoFit/>
          </a:bodyPr>
          <a:lstStyle/>
          <a:p>
            <a:pPr indent="450215" algn="just">
              <a:lnSpc>
                <a:spcPct val="107000"/>
              </a:lnSpc>
              <a:spcBef>
                <a:spcPts val="600"/>
              </a:spcBef>
              <a:spcAft>
                <a:spcPts val="600"/>
              </a:spcAft>
            </a:pPr>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Nếu nhiệt độ hai cốc nước khác nhau thì thuốc tím ở cốc nước có nhiệt độ cao hơn sẽ lan ra nhanh hơn vì cốc nước có nhiệt độ cao hơn thì có năng lượng nhiệt lớn hơn các phân tử nước sẽ chuyển động nhanh hơn.</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reeform 7"/>
          <p:cNvSpPr/>
          <p:nvPr/>
        </p:nvSpPr>
        <p:spPr>
          <a:xfrm>
            <a:off x="1489164" y="333103"/>
            <a:ext cx="2795453" cy="1946366"/>
          </a:xfrm>
          <a:custGeom>
            <a:avLst/>
            <a:gdLst/>
            <a:ahLst/>
            <a:cxnLst/>
            <a:rect l="l" t="t" r="r" b="b"/>
            <a:pathLst>
              <a:path w="4025118" h="4700868">
                <a:moveTo>
                  <a:pt x="0" y="0"/>
                </a:moveTo>
                <a:lnTo>
                  <a:pt x="4025118" y="0"/>
                </a:lnTo>
                <a:lnTo>
                  <a:pt x="4025118" y="4700868"/>
                </a:lnTo>
                <a:lnTo>
                  <a:pt x="0" y="4700868"/>
                </a:lnTo>
                <a:lnTo>
                  <a:pt x="0" y="0"/>
                </a:lnTo>
                <a:close/>
              </a:path>
            </a:pathLst>
          </a:custGeom>
          <a:blipFill>
            <a:blip r:embed="rId2">
              <a:extLst>
                <a:ext uri="{96DAC541-7B7A-43D3-8B79-37D633B846F1}">
                  <asvg:svgBlip xmlns:asvg="http://schemas.microsoft.com/office/drawing/2016/SVG/main" r:embed="rId3"/>
                </a:ext>
              </a:extLst>
            </a:blip>
            <a:srcRect/>
            <a:stretch>
              <a:fillRect t="-80705"/>
            </a:stretch>
          </a:blipFill>
        </p:spPr>
      </p:sp>
      <p:sp>
        <p:nvSpPr>
          <p:cNvPr id="4" name="Freeform 7"/>
          <p:cNvSpPr/>
          <p:nvPr/>
        </p:nvSpPr>
        <p:spPr>
          <a:xfrm>
            <a:off x="7062650" y="333103"/>
            <a:ext cx="2795453" cy="1946366"/>
          </a:xfrm>
          <a:custGeom>
            <a:avLst/>
            <a:gdLst/>
            <a:ahLst/>
            <a:cxnLst/>
            <a:rect l="l" t="t" r="r" b="b"/>
            <a:pathLst>
              <a:path w="4025118" h="4700868">
                <a:moveTo>
                  <a:pt x="0" y="0"/>
                </a:moveTo>
                <a:lnTo>
                  <a:pt x="4025118" y="0"/>
                </a:lnTo>
                <a:lnTo>
                  <a:pt x="4025118" y="4700868"/>
                </a:lnTo>
                <a:lnTo>
                  <a:pt x="0" y="4700868"/>
                </a:lnTo>
                <a:lnTo>
                  <a:pt x="0" y="0"/>
                </a:lnTo>
                <a:close/>
              </a:path>
            </a:pathLst>
          </a:custGeom>
          <a:blipFill>
            <a:blip r:embed="rId2">
              <a:extLst>
                <a:ext uri="{96DAC541-7B7A-43D3-8B79-37D633B846F1}">
                  <asvg:svgBlip xmlns:asvg="http://schemas.microsoft.com/office/drawing/2016/SVG/main" r:embed="rId3"/>
                </a:ext>
              </a:extLst>
            </a:blip>
            <a:srcRect/>
            <a:stretch>
              <a:fillRect t="-80705"/>
            </a:stretch>
          </a:blipFill>
        </p:spPr>
      </p:sp>
      <p:sp>
        <p:nvSpPr>
          <p:cNvPr id="5" name="Freeform 3"/>
          <p:cNvSpPr/>
          <p:nvPr/>
        </p:nvSpPr>
        <p:spPr>
          <a:xfrm>
            <a:off x="56340" y="3812234"/>
            <a:ext cx="2204373" cy="3045766"/>
          </a:xfrm>
          <a:custGeom>
            <a:avLst/>
            <a:gdLst/>
            <a:ahLst/>
            <a:cxnLst/>
            <a:rect l="l" t="t" r="r" b="b"/>
            <a:pathLst>
              <a:path w="2204373" h="3045766">
                <a:moveTo>
                  <a:pt x="0" y="0"/>
                </a:moveTo>
                <a:lnTo>
                  <a:pt x="2204373" y="0"/>
                </a:lnTo>
                <a:lnTo>
                  <a:pt x="2204373" y="3045766"/>
                </a:lnTo>
                <a:lnTo>
                  <a:pt x="0" y="304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87913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Bộ hình nền &amp;quot;Hoạt hình siêu dễ thương&amp;quot; chất lượng cao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p:cNvSpPr/>
          <p:nvPr/>
        </p:nvSpPr>
        <p:spPr>
          <a:xfrm>
            <a:off x="726141" y="1828800"/>
            <a:ext cx="10200939" cy="2148840"/>
          </a:xfrm>
          <a:prstGeom prst="flowChartPunchedTap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00FF"/>
                </a:solidFill>
                <a:latin typeface="+mj-lt"/>
              </a:rPr>
              <a:t>Chúc các em chăm ngoan, học giỏi, hẹn gặp lại!</a:t>
            </a:r>
            <a:endParaRPr lang="en-US" sz="4000" dirty="0">
              <a:solidFill>
                <a:srgbClr val="0000FF"/>
              </a:solidFill>
              <a:latin typeface="+mj-lt"/>
            </a:endParaRPr>
          </a:p>
        </p:txBody>
      </p:sp>
    </p:spTree>
    <p:extLst>
      <p:ext uri="{BB962C8B-B14F-4D97-AF65-F5344CB8AC3E}">
        <p14:creationId xmlns:p14="http://schemas.microsoft.com/office/powerpoint/2010/main" val="96212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5277" y="508241"/>
            <a:ext cx="10879810" cy="801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rPr>
              <a:t>I. KHÁI </a:t>
            </a:r>
            <a:r>
              <a:rPr lang="en-US" sz="4000" b="1" dirty="0">
                <a:solidFill>
                  <a:srgbClr val="FF0000"/>
                </a:solidFill>
                <a:latin typeface="Times New Roman" panose="02020603050405020304" pitchFamily="18" charset="0"/>
              </a:rPr>
              <a:t>NIỆM</a:t>
            </a:r>
            <a:r>
              <a:rPr lang="en-US" b="1" dirty="0">
                <a:solidFill>
                  <a:srgbClr val="FF0000"/>
                </a:solidFill>
                <a:latin typeface="Times New Roman" panose="02020603050405020304" pitchFamily="18" charset="0"/>
              </a:rPr>
              <a:t> VỀ NĂNG LƯỢNG NHIỆT</a:t>
            </a:r>
          </a:p>
        </p:txBody>
      </p:sp>
      <p:graphicFrame>
        <p:nvGraphicFramePr>
          <p:cNvPr id="3" name="Table 2"/>
          <p:cNvGraphicFramePr>
            <a:graphicFrameLocks noGrp="1"/>
          </p:cNvGraphicFramePr>
          <p:nvPr>
            <p:extLst>
              <p:ext uri="{D42A27DB-BD31-4B8C-83A1-F6EECF244321}">
                <p14:modId xmlns:p14="http://schemas.microsoft.com/office/powerpoint/2010/main" val="1699369293"/>
              </p:ext>
            </p:extLst>
          </p:nvPr>
        </p:nvGraphicFramePr>
        <p:xfrm>
          <a:off x="394175" y="1859280"/>
          <a:ext cx="11139490" cy="1955800"/>
        </p:xfrm>
        <a:graphic>
          <a:graphicData uri="http://schemas.openxmlformats.org/drawingml/2006/table">
            <a:tbl>
              <a:tblPr firstRow="1" firstCol="1" bandRow="1"/>
              <a:tblGrid>
                <a:gridCol w="5866402">
                  <a:extLst>
                    <a:ext uri="{9D8B030D-6E8A-4147-A177-3AD203B41FA5}">
                      <a16:colId xmlns:a16="http://schemas.microsoft.com/office/drawing/2014/main" val="20000"/>
                    </a:ext>
                  </a:extLst>
                </a:gridCol>
                <a:gridCol w="5273088">
                  <a:extLst>
                    <a:ext uri="{9D8B030D-6E8A-4147-A177-3AD203B41FA5}">
                      <a16:colId xmlns:a16="http://schemas.microsoft.com/office/drawing/2014/main" val="20001"/>
                    </a:ext>
                  </a:extLst>
                </a:gridCol>
              </a:tblGrid>
              <a:tr h="0">
                <a:tc gridSpan="2">
                  <a:txBody>
                    <a:bodyPr/>
                    <a:lstStyle/>
                    <a:p>
                      <a:pPr algn="ctr">
                        <a:lnSpc>
                          <a:spcPct val="150000"/>
                        </a:lnSpc>
                        <a:spcBef>
                          <a:spcPts val="600"/>
                        </a:spcBef>
                        <a:spcAft>
                          <a:spcPts val="600"/>
                        </a:spcAft>
                      </a:pPr>
                      <a:r>
                        <a:rPr lang="de-DE" sz="32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vi-VN" sz="32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10000"/>
                  </a:ext>
                </a:extLst>
              </a:tr>
              <a:tr h="0">
                <a:tc>
                  <a:txBody>
                    <a:bodyPr/>
                    <a:lstStyle/>
                    <a:p>
                      <a:pPr algn="just">
                        <a:lnSpc>
                          <a:spcPct val="150000"/>
                        </a:lnSpc>
                        <a:spcBef>
                          <a:spcPts val="600"/>
                        </a:spcBef>
                        <a:spcAft>
                          <a:spcPts val="600"/>
                        </a:spcAft>
                      </a:pPr>
                      <a:r>
                        <a:rPr lang="de-DE"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de-DE"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Năng lượng nhiệt là gì?</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algn="just">
                        <a:lnSpc>
                          <a:spcPct val="150000"/>
                        </a:lnSpc>
                        <a:spcBef>
                          <a:spcPts val="600"/>
                        </a:spcBef>
                        <a:spcAft>
                          <a:spcPts val="600"/>
                        </a:spcAft>
                      </a:pP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50000"/>
                        </a:lnSpc>
                        <a:spcBef>
                          <a:spcPts val="600"/>
                        </a:spcBef>
                        <a:spcAft>
                          <a:spcPts val="600"/>
                        </a:spcAft>
                      </a:pPr>
                      <a:r>
                        <a:rPr lang="de-DE"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Câu2</a:t>
                      </a:r>
                      <a:r>
                        <a:rPr lang="de-DE"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Nhiệt lượng là gì?</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algn="just">
                        <a:lnSpc>
                          <a:spcPct val="150000"/>
                        </a:lnSpc>
                        <a:spcBef>
                          <a:spcPts val="600"/>
                        </a:spcBef>
                        <a:spcAft>
                          <a:spcPts val="600"/>
                        </a:spcAft>
                      </a:pP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6771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1668695"/>
              </p:ext>
            </p:extLst>
          </p:nvPr>
        </p:nvGraphicFramePr>
        <p:xfrm>
          <a:off x="442911" y="1359974"/>
          <a:ext cx="11237968" cy="3566288"/>
        </p:xfrm>
        <a:graphic>
          <a:graphicData uri="http://schemas.openxmlformats.org/drawingml/2006/table">
            <a:tbl>
              <a:tblPr firstRow="1" firstCol="1" bandRow="1"/>
              <a:tblGrid>
                <a:gridCol w="2892168">
                  <a:extLst>
                    <a:ext uri="{9D8B030D-6E8A-4147-A177-3AD203B41FA5}">
                      <a16:colId xmlns:a16="http://schemas.microsoft.com/office/drawing/2014/main" val="20000"/>
                    </a:ext>
                  </a:extLst>
                </a:gridCol>
                <a:gridCol w="8345800">
                  <a:extLst>
                    <a:ext uri="{9D8B030D-6E8A-4147-A177-3AD203B41FA5}">
                      <a16:colId xmlns:a16="http://schemas.microsoft.com/office/drawing/2014/main" val="20001"/>
                    </a:ext>
                  </a:extLst>
                </a:gridCol>
              </a:tblGrid>
              <a:tr h="0">
                <a:tc gridSpan="2">
                  <a:txBody>
                    <a:bodyPr/>
                    <a:lstStyle/>
                    <a:p>
                      <a:pPr algn="ctr">
                        <a:lnSpc>
                          <a:spcPct val="107000"/>
                        </a:lnSpc>
                        <a:spcBef>
                          <a:spcPts val="600"/>
                        </a:spcBef>
                        <a:spcAft>
                          <a:spcPts val="600"/>
                        </a:spcAft>
                      </a:pPr>
                      <a:r>
                        <a:rPr lang="de-DE" sz="32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vi-VN" sz="32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10000"/>
                  </a:ext>
                </a:extLst>
              </a:tr>
              <a:tr h="0">
                <a:tc>
                  <a:txBody>
                    <a:bodyPr/>
                    <a:lstStyle/>
                    <a:p>
                      <a:pPr algn="just">
                        <a:lnSpc>
                          <a:spcPct val="107000"/>
                        </a:lnSpc>
                        <a:spcBef>
                          <a:spcPts val="600"/>
                        </a:spcBef>
                        <a:spcAft>
                          <a:spcPts val="600"/>
                        </a:spcAft>
                      </a:pPr>
                      <a:r>
                        <a:rPr lang="de-DE"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hỏi số 1</a:t>
                      </a:r>
                      <a:r>
                        <a:rPr lang="de-DE"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Năng lượng nhiệt là gì?</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algn="just">
                        <a:lnSpc>
                          <a:spcPct val="107000"/>
                        </a:lnSpc>
                        <a:spcBef>
                          <a:spcPts val="600"/>
                        </a:spcBef>
                        <a:spcAft>
                          <a:spcPts val="600"/>
                        </a:spcAft>
                      </a:pPr>
                      <a:r>
                        <a:rPr lang="vi-VN"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 lượng nhiệt của một vật là tổng động năng của các phân tử tạo nên vật.</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07000"/>
                        </a:lnSpc>
                        <a:spcBef>
                          <a:spcPts val="600"/>
                        </a:spcBef>
                        <a:spcAft>
                          <a:spcPts val="600"/>
                        </a:spcAft>
                      </a:pPr>
                      <a:r>
                        <a:rPr lang="de-DE"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hỏi số 2</a:t>
                      </a:r>
                      <a:r>
                        <a:rPr lang="de-DE"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Nhiệt lượng là gì?</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algn="just">
                        <a:lnSpc>
                          <a:spcPct val="107000"/>
                        </a:lnSpc>
                        <a:spcBef>
                          <a:spcPts val="600"/>
                        </a:spcBef>
                        <a:spcAft>
                          <a:spcPts val="600"/>
                        </a:spcAft>
                      </a:pPr>
                      <a:r>
                        <a:rPr lang="vi-VN" sz="3200"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Nhiệt lượng</a:t>
                      </a:r>
                      <a:r>
                        <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là phần năng lượng nhiệt mà vật nhận thêm hay mất bớt đi trong quá trình truyền nhiệt. Đơn vị của nhiệt lượng là Jun, kí hiệu là J.</a:t>
                      </a:r>
                      <a:endParaRPr lang="vi-VN"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itle 1"/>
          <p:cNvSpPr txBox="1">
            <a:spLocks/>
          </p:cNvSpPr>
          <p:nvPr/>
        </p:nvSpPr>
        <p:spPr>
          <a:xfrm>
            <a:off x="40341" y="233921"/>
            <a:ext cx="10879810" cy="801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rPr>
              <a:t>I. KHÁI </a:t>
            </a:r>
            <a:r>
              <a:rPr lang="en-US" sz="4000" b="1" dirty="0">
                <a:solidFill>
                  <a:srgbClr val="FF0000"/>
                </a:solidFill>
                <a:latin typeface="Times New Roman" panose="02020603050405020304" pitchFamily="18" charset="0"/>
              </a:rPr>
              <a:t>NIỆM</a:t>
            </a:r>
            <a:r>
              <a:rPr lang="en-US" b="1" dirty="0">
                <a:solidFill>
                  <a:srgbClr val="FF0000"/>
                </a:solidFill>
                <a:latin typeface="Times New Roman" panose="02020603050405020304" pitchFamily="18" charset="0"/>
              </a:rPr>
              <a:t> VỀ NĂNG LƯỢNG NHIỆT</a:t>
            </a:r>
          </a:p>
        </p:txBody>
      </p:sp>
    </p:spTree>
    <p:extLst>
      <p:ext uri="{BB962C8B-B14F-4D97-AF65-F5344CB8AC3E}">
        <p14:creationId xmlns:p14="http://schemas.microsoft.com/office/powerpoint/2010/main" val="2799004284"/>
      </p:ext>
    </p:extLst>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47917" y="233921"/>
            <a:ext cx="10879810" cy="801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rPr>
              <a:t>I. KHÁI </a:t>
            </a:r>
            <a:r>
              <a:rPr lang="en-US" sz="4000" b="1" dirty="0">
                <a:solidFill>
                  <a:srgbClr val="FF0000"/>
                </a:solidFill>
                <a:latin typeface="Times New Roman" panose="02020603050405020304" pitchFamily="18" charset="0"/>
              </a:rPr>
              <a:t>NIỆM</a:t>
            </a:r>
            <a:r>
              <a:rPr lang="en-US" b="1" dirty="0">
                <a:solidFill>
                  <a:srgbClr val="FF0000"/>
                </a:solidFill>
                <a:latin typeface="Times New Roman" panose="02020603050405020304" pitchFamily="18" charset="0"/>
              </a:rPr>
              <a:t> VỀ NĂNG LƯỢNG NHIỆT</a:t>
            </a:r>
          </a:p>
        </p:txBody>
      </p:sp>
      <p:sp>
        <p:nvSpPr>
          <p:cNvPr id="3" name="Rectangle 2"/>
          <p:cNvSpPr/>
          <p:nvPr/>
        </p:nvSpPr>
        <p:spPr>
          <a:xfrm>
            <a:off x="0" y="1257302"/>
            <a:ext cx="12192000" cy="1110689"/>
          </a:xfrm>
          <a:prstGeom prst="rect">
            <a:avLst/>
          </a:prstGeom>
        </p:spPr>
        <p:txBody>
          <a:bodyPr wrap="square">
            <a:spAutoFit/>
          </a:bodyPr>
          <a:lstStyle/>
          <a:p>
            <a:pPr algn="just">
              <a:lnSpc>
                <a:spcPct val="107000"/>
              </a:lnSpc>
              <a:spcBef>
                <a:spcPts val="600"/>
              </a:spcBef>
              <a:spcAft>
                <a:spcPts val="600"/>
              </a:spcAft>
            </a:pPr>
            <a:r>
              <a:rPr lang="de-DE" sz="3200" b="1" i="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Khái niệm: </a:t>
            </a:r>
            <a:r>
              <a:rPr lang="de-DE"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Tổng động năng của các phân tử tạo nên vật được gọi là </a:t>
            </a:r>
            <a:r>
              <a:rPr lang="de-DE" sz="3200" b="1" i="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năng lượng nhiệt</a:t>
            </a:r>
            <a:r>
              <a:rPr lang="de-DE" sz="3200" i="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de-DE"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 vật.</a:t>
            </a:r>
            <a:endParaRPr lang="vi-VN"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0" y="2640289"/>
            <a:ext cx="12192000" cy="1110689"/>
          </a:xfrm>
          <a:prstGeom prst="rect">
            <a:avLst/>
          </a:prstGeom>
        </p:spPr>
        <p:txBody>
          <a:bodyPr wrap="square">
            <a:spAutoFit/>
          </a:bodyPr>
          <a:lstStyle/>
          <a:p>
            <a:pPr algn="just">
              <a:lnSpc>
                <a:spcPct val="107000"/>
              </a:lnSpc>
              <a:spcBef>
                <a:spcPts val="600"/>
              </a:spcBef>
              <a:spcAft>
                <a:spcPts val="600"/>
              </a:spcAft>
            </a:pPr>
            <a:r>
              <a:rPr lang="de-DE"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de-DE" sz="3200" b="1" i="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Nhiệt lượng</a:t>
            </a:r>
            <a:r>
              <a:rPr lang="de-DE" sz="3200" i="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r>
              <a:rPr lang="de-DE"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Là phần năng lượng nhiệt mà vật nhận thêm hay mất bớt đi trong quá trình truyền nhiệt. </a:t>
            </a:r>
            <a:endParaRPr lang="vi-VN"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0" y="4117317"/>
            <a:ext cx="4705350" cy="584775"/>
          </a:xfrm>
          <a:prstGeom prst="rect">
            <a:avLst/>
          </a:prstGeom>
        </p:spPr>
        <p:txBody>
          <a:bodyPr wrap="square">
            <a:spAutoFit/>
          </a:bodyPr>
          <a:lstStyle/>
          <a:p>
            <a:r>
              <a:rPr lang="de-DE"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de-DE" sz="3200" b="1" i="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Đơn vị: </a:t>
            </a:r>
            <a:r>
              <a:rPr lang="de-DE" sz="32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Jun, kí hiệu là J.</a:t>
            </a:r>
            <a:endParaRPr lang="vi-VN" sz="3200"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62918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5456" y="529755"/>
            <a:ext cx="6953250" cy="801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rPr>
              <a:t>II. NỘI NĂNG CỦA VẬT</a:t>
            </a:r>
          </a:p>
        </p:txBody>
      </p:sp>
      <p:sp>
        <p:nvSpPr>
          <p:cNvPr id="3" name="TextBox 2"/>
          <p:cNvSpPr txBox="1"/>
          <p:nvPr/>
        </p:nvSpPr>
        <p:spPr>
          <a:xfrm>
            <a:off x="1033997" y="1936901"/>
            <a:ext cx="3269806" cy="584775"/>
          </a:xfrm>
          <a:prstGeom prst="rect">
            <a:avLst/>
          </a:prstGeom>
          <a:noFill/>
        </p:spPr>
        <p:txBody>
          <a:bodyPr wrap="none" rtlCol="0">
            <a:spAutoFit/>
          </a:bodyPr>
          <a:lstStyle/>
          <a:p>
            <a:pPr marL="459609" indent="-459609">
              <a:buFont typeface="Wingdings" pitchFamily="2" charset="2"/>
              <a:buChar char="Ø"/>
            </a:pP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Quan</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sát</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video</a:t>
            </a:r>
            <a:endParaRPr lang="zh-CN" altLang="en-US"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 name="TextBox 3"/>
          <p:cNvSpPr txBox="1"/>
          <p:nvPr/>
        </p:nvSpPr>
        <p:spPr>
          <a:xfrm>
            <a:off x="1033997" y="2605555"/>
            <a:ext cx="5086008" cy="584775"/>
          </a:xfrm>
          <a:prstGeom prst="rect">
            <a:avLst/>
          </a:prstGeom>
          <a:noFill/>
        </p:spPr>
        <p:txBody>
          <a:bodyPr wrap="none" rtlCol="0">
            <a:spAutoFit/>
          </a:bodyPr>
          <a:lstStyle/>
          <a:p>
            <a:pPr marL="459609" indent="-459609">
              <a:buFont typeface="Wingdings" pitchFamily="2" charset="2"/>
              <a:buChar char="Ø"/>
            </a:pP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Trả</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lời</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phiếu</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số</a:t>
            </a:r>
            <a:r>
              <a:rPr lang="en-US" altLang="zh-CN"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2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aphicFrame>
        <p:nvGraphicFramePr>
          <p:cNvPr id="5" name="Object 2"/>
          <p:cNvGraphicFramePr>
            <a:graphicFrameLocks noChangeAspect="1"/>
          </p:cNvGraphicFramePr>
          <p:nvPr>
            <p:extLst>
              <p:ext uri="{D42A27DB-BD31-4B8C-83A1-F6EECF244321}">
                <p14:modId xmlns:p14="http://schemas.microsoft.com/office/powerpoint/2010/main" val="113684774"/>
              </p:ext>
            </p:extLst>
          </p:nvPr>
        </p:nvGraphicFramePr>
        <p:xfrm>
          <a:off x="91888" y="4381500"/>
          <a:ext cx="1843088" cy="2400300"/>
        </p:xfrm>
        <a:graphic>
          <a:graphicData uri="http://schemas.openxmlformats.org/presentationml/2006/ole">
            <mc:AlternateContent xmlns:mc="http://schemas.openxmlformats.org/markup-compatibility/2006">
              <mc:Choice xmlns:v="urn:schemas-microsoft-com:vml" Requires="v">
                <p:oleObj name="Clip" r:id="rId2" imgW="3535680" imgH="4450080" progId="">
                  <p:embed/>
                </p:oleObj>
              </mc:Choice>
              <mc:Fallback>
                <p:oleObj name="Clip" r:id="rId2" imgW="3535680" imgH="445008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88" y="4381500"/>
                        <a:ext cx="18430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33209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bí ẩn về năng lượng - động năng và thế nă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42938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897</TotalTime>
  <Words>3154</Words>
  <Application>Microsoft Office PowerPoint</Application>
  <PresentationFormat>Widescreen</PresentationFormat>
  <Paragraphs>686</Paragraphs>
  <Slides>41</Slides>
  <Notes>19</Notes>
  <HiddenSlides>0</HiddenSlides>
  <MMClips>32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Arial</vt:lpstr>
      <vt:lpstr>Arial Black</vt:lpstr>
      <vt:lpstr>Calibri</vt:lpstr>
      <vt:lpstr>Calibri Light</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Khởi động </dc:title>
  <dc:creator>ADMIN</dc:creator>
  <cp:lastModifiedBy>Admin</cp:lastModifiedBy>
  <cp:revision>92</cp:revision>
  <dcterms:created xsi:type="dcterms:W3CDTF">2021-07-29T03:39:16Z</dcterms:created>
  <dcterms:modified xsi:type="dcterms:W3CDTF">2025-03-18T13:51:14Z</dcterms:modified>
</cp:coreProperties>
</file>