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1"/>
  </p:notesMasterIdLst>
  <p:sldIdLst>
    <p:sldId id="285" r:id="rId2"/>
    <p:sldId id="286" r:id="rId3"/>
    <p:sldId id="282" r:id="rId4"/>
    <p:sldId id="284" r:id="rId5"/>
    <p:sldId id="283" r:id="rId6"/>
    <p:sldId id="295" r:id="rId7"/>
    <p:sldId id="296" r:id="rId8"/>
    <p:sldId id="289" r:id="rId9"/>
    <p:sldId id="290" r:id="rId10"/>
    <p:sldId id="297" r:id="rId11"/>
    <p:sldId id="302" r:id="rId12"/>
    <p:sldId id="292" r:id="rId13"/>
    <p:sldId id="262" r:id="rId14"/>
    <p:sldId id="314" r:id="rId15"/>
    <p:sldId id="303" r:id="rId16"/>
    <p:sldId id="304" r:id="rId17"/>
    <p:sldId id="298" r:id="rId18"/>
    <p:sldId id="305" r:id="rId19"/>
    <p:sldId id="257" r:id="rId20"/>
    <p:sldId id="272" r:id="rId21"/>
    <p:sldId id="299" r:id="rId22"/>
    <p:sldId id="310" r:id="rId23"/>
    <p:sldId id="294" r:id="rId24"/>
    <p:sldId id="311" r:id="rId25"/>
    <p:sldId id="301" r:id="rId26"/>
    <p:sldId id="312" r:id="rId27"/>
    <p:sldId id="313" r:id="rId28"/>
    <p:sldId id="306" r:id="rId29"/>
    <p:sldId id="277" r:id="rId30"/>
    <p:sldId id="276" r:id="rId31"/>
    <p:sldId id="275" r:id="rId32"/>
    <p:sldId id="293" r:id="rId33"/>
    <p:sldId id="274" r:id="rId34"/>
    <p:sldId id="273" r:id="rId35"/>
    <p:sldId id="267" r:id="rId36"/>
    <p:sldId id="263" r:id="rId37"/>
    <p:sldId id="279" r:id="rId38"/>
    <p:sldId id="281" r:id="rId39"/>
    <p:sldId id="268"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447" autoAdjust="0"/>
  </p:normalViewPr>
  <p:slideViewPr>
    <p:cSldViewPr snapToGrid="0">
      <p:cViewPr varScale="1">
        <p:scale>
          <a:sx n="63" d="100"/>
          <a:sy n="63" d="100"/>
        </p:scale>
        <p:origin x="780"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9E9B15-5938-4172-ACBC-9F4B76460F06}" type="datetimeFigureOut">
              <a:rPr lang="en-US" smtClean="0"/>
              <a:t>18/3/2025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03D42F-B996-46F9-BDB3-1B6D9843F752}" type="slidenum">
              <a:rPr lang="en-US" smtClean="0"/>
              <a:t>‹#›</a:t>
            </a:fld>
            <a:endParaRPr lang="en-US"/>
          </a:p>
        </p:txBody>
      </p:sp>
    </p:spTree>
    <p:extLst>
      <p:ext uri="{BB962C8B-B14F-4D97-AF65-F5344CB8AC3E}">
        <p14:creationId xmlns:p14="http://schemas.microsoft.com/office/powerpoint/2010/main" val="699919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3D42F-B996-46F9-BDB3-1B6D9843F752}" type="slidenum">
              <a:rPr lang="en-US" smtClean="0"/>
              <a:t>10</a:t>
            </a:fld>
            <a:endParaRPr lang="en-US"/>
          </a:p>
        </p:txBody>
      </p:sp>
    </p:spTree>
    <p:extLst>
      <p:ext uri="{BB962C8B-B14F-4D97-AF65-F5344CB8AC3E}">
        <p14:creationId xmlns:p14="http://schemas.microsoft.com/office/powerpoint/2010/main" val="2407773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3D42F-B996-46F9-BDB3-1B6D9843F752}" type="slidenum">
              <a:rPr lang="en-US" smtClean="0"/>
              <a:t>21</a:t>
            </a:fld>
            <a:endParaRPr lang="en-US"/>
          </a:p>
        </p:txBody>
      </p:sp>
    </p:spTree>
    <p:extLst>
      <p:ext uri="{BB962C8B-B14F-4D97-AF65-F5344CB8AC3E}">
        <p14:creationId xmlns:p14="http://schemas.microsoft.com/office/powerpoint/2010/main" val="387338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4CAA41-7A2E-4FD8-A268-39B9DF3F59DB}"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284848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4CAA41-7A2E-4FD8-A268-39B9DF3F59DB}"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3646100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4CAA41-7A2E-4FD8-A268-39B9DF3F59DB}"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558557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4"/>
          <p:cNvSpPr txBox="1">
            <a:spLocks noGrp="1"/>
          </p:cNvSpPr>
          <p:nvPr>
            <p:ph type="body" idx="1"/>
          </p:nvPr>
        </p:nvSpPr>
        <p:spPr>
          <a:xfrm>
            <a:off x="950800" y="1600200"/>
            <a:ext cx="10290400" cy="45388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AutoNum type="arabicPeriod"/>
              <a:defRPr sz="1600"/>
            </a:lvl1pPr>
            <a:lvl2pPr marL="1219170" lvl="1" indent="-406390" rtl="0">
              <a:spcBef>
                <a:spcPts val="0"/>
              </a:spcBef>
              <a:spcAft>
                <a:spcPts val="0"/>
              </a:spcAft>
              <a:buSzPts val="1200"/>
              <a:buAutoNum type="alphaLcPeriod"/>
              <a:defRPr sz="1600"/>
            </a:lvl2pPr>
            <a:lvl3pPr marL="1828754" lvl="2" indent="-406390" rtl="0">
              <a:spcBef>
                <a:spcPts val="0"/>
              </a:spcBef>
              <a:spcAft>
                <a:spcPts val="0"/>
              </a:spcAft>
              <a:buSzPts val="1200"/>
              <a:buAutoNum type="romanLcPeriod"/>
              <a:defRPr sz="1600"/>
            </a:lvl3pPr>
            <a:lvl4pPr marL="2438339" lvl="3" indent="-406390" rtl="0">
              <a:spcBef>
                <a:spcPts val="0"/>
              </a:spcBef>
              <a:spcAft>
                <a:spcPts val="0"/>
              </a:spcAft>
              <a:buSzPts val="1200"/>
              <a:buAutoNum type="arabicPeriod"/>
              <a:defRPr sz="1600"/>
            </a:lvl4pPr>
            <a:lvl5pPr marL="3047924" lvl="4" indent="-406390" rtl="0">
              <a:spcBef>
                <a:spcPts val="0"/>
              </a:spcBef>
              <a:spcAft>
                <a:spcPts val="0"/>
              </a:spcAft>
              <a:buSzPts val="1200"/>
              <a:buAutoNum type="alphaLcPeriod"/>
              <a:defRPr sz="1600"/>
            </a:lvl5pPr>
            <a:lvl6pPr marL="3657509" lvl="5" indent="-406390" rtl="0">
              <a:spcBef>
                <a:spcPts val="0"/>
              </a:spcBef>
              <a:spcAft>
                <a:spcPts val="0"/>
              </a:spcAft>
              <a:buSzPts val="1200"/>
              <a:buAutoNum type="romanLcPeriod"/>
              <a:defRPr sz="1600"/>
            </a:lvl6pPr>
            <a:lvl7pPr marL="4267093" lvl="6" indent="-406390" rtl="0">
              <a:spcBef>
                <a:spcPts val="0"/>
              </a:spcBef>
              <a:spcAft>
                <a:spcPts val="0"/>
              </a:spcAft>
              <a:buSzPts val="1200"/>
              <a:buAutoNum type="arabicPeriod"/>
              <a:defRPr sz="1600"/>
            </a:lvl7pPr>
            <a:lvl8pPr marL="4876678" lvl="7" indent="-406390" rtl="0">
              <a:spcBef>
                <a:spcPts val="0"/>
              </a:spcBef>
              <a:spcAft>
                <a:spcPts val="0"/>
              </a:spcAft>
              <a:buSzPts val="1200"/>
              <a:buAutoNum type="alphaLcPeriod"/>
              <a:defRPr sz="1600"/>
            </a:lvl8pPr>
            <a:lvl9pPr marL="5486263" lvl="8" indent="-406390" rtl="0">
              <a:spcBef>
                <a:spcPts val="0"/>
              </a:spcBef>
              <a:spcAft>
                <a:spcPts val="0"/>
              </a:spcAft>
              <a:buSzPts val="1200"/>
              <a:buAutoNum type="romanLcPeriod"/>
              <a:defRPr sz="1600"/>
            </a:lvl9pPr>
          </a:lstStyle>
          <a:p>
            <a:endParaRPr/>
          </a:p>
        </p:txBody>
      </p:sp>
      <p:sp>
        <p:nvSpPr>
          <p:cNvPr id="24" name="Google Shape;24;p4"/>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5" name="Google Shape;25;p4"/>
          <p:cNvSpPr/>
          <p:nvPr/>
        </p:nvSpPr>
        <p:spPr>
          <a:xfrm rot="301033">
            <a:off x="425185" y="-353679"/>
            <a:ext cx="1052027" cy="91253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p:nvPr/>
        </p:nvSpPr>
        <p:spPr>
          <a:xfrm>
            <a:off x="-555300" y="174701"/>
            <a:ext cx="1368000" cy="1368000"/>
          </a:xfrm>
          <a:prstGeom prst="ellipse">
            <a:avLst/>
          </a:pr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rot="301053">
            <a:off x="1650107" y="6584770"/>
            <a:ext cx="583353" cy="50601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p:nvPr/>
        </p:nvSpPr>
        <p:spPr>
          <a:xfrm flipH="1">
            <a:off x="10199493" y="5804371"/>
            <a:ext cx="2293944" cy="1053576"/>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 name="Google Shape;29;p4"/>
          <p:cNvGrpSpPr/>
          <p:nvPr/>
        </p:nvGrpSpPr>
        <p:grpSpPr>
          <a:xfrm>
            <a:off x="11703390" y="4384499"/>
            <a:ext cx="730605" cy="730605"/>
            <a:chOff x="3796125" y="-35750"/>
            <a:chExt cx="773400" cy="773400"/>
          </a:xfrm>
        </p:grpSpPr>
        <p:sp>
          <p:nvSpPr>
            <p:cNvPr id="30" name="Google Shape;30;p4"/>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7754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6"/>
        <p:cNvGrpSpPr/>
        <p:nvPr/>
      </p:nvGrpSpPr>
      <p:grpSpPr>
        <a:xfrm>
          <a:off x="0" y="0"/>
          <a:ext cx="0" cy="0"/>
          <a:chOff x="0" y="0"/>
          <a:chExt cx="0" cy="0"/>
        </a:xfrm>
      </p:grpSpPr>
      <p:sp>
        <p:nvSpPr>
          <p:cNvPr id="317" name="Google Shape;317;p23"/>
          <p:cNvSpPr txBox="1">
            <a:spLocks noGrp="1"/>
          </p:cNvSpPr>
          <p:nvPr>
            <p:ph type="title"/>
          </p:nvPr>
        </p:nvSpPr>
        <p:spPr>
          <a:xfrm>
            <a:off x="960400" y="603100"/>
            <a:ext cx="1027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318" name="Google Shape;318;p23"/>
          <p:cNvSpPr/>
          <p:nvPr/>
        </p:nvSpPr>
        <p:spPr>
          <a:xfrm>
            <a:off x="11455033" y="4916200"/>
            <a:ext cx="1829200" cy="1829200"/>
          </a:xfrm>
          <a:prstGeom prst="ellipse">
            <a:avLst/>
          </a:prstGeom>
          <a:no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a:off x="391219" y="126106"/>
            <a:ext cx="1119960" cy="406260"/>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23"/>
          <p:cNvSpPr/>
          <p:nvPr/>
        </p:nvSpPr>
        <p:spPr>
          <a:xfrm flipH="1">
            <a:off x="-1451266" y="1006916"/>
            <a:ext cx="2256435" cy="818435"/>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23"/>
          <p:cNvSpPr/>
          <p:nvPr/>
        </p:nvSpPr>
        <p:spPr>
          <a:xfrm>
            <a:off x="10983952" y="5874006"/>
            <a:ext cx="1119960" cy="406260"/>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a:off x="8915701" y="6280283"/>
            <a:ext cx="2256435" cy="818435"/>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23"/>
          <p:cNvGrpSpPr/>
          <p:nvPr/>
        </p:nvGrpSpPr>
        <p:grpSpPr>
          <a:xfrm>
            <a:off x="11598917" y="3574799"/>
            <a:ext cx="934783" cy="934783"/>
            <a:chOff x="3796125" y="-35750"/>
            <a:chExt cx="773400" cy="773400"/>
          </a:xfrm>
        </p:grpSpPr>
        <p:sp>
          <p:nvSpPr>
            <p:cNvPr id="324" name="Google Shape;324;p23"/>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23"/>
          <p:cNvGrpSpPr/>
          <p:nvPr/>
        </p:nvGrpSpPr>
        <p:grpSpPr>
          <a:xfrm>
            <a:off x="218528" y="886930"/>
            <a:ext cx="586649" cy="586649"/>
            <a:chOff x="3796125" y="-35750"/>
            <a:chExt cx="773400" cy="773400"/>
          </a:xfrm>
        </p:grpSpPr>
        <p:sp>
          <p:nvSpPr>
            <p:cNvPr id="327" name="Google Shape;327;p23"/>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 name="Google Shape;329;p23"/>
          <p:cNvGrpSpPr/>
          <p:nvPr/>
        </p:nvGrpSpPr>
        <p:grpSpPr>
          <a:xfrm>
            <a:off x="-169333" y="5988847"/>
            <a:ext cx="1120696" cy="656661"/>
            <a:chOff x="-127000" y="3412135"/>
            <a:chExt cx="840522" cy="492496"/>
          </a:xfrm>
        </p:grpSpPr>
        <p:cxnSp>
          <p:nvCxnSpPr>
            <p:cNvPr id="330" name="Google Shape;330;p23"/>
            <p:cNvCxnSpPr/>
            <p:nvPr/>
          </p:nvCxnSpPr>
          <p:spPr>
            <a:xfrm rot="10800000" flipH="1">
              <a:off x="-127000" y="3582050"/>
              <a:ext cx="406200" cy="298500"/>
            </a:xfrm>
            <a:prstGeom prst="straightConnector1">
              <a:avLst/>
            </a:prstGeom>
            <a:noFill/>
            <a:ln w="38100" cap="rnd" cmpd="sng">
              <a:solidFill>
                <a:schemeClr val="accent3"/>
              </a:solidFill>
              <a:prstDash val="solid"/>
              <a:round/>
              <a:headEnd type="none" w="med" len="med"/>
              <a:tailEnd type="none" w="med" len="med"/>
            </a:ln>
          </p:spPr>
        </p:cxnSp>
        <p:sp>
          <p:nvSpPr>
            <p:cNvPr id="331" name="Google Shape;331;p23"/>
            <p:cNvSpPr/>
            <p:nvPr/>
          </p:nvSpPr>
          <p:spPr>
            <a:xfrm>
              <a:off x="93867" y="3412135"/>
              <a:ext cx="333600" cy="33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332" name="Google Shape;332;p23"/>
            <p:cNvCxnSpPr/>
            <p:nvPr/>
          </p:nvCxnSpPr>
          <p:spPr>
            <a:xfrm rot="10800000">
              <a:off x="293425" y="3602978"/>
              <a:ext cx="258300" cy="164700"/>
            </a:xfrm>
            <a:prstGeom prst="straightConnector1">
              <a:avLst/>
            </a:prstGeom>
            <a:noFill/>
            <a:ln w="38100" cap="rnd" cmpd="sng">
              <a:solidFill>
                <a:schemeClr val="accent3"/>
              </a:solidFill>
              <a:prstDash val="solid"/>
              <a:round/>
              <a:headEnd type="none" w="med" len="med"/>
              <a:tailEnd type="none" w="med" len="med"/>
            </a:ln>
          </p:spPr>
        </p:cxnSp>
        <p:sp>
          <p:nvSpPr>
            <p:cNvPr id="333" name="Google Shape;333;p23"/>
            <p:cNvSpPr/>
            <p:nvPr/>
          </p:nvSpPr>
          <p:spPr>
            <a:xfrm>
              <a:off x="467822" y="3658931"/>
              <a:ext cx="245700" cy="245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4" name="Google Shape;334;p23"/>
          <p:cNvGrpSpPr/>
          <p:nvPr/>
        </p:nvGrpSpPr>
        <p:grpSpPr>
          <a:xfrm rot="10800000">
            <a:off x="11279467" y="230280"/>
            <a:ext cx="1120696" cy="656661"/>
            <a:chOff x="-127000" y="3412135"/>
            <a:chExt cx="840522" cy="492496"/>
          </a:xfrm>
        </p:grpSpPr>
        <p:cxnSp>
          <p:nvCxnSpPr>
            <p:cNvPr id="335" name="Google Shape;335;p23"/>
            <p:cNvCxnSpPr/>
            <p:nvPr/>
          </p:nvCxnSpPr>
          <p:spPr>
            <a:xfrm rot="10800000" flipH="1">
              <a:off x="-127000" y="3582050"/>
              <a:ext cx="406200" cy="298500"/>
            </a:xfrm>
            <a:prstGeom prst="straightConnector1">
              <a:avLst/>
            </a:prstGeom>
            <a:noFill/>
            <a:ln w="38100" cap="rnd" cmpd="sng">
              <a:solidFill>
                <a:schemeClr val="dk2"/>
              </a:solidFill>
              <a:prstDash val="solid"/>
              <a:round/>
              <a:headEnd type="none" w="med" len="med"/>
              <a:tailEnd type="none" w="med" len="med"/>
            </a:ln>
          </p:spPr>
        </p:cxnSp>
        <p:sp>
          <p:nvSpPr>
            <p:cNvPr id="336" name="Google Shape;336;p23"/>
            <p:cNvSpPr/>
            <p:nvPr/>
          </p:nvSpPr>
          <p:spPr>
            <a:xfrm>
              <a:off x="93867" y="3412135"/>
              <a:ext cx="333600" cy="333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337" name="Google Shape;337;p23"/>
            <p:cNvCxnSpPr/>
            <p:nvPr/>
          </p:nvCxnSpPr>
          <p:spPr>
            <a:xfrm rot="10800000">
              <a:off x="293425" y="3602978"/>
              <a:ext cx="258300" cy="164700"/>
            </a:xfrm>
            <a:prstGeom prst="straightConnector1">
              <a:avLst/>
            </a:prstGeom>
            <a:noFill/>
            <a:ln w="38100" cap="rnd" cmpd="sng">
              <a:solidFill>
                <a:schemeClr val="dk2"/>
              </a:solidFill>
              <a:prstDash val="solid"/>
              <a:round/>
              <a:headEnd type="none" w="med" len="med"/>
              <a:tailEnd type="none" w="med" len="med"/>
            </a:ln>
          </p:spPr>
        </p:cxnSp>
        <p:sp>
          <p:nvSpPr>
            <p:cNvPr id="338" name="Google Shape;338;p23"/>
            <p:cNvSpPr/>
            <p:nvPr/>
          </p:nvSpPr>
          <p:spPr>
            <a:xfrm>
              <a:off x="467822" y="3658931"/>
              <a:ext cx="245700" cy="245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0751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446"/>
        <p:cNvGrpSpPr/>
        <p:nvPr/>
      </p:nvGrpSpPr>
      <p:grpSpPr>
        <a:xfrm>
          <a:off x="0" y="0"/>
          <a:ext cx="0" cy="0"/>
          <a:chOff x="0" y="0"/>
          <a:chExt cx="0" cy="0"/>
        </a:xfrm>
      </p:grpSpPr>
      <p:sp>
        <p:nvSpPr>
          <p:cNvPr id="447" name="Google Shape;447;p30"/>
          <p:cNvSpPr txBox="1">
            <a:spLocks noGrp="1"/>
          </p:cNvSpPr>
          <p:nvPr>
            <p:ph type="subTitle" idx="1"/>
          </p:nvPr>
        </p:nvSpPr>
        <p:spPr>
          <a:xfrm>
            <a:off x="2240241" y="5236397"/>
            <a:ext cx="33772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48" name="Google Shape;448;p30"/>
          <p:cNvSpPr txBox="1">
            <a:spLocks noGrp="1"/>
          </p:cNvSpPr>
          <p:nvPr>
            <p:ph type="subTitle" idx="2"/>
          </p:nvPr>
        </p:nvSpPr>
        <p:spPr>
          <a:xfrm>
            <a:off x="6577175" y="5236397"/>
            <a:ext cx="33772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49" name="Google Shape;449;p30"/>
          <p:cNvSpPr txBox="1">
            <a:spLocks noGrp="1"/>
          </p:cNvSpPr>
          <p:nvPr>
            <p:ph type="title"/>
          </p:nvPr>
        </p:nvSpPr>
        <p:spPr>
          <a:xfrm>
            <a:off x="2245433" y="4651067"/>
            <a:ext cx="33772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450" name="Google Shape;450;p30"/>
          <p:cNvSpPr txBox="1">
            <a:spLocks noGrp="1"/>
          </p:cNvSpPr>
          <p:nvPr>
            <p:ph type="title" idx="3"/>
          </p:nvPr>
        </p:nvSpPr>
        <p:spPr>
          <a:xfrm>
            <a:off x="6577167" y="4651067"/>
            <a:ext cx="33772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32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451" name="Google Shape;451;p30"/>
          <p:cNvSpPr txBox="1">
            <a:spLocks noGrp="1"/>
          </p:cNvSpPr>
          <p:nvPr>
            <p:ph type="title" idx="4" hasCustomPrompt="1"/>
          </p:nvPr>
        </p:nvSpPr>
        <p:spPr>
          <a:xfrm>
            <a:off x="3126849" y="2905336"/>
            <a:ext cx="1609200" cy="79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5"/>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52" name="Google Shape;452;p30"/>
          <p:cNvSpPr txBox="1">
            <a:spLocks noGrp="1"/>
          </p:cNvSpPr>
          <p:nvPr>
            <p:ph type="title" idx="5" hasCustomPrompt="1"/>
          </p:nvPr>
        </p:nvSpPr>
        <p:spPr>
          <a:xfrm>
            <a:off x="7461141" y="2905336"/>
            <a:ext cx="1609200" cy="79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5"/>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53" name="Google Shape;453;p30"/>
          <p:cNvSpPr txBox="1">
            <a:spLocks noGrp="1"/>
          </p:cNvSpPr>
          <p:nvPr>
            <p:ph type="title" idx="6"/>
          </p:nvPr>
        </p:nvSpPr>
        <p:spPr>
          <a:xfrm>
            <a:off x="960400" y="603100"/>
            <a:ext cx="1027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54" name="Google Shape;454;p30"/>
          <p:cNvSpPr/>
          <p:nvPr/>
        </p:nvSpPr>
        <p:spPr>
          <a:xfrm flipH="1">
            <a:off x="9445122" y="5010399"/>
            <a:ext cx="3836745" cy="1847667"/>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0"/>
          <p:cNvSpPr/>
          <p:nvPr/>
        </p:nvSpPr>
        <p:spPr>
          <a:xfrm rot="10800000" flipH="1">
            <a:off x="-878103" y="66"/>
            <a:ext cx="3184024" cy="1533335"/>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30"/>
          <p:cNvSpPr/>
          <p:nvPr/>
        </p:nvSpPr>
        <p:spPr>
          <a:xfrm flipH="1">
            <a:off x="11390452" y="960439"/>
            <a:ext cx="1119960" cy="406260"/>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79538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4CAA41-7A2E-4FD8-A268-39B9DF3F59DB}"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2770634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4CAA41-7A2E-4FD8-A268-39B9DF3F59DB}"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2121874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4CAA41-7A2E-4FD8-A268-39B9DF3F59DB}" type="datetimeFigureOut">
              <a:rPr lang="en-US" smtClean="0"/>
              <a:t>18/3/2025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2894045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4CAA41-7A2E-4FD8-A268-39B9DF3F59DB}" type="datetimeFigureOut">
              <a:rPr lang="en-US" smtClean="0"/>
              <a:t>18/3/2025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247879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4CAA41-7A2E-4FD8-A268-39B9DF3F59DB}" type="datetimeFigureOut">
              <a:rPr lang="en-US" smtClean="0"/>
              <a:t>18/3/2025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167096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CAA41-7A2E-4FD8-A268-39B9DF3F59DB}" type="datetimeFigureOut">
              <a:rPr lang="en-US" smtClean="0"/>
              <a:t>18/3/2025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1430927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4CAA41-7A2E-4FD8-A268-39B9DF3F59DB}" type="datetimeFigureOut">
              <a:rPr lang="en-US" smtClean="0"/>
              <a:t>18/3/2025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4252451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4CAA41-7A2E-4FD8-A268-39B9DF3F59DB}" type="datetimeFigureOut">
              <a:rPr lang="en-US" smtClean="0"/>
              <a:t>18/3/2025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D06FA-BE97-4AC9-9E9C-960CBD6F6D75}" type="slidenum">
              <a:rPr lang="en-US" smtClean="0"/>
              <a:t>‹#›</a:t>
            </a:fld>
            <a:endParaRPr lang="en-US"/>
          </a:p>
        </p:txBody>
      </p:sp>
    </p:spTree>
    <p:extLst>
      <p:ext uri="{BB962C8B-B14F-4D97-AF65-F5344CB8AC3E}">
        <p14:creationId xmlns:p14="http://schemas.microsoft.com/office/powerpoint/2010/main" val="4218080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4CAA41-7A2E-4FD8-A268-39B9DF3F59DB}" type="datetimeFigureOut">
              <a:rPr lang="en-US" smtClean="0"/>
              <a:t>18/3/2025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1D06FA-BE97-4AC9-9E9C-960CBD6F6D75}" type="slidenum">
              <a:rPr lang="en-US" smtClean="0"/>
              <a:t>‹#›</a:t>
            </a:fld>
            <a:endParaRPr lang="en-US"/>
          </a:p>
        </p:txBody>
      </p:sp>
    </p:spTree>
    <p:extLst>
      <p:ext uri="{BB962C8B-B14F-4D97-AF65-F5344CB8AC3E}">
        <p14:creationId xmlns:p14="http://schemas.microsoft.com/office/powerpoint/2010/main" val="407956104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58491" y="193955"/>
            <a:ext cx="4405746"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KHỞI ĐỘNG</a:t>
            </a:r>
          </a:p>
        </p:txBody>
      </p:sp>
      <p:sp>
        <p:nvSpPr>
          <p:cNvPr id="5" name="TextBox 4"/>
          <p:cNvSpPr txBox="1"/>
          <p:nvPr/>
        </p:nvSpPr>
        <p:spPr>
          <a:xfrm>
            <a:off x="584861" y="771967"/>
            <a:ext cx="11372107" cy="1077218"/>
          </a:xfrm>
          <a:prstGeom prst="rect">
            <a:avLst/>
          </a:prstGeom>
          <a:noFill/>
        </p:spPr>
        <p:txBody>
          <a:bodyPr wrap="square" rtlCol="0">
            <a:spAutoFit/>
          </a:bodyPr>
          <a:lstStyle/>
          <a:p>
            <a:r>
              <a:rPr lang="en-US" sz="3200" dirty="0">
                <a:solidFill>
                  <a:srgbClr val="FF0000"/>
                </a:solidFill>
                <a:latin typeface="Times New Roman" pitchFamily="18" charset="0"/>
                <a:cs typeface="Times New Roman" pitchFamily="18" charset="0"/>
              </a:rPr>
              <a:t>Câu 1: Hãy nêu sự chuyển hóa năng lượng khi ô tô đang chuyển động </a:t>
            </a:r>
          </a:p>
        </p:txBody>
      </p:sp>
      <p:pic>
        <p:nvPicPr>
          <p:cNvPr id="1026" name="Picture 2" descr="C:\Users\Administrator\Downloads\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491" y="3798433"/>
            <a:ext cx="4405746" cy="29088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78025" y="1644962"/>
            <a:ext cx="41148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dirty="0">
                <a:solidFill>
                  <a:srgbClr val="C00000"/>
                </a:solidFill>
                <a:latin typeface="Times New Roman" pitchFamily="18" charset="0"/>
                <a:cs typeface="Times New Roman" pitchFamily="18" charset="0"/>
              </a:rPr>
              <a:t>NL HÓA HỌC ( Xăng , dầu )</a:t>
            </a:r>
          </a:p>
        </p:txBody>
      </p:sp>
      <p:sp>
        <p:nvSpPr>
          <p:cNvPr id="7" name="TextBox 6"/>
          <p:cNvSpPr txBox="1"/>
          <p:nvPr/>
        </p:nvSpPr>
        <p:spPr>
          <a:xfrm>
            <a:off x="1283061" y="2881793"/>
            <a:ext cx="1565563"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solidFill>
                  <a:srgbClr val="0000FF"/>
                </a:solidFill>
                <a:latin typeface="Times New Roman" pitchFamily="18" charset="0"/>
                <a:cs typeface="Times New Roman" pitchFamily="18" charset="0"/>
              </a:rPr>
              <a:t>Điện năng</a:t>
            </a:r>
          </a:p>
        </p:txBody>
      </p:sp>
      <p:sp>
        <p:nvSpPr>
          <p:cNvPr id="9" name="TextBox 8"/>
          <p:cNvSpPr txBox="1"/>
          <p:nvPr/>
        </p:nvSpPr>
        <p:spPr>
          <a:xfrm>
            <a:off x="1655618" y="3927590"/>
            <a:ext cx="1995054"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dirty="0">
                <a:latin typeface="Times New Roman" pitchFamily="18" charset="0"/>
                <a:cs typeface="Times New Roman" pitchFamily="18" charset="0"/>
              </a:rPr>
              <a:t>NL có ích</a:t>
            </a:r>
          </a:p>
        </p:txBody>
      </p:sp>
      <p:sp>
        <p:nvSpPr>
          <p:cNvPr id="10" name="TextBox 9"/>
          <p:cNvSpPr txBox="1"/>
          <p:nvPr/>
        </p:nvSpPr>
        <p:spPr>
          <a:xfrm>
            <a:off x="9559650" y="2940329"/>
            <a:ext cx="1558629"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a:solidFill>
                  <a:srgbClr val="0000FF"/>
                </a:solidFill>
                <a:latin typeface="Times New Roman" pitchFamily="18" charset="0"/>
                <a:cs typeface="Times New Roman" pitchFamily="18" charset="0"/>
              </a:rPr>
              <a:t>Âm thanh</a:t>
            </a:r>
          </a:p>
        </p:txBody>
      </p:sp>
      <p:sp>
        <p:nvSpPr>
          <p:cNvPr id="11" name="TextBox 10"/>
          <p:cNvSpPr txBox="1"/>
          <p:nvPr/>
        </p:nvSpPr>
        <p:spPr>
          <a:xfrm>
            <a:off x="7710055" y="2927731"/>
            <a:ext cx="1614055"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a:solidFill>
                  <a:srgbClr val="0000FF"/>
                </a:solidFill>
                <a:latin typeface="Times New Roman" pitchFamily="18" charset="0"/>
                <a:cs typeface="Times New Roman" pitchFamily="18" charset="0"/>
              </a:rPr>
              <a:t>Nhiệt năng</a:t>
            </a:r>
          </a:p>
        </p:txBody>
      </p:sp>
      <p:sp>
        <p:nvSpPr>
          <p:cNvPr id="12" name="TextBox 11"/>
          <p:cNvSpPr txBox="1"/>
          <p:nvPr/>
        </p:nvSpPr>
        <p:spPr>
          <a:xfrm>
            <a:off x="4966856" y="2900364"/>
            <a:ext cx="2549237"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dirty="0">
                <a:solidFill>
                  <a:srgbClr val="0000FF"/>
                </a:solidFill>
                <a:latin typeface="Times New Roman" pitchFamily="18" charset="0"/>
                <a:cs typeface="Times New Roman" pitchFamily="18" charset="0"/>
              </a:rPr>
              <a:t>Thế năng( lên dốc)</a:t>
            </a:r>
          </a:p>
        </p:txBody>
      </p:sp>
      <p:sp>
        <p:nvSpPr>
          <p:cNvPr id="13" name="TextBox 12"/>
          <p:cNvSpPr txBox="1"/>
          <p:nvPr/>
        </p:nvSpPr>
        <p:spPr>
          <a:xfrm>
            <a:off x="3141517" y="2881793"/>
            <a:ext cx="1655618"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solidFill>
                  <a:srgbClr val="0000FF"/>
                </a:solidFill>
                <a:latin typeface="Times New Roman" pitchFamily="18" charset="0"/>
                <a:cs typeface="Times New Roman" pitchFamily="18" charset="0"/>
              </a:rPr>
              <a:t>Động năng</a:t>
            </a:r>
          </a:p>
        </p:txBody>
      </p:sp>
      <p:sp>
        <p:nvSpPr>
          <p:cNvPr id="14" name="TextBox 13"/>
          <p:cNvSpPr txBox="1"/>
          <p:nvPr/>
        </p:nvSpPr>
        <p:spPr>
          <a:xfrm>
            <a:off x="8517081" y="4158422"/>
            <a:ext cx="1995054"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400" dirty="0">
                <a:latin typeface="Times New Roman" pitchFamily="18" charset="0"/>
                <a:cs typeface="Times New Roman" pitchFamily="18" charset="0"/>
              </a:rPr>
              <a:t>NL hao phí</a:t>
            </a:r>
          </a:p>
        </p:txBody>
      </p:sp>
      <p:cxnSp>
        <p:nvCxnSpPr>
          <p:cNvPr id="15" name="Straight Arrow Connector 14"/>
          <p:cNvCxnSpPr/>
          <p:nvPr/>
        </p:nvCxnSpPr>
        <p:spPr>
          <a:xfrm flipH="1">
            <a:off x="5922819" y="2120811"/>
            <a:ext cx="318657" cy="733805"/>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352798" y="2134337"/>
            <a:ext cx="2888677" cy="733805"/>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1" idx="0"/>
          </p:cNvCxnSpPr>
          <p:nvPr/>
        </p:nvCxnSpPr>
        <p:spPr>
          <a:xfrm>
            <a:off x="6241474" y="2134336"/>
            <a:ext cx="2275608" cy="793394"/>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241475" y="2134337"/>
            <a:ext cx="3823853" cy="733805"/>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53145" y="3370831"/>
            <a:ext cx="3617770" cy="507709"/>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653146" y="3343457"/>
            <a:ext cx="1669469" cy="535082"/>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916907" y="3325111"/>
            <a:ext cx="736239" cy="553429"/>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1877293" y="2134336"/>
            <a:ext cx="4364181" cy="747456"/>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9324110" y="3438445"/>
            <a:ext cx="872845" cy="719976"/>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8517083" y="3389395"/>
            <a:ext cx="807026" cy="769026"/>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842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1000"/>
                                        <p:tgtEl>
                                          <p:spTgt spid="10"/>
                                        </p:tgtEl>
                                      </p:cBhvr>
                                    </p:animEffect>
                                    <p:anim calcmode="lin" valueType="num">
                                      <p:cBhvr>
                                        <p:cTn id="78" dur="1000" fill="hold"/>
                                        <p:tgtEl>
                                          <p:spTgt spid="10"/>
                                        </p:tgtEl>
                                        <p:attrNameLst>
                                          <p:attrName>ppt_x</p:attrName>
                                        </p:attrNameLst>
                                      </p:cBhvr>
                                      <p:tavLst>
                                        <p:tav tm="0">
                                          <p:val>
                                            <p:strVal val="#ppt_x"/>
                                          </p:val>
                                        </p:tav>
                                        <p:tav tm="100000">
                                          <p:val>
                                            <p:strVal val="#ppt_x"/>
                                          </p:val>
                                        </p:tav>
                                      </p:tavLst>
                                    </p:anim>
                                    <p:anim calcmode="lin" valueType="num">
                                      <p:cBhvr>
                                        <p:cTn id="7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1000"/>
                                        <p:tgtEl>
                                          <p:spTgt spid="22"/>
                                        </p:tgtEl>
                                      </p:cBhvr>
                                    </p:animEffect>
                                    <p:anim calcmode="lin" valueType="num">
                                      <p:cBhvr>
                                        <p:cTn id="85" dur="1000" fill="hold"/>
                                        <p:tgtEl>
                                          <p:spTgt spid="22"/>
                                        </p:tgtEl>
                                        <p:attrNameLst>
                                          <p:attrName>ppt_x</p:attrName>
                                        </p:attrNameLst>
                                      </p:cBhvr>
                                      <p:tavLst>
                                        <p:tav tm="0">
                                          <p:val>
                                            <p:strVal val="#ppt_x"/>
                                          </p:val>
                                        </p:tav>
                                        <p:tav tm="100000">
                                          <p:val>
                                            <p:strVal val="#ppt_x"/>
                                          </p:val>
                                        </p:tav>
                                      </p:tavLst>
                                    </p:anim>
                                    <p:anim calcmode="lin" valueType="num">
                                      <p:cBhvr>
                                        <p:cTn id="86" dur="1000" fill="hold"/>
                                        <p:tgtEl>
                                          <p:spTgt spid="22"/>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1000"/>
                                        <p:tgtEl>
                                          <p:spTgt spid="21"/>
                                        </p:tgtEl>
                                      </p:cBhvr>
                                    </p:animEffect>
                                    <p:anim calcmode="lin" valueType="num">
                                      <p:cBhvr>
                                        <p:cTn id="90" dur="1000" fill="hold"/>
                                        <p:tgtEl>
                                          <p:spTgt spid="21"/>
                                        </p:tgtEl>
                                        <p:attrNameLst>
                                          <p:attrName>ppt_x</p:attrName>
                                        </p:attrNameLst>
                                      </p:cBhvr>
                                      <p:tavLst>
                                        <p:tav tm="0">
                                          <p:val>
                                            <p:strVal val="#ppt_x"/>
                                          </p:val>
                                        </p:tav>
                                        <p:tav tm="100000">
                                          <p:val>
                                            <p:strVal val="#ppt_x"/>
                                          </p:val>
                                        </p:tav>
                                      </p:tavLst>
                                    </p:anim>
                                    <p:anim calcmode="lin" valueType="num">
                                      <p:cBhvr>
                                        <p:cTn id="91" dur="1000" fill="hold"/>
                                        <p:tgtEl>
                                          <p:spTgt spid="21"/>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1000"/>
                                        <p:tgtEl>
                                          <p:spTgt spid="20"/>
                                        </p:tgtEl>
                                      </p:cBhvr>
                                    </p:animEffect>
                                    <p:anim calcmode="lin" valueType="num">
                                      <p:cBhvr>
                                        <p:cTn id="95" dur="1000" fill="hold"/>
                                        <p:tgtEl>
                                          <p:spTgt spid="20"/>
                                        </p:tgtEl>
                                        <p:attrNameLst>
                                          <p:attrName>ppt_x</p:attrName>
                                        </p:attrNameLst>
                                      </p:cBhvr>
                                      <p:tavLst>
                                        <p:tav tm="0">
                                          <p:val>
                                            <p:strVal val="#ppt_x"/>
                                          </p:val>
                                        </p:tav>
                                        <p:tav tm="100000">
                                          <p:val>
                                            <p:strVal val="#ppt_x"/>
                                          </p:val>
                                        </p:tav>
                                      </p:tavLst>
                                    </p:anim>
                                    <p:anim calcmode="lin" valueType="num">
                                      <p:cBhvr>
                                        <p:cTn id="96" dur="1000" fill="hold"/>
                                        <p:tgtEl>
                                          <p:spTgt spid="20"/>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9"/>
                                        </p:tgtEl>
                                        <p:attrNameLst>
                                          <p:attrName>style.visibility</p:attrName>
                                        </p:attrNameLst>
                                      </p:cBhvr>
                                      <p:to>
                                        <p:strVal val="visible"/>
                                      </p:to>
                                    </p:set>
                                    <p:animEffect transition="in" filter="fade">
                                      <p:cBhvr>
                                        <p:cTn id="99" dur="1000"/>
                                        <p:tgtEl>
                                          <p:spTgt spid="9"/>
                                        </p:tgtEl>
                                      </p:cBhvr>
                                    </p:animEffect>
                                    <p:anim calcmode="lin" valueType="num">
                                      <p:cBhvr>
                                        <p:cTn id="100" dur="1000" fill="hold"/>
                                        <p:tgtEl>
                                          <p:spTgt spid="9"/>
                                        </p:tgtEl>
                                        <p:attrNameLst>
                                          <p:attrName>ppt_x</p:attrName>
                                        </p:attrNameLst>
                                      </p:cBhvr>
                                      <p:tavLst>
                                        <p:tav tm="0">
                                          <p:val>
                                            <p:strVal val="#ppt_x"/>
                                          </p:val>
                                        </p:tav>
                                        <p:tav tm="100000">
                                          <p:val>
                                            <p:strVal val="#ppt_x"/>
                                          </p:val>
                                        </p:tav>
                                      </p:tavLst>
                                    </p:anim>
                                    <p:anim calcmode="lin" valueType="num">
                                      <p:cBhvr>
                                        <p:cTn id="10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1000"/>
                                        <p:tgtEl>
                                          <p:spTgt spid="45"/>
                                        </p:tgtEl>
                                      </p:cBhvr>
                                    </p:animEffect>
                                    <p:anim calcmode="lin" valueType="num">
                                      <p:cBhvr>
                                        <p:cTn id="107" dur="1000" fill="hold"/>
                                        <p:tgtEl>
                                          <p:spTgt spid="45"/>
                                        </p:tgtEl>
                                        <p:attrNameLst>
                                          <p:attrName>ppt_x</p:attrName>
                                        </p:attrNameLst>
                                      </p:cBhvr>
                                      <p:tavLst>
                                        <p:tav tm="0">
                                          <p:val>
                                            <p:strVal val="#ppt_x"/>
                                          </p:val>
                                        </p:tav>
                                        <p:tav tm="100000">
                                          <p:val>
                                            <p:strVal val="#ppt_x"/>
                                          </p:val>
                                        </p:tav>
                                      </p:tavLst>
                                    </p:anim>
                                    <p:anim calcmode="lin" valueType="num">
                                      <p:cBhvr>
                                        <p:cTn id="108" dur="1000" fill="hold"/>
                                        <p:tgtEl>
                                          <p:spTgt spid="45"/>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fade">
                                      <p:cBhvr>
                                        <p:cTn id="111" dur="1000"/>
                                        <p:tgtEl>
                                          <p:spTgt spid="34"/>
                                        </p:tgtEl>
                                      </p:cBhvr>
                                    </p:animEffect>
                                    <p:anim calcmode="lin" valueType="num">
                                      <p:cBhvr>
                                        <p:cTn id="112" dur="1000" fill="hold"/>
                                        <p:tgtEl>
                                          <p:spTgt spid="34"/>
                                        </p:tgtEl>
                                        <p:attrNameLst>
                                          <p:attrName>ppt_x</p:attrName>
                                        </p:attrNameLst>
                                      </p:cBhvr>
                                      <p:tavLst>
                                        <p:tav tm="0">
                                          <p:val>
                                            <p:strVal val="#ppt_x"/>
                                          </p:val>
                                        </p:tav>
                                        <p:tav tm="100000">
                                          <p:val>
                                            <p:strVal val="#ppt_x"/>
                                          </p:val>
                                        </p:tav>
                                      </p:tavLst>
                                    </p:anim>
                                    <p:anim calcmode="lin" valueType="num">
                                      <p:cBhvr>
                                        <p:cTn id="113" dur="1000" fill="hold"/>
                                        <p:tgtEl>
                                          <p:spTgt spid="34"/>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14"/>
                                        </p:tgtEl>
                                        <p:attrNameLst>
                                          <p:attrName>style.visibility</p:attrName>
                                        </p:attrNameLst>
                                      </p:cBhvr>
                                      <p:to>
                                        <p:strVal val="visible"/>
                                      </p:to>
                                    </p:set>
                                    <p:animEffect transition="in" filter="fade">
                                      <p:cBhvr>
                                        <p:cTn id="116" dur="1000"/>
                                        <p:tgtEl>
                                          <p:spTgt spid="14"/>
                                        </p:tgtEl>
                                      </p:cBhvr>
                                    </p:animEffect>
                                    <p:anim calcmode="lin" valueType="num">
                                      <p:cBhvr>
                                        <p:cTn id="117" dur="1000" fill="hold"/>
                                        <p:tgtEl>
                                          <p:spTgt spid="14"/>
                                        </p:tgtEl>
                                        <p:attrNameLst>
                                          <p:attrName>ppt_x</p:attrName>
                                        </p:attrNameLst>
                                      </p:cBhvr>
                                      <p:tavLst>
                                        <p:tav tm="0">
                                          <p:val>
                                            <p:strVal val="#ppt_x"/>
                                          </p:val>
                                        </p:tav>
                                        <p:tav tm="100000">
                                          <p:val>
                                            <p:strVal val="#ppt_x"/>
                                          </p:val>
                                        </p:tav>
                                      </p:tavLst>
                                    </p:anim>
                                    <p:anim calcmode="lin" valueType="num">
                                      <p:cBhvr>
                                        <p:cTn id="1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9" grpId="0" animBg="1"/>
      <p:bldP spid="10" grpId="0" animBg="1"/>
      <p:bldP spid="11" grpId="0" animBg="1"/>
      <p:bldP spid="12" grpId="0" animBg="1"/>
      <p:bldP spid="13"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76;p40"/>
          <p:cNvSpPr txBox="1">
            <a:spLocks noGrp="1"/>
          </p:cNvSpPr>
          <p:nvPr>
            <p:ph type="title" idx="4294967295"/>
          </p:nvPr>
        </p:nvSpPr>
        <p:spPr>
          <a:xfrm>
            <a:off x="3694338" y="87226"/>
            <a:ext cx="5302000" cy="705268"/>
          </a:xfrm>
          <a:prstGeom prst="rect">
            <a:avLst/>
          </a:prstGeom>
          <a:solidFill>
            <a:schemeClr val="accent1">
              <a:lumMod val="20000"/>
              <a:lumOff val="80000"/>
            </a:schemeClr>
          </a:solidFill>
        </p:spPr>
        <p:txBody>
          <a:bodyPr spcFirstLastPara="1" vert="horz" wrap="square" lIns="121900" tIns="121900" rIns="121900" bIns="121900" rtlCol="0" anchor="b" anchorCtr="0">
            <a:noAutofit/>
          </a:bodyPr>
          <a:lstStyle/>
          <a:p>
            <a:pPr>
              <a:spcBef>
                <a:spcPts val="0"/>
              </a:spcBef>
            </a:pPr>
            <a:r>
              <a:rPr lang="en-US" sz="3200" dirty="0">
                <a:solidFill>
                  <a:srgbClr val="FF0000"/>
                </a:solidFill>
                <a:latin typeface="Times New Roman" panose="02020603050405020304" pitchFamily="18" charset="0"/>
                <a:cs typeface="Times New Roman" panose="02020603050405020304" pitchFamily="18" charset="0"/>
              </a:rPr>
              <a:t>CÓ THỂ EM CHƯA BIẾT !</a:t>
            </a:r>
            <a:endParaRPr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21842" y="755497"/>
            <a:ext cx="7770301" cy="5966505"/>
          </a:xfrm>
          <a:prstGeom prst="rect">
            <a:avLst/>
          </a:prstGeom>
        </p:spPr>
        <p:txBody>
          <a:bodyPr wrap="square">
            <a:spAutoFit/>
          </a:bodyPr>
          <a:lstStyle/>
          <a:p>
            <a:pPr marL="380990" indent="-380990" algn="just">
              <a:lnSpc>
                <a:spcPct val="125000"/>
              </a:lnSpc>
              <a:buFont typeface="Wingdings" panose="05000000000000000000" pitchFamily="2" charset="2"/>
              <a:buChar char="§"/>
            </a:pPr>
            <a:r>
              <a:rPr lang="en-US" sz="2800" i="1" dirty="0">
                <a:solidFill>
                  <a:srgbClr val="002060"/>
                </a:solidFill>
                <a:latin typeface="Times New Roman" panose="02020603050405020304" pitchFamily="18" charset="0"/>
                <a:cs typeface="Times New Roman" panose="02020603050405020304" pitchFamily="18" charset="0"/>
              </a:rPr>
              <a:t>Than </a:t>
            </a:r>
            <a:r>
              <a:rPr lang="en-US" sz="2800" i="1" dirty="0" err="1">
                <a:solidFill>
                  <a:srgbClr val="002060"/>
                </a:solidFill>
                <a:latin typeface="Times New Roman" panose="02020603050405020304" pitchFamily="18" charset="0"/>
                <a:cs typeface="Times New Roman" panose="02020603050405020304" pitchFamily="18" charset="0"/>
              </a:rPr>
              <a:t>đá</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được</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hình</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thành</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từ</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các</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cây</a:t>
            </a:r>
            <a:r>
              <a:rPr lang="en-US" sz="2800" i="1" dirty="0">
                <a:solidFill>
                  <a:srgbClr val="002060"/>
                </a:solidFill>
                <a:latin typeface="Times New Roman" panose="02020603050405020304" pitchFamily="18" charset="0"/>
                <a:cs typeface="Times New Roman" panose="02020603050405020304" pitchFamily="18" charset="0"/>
              </a:rPr>
              <a:t> to </a:t>
            </a:r>
            <a:r>
              <a:rPr lang="en-US" sz="2800" i="1" dirty="0" err="1">
                <a:solidFill>
                  <a:srgbClr val="002060"/>
                </a:solidFill>
                <a:latin typeface="Times New Roman" panose="02020603050405020304" pitchFamily="18" charset="0"/>
                <a:cs typeface="Times New Roman" panose="02020603050405020304" pitchFamily="18" charset="0"/>
              </a:rPr>
              <a:t>mọc</a:t>
            </a:r>
            <a:r>
              <a:rPr lang="en-US" sz="2800" i="1" dirty="0">
                <a:solidFill>
                  <a:srgbClr val="002060"/>
                </a:solidFill>
                <a:latin typeface="Times New Roman" panose="02020603050405020304" pitchFamily="18" charset="0"/>
                <a:cs typeface="Times New Roman" panose="02020603050405020304" pitchFamily="18" charset="0"/>
              </a:rPr>
              <a:t> ở </a:t>
            </a:r>
            <a:r>
              <a:rPr lang="en-US" sz="2800" i="1" dirty="0" err="1">
                <a:solidFill>
                  <a:srgbClr val="002060"/>
                </a:solidFill>
                <a:latin typeface="Times New Roman" panose="02020603050405020304" pitchFamily="18" charset="0"/>
                <a:cs typeface="Times New Roman" panose="02020603050405020304" pitchFamily="18" charset="0"/>
              </a:rPr>
              <a:t>vùng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đầm</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lầy</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khoảng</a:t>
            </a:r>
            <a:r>
              <a:rPr lang="en-US" sz="2800" i="1" dirty="0">
                <a:solidFill>
                  <a:srgbClr val="002060"/>
                </a:solidFill>
                <a:latin typeface="Times New Roman" panose="02020603050405020304" pitchFamily="18" charset="0"/>
                <a:cs typeface="Times New Roman" panose="02020603050405020304" pitchFamily="18" charset="0"/>
              </a:rPr>
              <a:t> 300 </a:t>
            </a:r>
            <a:r>
              <a:rPr lang="en-US" sz="2800" i="1" dirty="0" err="1">
                <a:solidFill>
                  <a:srgbClr val="002060"/>
                </a:solidFill>
                <a:latin typeface="Times New Roman" panose="02020603050405020304" pitchFamily="18" charset="0"/>
                <a:cs typeface="Times New Roman" panose="02020603050405020304" pitchFamily="18" charset="0"/>
              </a:rPr>
              <a:t>triệu</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năm</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trước</a:t>
            </a:r>
            <a:r>
              <a:rPr lang="en-US" sz="2800" i="1" dirty="0">
                <a:solidFill>
                  <a:srgbClr val="002060"/>
                </a:solidFill>
                <a:latin typeface="Times New Roman" panose="02020603050405020304" pitchFamily="18" charset="0"/>
                <a:cs typeface="Times New Roman" panose="02020603050405020304" pitchFamily="18" charset="0"/>
              </a:rPr>
              <a:t>. Khi </a:t>
            </a:r>
            <a:r>
              <a:rPr lang="en-US" sz="2800" i="1" dirty="0" err="1">
                <a:solidFill>
                  <a:srgbClr val="002060"/>
                </a:solidFill>
                <a:latin typeface="Times New Roman" panose="02020603050405020304" pitchFamily="18" charset="0"/>
                <a:cs typeface="Times New Roman" panose="02020603050405020304" pitchFamily="18" charset="0"/>
              </a:rPr>
              <a:t>cây</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chết</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chúng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bị</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vùi</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trong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đầm</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lầy</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Nước</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trong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đầm</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lầy</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không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có</a:t>
            </a:r>
            <a:r>
              <a:rPr lang="en-US" sz="2800" i="1" dirty="0">
                <a:solidFill>
                  <a:srgbClr val="002060"/>
                </a:solidFill>
                <a:latin typeface="Times New Roman" panose="02020603050405020304" pitchFamily="18" charset="0"/>
                <a:cs typeface="Times New Roman" panose="02020603050405020304" pitchFamily="18" charset="0"/>
              </a:rPr>
              <a:t> oxygen </a:t>
            </a:r>
            <a:r>
              <a:rPr lang="en-US" sz="2800" i="1" dirty="0" err="1">
                <a:solidFill>
                  <a:srgbClr val="002060"/>
                </a:solidFill>
                <a:latin typeface="Times New Roman" panose="02020603050405020304" pitchFamily="18" charset="0"/>
                <a:cs typeface="Times New Roman" panose="02020603050405020304" pitchFamily="18" charset="0"/>
              </a:rPr>
              <a:t>đã</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ngăn</a:t>
            </a:r>
            <a:r>
              <a:rPr lang="en-US" sz="2800" i="1" dirty="0">
                <a:solidFill>
                  <a:srgbClr val="002060"/>
                </a:solidFill>
                <a:latin typeface="Times New Roman" panose="02020603050405020304" pitchFamily="18" charset="0"/>
                <a:cs typeface="Times New Roman" panose="02020603050405020304" pitchFamily="18" charset="0"/>
              </a:rPr>
              <a:t> vi </a:t>
            </a:r>
            <a:r>
              <a:rPr lang="en-US" sz="2800" i="1" dirty="0" err="1">
                <a:solidFill>
                  <a:srgbClr val="002060"/>
                </a:solidFill>
                <a:latin typeface="Times New Roman" panose="02020603050405020304" pitchFamily="18" charset="0"/>
                <a:cs typeface="Times New Roman" panose="02020603050405020304" pitchFamily="18" charset="0"/>
              </a:rPr>
              <a:t>khuẩn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phát</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triển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nên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không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phân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hủy</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được</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cây</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chết</a:t>
            </a:r>
            <a:r>
              <a:rPr lang="en-US" sz="2800" i="1" dirty="0">
                <a:solidFill>
                  <a:srgbClr val="002060"/>
                </a:solidFill>
                <a:latin typeface="Times New Roman" panose="02020603050405020304" pitchFamily="18" charset="0"/>
                <a:cs typeface="Times New Roman" panose="02020603050405020304" pitchFamily="18" charset="0"/>
              </a:rPr>
              <a:t>. Theo </a:t>
            </a:r>
            <a:r>
              <a:rPr lang="en-US" sz="2800" i="1" dirty="0" err="1">
                <a:solidFill>
                  <a:srgbClr val="002060"/>
                </a:solidFill>
                <a:latin typeface="Times New Roman" panose="02020603050405020304" pitchFamily="18" charset="0"/>
                <a:cs typeface="Times New Roman" panose="02020603050405020304" pitchFamily="18" charset="0"/>
              </a:rPr>
              <a:t>thời</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gian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cây</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tạo</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thành</a:t>
            </a:r>
            <a:r>
              <a:rPr lang="en-US" sz="2800" i="1" dirty="0">
                <a:solidFill>
                  <a:srgbClr val="002060"/>
                </a:solidFill>
                <a:latin typeface="Times New Roman" panose="02020603050405020304" pitchFamily="18" charset="0"/>
                <a:cs typeface="Times New Roman" panose="02020603050405020304" pitchFamily="18" charset="0"/>
              </a:rPr>
              <a:t> than </a:t>
            </a:r>
            <a:r>
              <a:rPr lang="en-US" sz="2800" i="1" dirty="0" err="1">
                <a:solidFill>
                  <a:srgbClr val="002060"/>
                </a:solidFill>
                <a:latin typeface="Times New Roman" panose="02020603050405020304" pitchFamily="18" charset="0"/>
                <a:cs typeface="Times New Roman" panose="02020603050405020304" pitchFamily="18" charset="0"/>
              </a:rPr>
              <a:t>bùn</a:t>
            </a:r>
            <a:r>
              <a:rPr lang="en-US" sz="2800" i="1" dirty="0">
                <a:solidFill>
                  <a:srgbClr val="002060"/>
                </a:solidFill>
                <a:latin typeface="Times New Roman" panose="02020603050405020304" pitchFamily="18" charset="0"/>
                <a:cs typeface="Times New Roman" panose="02020603050405020304" pitchFamily="18" charset="0"/>
              </a:rPr>
              <a:t>. Sau </a:t>
            </a:r>
            <a:r>
              <a:rPr lang="en-US" sz="2800" i="1" dirty="0" err="1">
                <a:solidFill>
                  <a:srgbClr val="002060"/>
                </a:solidFill>
                <a:latin typeface="Times New Roman" panose="02020603050405020304" pitchFamily="18" charset="0"/>
                <a:cs typeface="Times New Roman" panose="02020603050405020304" pitchFamily="18" charset="0"/>
              </a:rPr>
              <a:t>đó</a:t>
            </a:r>
            <a:r>
              <a:rPr lang="en-US" sz="2800" i="1" dirty="0">
                <a:solidFill>
                  <a:srgbClr val="002060"/>
                </a:solidFill>
                <a:latin typeface="Times New Roman" panose="02020603050405020304" pitchFamily="18" charset="0"/>
                <a:cs typeface="Times New Roman" panose="02020603050405020304" pitchFamily="18" charset="0"/>
              </a:rPr>
              <a:t>, than </a:t>
            </a:r>
            <a:r>
              <a:rPr lang="en-US" sz="2800" i="1" dirty="0" err="1">
                <a:solidFill>
                  <a:srgbClr val="002060"/>
                </a:solidFill>
                <a:latin typeface="Times New Roman" panose="02020603050405020304" pitchFamily="18" charset="0"/>
                <a:cs typeface="Times New Roman" panose="02020603050405020304" pitchFamily="18" charset="0"/>
              </a:rPr>
              <a:t>bùn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bị</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vùi</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lấp</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và</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bị</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nén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bởi</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lớp</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đá</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được</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hình</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thành</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phía</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trên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nó</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Lực</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ép</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tăng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lên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đã</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đẩy</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nước</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ra</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khỏi</a:t>
            </a:r>
            <a:r>
              <a:rPr lang="en-US" sz="2800" i="1" dirty="0">
                <a:solidFill>
                  <a:srgbClr val="002060"/>
                </a:solidFill>
                <a:latin typeface="Times New Roman" panose="02020603050405020304" pitchFamily="18" charset="0"/>
                <a:cs typeface="Times New Roman" panose="02020603050405020304" pitchFamily="18" charset="0"/>
              </a:rPr>
              <a:t> than </a:t>
            </a:r>
            <a:r>
              <a:rPr lang="en-US" sz="2800" i="1" dirty="0" err="1">
                <a:solidFill>
                  <a:srgbClr val="002060"/>
                </a:solidFill>
                <a:latin typeface="Times New Roman" panose="02020603050405020304" pitchFamily="18" charset="0"/>
                <a:cs typeface="Times New Roman" panose="02020603050405020304" pitchFamily="18" charset="0"/>
              </a:rPr>
              <a:t>bùn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và</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làm</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nó</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nóng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lên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Quá</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trình</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biến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đổi</a:t>
            </a:r>
            <a:r>
              <a:rPr lang="en-US" sz="2800" i="1" dirty="0">
                <a:solidFill>
                  <a:srgbClr val="002060"/>
                </a:solidFill>
                <a:latin typeface="Times New Roman" panose="02020603050405020304" pitchFamily="18" charset="0"/>
                <a:cs typeface="Times New Roman" panose="02020603050405020304" pitchFamily="18" charset="0"/>
              </a:rPr>
              <a:t> than </a:t>
            </a:r>
            <a:r>
              <a:rPr lang="en-US" sz="2800" i="1" dirty="0" err="1">
                <a:solidFill>
                  <a:srgbClr val="002060"/>
                </a:solidFill>
                <a:latin typeface="Times New Roman" panose="02020603050405020304" pitchFamily="18" charset="0"/>
                <a:cs typeface="Times New Roman" panose="02020603050405020304" pitchFamily="18" charset="0"/>
              </a:rPr>
              <a:t>bùn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thành</a:t>
            </a:r>
            <a:r>
              <a:rPr lang="en-US" sz="2800" i="1" dirty="0">
                <a:solidFill>
                  <a:srgbClr val="002060"/>
                </a:solidFill>
                <a:latin typeface="Times New Roman" panose="02020603050405020304" pitchFamily="18" charset="0"/>
                <a:cs typeface="Times New Roman" panose="02020603050405020304" pitchFamily="18" charset="0"/>
              </a:rPr>
              <a:t> than </a:t>
            </a:r>
            <a:r>
              <a:rPr lang="en-US" sz="2800" i="1" dirty="0" err="1">
                <a:solidFill>
                  <a:srgbClr val="002060"/>
                </a:solidFill>
                <a:latin typeface="Times New Roman" panose="02020603050405020304" pitchFamily="18" charset="0"/>
                <a:cs typeface="Times New Roman" panose="02020603050405020304" pitchFamily="18" charset="0"/>
              </a:rPr>
              <a:t>đá</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diễn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ra</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trong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hàng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trăm</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triệu</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năm</a:t>
            </a:r>
            <a:r>
              <a:rPr lang="en-US" sz="2800" i="1" dirty="0">
                <a:solidFill>
                  <a:srgbClr val="00206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8280400" y="878185"/>
            <a:ext cx="3789758" cy="2550815"/>
          </a:xfrm>
          <a:prstGeom prst="rect">
            <a:avLst/>
          </a:prstGeom>
        </p:spPr>
      </p:pic>
      <p:pic>
        <p:nvPicPr>
          <p:cNvPr id="6" name="Picture 5"/>
          <p:cNvPicPr>
            <a:picLocks noChangeAspect="1"/>
          </p:cNvPicPr>
          <p:nvPr/>
        </p:nvPicPr>
        <p:blipFill>
          <a:blip r:embed="rId4"/>
          <a:stretch>
            <a:fillRect/>
          </a:stretch>
        </p:blipFill>
        <p:spPr>
          <a:xfrm>
            <a:off x="8280400" y="3738749"/>
            <a:ext cx="3850744" cy="2670316"/>
          </a:xfrm>
          <a:prstGeom prst="rect">
            <a:avLst/>
          </a:prstGeom>
        </p:spPr>
      </p:pic>
    </p:spTree>
    <p:extLst>
      <p:ext uri="{BB962C8B-B14F-4D97-AF65-F5344CB8AC3E}">
        <p14:creationId xmlns:p14="http://schemas.microsoft.com/office/powerpoint/2010/main" val="19736964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76;p40"/>
          <p:cNvSpPr txBox="1">
            <a:spLocks noGrp="1"/>
          </p:cNvSpPr>
          <p:nvPr>
            <p:ph type="title" idx="4294967295"/>
          </p:nvPr>
        </p:nvSpPr>
        <p:spPr>
          <a:xfrm>
            <a:off x="3455191" y="106036"/>
            <a:ext cx="5302000" cy="705268"/>
          </a:xfrm>
          <a:prstGeom prst="rect">
            <a:avLst/>
          </a:prstGeom>
          <a:solidFill>
            <a:schemeClr val="accent1">
              <a:lumMod val="20000"/>
              <a:lumOff val="80000"/>
            </a:schemeClr>
          </a:solidFill>
        </p:spPr>
        <p:txBody>
          <a:bodyPr spcFirstLastPara="1" vert="horz" wrap="square" lIns="121900" tIns="121900" rIns="121900" bIns="121900" rtlCol="0" anchor="b" anchorCtr="0">
            <a:noAutofit/>
          </a:bodyPr>
          <a:lstStyle/>
          <a:p>
            <a:pPr>
              <a:spcBef>
                <a:spcPts val="0"/>
              </a:spcBef>
            </a:pPr>
            <a:r>
              <a:rPr lang="en-US" sz="3200" dirty="0">
                <a:solidFill>
                  <a:srgbClr val="FF0000"/>
                </a:solidFill>
                <a:latin typeface="Times New Roman" panose="02020603050405020304" pitchFamily="18" charset="0"/>
                <a:cs typeface="Times New Roman" panose="02020603050405020304" pitchFamily="18" charset="0"/>
              </a:rPr>
              <a:t>CÓ THỂ EM CHƯA BIẾT !</a:t>
            </a:r>
            <a:endParaRPr sz="32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6945086" y="2157900"/>
            <a:ext cx="4742323" cy="3054920"/>
          </a:xfrm>
          <a:prstGeom prst="rect">
            <a:avLst/>
          </a:prstGeom>
        </p:spPr>
      </p:pic>
      <p:sp>
        <p:nvSpPr>
          <p:cNvPr id="3" name="Rectangle 2"/>
          <p:cNvSpPr/>
          <p:nvPr/>
        </p:nvSpPr>
        <p:spPr>
          <a:xfrm>
            <a:off x="255119" y="753662"/>
            <a:ext cx="11702143" cy="1384995"/>
          </a:xfrm>
          <a:prstGeom prst="rect">
            <a:avLst/>
          </a:prstGeom>
        </p:spPr>
        <p:txBody>
          <a:bodyPr wrap="square">
            <a:spAutoFit/>
          </a:bodyPr>
          <a:lstStyle/>
          <a:p>
            <a:pPr marL="380990" indent="-380990" algn="just">
              <a:buFont typeface="Wingdings" panose="05000000000000000000" pitchFamily="2" charset="2"/>
              <a:buChar char="§"/>
            </a:pPr>
            <a:r>
              <a:rPr lang="en-US" sz="2800" i="1" dirty="0" err="1">
                <a:solidFill>
                  <a:srgbClr val="002060"/>
                </a:solidFill>
                <a:latin typeface="Times New Roman" panose="02020603050405020304" pitchFamily="18" charset="0"/>
                <a:cs typeface="Times New Roman" panose="02020603050405020304" pitchFamily="18" charset="0"/>
              </a:rPr>
              <a:t>Hơn</a:t>
            </a:r>
            <a:r>
              <a:rPr lang="en-US" sz="2800" i="1" dirty="0">
                <a:solidFill>
                  <a:srgbClr val="002060"/>
                </a:solidFill>
                <a:latin typeface="Times New Roman" panose="02020603050405020304" pitchFamily="18" charset="0"/>
                <a:cs typeface="Times New Roman" panose="02020603050405020304" pitchFamily="18" charset="0"/>
              </a:rPr>
              <a:t> 200 </a:t>
            </a:r>
            <a:r>
              <a:rPr lang="en-US" sz="2800" i="1" dirty="0" err="1">
                <a:solidFill>
                  <a:srgbClr val="002060"/>
                </a:solidFill>
                <a:latin typeface="Times New Roman" panose="02020603050405020304" pitchFamily="18" charset="0"/>
                <a:cs typeface="Times New Roman" panose="02020603050405020304" pitchFamily="18" charset="0"/>
              </a:rPr>
              <a:t>triệu</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năm</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trước</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trong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đại</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dương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thực</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vật</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nhỏ</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và</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động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vật</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phù</a:t>
            </a:r>
            <a:r>
              <a:rPr lang="en-US" sz="2800" i="1" dirty="0">
                <a:solidFill>
                  <a:srgbClr val="002060"/>
                </a:solidFill>
                <a:latin typeface="Times New Roman" panose="02020603050405020304" pitchFamily="18" charset="0"/>
                <a:cs typeface="Times New Roman" panose="02020603050405020304" pitchFamily="18" charset="0"/>
              </a:rPr>
              <a:t> du </a:t>
            </a:r>
            <a:r>
              <a:rPr lang="en-US" sz="2800" i="1" dirty="0" err="1">
                <a:solidFill>
                  <a:srgbClr val="002060"/>
                </a:solidFill>
                <a:latin typeface="Times New Roman" panose="02020603050405020304" pitchFamily="18" charset="0"/>
                <a:cs typeface="Times New Roman" panose="02020603050405020304" pitchFamily="18" charset="0"/>
              </a:rPr>
              <a:t>chết</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đi</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chúng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lắng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xuống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đáy</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đại</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dương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và</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được</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phủ</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bởi</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một</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lớp</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đá</a:t>
            </a:r>
            <a:r>
              <a:rPr lang="en-US" sz="2800" i="1" dirty="0">
                <a:solidFill>
                  <a:srgbClr val="002060"/>
                </a:solidFill>
                <a:latin typeface="Times New Roman" panose="02020603050405020304" pitchFamily="18" charset="0"/>
                <a:cs typeface="Times New Roman" panose="02020603050405020304" pitchFamily="18" charset="0"/>
              </a:rPr>
              <a:t>. Sau </a:t>
            </a:r>
            <a:r>
              <a:rPr lang="en-US" sz="2800" i="1" dirty="0" err="1">
                <a:solidFill>
                  <a:srgbClr val="002060"/>
                </a:solidFill>
                <a:latin typeface="Times New Roman" panose="02020603050405020304" pitchFamily="18" charset="0"/>
                <a:cs typeface="Times New Roman" panose="02020603050405020304" pitchFamily="18" charset="0"/>
              </a:rPr>
              <a:t>đó</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chúng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chuyển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thành</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dầu</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và</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khí</a:t>
            </a:r>
            <a:r>
              <a:rPr lang="en-US" sz="2800" i="1" dirty="0">
                <a:solidFill>
                  <a:srgbClr val="002060"/>
                </a:solidFill>
                <a:latin typeface="Times New Roman" panose="02020603050405020304" pitchFamily="18" charset="0"/>
                <a:cs typeface="Times New Roman" panose="02020603050405020304" pitchFamily="18" charset="0"/>
              </a:rPr>
              <a:t> methane.</a:t>
            </a:r>
          </a:p>
        </p:txBody>
      </p:sp>
      <p:sp>
        <p:nvSpPr>
          <p:cNvPr id="9" name="Rectangle 8"/>
          <p:cNvSpPr/>
          <p:nvPr/>
        </p:nvSpPr>
        <p:spPr>
          <a:xfrm>
            <a:off x="797223" y="5288340"/>
            <a:ext cx="5832177" cy="1569660"/>
          </a:xfrm>
          <a:prstGeom prst="rect">
            <a:avLst/>
          </a:prstGeom>
        </p:spPr>
        <p:txBody>
          <a:bodyPr wrap="square">
            <a:spAutoFit/>
          </a:bodyPr>
          <a:lstStyle/>
          <a:p>
            <a:pPr algn="just"/>
            <a:r>
              <a:rPr lang="en-US" sz="2400" i="1" dirty="0" err="1">
                <a:latin typeface="Times New Roman" panose="02020603050405020304" pitchFamily="18" charset="0"/>
                <a:cs typeface="Times New Roman" panose="02020603050405020304" pitchFamily="18" charset="0"/>
              </a:rPr>
              <a:t>Tháng</a:t>
            </a:r>
            <a:r>
              <a:rPr lang="en-US" sz="2400" i="1" dirty="0">
                <a:latin typeface="Times New Roman" panose="02020603050405020304" pitchFamily="18" charset="0"/>
                <a:cs typeface="Times New Roman" panose="02020603050405020304" pitchFamily="18" charset="0"/>
              </a:rPr>
              <a:t> 11/2017 Mexico </a:t>
            </a:r>
            <a:r>
              <a:rPr lang="en-US" sz="2400" i="1" dirty="0" err="1">
                <a:latin typeface="Times New Roman" panose="02020603050405020304" pitchFamily="18" charset="0"/>
                <a:cs typeface="Times New Roman" panose="02020603050405020304" pitchFamily="18" charset="0"/>
              </a:rPr>
              <a:t>phát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mỏ</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lớn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15 </a:t>
            </a:r>
            <a:r>
              <a:rPr lang="en-US" sz="2400" i="1" dirty="0" err="1">
                <a:latin typeface="Times New Roman" panose="02020603050405020304" pitchFamily="18" charset="0"/>
                <a:cs typeface="Times New Roman" panose="02020603050405020304" pitchFamily="18" charset="0"/>
              </a:rPr>
              <a:t>năm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trở</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đây</a:t>
            </a:r>
            <a:r>
              <a:rPr lang="en-US"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trữ lượng ước tính tương đương 1,5 tỉ thùng dầu thô</a:t>
            </a:r>
            <a:r>
              <a:rPr lang="en-US" sz="2400" i="1" dirty="0">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3"/>
          <a:stretch>
            <a:fillRect/>
          </a:stretch>
        </p:blipFill>
        <p:spPr>
          <a:xfrm>
            <a:off x="1159193" y="2157900"/>
            <a:ext cx="4936807" cy="3061329"/>
          </a:xfrm>
          <a:prstGeom prst="rect">
            <a:avLst/>
          </a:prstGeom>
        </p:spPr>
      </p:pic>
      <p:sp>
        <p:nvSpPr>
          <p:cNvPr id="11" name="Rectangle 10"/>
          <p:cNvSpPr/>
          <p:nvPr/>
        </p:nvSpPr>
        <p:spPr>
          <a:xfrm>
            <a:off x="7613316" y="5553365"/>
            <a:ext cx="4074093" cy="830997"/>
          </a:xfrm>
          <a:prstGeom prst="rect">
            <a:avLst/>
          </a:prstGeom>
        </p:spPr>
        <p:txBody>
          <a:bodyPr wrap="square">
            <a:spAutoFit/>
          </a:bodyPr>
          <a:lstStyle/>
          <a:p>
            <a:r>
              <a:rPr lang="en-US" sz="2400" i="1" dirty="0" err="1">
                <a:latin typeface="Times New Roman" panose="02020603050405020304" pitchFamily="18" charset="0"/>
                <a:cs typeface="Times New Roman" panose="02020603050405020304" pitchFamily="18" charset="0"/>
              </a:rPr>
              <a:t>Các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mỏ</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khí</a:t>
            </a:r>
            <a:r>
              <a:rPr lang="en-US" sz="2400" i="1" dirty="0">
                <a:latin typeface="Times New Roman" panose="02020603050405020304" pitchFamily="18" charset="0"/>
                <a:cs typeface="Times New Roman" panose="02020603050405020304" pitchFamily="18" charset="0"/>
              </a:rPr>
              <a:t> ở </a:t>
            </a:r>
            <a:r>
              <a:rPr lang="en-US" sz="2400" i="1" dirty="0" err="1">
                <a:latin typeface="Times New Roman" panose="02020603050405020304" pitchFamily="18" charset="0"/>
                <a:cs typeface="Times New Roman" panose="02020603050405020304" pitchFamily="18" charset="0"/>
              </a:rPr>
              <a:t>Việt</a:t>
            </a:r>
            <a:r>
              <a:rPr lang="en-US" sz="2400" i="1" dirty="0">
                <a:latin typeface="Times New Roman" panose="02020603050405020304" pitchFamily="18" charset="0"/>
                <a:cs typeface="Times New Roman" panose="02020603050405020304" pitchFamily="18" charset="0"/>
              </a:rPr>
              <a:t> Nam </a:t>
            </a:r>
            <a:r>
              <a:rPr lang="en-US" sz="2400" i="1" dirty="0" err="1">
                <a:latin typeface="Times New Roman" panose="02020603050405020304" pitchFamily="18" charset="0"/>
                <a:cs typeface="Times New Roman" panose="02020603050405020304" pitchFamily="18" charset="0"/>
              </a:rPr>
              <a:t>đã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đoạn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suy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kiệt</a:t>
            </a:r>
            <a:r>
              <a:rPr lang="en-US" sz="24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88889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371601"/>
            <a:ext cx="3241957"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a:solidFill>
                  <a:srgbClr val="FF0000"/>
                </a:solidFill>
                <a:latin typeface="Times New Roman" pitchFamily="18" charset="0"/>
                <a:cs typeface="Times New Roman" pitchFamily="18" charset="0"/>
              </a:rPr>
              <a:t>Gỗ, than đá,</a:t>
            </a:r>
          </a:p>
          <a:p>
            <a:r>
              <a:rPr lang="en-US" sz="3200" dirty="0">
                <a:solidFill>
                  <a:srgbClr val="FF0000"/>
                </a:solidFill>
                <a:latin typeface="Times New Roman" pitchFamily="18" charset="0"/>
                <a:cs typeface="Times New Roman" pitchFamily="18" charset="0"/>
              </a:rPr>
              <a:t>Khí hóa lỏng,</a:t>
            </a:r>
          </a:p>
          <a:p>
            <a:r>
              <a:rPr lang="en-US" sz="3200" dirty="0">
                <a:solidFill>
                  <a:srgbClr val="FF0000"/>
                </a:solidFill>
                <a:latin typeface="Times New Roman" pitchFamily="18" charset="0"/>
                <a:cs typeface="Times New Roman" pitchFamily="18" charset="0"/>
              </a:rPr>
              <a:t>Than củi,</a:t>
            </a:r>
          </a:p>
          <a:p>
            <a:r>
              <a:rPr lang="en-US" sz="3200" dirty="0">
                <a:solidFill>
                  <a:srgbClr val="FF0000"/>
                </a:solidFill>
                <a:latin typeface="Times New Roman" pitchFamily="18" charset="0"/>
                <a:cs typeface="Times New Roman" pitchFamily="18" charset="0"/>
              </a:rPr>
              <a:t>Dầu mỏ,</a:t>
            </a:r>
          </a:p>
          <a:p>
            <a:r>
              <a:rPr lang="en-US" sz="3200" dirty="0">
                <a:solidFill>
                  <a:srgbClr val="FF0000"/>
                </a:solidFill>
                <a:latin typeface="Times New Roman" pitchFamily="18" charset="0"/>
                <a:cs typeface="Times New Roman" pitchFamily="18" charset="0"/>
              </a:rPr>
              <a:t>Xăng ...</a:t>
            </a:r>
          </a:p>
        </p:txBody>
      </p:sp>
      <p:sp>
        <p:nvSpPr>
          <p:cNvPr id="5" name="TextBox 4"/>
          <p:cNvSpPr txBox="1"/>
          <p:nvPr/>
        </p:nvSpPr>
        <p:spPr>
          <a:xfrm>
            <a:off x="4662051" y="2022765"/>
            <a:ext cx="3117273" cy="138499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800" dirty="0">
                <a:solidFill>
                  <a:srgbClr val="002060"/>
                </a:solidFill>
                <a:latin typeface="Times New Roman" pitchFamily="18" charset="0"/>
                <a:cs typeface="Times New Roman" pitchFamily="18" charset="0"/>
              </a:rPr>
              <a:t>Năng lượng nhiệt,</a:t>
            </a:r>
          </a:p>
          <a:p>
            <a:r>
              <a:rPr lang="en-US" sz="2800" dirty="0">
                <a:solidFill>
                  <a:srgbClr val="002060"/>
                </a:solidFill>
                <a:latin typeface="Times New Roman" pitchFamily="18" charset="0"/>
                <a:cs typeface="Times New Roman" pitchFamily="18" charset="0"/>
              </a:rPr>
              <a:t>Năng lượng ánh sáng</a:t>
            </a:r>
          </a:p>
        </p:txBody>
      </p:sp>
      <p:sp>
        <p:nvSpPr>
          <p:cNvPr id="8" name="Left Brace 7"/>
          <p:cNvSpPr/>
          <p:nvPr/>
        </p:nvSpPr>
        <p:spPr>
          <a:xfrm>
            <a:off x="8139544" y="1771426"/>
            <a:ext cx="249382" cy="204192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8569023" y="1694298"/>
            <a:ext cx="1524000"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Sưởi ấm,</a:t>
            </a:r>
          </a:p>
        </p:txBody>
      </p:sp>
      <p:sp>
        <p:nvSpPr>
          <p:cNvPr id="10" name="TextBox 9"/>
          <p:cNvSpPr txBox="1"/>
          <p:nvPr/>
        </p:nvSpPr>
        <p:spPr>
          <a:xfrm>
            <a:off x="8610593" y="2330725"/>
            <a:ext cx="1524000"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Nấu ăn,</a:t>
            </a:r>
          </a:p>
        </p:txBody>
      </p:sp>
      <p:sp>
        <p:nvSpPr>
          <p:cNvPr id="11" name="TextBox 10"/>
          <p:cNvSpPr txBox="1"/>
          <p:nvPr/>
        </p:nvSpPr>
        <p:spPr>
          <a:xfrm>
            <a:off x="8513609" y="2842783"/>
            <a:ext cx="3079675"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Sản xuất hàng hóa,</a:t>
            </a:r>
          </a:p>
        </p:txBody>
      </p:sp>
      <p:sp>
        <p:nvSpPr>
          <p:cNvPr id="12" name="TextBox 11"/>
          <p:cNvSpPr txBox="1"/>
          <p:nvPr/>
        </p:nvSpPr>
        <p:spPr>
          <a:xfrm>
            <a:off x="8569044" y="3492512"/>
            <a:ext cx="2521528"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Làm động cơ ...</a:t>
            </a:r>
          </a:p>
        </p:txBody>
      </p:sp>
      <p:sp>
        <p:nvSpPr>
          <p:cNvPr id="13" name="Right Arrow 12"/>
          <p:cNvSpPr/>
          <p:nvPr/>
        </p:nvSpPr>
        <p:spPr>
          <a:xfrm>
            <a:off x="3719942" y="2648872"/>
            <a:ext cx="900550" cy="725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058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ien lie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286" y="74596"/>
            <a:ext cx="12028713" cy="6770347"/>
          </a:xfrm>
          <a:prstGeom prst="rect">
            <a:avLst/>
          </a:prstGeom>
        </p:spPr>
      </p:pic>
    </p:spTree>
    <p:extLst>
      <p:ext uri="{BB962C8B-B14F-4D97-AF65-F5344CB8AC3E}">
        <p14:creationId xmlns:p14="http://schemas.microsoft.com/office/powerpoint/2010/main" val="309433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2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Bóng Của Hai Cối Xay Gió Trong Giờ Vàng">
            <a:extLst>
              <a:ext uri="{FF2B5EF4-FFF2-40B4-BE49-F238E27FC236}">
                <a16:creationId xmlns:a16="http://schemas.microsoft.com/office/drawing/2014/main" id="{34D749E1-6EBC-4E45-B541-F6095B2C4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1697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37CD24-169B-A242-AC58-06E38E252745}"/>
              </a:ext>
            </a:extLst>
          </p:cNvPr>
          <p:cNvSpPr txBox="1"/>
          <p:nvPr/>
        </p:nvSpPr>
        <p:spPr>
          <a:xfrm>
            <a:off x="4935524" y="2199464"/>
            <a:ext cx="7336111" cy="2459071"/>
          </a:xfrm>
          <a:prstGeom prst="rect">
            <a:avLst/>
          </a:prstGeom>
          <a:noFill/>
        </p:spPr>
        <p:txBody>
          <a:bodyPr wrap="none" rtlCol="0">
            <a:spAutoFit/>
          </a:bodyPr>
          <a:lstStyle/>
          <a:p>
            <a:pPr algn="ctr">
              <a:lnSpc>
                <a:spcPct val="120000"/>
              </a:lnSpc>
            </a:pPr>
            <a:r>
              <a:rPr lang="x-none" sz="4400" b="1" u="sng" dirty="0">
                <a:solidFill>
                  <a:srgbClr val="FF0000"/>
                </a:solidFill>
                <a:latin typeface="Times New Roman" pitchFamily="18" charset="0"/>
                <a:cs typeface="Times New Roman" pitchFamily="18" charset="0"/>
              </a:rPr>
              <a:t>Bài 3</a:t>
            </a:r>
            <a:r>
              <a:rPr lang="en-US" sz="4400" b="1" u="sng" dirty="0">
                <a:solidFill>
                  <a:srgbClr val="FF0000"/>
                </a:solidFill>
                <a:latin typeface="Times New Roman" pitchFamily="18" charset="0"/>
                <a:cs typeface="Times New Roman" pitchFamily="18" charset="0"/>
              </a:rPr>
              <a:t>2</a:t>
            </a:r>
            <a:endParaRPr lang="x-none" sz="4400" b="1" u="sng" dirty="0">
              <a:solidFill>
                <a:srgbClr val="FF0000"/>
              </a:solidFill>
              <a:latin typeface="Times New Roman" pitchFamily="18" charset="0"/>
              <a:cs typeface="Times New Roman" pitchFamily="18" charset="0"/>
            </a:endParaRPr>
          </a:p>
          <a:p>
            <a:pPr algn="ctr">
              <a:lnSpc>
                <a:spcPct val="120000"/>
              </a:lnSpc>
            </a:pPr>
            <a:r>
              <a:rPr lang="en-US" sz="4400" b="1" dirty="0">
                <a:solidFill>
                  <a:srgbClr val="FF0000"/>
                </a:solidFill>
                <a:latin typeface="Times New Roman" pitchFamily="18" charset="0"/>
                <a:cs typeface="Times New Roman" pitchFamily="18" charset="0"/>
              </a:rPr>
              <a:t>NHIÊN LIỆU VÀ </a:t>
            </a:r>
          </a:p>
          <a:p>
            <a:pPr algn="ctr">
              <a:lnSpc>
                <a:spcPct val="120000"/>
              </a:lnSpc>
            </a:pPr>
            <a:r>
              <a:rPr lang="en-US" sz="4400" b="1" dirty="0">
                <a:solidFill>
                  <a:srgbClr val="FF0000"/>
                </a:solidFill>
                <a:latin typeface="Times New Roman" pitchFamily="18" charset="0"/>
                <a:cs typeface="Times New Roman" pitchFamily="18" charset="0"/>
              </a:rPr>
              <a:t>NĂNG LƯỢNG TÁI TẠO(</a:t>
            </a:r>
            <a:r>
              <a:rPr lang="en-US" sz="4400" b="1" dirty="0" err="1">
                <a:solidFill>
                  <a:srgbClr val="FF0000"/>
                </a:solidFill>
                <a:latin typeface="Times New Roman" pitchFamily="18" charset="0"/>
                <a:cs typeface="Times New Roman" pitchFamily="18" charset="0"/>
              </a:rPr>
              <a:t>tt</a:t>
            </a:r>
            <a:r>
              <a:rPr lang="en-US" sz="4400" b="1" dirty="0">
                <a:solidFill>
                  <a:srgbClr val="FF0000"/>
                </a:solidFill>
                <a:latin typeface="Times New Roman" pitchFamily="18" charset="0"/>
                <a:cs typeface="Times New Roman" pitchFamily="18" charset="0"/>
              </a:rPr>
              <a:t>)</a:t>
            </a:r>
            <a:endParaRPr lang="x-none" sz="4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9FBC250C-0BD0-4D59-85EC-68B576787E3C}"/>
              </a:ext>
            </a:extLst>
          </p:cNvPr>
          <p:cNvSpPr/>
          <p:nvPr/>
        </p:nvSpPr>
        <p:spPr>
          <a:xfrm>
            <a:off x="5516559" y="1282160"/>
            <a:ext cx="5150769" cy="584775"/>
          </a:xfrm>
          <a:prstGeom prst="rect">
            <a:avLst/>
          </a:prstGeom>
          <a:noFill/>
        </p:spPr>
        <p:txBody>
          <a:bodyPr wrap="none">
            <a:spAutoFit/>
          </a:bodyPr>
          <a:lstStyle/>
          <a:p>
            <a:pPr algn="ctr">
              <a:defRPr/>
            </a:pPr>
            <a:r>
              <a:rPr lang="en-US" sz="3200" b="1" u="sng" dirty="0">
                <a:ln w="9525">
                  <a:solidFill>
                    <a:schemeClr val="accent1">
                      <a:lumMod val="50000"/>
                    </a:schemeClr>
                  </a:solidFill>
                  <a:prstDash val="solid"/>
                </a:ln>
                <a:solidFill>
                  <a:srgbClr val="0000FF"/>
                </a:solidFill>
                <a:latin typeface="Times New Roman" panose="02020603050405020304" pitchFamily="18" charset="0"/>
                <a:cs typeface="Times New Roman" panose="02020603050405020304" pitchFamily="18" charset="0"/>
              </a:rPr>
              <a:t>Chủ đề 10 </a:t>
            </a:r>
            <a:r>
              <a:rPr lang="en-US" sz="3200" b="1" dirty="0">
                <a:ln w="9525">
                  <a:solidFill>
                    <a:schemeClr val="accent1">
                      <a:lumMod val="50000"/>
                    </a:schemeClr>
                  </a:solidFill>
                  <a:prstDash val="solid"/>
                </a:ln>
                <a:solidFill>
                  <a:srgbClr val="0000FF"/>
                </a:solidFill>
                <a:latin typeface="Times New Roman" panose="02020603050405020304" pitchFamily="18" charset="0"/>
                <a:cs typeface="Times New Roman" panose="02020603050405020304" pitchFamily="18" charset="0"/>
              </a:rPr>
              <a:t>: NĂNG LƯỢNG</a:t>
            </a:r>
          </a:p>
        </p:txBody>
      </p:sp>
    </p:spTree>
    <p:extLst>
      <p:ext uri="{BB962C8B-B14F-4D97-AF65-F5344CB8AC3E}">
        <p14:creationId xmlns:p14="http://schemas.microsoft.com/office/powerpoint/2010/main" val="3525937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77;p40"/>
          <p:cNvSpPr txBox="1">
            <a:spLocks noGrp="1"/>
          </p:cNvSpPr>
          <p:nvPr>
            <p:ph type="title" idx="4294967295"/>
          </p:nvPr>
        </p:nvSpPr>
        <p:spPr>
          <a:xfrm>
            <a:off x="1235413" y="0"/>
            <a:ext cx="5832665" cy="745864"/>
          </a:xfrm>
          <a:prstGeom prst="rect">
            <a:avLst/>
          </a:prstGeom>
        </p:spPr>
        <p:txBody>
          <a:bodyPr spcFirstLastPara="1" vert="horz" wrap="square" lIns="121900" tIns="121900" rIns="121900" bIns="121900" rtlCol="0" anchor="b" anchorCtr="0">
            <a:noAutofit/>
          </a:bodyPr>
          <a:lstStyle/>
          <a:p>
            <a:r>
              <a:rPr lang="en" sz="3200" b="1" dirty="0">
                <a:solidFill>
                  <a:srgbClr val="FF0000"/>
                </a:solidFill>
                <a:latin typeface="Times New Roman" panose="02020603050405020304" pitchFamily="18" charset="0"/>
                <a:cs typeface="Times New Roman" panose="02020603050405020304" pitchFamily="18" charset="0"/>
              </a:rPr>
              <a:t>II. NĂNG LƯỢNG TÁI TẠO</a:t>
            </a:r>
            <a:endParaRPr sz="32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929382" y="702321"/>
            <a:ext cx="11077561" cy="2901820"/>
          </a:xfrm>
          <a:prstGeom prst="rect">
            <a:avLst/>
          </a:prstGeom>
        </p:spPr>
        <p:txBody>
          <a:bodyPr wrap="square">
            <a:spAutoFit/>
          </a:bodyPr>
          <a:lstStyle/>
          <a:p>
            <a:pPr marL="380990" indent="-380990" algn="just">
              <a:lnSpc>
                <a:spcPct val="110000"/>
              </a:lnSpc>
              <a:buFont typeface="Wingdings" panose="05000000000000000000" pitchFamily="2" charset="2"/>
              <a:buChar char="§"/>
            </a:pPr>
            <a:r>
              <a:rPr lang="vi-VN" sz="2800" dirty="0">
                <a:solidFill>
                  <a:srgbClr val="002060"/>
                </a:solidFill>
                <a:latin typeface="+mj-lt"/>
              </a:rPr>
              <a:t>Nhiên liệu hóa thạch có hạn và với việc khai thác như hiện nay, nguồn nhiên liệu này sẽ dần không còn đủ phục vụ nhu cầu sử dụng của con người.</a:t>
            </a:r>
          </a:p>
          <a:p>
            <a:pPr marL="380990" indent="-380990" algn="just">
              <a:lnSpc>
                <a:spcPct val="110000"/>
              </a:lnSpc>
              <a:buFont typeface="Wingdings" panose="05000000000000000000" pitchFamily="2" charset="2"/>
              <a:buChar char="§"/>
            </a:pPr>
            <a:r>
              <a:rPr lang="vi-VN" sz="2800" dirty="0">
                <a:solidFill>
                  <a:srgbClr val="002060"/>
                </a:solidFill>
                <a:latin typeface="+mj-lt"/>
              </a:rPr>
              <a:t>Cá</a:t>
            </a:r>
            <a:r>
              <a:rPr lang="en-US" sz="2800" dirty="0">
                <a:solidFill>
                  <a:srgbClr val="002060"/>
                </a:solidFill>
                <a:latin typeface="Times New Roman" panose="02020603050405020304" pitchFamily="18" charset="0"/>
                <a:cs typeface="Times New Roman" panose="02020603050405020304" pitchFamily="18" charset="0"/>
              </a:rPr>
              <a:t>c</a:t>
            </a:r>
            <a:r>
              <a:rPr lang="vi-VN" sz="2800" dirty="0">
                <a:solidFill>
                  <a:srgbClr val="002060"/>
                </a:solidFill>
                <a:latin typeface="+mj-lt"/>
              </a:rPr>
              <a:t> nhà khoa học đang cố gắng tìm kiếm các năng lượng thay thế như năng lượng gió, năng lượng sóng biển và thủy triều, năng lượng Mặt Trời,...Các năng lượng này gọi chung là </a:t>
            </a:r>
            <a:r>
              <a:rPr lang="vi-VN" sz="2800" b="1" dirty="0">
                <a:solidFill>
                  <a:srgbClr val="002060"/>
                </a:solidFill>
                <a:latin typeface="+mj-lt"/>
              </a:rPr>
              <a:t>năng lượng tái tạo</a:t>
            </a:r>
            <a:r>
              <a:rPr lang="vi-VN" sz="2800" dirty="0">
                <a:solidFill>
                  <a:srgbClr val="002060"/>
                </a:solidFill>
                <a:latin typeface="+mj-lt"/>
              </a:rPr>
              <a:t>.</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33778" y="3860752"/>
            <a:ext cx="5334384" cy="2997247"/>
          </a:xfrm>
          <a:prstGeom prst="rect">
            <a:avLst/>
          </a:prstGeom>
        </p:spPr>
      </p:pic>
      <p:pic>
        <p:nvPicPr>
          <p:cNvPr id="5" name="Picture 4"/>
          <p:cNvPicPr>
            <a:picLocks noChangeAspect="1"/>
          </p:cNvPicPr>
          <p:nvPr/>
        </p:nvPicPr>
        <p:blipFill>
          <a:blip r:embed="rId4"/>
          <a:stretch>
            <a:fillRect/>
          </a:stretch>
        </p:blipFill>
        <p:spPr>
          <a:xfrm>
            <a:off x="6929120" y="3860751"/>
            <a:ext cx="4511040" cy="2997247"/>
          </a:xfrm>
          <a:prstGeom prst="rect">
            <a:avLst/>
          </a:prstGeom>
        </p:spPr>
      </p:pic>
    </p:spTree>
    <p:extLst>
      <p:ext uri="{BB962C8B-B14F-4D97-AF65-F5344CB8AC3E}">
        <p14:creationId xmlns:p14="http://schemas.microsoft.com/office/powerpoint/2010/main" val="207489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4116" y="3772099"/>
            <a:ext cx="11323193" cy="2246769"/>
          </a:xfrm>
          <a:prstGeom prst="rect">
            <a:avLst/>
          </a:prstGeom>
        </p:spPr>
        <p:txBody>
          <a:bodyPr wrap="square">
            <a:spAutoFit/>
          </a:bodyPr>
          <a:lstStyle/>
          <a:p>
            <a:pPr marL="380990" indent="-380990" algn="just">
              <a:buFont typeface="Wingdings" panose="05000000000000000000" pitchFamily="2" charset="2"/>
              <a:buChar char="§"/>
            </a:pPr>
            <a:r>
              <a:rPr lang="en-US" sz="2800" dirty="0">
                <a:solidFill>
                  <a:srgbClr val="002060"/>
                </a:solidFill>
                <a:latin typeface="Times New Roman" panose="02020603050405020304" pitchFamily="18" charset="0"/>
                <a:cs typeface="Times New Roman" panose="02020603050405020304" pitchFamily="18" charset="0"/>
              </a:rPr>
              <a:t>N</a:t>
            </a:r>
            <a:r>
              <a:rPr lang="vi-VN" sz="2800" dirty="0">
                <a:solidFill>
                  <a:srgbClr val="002060"/>
                </a:solidFill>
                <a:latin typeface="Times New Roman" panose="02020603050405020304" pitchFamily="18" charset="0"/>
                <a:cs typeface="Times New Roman" panose="02020603050405020304" pitchFamily="18" charset="0"/>
              </a:rPr>
              <a:t>ăng lượng gió đã được sử dụng từ hàng trăm năm nay. Ý tưởng dùng năng lượng gió để sản xuất điện hình thành ngay sau các phát minh về điện và máy phát điện. Việt Nam có tiềm năng lớn về năng lượng gió, do ở gần xích đạo và tồn tại những vùng khô nắng nhiều và gió có hướng tương đối ổn định.</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387937" y="101515"/>
            <a:ext cx="5794600" cy="3327485"/>
          </a:xfrm>
          <a:prstGeom prst="rect">
            <a:avLst/>
          </a:prstGeom>
        </p:spPr>
      </p:pic>
      <p:pic>
        <p:nvPicPr>
          <p:cNvPr id="12" name="Picture 1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231" y="188600"/>
            <a:ext cx="5245832" cy="2897300"/>
          </a:xfrm>
          <a:prstGeom prst="rect">
            <a:avLst/>
          </a:prstGeom>
        </p:spPr>
      </p:pic>
      <p:sp>
        <p:nvSpPr>
          <p:cNvPr id="13" name="Rectangle 12"/>
          <p:cNvSpPr/>
          <p:nvPr/>
        </p:nvSpPr>
        <p:spPr>
          <a:xfrm>
            <a:off x="6948779" y="3198167"/>
            <a:ext cx="4855284" cy="461665"/>
          </a:xfrm>
          <a:prstGeom prst="rect">
            <a:avLst/>
          </a:prstGeom>
        </p:spPr>
        <p:txBody>
          <a:bodyPr wrap="square">
            <a:spAutoFit/>
          </a:bodyPr>
          <a:lstStyle/>
          <a:p>
            <a:r>
              <a:rPr lang="en-US" sz="2400" i="1">
                <a:solidFill>
                  <a:srgbClr val="333333"/>
                </a:solidFill>
                <a:latin typeface="Times New Roman" panose="02020603050405020304" pitchFamily="18" charset="0"/>
              </a:rPr>
              <a:t>Cánh đồng điện gió ở tỉnh Bạc Liêu</a:t>
            </a:r>
            <a:endParaRPr lang="en-US" sz="2400" i="1"/>
          </a:p>
        </p:txBody>
      </p:sp>
    </p:spTree>
    <p:extLst>
      <p:ext uri="{BB962C8B-B14F-4D97-AF65-F5344CB8AC3E}">
        <p14:creationId xmlns:p14="http://schemas.microsoft.com/office/powerpoint/2010/main" val="35903937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14825" y="365116"/>
            <a:ext cx="10424032" cy="1384995"/>
          </a:xfrm>
          <a:prstGeom prst="rect">
            <a:avLst/>
          </a:prstGeom>
        </p:spPr>
        <p:txBody>
          <a:bodyPr wrap="square">
            <a:spAutoFit/>
          </a:bodyPr>
          <a:lstStyle/>
          <a:p>
            <a:pPr marL="380990" indent="-380990" algn="just">
              <a:buFont typeface="Wingdings" panose="05000000000000000000" pitchFamily="2" charset="2"/>
              <a:buChar char="§"/>
            </a:pPr>
            <a:r>
              <a:rPr lang="vi-VN" sz="2800" dirty="0">
                <a:solidFill>
                  <a:srgbClr val="002060"/>
                </a:solidFill>
                <a:latin typeface="+mj-lt"/>
              </a:rPr>
              <a:t>Năng lượng mặt trời cũng đang được khai thác và sử dụng. Khi chiếu ánh sáng mặt trời vào các tấm pin mặt trời thì năng lượng ánh sáng sẽ biến đổi trực tiếp thành năng lượng điện.</a:t>
            </a:r>
          </a:p>
        </p:txBody>
      </p:sp>
      <p:pic>
        <p:nvPicPr>
          <p:cNvPr id="2050" name="Picture 2" descr="https://hoc24.vn/source/V%E1%BA%ADt%20l%C3%AD%209/Ch%C6%B0%C6%A1ng%204-%20N%C4%83ng%20l%C6%B0%E1%BB%A3ng/253aebfc7b06d8b06cfb1bacb73adaa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5172" y="1905000"/>
            <a:ext cx="4526610" cy="45670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a:stretch>
            <a:fillRect/>
          </a:stretch>
        </p:blipFill>
        <p:spPr>
          <a:xfrm>
            <a:off x="5754487" y="1905001"/>
            <a:ext cx="5425142" cy="3579522"/>
          </a:xfrm>
          <a:prstGeom prst="rect">
            <a:avLst/>
          </a:prstGeom>
        </p:spPr>
      </p:pic>
      <p:sp>
        <p:nvSpPr>
          <p:cNvPr id="25" name="Rectangle 24"/>
          <p:cNvSpPr/>
          <p:nvPr/>
        </p:nvSpPr>
        <p:spPr>
          <a:xfrm>
            <a:off x="7110220" y="5772750"/>
            <a:ext cx="2112817" cy="461665"/>
          </a:xfrm>
          <a:prstGeom prst="rect">
            <a:avLst/>
          </a:prstGeom>
        </p:spPr>
        <p:txBody>
          <a:bodyPr wrap="square">
            <a:spAutoFit/>
          </a:bodyPr>
          <a:lstStyle/>
          <a:p>
            <a:r>
              <a:rPr lang="en-US" sz="2400" i="1" dirty="0">
                <a:solidFill>
                  <a:srgbClr val="333333"/>
                </a:solidFill>
                <a:latin typeface="Times New Roman" panose="02020603050405020304" pitchFamily="18" charset="0"/>
              </a:rPr>
              <a:t>Pin </a:t>
            </a:r>
            <a:r>
              <a:rPr lang="en-US" sz="2400" i="1" dirty="0" err="1">
                <a:solidFill>
                  <a:srgbClr val="333333"/>
                </a:solidFill>
                <a:latin typeface="Times New Roman" panose="02020603050405020304" pitchFamily="18" charset="0"/>
              </a:rPr>
              <a:t>Mặt</a:t>
            </a:r>
            <a:r>
              <a:rPr lang="en-US" sz="2400" i="1" dirty="0">
                <a:solidFill>
                  <a:srgbClr val="333333"/>
                </a:solidFill>
                <a:latin typeface="Times New Roman" panose="02020603050405020304" pitchFamily="18" charset="0"/>
              </a:rPr>
              <a:t> </a:t>
            </a:r>
            <a:r>
              <a:rPr lang="en-US" sz="2400" i="1" dirty="0" err="1">
                <a:solidFill>
                  <a:srgbClr val="333333"/>
                </a:solidFill>
                <a:latin typeface="Times New Roman" panose="02020603050405020304" pitchFamily="18" charset="0"/>
              </a:rPr>
              <a:t>Trời</a:t>
            </a:r>
            <a:r>
              <a:rPr lang="en-US" sz="2400" i="1" dirty="0">
                <a:solidFill>
                  <a:srgbClr val="333333"/>
                </a:solidFill>
                <a:latin typeface="Times New Roman" panose="02020603050405020304" pitchFamily="18" charset="0"/>
              </a:rPr>
              <a:t>.</a:t>
            </a:r>
            <a:endParaRPr lang="en-US" sz="2400" i="1" dirty="0"/>
          </a:p>
        </p:txBody>
      </p:sp>
    </p:spTree>
    <p:extLst>
      <p:ext uri="{BB962C8B-B14F-4D97-AF65-F5344CB8AC3E}">
        <p14:creationId xmlns:p14="http://schemas.microsoft.com/office/powerpoint/2010/main" val="2430099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54013" y="261257"/>
            <a:ext cx="7424330" cy="6491017"/>
          </a:xfrm>
          <a:prstGeom prst="rect">
            <a:avLst/>
          </a:prstGeom>
        </p:spPr>
      </p:pic>
      <p:sp>
        <p:nvSpPr>
          <p:cNvPr id="25" name="Rectangle 24"/>
          <p:cNvSpPr/>
          <p:nvPr/>
        </p:nvSpPr>
        <p:spPr>
          <a:xfrm>
            <a:off x="841886" y="2826120"/>
            <a:ext cx="3512127" cy="830997"/>
          </a:xfrm>
          <a:prstGeom prst="rect">
            <a:avLst/>
          </a:prstGeom>
        </p:spPr>
        <p:txBody>
          <a:bodyPr wrap="square">
            <a:spAutoFit/>
          </a:bodyPr>
          <a:lstStyle/>
          <a:p>
            <a:pPr algn="ctr"/>
            <a:r>
              <a:rPr lang="en-US" sz="2400" i="1" dirty="0" err="1">
                <a:solidFill>
                  <a:srgbClr val="C00000"/>
                </a:solidFill>
                <a:latin typeface="Times New Roman" panose="02020603050405020304" pitchFamily="18" charset="0"/>
              </a:rPr>
              <a:t>Mô</a:t>
            </a:r>
            <a:r>
              <a:rPr lang="en-US" sz="2400" i="1" dirty="0">
                <a:solidFill>
                  <a:srgbClr val="C00000"/>
                </a:solidFill>
                <a:latin typeface="Times New Roman" panose="02020603050405020304" pitchFamily="18" charset="0"/>
              </a:rPr>
              <a:t> </a:t>
            </a:r>
            <a:r>
              <a:rPr lang="en-US" sz="2400" i="1" dirty="0" err="1">
                <a:solidFill>
                  <a:srgbClr val="C00000"/>
                </a:solidFill>
                <a:latin typeface="Times New Roman" panose="02020603050405020304" pitchFamily="18" charset="0"/>
              </a:rPr>
              <a:t>hình</a:t>
            </a:r>
            <a:r>
              <a:rPr lang="en-US" sz="2400" i="1" dirty="0">
                <a:solidFill>
                  <a:srgbClr val="C00000"/>
                </a:solidFill>
                <a:latin typeface="Times New Roman" panose="02020603050405020304" pitchFamily="18" charset="0"/>
              </a:rPr>
              <a:t> </a:t>
            </a:r>
            <a:r>
              <a:rPr lang="en-US" sz="2400" i="1" dirty="0" err="1">
                <a:solidFill>
                  <a:srgbClr val="C00000"/>
                </a:solidFill>
                <a:latin typeface="Times New Roman" panose="02020603050405020304" pitchFamily="18" charset="0"/>
              </a:rPr>
              <a:t>sản</a:t>
            </a:r>
            <a:r>
              <a:rPr lang="en-US" sz="2400" i="1" dirty="0">
                <a:solidFill>
                  <a:srgbClr val="C00000"/>
                </a:solidFill>
                <a:latin typeface="Times New Roman" panose="02020603050405020304" pitchFamily="18" charset="0"/>
              </a:rPr>
              <a:t> </a:t>
            </a:r>
            <a:r>
              <a:rPr lang="en-US" sz="2400" i="1" dirty="0" err="1">
                <a:solidFill>
                  <a:srgbClr val="C00000"/>
                </a:solidFill>
                <a:latin typeface="Times New Roman" panose="02020603050405020304" pitchFamily="18" charset="0"/>
              </a:rPr>
              <a:t>xuất</a:t>
            </a:r>
            <a:r>
              <a:rPr lang="en-US" sz="2400" i="1" dirty="0">
                <a:solidFill>
                  <a:srgbClr val="C00000"/>
                </a:solidFill>
                <a:latin typeface="Times New Roman" panose="02020603050405020304" pitchFamily="18" charset="0"/>
              </a:rPr>
              <a:t> </a:t>
            </a:r>
            <a:r>
              <a:rPr lang="en-US" sz="2400" i="1" dirty="0" err="1">
                <a:solidFill>
                  <a:srgbClr val="C00000"/>
                </a:solidFill>
                <a:latin typeface="Times New Roman" panose="02020603050405020304" pitchFamily="18" charset="0"/>
              </a:rPr>
              <a:t>điện</a:t>
            </a:r>
            <a:r>
              <a:rPr lang="en-US" sz="2400" i="1" dirty="0">
                <a:solidFill>
                  <a:srgbClr val="C00000"/>
                </a:solidFill>
                <a:latin typeface="Times New Roman" panose="02020603050405020304" pitchFamily="18" charset="0"/>
              </a:rPr>
              <a:t> </a:t>
            </a:r>
            <a:r>
              <a:rPr lang="en-US" sz="2400" i="1" dirty="0" err="1">
                <a:solidFill>
                  <a:srgbClr val="C00000"/>
                </a:solidFill>
                <a:latin typeface="Times New Roman" panose="02020603050405020304" pitchFamily="18" charset="0"/>
              </a:rPr>
              <a:t>từ</a:t>
            </a:r>
            <a:r>
              <a:rPr lang="en-US" sz="2400" i="1" dirty="0">
                <a:solidFill>
                  <a:srgbClr val="C00000"/>
                </a:solidFill>
                <a:latin typeface="Times New Roman" panose="02020603050405020304" pitchFamily="18" charset="0"/>
              </a:rPr>
              <a:t> </a:t>
            </a:r>
            <a:r>
              <a:rPr lang="en-US" sz="2400" i="1" dirty="0" err="1">
                <a:solidFill>
                  <a:srgbClr val="C00000"/>
                </a:solidFill>
                <a:latin typeface="Times New Roman" panose="02020603050405020304" pitchFamily="18" charset="0"/>
              </a:rPr>
              <a:t>ánh</a:t>
            </a:r>
            <a:r>
              <a:rPr lang="en-US" sz="2400" i="1" dirty="0">
                <a:solidFill>
                  <a:srgbClr val="C00000"/>
                </a:solidFill>
                <a:latin typeface="Times New Roman" panose="02020603050405020304" pitchFamily="18" charset="0"/>
              </a:rPr>
              <a:t> </a:t>
            </a:r>
            <a:r>
              <a:rPr lang="en-US" sz="2400" i="1" dirty="0" err="1">
                <a:solidFill>
                  <a:srgbClr val="C00000"/>
                </a:solidFill>
                <a:latin typeface="Times New Roman" panose="02020603050405020304" pitchFamily="18" charset="0"/>
              </a:rPr>
              <a:t>sáng</a:t>
            </a:r>
            <a:r>
              <a:rPr lang="en-US" sz="2400" i="1" dirty="0">
                <a:solidFill>
                  <a:srgbClr val="C00000"/>
                </a:solidFill>
                <a:latin typeface="Times New Roman" panose="02020603050405020304" pitchFamily="18" charset="0"/>
              </a:rPr>
              <a:t> </a:t>
            </a:r>
            <a:r>
              <a:rPr lang="en-US" sz="2400" i="1" dirty="0" err="1">
                <a:solidFill>
                  <a:srgbClr val="C00000"/>
                </a:solidFill>
                <a:latin typeface="Times New Roman" panose="02020603050405020304" pitchFamily="18" charset="0"/>
              </a:rPr>
              <a:t>Mặt</a:t>
            </a:r>
            <a:r>
              <a:rPr lang="en-US" sz="2400" i="1" dirty="0">
                <a:solidFill>
                  <a:srgbClr val="C00000"/>
                </a:solidFill>
                <a:latin typeface="Times New Roman" panose="02020603050405020304" pitchFamily="18" charset="0"/>
              </a:rPr>
              <a:t> </a:t>
            </a:r>
            <a:r>
              <a:rPr lang="en-US" sz="2400" i="1" dirty="0" err="1">
                <a:solidFill>
                  <a:srgbClr val="C00000"/>
                </a:solidFill>
                <a:latin typeface="Times New Roman" panose="02020603050405020304" pitchFamily="18" charset="0"/>
              </a:rPr>
              <a:t>Trời</a:t>
            </a:r>
            <a:r>
              <a:rPr lang="en-US" sz="2400" i="1" dirty="0">
                <a:solidFill>
                  <a:srgbClr val="C00000"/>
                </a:solidFill>
                <a:latin typeface="Times New Roman" panose="02020603050405020304" pitchFamily="18" charset="0"/>
              </a:rPr>
              <a:t>.</a:t>
            </a:r>
            <a:endParaRPr lang="en-US" sz="2400" i="1" dirty="0">
              <a:solidFill>
                <a:srgbClr val="C00000"/>
              </a:solidFill>
            </a:endParaRPr>
          </a:p>
        </p:txBody>
      </p:sp>
    </p:spTree>
    <p:extLst>
      <p:ext uri="{BB962C8B-B14F-4D97-AF65-F5344CB8AC3E}">
        <p14:creationId xmlns:p14="http://schemas.microsoft.com/office/powerpoint/2010/main" val="158220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WNG LUONG TAI TA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445" y="-479286"/>
            <a:ext cx="11888358" cy="7777581"/>
          </a:xfrm>
          <a:prstGeom prst="rect">
            <a:avLst/>
          </a:prstGeom>
        </p:spPr>
      </p:pic>
    </p:spTree>
    <p:extLst>
      <p:ext uri="{BB962C8B-B14F-4D97-AF65-F5344CB8AC3E}">
        <p14:creationId xmlns:p14="http://schemas.microsoft.com/office/powerpoint/2010/main" val="129240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427" y="748060"/>
            <a:ext cx="11016343" cy="584775"/>
          </a:xfrm>
          <a:prstGeom prst="rect">
            <a:avLst/>
          </a:prstGeom>
          <a:noFill/>
        </p:spPr>
        <p:txBody>
          <a:bodyPr wrap="square" rtlCol="0">
            <a:spAutoFit/>
          </a:bodyPr>
          <a:lstStyle/>
          <a:p>
            <a:pPr algn="just"/>
            <a:r>
              <a:rPr lang="en-US" sz="3200" dirty="0">
                <a:solidFill>
                  <a:srgbClr val="FF0000"/>
                </a:solidFill>
                <a:latin typeface="Times New Roman" pitchFamily="18" charset="0"/>
                <a:cs typeface="Times New Roman" pitchFamily="18" charset="0"/>
              </a:rPr>
              <a:t>Câu 2 : Phát biểu định luật bảo toàn năng lượng ? Lấy ví dụ ? </a:t>
            </a:r>
          </a:p>
        </p:txBody>
      </p:sp>
      <p:sp>
        <p:nvSpPr>
          <p:cNvPr id="5" name="TextBox 4"/>
          <p:cNvSpPr txBox="1"/>
          <p:nvPr/>
        </p:nvSpPr>
        <p:spPr>
          <a:xfrm>
            <a:off x="533400" y="1594445"/>
            <a:ext cx="11397343" cy="1077218"/>
          </a:xfrm>
          <a:prstGeom prst="rect">
            <a:avLst/>
          </a:prstGeom>
          <a:noFill/>
        </p:spPr>
        <p:txBody>
          <a:bodyPr wrap="square" rtlCol="0">
            <a:spAutoFit/>
          </a:bodyPr>
          <a:lstStyle/>
          <a:p>
            <a:pPr algn="just"/>
            <a:r>
              <a:rPr lang="en-US" sz="3200" dirty="0">
                <a:solidFill>
                  <a:srgbClr val="002060"/>
                </a:solidFill>
                <a:latin typeface="Times New Roman" pitchFamily="18" charset="0"/>
                <a:cs typeface="Times New Roman" pitchFamily="18" charset="0"/>
              </a:rPr>
              <a:t>- Năng lượng không tự sinh ra, không mất đi mà chỉ chuyển từ dạng này sang dạng khác hoặc truyền từ vật này sang vật khác </a:t>
            </a:r>
          </a:p>
        </p:txBody>
      </p:sp>
      <p:sp>
        <p:nvSpPr>
          <p:cNvPr id="6" name="Rectangle 5"/>
          <p:cNvSpPr/>
          <p:nvPr/>
        </p:nvSpPr>
        <p:spPr>
          <a:xfrm>
            <a:off x="1127820" y="2949399"/>
            <a:ext cx="5831110" cy="584775"/>
          </a:xfrm>
          <a:prstGeom prst="rect">
            <a:avLst/>
          </a:prstGeom>
        </p:spPr>
        <p:txBody>
          <a:bodyPr wrap="square">
            <a:spAutoFit/>
          </a:bodyPr>
          <a:lstStyle/>
          <a:p>
            <a:pPr algn="just"/>
            <a:r>
              <a:rPr lang="en-US" sz="3200" dirty="0">
                <a:solidFill>
                  <a:srgbClr val="002060"/>
                </a:solidFill>
                <a:latin typeface="Times New Roman" pitchFamily="18" charset="0"/>
                <a:cs typeface="Times New Roman" pitchFamily="18" charset="0"/>
              </a:rPr>
              <a:t>VD 1 : Khi bật quạt điện </a:t>
            </a:r>
          </a:p>
        </p:txBody>
      </p:sp>
      <p:sp>
        <p:nvSpPr>
          <p:cNvPr id="7" name="TextBox 6"/>
          <p:cNvSpPr txBox="1"/>
          <p:nvPr/>
        </p:nvSpPr>
        <p:spPr>
          <a:xfrm>
            <a:off x="1165252" y="3663118"/>
            <a:ext cx="6220496" cy="584775"/>
          </a:xfrm>
          <a:prstGeom prst="rect">
            <a:avLst/>
          </a:prstGeom>
          <a:noFill/>
        </p:spPr>
        <p:txBody>
          <a:bodyPr wrap="square" rtlCol="0">
            <a:spAutoFit/>
          </a:bodyPr>
          <a:lstStyle/>
          <a:p>
            <a:pPr algn="just"/>
            <a:r>
              <a:rPr lang="en-US" sz="3200" dirty="0">
                <a:solidFill>
                  <a:srgbClr val="002060"/>
                </a:solidFill>
                <a:latin typeface="Times New Roman" pitchFamily="18" charset="0"/>
                <a:cs typeface="Times New Roman" pitchFamily="18" charset="0"/>
              </a:rPr>
              <a:t>VD 2 : Đun thức ăn bằng bếp từ.... </a:t>
            </a:r>
          </a:p>
        </p:txBody>
      </p:sp>
    </p:spTree>
    <p:extLst>
      <p:ext uri="{BB962C8B-B14F-4D97-AF65-F5344CB8AC3E}">
        <p14:creationId xmlns:p14="http://schemas.microsoft.com/office/powerpoint/2010/main" val="348819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0037"/>
            <a:ext cx="11745686" cy="6748689"/>
          </a:xfrm>
          <a:prstGeom prst="rect">
            <a:avLst/>
          </a:prstGeom>
        </p:spPr>
      </p:pic>
    </p:spTree>
    <p:extLst>
      <p:ext uri="{BB962C8B-B14F-4D97-AF65-F5344CB8AC3E}">
        <p14:creationId xmlns:p14="http://schemas.microsoft.com/office/powerpoint/2010/main" val="2982835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10036" y="222401"/>
            <a:ext cx="10708552" cy="523220"/>
          </a:xfrm>
          <a:prstGeom prst="rect">
            <a:avLst/>
          </a:prstGeom>
        </p:spPr>
        <p:txBody>
          <a:bodyPr wrap="square">
            <a:spAutoFit/>
          </a:bodyPr>
          <a:lstStyle/>
          <a:p>
            <a:pPr marL="380990" indent="-380990" algn="just">
              <a:buFont typeface="Wingdings" panose="05000000000000000000" pitchFamily="2" charset="2"/>
              <a:buChar char="§"/>
            </a:pPr>
            <a:r>
              <a:rPr lang="vi-VN" sz="2800" dirty="0">
                <a:solidFill>
                  <a:srgbClr val="C00000"/>
                </a:solidFill>
                <a:latin typeface="+mj-lt"/>
              </a:rPr>
              <a:t>Năng lượng của dầu mỏ có phải là năng lượng tái tạo không? Vì sao?</a:t>
            </a:r>
            <a:endParaRPr lang="en-US" sz="2800" dirty="0">
              <a:solidFill>
                <a:srgbClr val="C00000"/>
              </a:solidFill>
              <a:latin typeface="+mj-lt"/>
            </a:endParaRPr>
          </a:p>
        </p:txBody>
      </p:sp>
      <p:sp>
        <p:nvSpPr>
          <p:cNvPr id="12" name="Rectangle 11"/>
          <p:cNvSpPr/>
          <p:nvPr/>
        </p:nvSpPr>
        <p:spPr>
          <a:xfrm>
            <a:off x="1276022" y="4048727"/>
            <a:ext cx="10447892" cy="2600199"/>
          </a:xfrm>
          <a:prstGeom prst="rect">
            <a:avLst/>
          </a:prstGeom>
        </p:spPr>
        <p:txBody>
          <a:bodyPr wrap="square">
            <a:spAutoFit/>
          </a:bodyPr>
          <a:lstStyle/>
          <a:p>
            <a:pPr marL="421629" marR="40639" indent="-380990" algn="just">
              <a:lnSpc>
                <a:spcPct val="150000"/>
              </a:lnSpc>
              <a:buFont typeface="Wingdings" panose="05000000000000000000" pitchFamily="2" charset="2"/>
              <a:buChar char="ü"/>
            </a:pPr>
            <a:r>
              <a:rPr lang="vi-VN" sz="2800" i="1" dirty="0">
                <a:solidFill>
                  <a:srgbClr val="002060"/>
                </a:solidFill>
                <a:latin typeface="Open Sans"/>
              </a:rPr>
              <a:t> </a:t>
            </a:r>
            <a:r>
              <a:rPr lang="vi-VN" sz="2800" i="1" dirty="0">
                <a:solidFill>
                  <a:srgbClr val="002060"/>
                </a:solidFill>
                <a:latin typeface="+mj-lt"/>
              </a:rPr>
              <a:t>Năng lượng của dầu mỏ không phải là năng lượng tái tạo.</a:t>
            </a:r>
          </a:p>
          <a:p>
            <a:pPr marL="40639" marR="40639" algn="just">
              <a:lnSpc>
                <a:spcPct val="150000"/>
              </a:lnSpc>
            </a:pPr>
            <a:r>
              <a:rPr lang="vi-VN" sz="2800" i="1" dirty="0">
                <a:solidFill>
                  <a:srgbClr val="002060"/>
                </a:solidFill>
                <a:latin typeface="+mj-lt"/>
              </a:rPr>
              <a:t>- Vì phải mất thời gian quá dài mới hình thành được dầu mỏ.</a:t>
            </a:r>
          </a:p>
          <a:p>
            <a:pPr marL="40639" marR="40639" algn="just">
              <a:lnSpc>
                <a:spcPct val="150000"/>
              </a:lnSpc>
            </a:pPr>
            <a:r>
              <a:rPr lang="vi-VN" sz="2800" i="1" dirty="0">
                <a:solidFill>
                  <a:srgbClr val="002060"/>
                </a:solidFill>
                <a:latin typeface="+mj-lt"/>
              </a:rPr>
              <a:t>- Ví dụ: nếu bây giờ chúng ta sử dụng hết dầu mỏ thì phải đợi khoảng 200 triệu năm mới có dầu mỏ để sử dụng tiếp.</a:t>
            </a:r>
          </a:p>
        </p:txBody>
      </p:sp>
      <p:pic>
        <p:nvPicPr>
          <p:cNvPr id="13" name="Picture 12"/>
          <p:cNvPicPr>
            <a:picLocks noChangeAspect="1"/>
          </p:cNvPicPr>
          <p:nvPr/>
        </p:nvPicPr>
        <p:blipFill>
          <a:blip r:embed="rId3"/>
          <a:stretch>
            <a:fillRect/>
          </a:stretch>
        </p:blipFill>
        <p:spPr>
          <a:xfrm>
            <a:off x="1691087" y="1019225"/>
            <a:ext cx="3828228" cy="2805544"/>
          </a:xfrm>
          <a:prstGeom prst="rect">
            <a:avLst/>
          </a:prstGeom>
        </p:spPr>
      </p:pic>
      <p:pic>
        <p:nvPicPr>
          <p:cNvPr id="14" name="Picture 13"/>
          <p:cNvPicPr>
            <a:picLocks noChangeAspect="1"/>
          </p:cNvPicPr>
          <p:nvPr/>
        </p:nvPicPr>
        <p:blipFill>
          <a:blip r:embed="rId4"/>
          <a:stretch>
            <a:fillRect/>
          </a:stretch>
        </p:blipFill>
        <p:spPr>
          <a:xfrm>
            <a:off x="6404851" y="969578"/>
            <a:ext cx="5069368" cy="2805545"/>
          </a:xfrm>
          <a:prstGeom prst="rect">
            <a:avLst/>
          </a:prstGeom>
        </p:spPr>
      </p:pic>
    </p:spTree>
    <p:extLst>
      <p:ext uri="{BB962C8B-B14F-4D97-AF65-F5344CB8AC3E}">
        <p14:creationId xmlns:p14="http://schemas.microsoft.com/office/powerpoint/2010/main" val="22628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0011" y="441171"/>
            <a:ext cx="9796629" cy="502766"/>
          </a:xfrm>
          <a:prstGeom prst="rect">
            <a:avLst/>
          </a:prstGeom>
          <a:solidFill>
            <a:schemeClr val="accent2">
              <a:lumMod val="40000"/>
              <a:lumOff val="60000"/>
            </a:schemeClr>
          </a:solidFill>
        </p:spPr>
        <p:txBody>
          <a:bodyPr wrap="square">
            <a:spAutoFit/>
          </a:bodyPr>
          <a:lstStyle/>
          <a:p>
            <a:r>
              <a:rPr lang="en-US" sz="2667" b="1">
                <a:latin typeface="Times New Roman" panose="02020603050405020304" pitchFamily="18" charset="0"/>
                <a:ea typeface="Lexend Deca"/>
                <a:cs typeface="Times New Roman" panose="02020603050405020304" pitchFamily="18" charset="0"/>
                <a:sym typeface="Lexend Deca"/>
              </a:rPr>
              <a:t>SỬ DỤNG NĂNG LƯỢNG ĐIỆN “TIẾT KIỆM VÀ HIỆU QUẢ”</a:t>
            </a:r>
          </a:p>
        </p:txBody>
      </p:sp>
      <p:sp>
        <p:nvSpPr>
          <p:cNvPr id="4" name="Rectangle 3"/>
          <p:cNvSpPr/>
          <p:nvPr/>
        </p:nvSpPr>
        <p:spPr>
          <a:xfrm>
            <a:off x="327948" y="1389365"/>
            <a:ext cx="11536104" cy="3849772"/>
          </a:xfrm>
          <a:prstGeom prst="rect">
            <a:avLst/>
          </a:prstGeom>
        </p:spPr>
        <p:txBody>
          <a:bodyPr wrap="square">
            <a:spAutoFit/>
          </a:bodyPr>
          <a:lstStyle/>
          <a:p>
            <a:pPr algn="just">
              <a:lnSpc>
                <a:spcPct val="110000"/>
              </a:lnSpc>
            </a:pPr>
            <a:r>
              <a:rPr lang="vi-VN" sz="2800" dirty="0">
                <a:solidFill>
                  <a:srgbClr val="002060"/>
                </a:solidFill>
                <a:latin typeface="Times New Roman" panose="02020603050405020304" pitchFamily="18" charset="0"/>
                <a:cs typeface="Times New Roman" panose="02020603050405020304" pitchFamily="18" charset="0"/>
              </a:rPr>
              <a:t>1. Tận dụng tối đa nguồn ánh sáng tự nhiên, năng lượng tự nhiên (Mặt Trời, gió, ...).</a:t>
            </a:r>
          </a:p>
          <a:p>
            <a:pPr algn="just">
              <a:lnSpc>
                <a:spcPct val="110000"/>
              </a:lnSpc>
            </a:pPr>
            <a:r>
              <a:rPr lang="vi-VN" sz="2800" dirty="0">
                <a:solidFill>
                  <a:srgbClr val="002060"/>
                </a:solidFill>
                <a:latin typeface="Times New Roman" panose="02020603050405020304" pitchFamily="18" charset="0"/>
                <a:cs typeface="Times New Roman" panose="02020603050405020304" pitchFamily="18" charset="0"/>
              </a:rPr>
              <a:t>2. Tắt các thiết bị điện khi đi ra khỏi phòng (phòng học ở trường hay các phòng ở trong gia đình) và rút phích cắm tất cả các thiết bị không sử dụng. ...</a:t>
            </a:r>
          </a:p>
          <a:p>
            <a:pPr algn="just">
              <a:lnSpc>
                <a:spcPct val="110000"/>
              </a:lnSpc>
            </a:pPr>
            <a:r>
              <a:rPr lang="vi-VN" sz="2800" dirty="0">
                <a:solidFill>
                  <a:srgbClr val="002060"/>
                </a:solidFill>
                <a:latin typeface="Times New Roman" panose="02020603050405020304" pitchFamily="18" charset="0"/>
                <a:cs typeface="Times New Roman" panose="02020603050405020304" pitchFamily="18" charset="0"/>
              </a:rPr>
              <a:t>3. Chọn mua các thiết bị phù hợp với nhu cầu của người sử dụng, thay đổi bóng đèn thắp sáng bằng các loại đèn có nhãn tiết kiệm điện (LED, compact,…)</a:t>
            </a:r>
          </a:p>
          <a:p>
            <a:pPr algn="just">
              <a:lnSpc>
                <a:spcPct val="110000"/>
              </a:lnSpc>
            </a:pPr>
            <a:r>
              <a:rPr lang="vi-VN" sz="2800" dirty="0">
                <a:solidFill>
                  <a:srgbClr val="002060"/>
                </a:solidFill>
                <a:latin typeface="Times New Roman" panose="02020603050405020304" pitchFamily="18" charset="0"/>
                <a:cs typeface="Times New Roman" panose="02020603050405020304" pitchFamily="18" charset="0"/>
              </a:rPr>
              <a:t>4. Vào mùa hè, sử dụng điều hòa nên để nhiệt độ trong khoảng 26 – 27</a:t>
            </a:r>
            <a:r>
              <a:rPr lang="vi-VN" sz="2800" baseline="30000" dirty="0">
                <a:solidFill>
                  <a:srgbClr val="002060"/>
                </a:solidFill>
                <a:latin typeface="Times New Roman" panose="02020603050405020304" pitchFamily="18" charset="0"/>
                <a:cs typeface="Times New Roman" panose="02020603050405020304" pitchFamily="18" charset="0"/>
              </a:rPr>
              <a:t>0</a:t>
            </a:r>
            <a:r>
              <a:rPr lang="vi-VN" sz="2800" dirty="0">
                <a:solidFill>
                  <a:srgbClr val="002060"/>
                </a:solidFill>
                <a:latin typeface="Times New Roman" panose="02020603050405020304" pitchFamily="18" charset="0"/>
                <a:cs typeface="Times New Roman" panose="02020603050405020304" pitchFamily="18" charset="0"/>
              </a:rPr>
              <a:t>C để vừa đảm bảo an toàn sức khỏe cho mọi người và tiết kiệm tiền điện phải trả.</a:t>
            </a:r>
          </a:p>
        </p:txBody>
      </p:sp>
    </p:spTree>
    <p:extLst>
      <p:ext uri="{BB962C8B-B14F-4D97-AF65-F5344CB8AC3E}">
        <p14:creationId xmlns:p14="http://schemas.microsoft.com/office/powerpoint/2010/main" val="4163290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9C1192E-9F87-C7AA-C908-7BCA5DB86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571"/>
            <a:ext cx="12355286" cy="7783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5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76;p40">
            <a:extLst>
              <a:ext uri="{FF2B5EF4-FFF2-40B4-BE49-F238E27FC236}">
                <a16:creationId xmlns:a16="http://schemas.microsoft.com/office/drawing/2014/main" id="{107CDABA-79A2-B1C8-BE10-DFF47C2C9A9C}"/>
              </a:ext>
            </a:extLst>
          </p:cNvPr>
          <p:cNvSpPr txBox="1">
            <a:spLocks/>
          </p:cNvSpPr>
          <p:nvPr/>
        </p:nvSpPr>
        <p:spPr>
          <a:xfrm>
            <a:off x="5212920" y="422139"/>
            <a:ext cx="1921790" cy="528951"/>
          </a:xfrm>
          <a:prstGeom prst="rect">
            <a:avLst/>
          </a:prstGeom>
          <a:solidFill>
            <a:schemeClr val="accent2">
              <a:lumMod val="40000"/>
              <a:lumOff val="60000"/>
            </a:schemeClr>
          </a:solidFill>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2400" b="1" dirty="0">
                <a:latin typeface="Times New Roman" panose="02020603050405020304" pitchFamily="18" charset="0"/>
                <a:cs typeface="Times New Roman" panose="02020603050405020304" pitchFamily="18" charset="0"/>
              </a:rPr>
              <a:t>VẬN DỤNG</a:t>
            </a:r>
          </a:p>
        </p:txBody>
      </p:sp>
      <p:sp>
        <p:nvSpPr>
          <p:cNvPr id="4" name="Rectangle 3">
            <a:extLst>
              <a:ext uri="{FF2B5EF4-FFF2-40B4-BE49-F238E27FC236}">
                <a16:creationId xmlns:a16="http://schemas.microsoft.com/office/drawing/2014/main" id="{DE448A5F-F402-3448-4983-57E26E0C33A2}"/>
              </a:ext>
            </a:extLst>
          </p:cNvPr>
          <p:cNvSpPr/>
          <p:nvPr/>
        </p:nvSpPr>
        <p:spPr>
          <a:xfrm>
            <a:off x="964006" y="1070620"/>
            <a:ext cx="11146714" cy="954107"/>
          </a:xfrm>
          <a:prstGeom prst="rect">
            <a:avLst/>
          </a:prstGeom>
        </p:spPr>
        <p:txBody>
          <a:bodyPr wrap="square">
            <a:spAutoFit/>
          </a:bodyPr>
          <a:lstStyle/>
          <a:p>
            <a:pPr algn="just"/>
            <a:r>
              <a:rPr lang="vi-VN" sz="2800" dirty="0">
                <a:solidFill>
                  <a:srgbClr val="C00000"/>
                </a:solidFill>
                <a:latin typeface="+mj-lt"/>
              </a:rPr>
              <a:t>- Kể tên thiết bị sử dụng năng lượng tái tạo mà em biết.</a:t>
            </a:r>
          </a:p>
          <a:p>
            <a:pPr algn="just"/>
            <a:r>
              <a:rPr lang="vi-VN" sz="2800" dirty="0">
                <a:solidFill>
                  <a:srgbClr val="C00000"/>
                </a:solidFill>
                <a:latin typeface="+mj-lt"/>
              </a:rPr>
              <a:t>- Kể tên năng lượng tái tạo mà trường học của em đang dùng (nếu có).</a:t>
            </a:r>
            <a:r>
              <a:rPr lang="en-US" sz="2800" dirty="0">
                <a:solidFill>
                  <a:srgbClr val="C00000"/>
                </a:solidFill>
                <a:latin typeface="+mj-lt"/>
              </a:rPr>
              <a:t> </a:t>
            </a:r>
          </a:p>
        </p:txBody>
      </p:sp>
      <p:sp>
        <p:nvSpPr>
          <p:cNvPr id="5" name="Rectangle 4">
            <a:extLst>
              <a:ext uri="{FF2B5EF4-FFF2-40B4-BE49-F238E27FC236}">
                <a16:creationId xmlns:a16="http://schemas.microsoft.com/office/drawing/2014/main" id="{F5C526AB-3EF9-5DA7-A689-9A39C692FA5A}"/>
              </a:ext>
            </a:extLst>
          </p:cNvPr>
          <p:cNvSpPr/>
          <p:nvPr/>
        </p:nvSpPr>
        <p:spPr>
          <a:xfrm>
            <a:off x="1242508" y="2144257"/>
            <a:ext cx="8419652" cy="2196242"/>
          </a:xfrm>
          <a:prstGeom prst="rect">
            <a:avLst/>
          </a:prstGeom>
        </p:spPr>
        <p:txBody>
          <a:bodyPr wrap="square">
            <a:spAutoFit/>
          </a:bodyPr>
          <a:lstStyle/>
          <a:p>
            <a:pPr algn="just">
              <a:lnSpc>
                <a:spcPct val="125000"/>
              </a:lnSpc>
            </a:pPr>
            <a:r>
              <a:rPr lang="vi-VN" sz="2800" i="1" dirty="0">
                <a:solidFill>
                  <a:srgbClr val="002060"/>
                </a:solidFill>
                <a:latin typeface="+mj-lt"/>
              </a:rPr>
              <a:t>- Các thiết bị sử dụng năng lượng tái tạo:</a:t>
            </a:r>
          </a:p>
          <a:p>
            <a:pPr algn="just">
              <a:lnSpc>
                <a:spcPct val="125000"/>
              </a:lnSpc>
            </a:pPr>
            <a:r>
              <a:rPr lang="vi-VN" sz="2800" i="1" dirty="0">
                <a:solidFill>
                  <a:srgbClr val="002060"/>
                </a:solidFill>
                <a:latin typeface="+mj-lt"/>
              </a:rPr>
              <a:t>+ Pin Mặt Trời</a:t>
            </a:r>
          </a:p>
          <a:p>
            <a:pPr algn="just">
              <a:lnSpc>
                <a:spcPct val="125000"/>
              </a:lnSpc>
            </a:pPr>
            <a:r>
              <a:rPr lang="vi-VN" sz="2800" i="1" dirty="0">
                <a:solidFill>
                  <a:srgbClr val="002060"/>
                </a:solidFill>
                <a:latin typeface="+mj-lt"/>
              </a:rPr>
              <a:t>+ Cối xay gió</a:t>
            </a:r>
          </a:p>
          <a:p>
            <a:pPr algn="just">
              <a:lnSpc>
                <a:spcPct val="125000"/>
              </a:lnSpc>
            </a:pPr>
            <a:r>
              <a:rPr lang="vi-VN" sz="2800" i="1" dirty="0">
                <a:solidFill>
                  <a:srgbClr val="002060"/>
                </a:solidFill>
                <a:latin typeface="+mj-lt"/>
              </a:rPr>
              <a:t>+ Tàu hỏa đầu máy hơi nước</a:t>
            </a:r>
          </a:p>
        </p:txBody>
      </p:sp>
      <p:sp>
        <p:nvSpPr>
          <p:cNvPr id="6" name="Rectangle 5">
            <a:extLst>
              <a:ext uri="{FF2B5EF4-FFF2-40B4-BE49-F238E27FC236}">
                <a16:creationId xmlns:a16="http://schemas.microsoft.com/office/drawing/2014/main" id="{93331B6D-EE9F-485A-8EE6-1FB545DB354B}"/>
              </a:ext>
            </a:extLst>
          </p:cNvPr>
          <p:cNvSpPr/>
          <p:nvPr/>
        </p:nvSpPr>
        <p:spPr>
          <a:xfrm>
            <a:off x="964006" y="4646141"/>
            <a:ext cx="10685332" cy="1665969"/>
          </a:xfrm>
          <a:prstGeom prst="rect">
            <a:avLst/>
          </a:prstGeom>
        </p:spPr>
        <p:txBody>
          <a:bodyPr wrap="square">
            <a:spAutoFit/>
          </a:bodyPr>
          <a:lstStyle/>
          <a:p>
            <a:pPr algn="just">
              <a:lnSpc>
                <a:spcPct val="125000"/>
              </a:lnSpc>
            </a:pPr>
            <a:r>
              <a:rPr lang="vi-VN" sz="2800" b="1" dirty="0">
                <a:solidFill>
                  <a:srgbClr val="002060"/>
                </a:solidFill>
                <a:latin typeface="+mj-lt"/>
              </a:rPr>
              <a:t>-</a:t>
            </a:r>
            <a:r>
              <a:rPr lang="vi-VN" sz="2800" dirty="0">
                <a:solidFill>
                  <a:srgbClr val="002060"/>
                </a:solidFill>
                <a:latin typeface="+mj-lt"/>
              </a:rPr>
              <a:t> </a:t>
            </a:r>
            <a:r>
              <a:rPr lang="vi-VN" sz="2800" i="1" dirty="0">
                <a:solidFill>
                  <a:srgbClr val="002060"/>
                </a:solidFill>
                <a:latin typeface="+mj-lt"/>
              </a:rPr>
              <a:t>Năng lượng tái tạo mà trường học của em đang dùng là năng lượng mặt trời sử dụng vào hệ thống điện Mặt Trời có các tấm pin Mặt Trời lắp đặt trên mái nhà trường.</a:t>
            </a:r>
            <a:endParaRPr lang="en-US" sz="2800" i="1" dirty="0">
              <a:solidFill>
                <a:srgbClr val="002060"/>
              </a:solidFill>
              <a:latin typeface="+mj-lt"/>
            </a:endParaRPr>
          </a:p>
        </p:txBody>
      </p:sp>
    </p:spTree>
    <p:extLst>
      <p:ext uri="{BB962C8B-B14F-4D97-AF65-F5344CB8AC3E}">
        <p14:creationId xmlns:p14="http://schemas.microsoft.com/office/powerpoint/2010/main" val="403638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7040" y="1771367"/>
            <a:ext cx="11297920" cy="1657633"/>
          </a:xfrm>
          <a:prstGeom prst="rect">
            <a:avLst/>
          </a:prstGeom>
          <a:ln w="19050">
            <a:solidFill>
              <a:schemeClr val="tx1"/>
            </a:solidFill>
            <a:prstDash val="dash"/>
          </a:ln>
        </p:spPr>
        <p:txBody>
          <a:bodyPr wrap="square">
            <a:spAutoFit/>
          </a:bodyPr>
          <a:lstStyle/>
          <a:p>
            <a:pPr>
              <a:lnSpc>
                <a:spcPct val="125000"/>
              </a:lnSpc>
            </a:pPr>
            <a:r>
              <a:rPr lang="vi-VN" sz="2800">
                <a:solidFill>
                  <a:srgbClr val="333333"/>
                </a:solidFill>
                <a:latin typeface="+mj-lt"/>
              </a:rPr>
              <a:t>Pin mặt trời biến đổi </a:t>
            </a:r>
            <a:r>
              <a:rPr lang="en-US" sz="2800">
                <a:solidFill>
                  <a:srgbClr val="333333"/>
                </a:solidFill>
                <a:latin typeface="+mj-lt"/>
              </a:rPr>
              <a:t>...................................</a:t>
            </a:r>
            <a:r>
              <a:rPr lang="vi-VN" sz="2800">
                <a:solidFill>
                  <a:srgbClr val="333333"/>
                </a:solidFill>
                <a:latin typeface="+mj-lt"/>
              </a:rPr>
              <a:t>  thành năng lượng điện, </a:t>
            </a:r>
            <a:endParaRPr lang="en-US" sz="2800">
              <a:solidFill>
                <a:srgbClr val="333333"/>
              </a:solidFill>
              <a:latin typeface="+mj-lt"/>
            </a:endParaRPr>
          </a:p>
          <a:p>
            <a:pPr>
              <a:lnSpc>
                <a:spcPct val="125000"/>
              </a:lnSpc>
            </a:pPr>
            <a:r>
              <a:rPr lang="vi-VN" sz="2800">
                <a:solidFill>
                  <a:srgbClr val="333333"/>
                </a:solidFill>
                <a:latin typeface="+mj-lt"/>
              </a:rPr>
              <a:t>còn máy phát điện gió biến đổi </a:t>
            </a:r>
            <a:r>
              <a:rPr lang="en-US" sz="2800">
                <a:solidFill>
                  <a:srgbClr val="333333"/>
                </a:solidFill>
                <a:latin typeface="+mj-lt"/>
              </a:rPr>
              <a:t>..........................</a:t>
            </a:r>
            <a:r>
              <a:rPr lang="vi-VN" sz="2800">
                <a:solidFill>
                  <a:srgbClr val="333333"/>
                </a:solidFill>
                <a:latin typeface="+mj-lt"/>
              </a:rPr>
              <a:t>  thành năng lượng điện.</a:t>
            </a:r>
          </a:p>
          <a:p>
            <a:pPr>
              <a:lnSpc>
                <a:spcPct val="125000"/>
              </a:lnSpc>
            </a:pPr>
            <a:r>
              <a:rPr lang="vi-VN" sz="2800">
                <a:solidFill>
                  <a:srgbClr val="333333"/>
                </a:solidFill>
                <a:latin typeface="+mj-lt"/>
              </a:rPr>
              <a:t>Đây đều là các nguồn năng lượng tái tạo.</a:t>
            </a:r>
          </a:p>
        </p:txBody>
      </p:sp>
      <p:sp>
        <p:nvSpPr>
          <p:cNvPr id="4" name="Google Shape;676;p40"/>
          <p:cNvSpPr txBox="1">
            <a:spLocks noGrp="1"/>
          </p:cNvSpPr>
          <p:nvPr>
            <p:ph type="title" idx="4294967295"/>
          </p:nvPr>
        </p:nvSpPr>
        <p:spPr>
          <a:xfrm>
            <a:off x="5054026" y="237733"/>
            <a:ext cx="2992695" cy="705268"/>
          </a:xfrm>
          <a:prstGeom prst="rect">
            <a:avLst/>
          </a:prstGeom>
          <a:solidFill>
            <a:schemeClr val="accent2">
              <a:lumMod val="40000"/>
              <a:lumOff val="60000"/>
            </a:schemeClr>
          </a:solidFill>
        </p:spPr>
        <p:txBody>
          <a:bodyPr spcFirstLastPara="1" vert="horz" wrap="square" lIns="121900" tIns="121900" rIns="121900" bIns="121900" rtlCol="0" anchor="b" anchorCtr="0">
            <a:noAutofit/>
          </a:bodyPr>
          <a:lstStyle/>
          <a:p>
            <a:pPr algn="ctr">
              <a:spcBef>
                <a:spcPts val="0"/>
              </a:spcBef>
            </a:pPr>
            <a:r>
              <a:rPr lang="en-US" sz="3200">
                <a:latin typeface="Times New Roman" panose="02020603050405020304" pitchFamily="18" charset="0"/>
                <a:cs typeface="Times New Roman" panose="02020603050405020304" pitchFamily="18" charset="0"/>
              </a:rPr>
              <a:t>LUYỆN TẬP</a:t>
            </a:r>
            <a:endParaRPr sz="3200" b="1">
              <a:latin typeface="Times New Roman" panose="02020603050405020304" pitchFamily="18" charset="0"/>
              <a:cs typeface="Times New Roman" panose="02020603050405020304" pitchFamily="18" charset="0"/>
            </a:endParaRPr>
          </a:p>
        </p:txBody>
      </p:sp>
      <p:sp>
        <p:nvSpPr>
          <p:cNvPr id="5" name="Rectangle 4"/>
          <p:cNvSpPr/>
          <p:nvPr/>
        </p:nvSpPr>
        <p:spPr>
          <a:xfrm>
            <a:off x="1222684" y="4440304"/>
            <a:ext cx="2468946" cy="523220"/>
          </a:xfrm>
          <a:prstGeom prst="rect">
            <a:avLst/>
          </a:prstGeom>
        </p:spPr>
        <p:txBody>
          <a:bodyPr wrap="none">
            <a:spAutoFit/>
          </a:bodyPr>
          <a:lstStyle/>
          <a:p>
            <a:r>
              <a:rPr lang="vi-VN" sz="2800" b="1" i="1">
                <a:solidFill>
                  <a:srgbClr val="C00000"/>
                </a:solidFill>
                <a:latin typeface="+mj-lt"/>
              </a:rPr>
              <a:t>năng lượng </a:t>
            </a:r>
            <a:r>
              <a:rPr lang="en-US" sz="2800" b="1" i="1">
                <a:solidFill>
                  <a:srgbClr val="C00000"/>
                </a:solidFill>
                <a:latin typeface="Times New Roman" panose="02020603050405020304" pitchFamily="18" charset="0"/>
                <a:cs typeface="Times New Roman" panose="02020603050405020304" pitchFamily="18" charset="0"/>
              </a:rPr>
              <a:t>gió</a:t>
            </a:r>
          </a:p>
        </p:txBody>
      </p:sp>
      <p:sp>
        <p:nvSpPr>
          <p:cNvPr id="6" name="Rectangle 5"/>
          <p:cNvSpPr/>
          <p:nvPr/>
        </p:nvSpPr>
        <p:spPr>
          <a:xfrm>
            <a:off x="4711646" y="4409527"/>
            <a:ext cx="2768707" cy="523220"/>
          </a:xfrm>
          <a:prstGeom prst="rect">
            <a:avLst/>
          </a:prstGeom>
        </p:spPr>
        <p:txBody>
          <a:bodyPr wrap="none">
            <a:spAutoFit/>
          </a:bodyPr>
          <a:lstStyle/>
          <a:p>
            <a:r>
              <a:rPr lang="vi-VN" sz="2800" b="1" i="1" dirty="0">
                <a:solidFill>
                  <a:srgbClr val="C00000"/>
                </a:solidFill>
                <a:latin typeface="+mj-lt"/>
              </a:rPr>
              <a:t>năng lượng </a:t>
            </a:r>
            <a:r>
              <a:rPr lang="en-US" sz="2800" b="1" i="1" dirty="0" err="1">
                <a:solidFill>
                  <a:srgbClr val="C00000"/>
                </a:solidFill>
                <a:latin typeface="Times New Roman" panose="02020603050405020304" pitchFamily="18" charset="0"/>
                <a:cs typeface="Times New Roman" panose="02020603050405020304" pitchFamily="18" charset="0"/>
              </a:rPr>
              <a:t>nhiệt</a:t>
            </a:r>
            <a:endParaRPr lang="en-US" sz="2800" b="1" i="1" dirty="0">
              <a:solidFill>
                <a:srgbClr val="C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8365509" y="4425428"/>
            <a:ext cx="3379451" cy="523220"/>
          </a:xfrm>
          <a:prstGeom prst="rect">
            <a:avLst/>
          </a:prstGeom>
        </p:spPr>
        <p:txBody>
          <a:bodyPr wrap="none">
            <a:spAutoFit/>
          </a:bodyPr>
          <a:lstStyle/>
          <a:p>
            <a:r>
              <a:rPr lang="vi-VN" sz="2800" b="1" i="1" dirty="0">
                <a:solidFill>
                  <a:srgbClr val="C00000"/>
                </a:solidFill>
                <a:latin typeface="+mj-lt"/>
              </a:rPr>
              <a:t>năng lượng </a:t>
            </a:r>
            <a:r>
              <a:rPr lang="en-US" sz="2800" b="1" i="1" dirty="0" err="1">
                <a:solidFill>
                  <a:srgbClr val="C00000"/>
                </a:solidFill>
                <a:latin typeface="Times New Roman" panose="02020603050405020304" pitchFamily="18" charset="0"/>
                <a:cs typeface="Times New Roman" panose="02020603050405020304" pitchFamily="18" charset="0"/>
              </a:rPr>
              <a:t>ánh</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sáng</a:t>
            </a:r>
            <a:endParaRPr lang="en-US" sz="28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95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7 -3.33333E-6 L -0.40052 -0.38264 " pathEditMode="relative" rAng="0" ptsTypes="AA">
                                      <p:cBhvr>
                                        <p:cTn id="6" dur="2000" fill="hold"/>
                                        <p:tgtEl>
                                          <p:spTgt spid="7"/>
                                        </p:tgtEl>
                                        <p:attrNameLst>
                                          <p:attrName>ppt_x</p:attrName>
                                          <p:attrName>ppt_y</p:attrName>
                                        </p:attrNameLst>
                                      </p:cBhvr>
                                      <p:rCtr x="-20026" y="-1914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1549 -0.00602 L 0.3086 -0.30394 " pathEditMode="relative" rAng="0" ptsTypes="AA">
                                      <p:cBhvr>
                                        <p:cTn id="10" dur="2000" fill="hold"/>
                                        <p:tgtEl>
                                          <p:spTgt spid="5"/>
                                        </p:tgtEl>
                                        <p:attrNameLst>
                                          <p:attrName>ppt_x</p:attrName>
                                          <p:attrName>ppt_y</p:attrName>
                                        </p:attrNameLst>
                                      </p:cBhvr>
                                      <p:rCtr x="16198" y="-1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8689" y="142121"/>
            <a:ext cx="6576475" cy="763600"/>
          </a:xfrm>
        </p:spPr>
        <p:txBody>
          <a:bodyPr/>
          <a:lstStyle/>
          <a:p>
            <a:pPr algn="ctr"/>
            <a:r>
              <a:rPr lang="en-US" sz="3733">
                <a:solidFill>
                  <a:srgbClr val="C00000"/>
                </a:solidFill>
                <a:latin typeface="Times New Roman" panose="02020603050405020304" pitchFamily="18" charset="0"/>
                <a:cs typeface="Times New Roman" panose="02020603050405020304" pitchFamily="18" charset="0"/>
              </a:rPr>
              <a:t>BÀI TẬP CỦNG CỐ</a:t>
            </a:r>
          </a:p>
        </p:txBody>
      </p:sp>
      <p:sp>
        <p:nvSpPr>
          <p:cNvPr id="3" name="Rectangle 1"/>
          <p:cNvSpPr>
            <a:spLocks noChangeArrowheads="1"/>
          </p:cNvSpPr>
          <p:nvPr/>
        </p:nvSpPr>
        <p:spPr bwMode="auto">
          <a:xfrm>
            <a:off x="1699400" y="1121164"/>
            <a:ext cx="8931745" cy="238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defTabSz="1219170">
              <a:lnSpc>
                <a:spcPct val="125000"/>
              </a:lnSpc>
            </a:pPr>
            <a:r>
              <a:rPr lang="en-US" altLang="en-US" sz="2400" dirty="0">
                <a:solidFill>
                  <a:srgbClr val="000000"/>
                </a:solidFill>
                <a:latin typeface="Times New Roman" panose="02020603050405020304" pitchFamily="18" charset="0"/>
                <a:cs typeface="Times New Roman" panose="02020603050405020304" pitchFamily="18" charset="0"/>
              </a:rPr>
              <a:t>32.1. </a:t>
            </a:r>
            <a:r>
              <a:rPr lang="en-US" altLang="en-US" sz="2400" dirty="0" err="1">
                <a:solidFill>
                  <a:srgbClr val="000000"/>
                </a:solidFill>
                <a:latin typeface="Times New Roman" panose="02020603050405020304" pitchFamily="18" charset="0"/>
                <a:cs typeface="Times New Roman" panose="02020603050405020304" pitchFamily="18" charset="0"/>
              </a:rPr>
              <a:t>Năng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lượng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nào</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sau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đây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không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phải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năng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lượng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tái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tạo</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a:p>
            <a:pPr algn="just" defTabSz="1219170">
              <a:lnSpc>
                <a:spcPct val="125000"/>
              </a:lnSpc>
            </a:pPr>
            <a:r>
              <a:rPr lang="en-US" altLang="en-US" sz="2400" dirty="0">
                <a:solidFill>
                  <a:srgbClr val="000000"/>
                </a:solidFill>
                <a:latin typeface="Times New Roman" panose="02020603050405020304" pitchFamily="18" charset="0"/>
                <a:cs typeface="Times New Roman" panose="02020603050405020304" pitchFamily="18" charset="0"/>
              </a:rPr>
              <a:t>A. </a:t>
            </a:r>
            <a:r>
              <a:rPr lang="en-US" altLang="en-US" sz="2400" dirty="0" err="1">
                <a:solidFill>
                  <a:srgbClr val="000000"/>
                </a:solidFill>
                <a:latin typeface="Times New Roman" panose="02020603050405020304" pitchFamily="18" charset="0"/>
                <a:cs typeface="Times New Roman" panose="02020603050405020304" pitchFamily="18" charset="0"/>
              </a:rPr>
              <a:t>Năng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lượng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mặt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trời</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a:p>
            <a:pPr algn="just" defTabSz="1219170">
              <a:lnSpc>
                <a:spcPct val="125000"/>
              </a:lnSpc>
            </a:pPr>
            <a:r>
              <a:rPr lang="en-US" altLang="en-US" sz="2400" dirty="0">
                <a:solidFill>
                  <a:srgbClr val="000000"/>
                </a:solidFill>
                <a:latin typeface="Times New Roman" panose="02020603050405020304" pitchFamily="18" charset="0"/>
                <a:cs typeface="Times New Roman" panose="02020603050405020304" pitchFamily="18" charset="0"/>
              </a:rPr>
              <a:t>B. </a:t>
            </a:r>
            <a:r>
              <a:rPr lang="en-US" altLang="en-US" sz="2400" dirty="0" err="1">
                <a:solidFill>
                  <a:srgbClr val="000000"/>
                </a:solidFill>
                <a:latin typeface="Times New Roman" panose="02020603050405020304" pitchFamily="18" charset="0"/>
                <a:cs typeface="Times New Roman" panose="02020603050405020304" pitchFamily="18" charset="0"/>
              </a:rPr>
              <a:t>Năng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lượng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gió</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a:p>
            <a:pPr algn="just" defTabSz="1219170">
              <a:lnSpc>
                <a:spcPct val="125000"/>
              </a:lnSpc>
            </a:pPr>
            <a:r>
              <a:rPr lang="en-US" altLang="en-US" sz="2400" dirty="0">
                <a:solidFill>
                  <a:srgbClr val="000000"/>
                </a:solidFill>
                <a:latin typeface="Times New Roman" panose="02020603050405020304" pitchFamily="18" charset="0"/>
                <a:cs typeface="Times New Roman" panose="02020603050405020304" pitchFamily="18" charset="0"/>
              </a:rPr>
              <a:t>C. </a:t>
            </a:r>
            <a:r>
              <a:rPr lang="en-US" altLang="en-US" sz="2400" dirty="0" err="1">
                <a:solidFill>
                  <a:srgbClr val="000000"/>
                </a:solidFill>
                <a:latin typeface="Times New Roman" panose="02020603050405020304" pitchFamily="18" charset="0"/>
                <a:cs typeface="Times New Roman" panose="02020603050405020304" pitchFamily="18" charset="0"/>
              </a:rPr>
              <a:t>Năng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lượng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than </a:t>
            </a:r>
            <a:r>
              <a:rPr lang="en-US" altLang="en-US" sz="2400" dirty="0" err="1">
                <a:solidFill>
                  <a:srgbClr val="000000"/>
                </a:solidFill>
                <a:latin typeface="Times New Roman" panose="02020603050405020304" pitchFamily="18" charset="0"/>
                <a:cs typeface="Times New Roman" panose="02020603050405020304" pitchFamily="18" charset="0"/>
              </a:rPr>
              <a:t>đá</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a:p>
            <a:pPr algn="just" defTabSz="1219170">
              <a:lnSpc>
                <a:spcPct val="125000"/>
              </a:lnSpc>
            </a:pPr>
            <a:r>
              <a:rPr lang="en-US" altLang="en-US" sz="2400" dirty="0">
                <a:solidFill>
                  <a:srgbClr val="000000"/>
                </a:solidFill>
                <a:latin typeface="Times New Roman" panose="02020603050405020304" pitchFamily="18" charset="0"/>
                <a:cs typeface="Times New Roman" panose="02020603050405020304" pitchFamily="18" charset="0"/>
              </a:rPr>
              <a:t>D. </a:t>
            </a:r>
            <a:r>
              <a:rPr lang="en-US" altLang="en-US" sz="2400" dirty="0" err="1">
                <a:solidFill>
                  <a:srgbClr val="000000"/>
                </a:solidFill>
                <a:latin typeface="Times New Roman" panose="02020603050405020304" pitchFamily="18" charset="0"/>
                <a:cs typeface="Times New Roman" panose="02020603050405020304" pitchFamily="18" charset="0"/>
              </a:rPr>
              <a:t>Năng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lượng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sóng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biển</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1699399" y="3724761"/>
            <a:ext cx="8095765" cy="2357377"/>
          </a:xfrm>
          <a:prstGeom prst="rect">
            <a:avLst/>
          </a:prstGeom>
        </p:spPr>
        <p:txBody>
          <a:bodyPr wrap="square">
            <a:spAutoFit/>
          </a:bodyPr>
          <a:lstStyle/>
          <a:p>
            <a:pPr algn="just">
              <a:lnSpc>
                <a:spcPct val="125000"/>
              </a:lnSpc>
            </a:pPr>
            <a:r>
              <a:rPr lang="en-US" sz="2400" dirty="0">
                <a:latin typeface="Times New Roman" panose="02020603050405020304" pitchFamily="18" charset="0"/>
                <a:cs typeface="Times New Roman" panose="02020603050405020304" pitchFamily="18" charset="0"/>
              </a:rPr>
              <a:t>32.2. </a:t>
            </a:r>
            <a:r>
              <a:rPr lang="vi-VN" sz="2400" dirty="0">
                <a:latin typeface="Times New Roman" panose="02020603050405020304" pitchFamily="18" charset="0"/>
                <a:cs typeface="Times New Roman" panose="02020603050405020304" pitchFamily="18" charset="0"/>
              </a:rPr>
              <a:t>Năng lượng nào sau đây là năng lượng tái tạo?</a:t>
            </a:r>
          </a:p>
          <a:p>
            <a:pPr algn="just">
              <a:lnSpc>
                <a:spcPct val="125000"/>
              </a:lnSpc>
            </a:pPr>
            <a:r>
              <a:rPr lang="vi-VN" sz="2400" dirty="0">
                <a:latin typeface="Times New Roman" panose="02020603050405020304" pitchFamily="18" charset="0"/>
                <a:cs typeface="Times New Roman" panose="02020603050405020304" pitchFamily="18" charset="0"/>
              </a:rPr>
              <a:t>A. Năng lượng mặt trời.</a:t>
            </a:r>
          </a:p>
          <a:p>
            <a:pPr algn="just">
              <a:lnSpc>
                <a:spcPct val="125000"/>
              </a:lnSpc>
            </a:pPr>
            <a:r>
              <a:rPr lang="vi-VN" sz="2400" dirty="0">
                <a:latin typeface="Times New Roman" panose="02020603050405020304" pitchFamily="18" charset="0"/>
                <a:cs typeface="Times New Roman" panose="02020603050405020304" pitchFamily="18" charset="0"/>
              </a:rPr>
              <a:t>B. Năng lượng của dầu mỏ.</a:t>
            </a:r>
          </a:p>
          <a:p>
            <a:pPr algn="just">
              <a:lnSpc>
                <a:spcPct val="125000"/>
              </a:lnSpc>
            </a:pPr>
            <a:r>
              <a:rPr lang="vi-VN" sz="2400" dirty="0">
                <a:latin typeface="Times New Roman" panose="02020603050405020304" pitchFamily="18" charset="0"/>
                <a:cs typeface="Times New Roman" panose="02020603050405020304" pitchFamily="18" charset="0"/>
              </a:rPr>
              <a:t>C. Năng lượng của xăng.</a:t>
            </a:r>
          </a:p>
          <a:p>
            <a:pPr algn="just">
              <a:lnSpc>
                <a:spcPct val="125000"/>
              </a:lnSpc>
            </a:pPr>
            <a:r>
              <a:rPr lang="vi-VN" sz="2400" dirty="0">
                <a:latin typeface="Times New Roman" panose="02020603050405020304" pitchFamily="18" charset="0"/>
                <a:cs typeface="Times New Roman" panose="02020603050405020304" pitchFamily="18" charset="0"/>
              </a:rPr>
              <a:t>D. Năng lượng của khí hóa lỏng.</a:t>
            </a:r>
          </a:p>
        </p:txBody>
      </p:sp>
      <p:sp>
        <p:nvSpPr>
          <p:cNvPr id="5" name="Oval 4"/>
          <p:cNvSpPr/>
          <p:nvPr/>
        </p:nvSpPr>
        <p:spPr>
          <a:xfrm>
            <a:off x="1699399" y="2552303"/>
            <a:ext cx="429491" cy="44027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a:latin typeface="Times New Roman" panose="02020603050405020304" pitchFamily="18" charset="0"/>
              <a:cs typeface="Times New Roman" panose="02020603050405020304" pitchFamily="18" charset="0"/>
            </a:endParaRPr>
          </a:p>
        </p:txBody>
      </p:sp>
      <p:sp>
        <p:nvSpPr>
          <p:cNvPr id="6" name="Oval 5"/>
          <p:cNvSpPr/>
          <p:nvPr/>
        </p:nvSpPr>
        <p:spPr>
          <a:xfrm>
            <a:off x="1699399" y="4203591"/>
            <a:ext cx="429491" cy="44027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25144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762" y="341905"/>
            <a:ext cx="6576475" cy="763600"/>
          </a:xfrm>
        </p:spPr>
        <p:txBody>
          <a:bodyPr/>
          <a:lstStyle/>
          <a:p>
            <a:pPr algn="ctr"/>
            <a:r>
              <a:rPr lang="en-US" sz="3733" dirty="0">
                <a:solidFill>
                  <a:srgbClr val="C00000"/>
                </a:solidFill>
                <a:latin typeface="Times New Roman" panose="02020603050405020304" pitchFamily="18" charset="0"/>
                <a:cs typeface="Times New Roman" panose="02020603050405020304" pitchFamily="18" charset="0"/>
              </a:rPr>
              <a:t>BÀI TẬP CỦNG CỐ</a:t>
            </a:r>
          </a:p>
        </p:txBody>
      </p:sp>
      <p:sp>
        <p:nvSpPr>
          <p:cNvPr id="3" name="Rectangle 1"/>
          <p:cNvSpPr>
            <a:spLocks noChangeArrowheads="1"/>
          </p:cNvSpPr>
          <p:nvPr/>
        </p:nvSpPr>
        <p:spPr bwMode="auto">
          <a:xfrm>
            <a:off x="1857177" y="1583625"/>
            <a:ext cx="9816663" cy="330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25000"/>
              </a:lnSpc>
              <a:buClrTx/>
            </a:pPr>
            <a:r>
              <a:rPr lang="en-US" altLang="en-US" sz="2800" dirty="0">
                <a:solidFill>
                  <a:srgbClr val="000000"/>
                </a:solidFill>
                <a:latin typeface="Times New Roman" panose="02020603050405020304" pitchFamily="18" charset="0"/>
                <a:cs typeface="Times New Roman" panose="02020603050405020304" pitchFamily="18" charset="0"/>
              </a:rPr>
              <a:t>32.3.</a:t>
            </a:r>
            <a:r>
              <a:rPr lang="vi-VN" altLang="en-US" sz="2800" dirty="0">
                <a:solidFill>
                  <a:srgbClr val="000000"/>
                </a:solidFill>
                <a:latin typeface="Times New Roman" panose="02020603050405020304" pitchFamily="18" charset="0"/>
                <a:cs typeface="Times New Roman" panose="02020603050405020304" pitchFamily="18" charset="0"/>
              </a:rPr>
              <a:t> Tại tỉnh Ninh Thuận, người ta sử dụng các tuabin gió hoạt động để sản xuất điện. Năng lượng cung cấp cho tuabin gió là</a:t>
            </a:r>
          </a:p>
          <a:p>
            <a:pPr lvl="0" algn="just">
              <a:lnSpc>
                <a:spcPct val="125000"/>
              </a:lnSpc>
              <a:buClrTx/>
            </a:pPr>
            <a:r>
              <a:rPr lang="vi-VN" altLang="en-US" sz="2800" dirty="0">
                <a:solidFill>
                  <a:srgbClr val="000000"/>
                </a:solidFill>
                <a:latin typeface="Times New Roman" panose="02020603050405020304" pitchFamily="18" charset="0"/>
                <a:cs typeface="Times New Roman" panose="02020603050405020304" pitchFamily="18" charset="0"/>
              </a:rPr>
              <a:t>A. năng lượng ánh sáng từ Mặt Trời.</a:t>
            </a:r>
          </a:p>
          <a:p>
            <a:pPr lvl="0" algn="just">
              <a:lnSpc>
                <a:spcPct val="125000"/>
              </a:lnSpc>
              <a:buClrTx/>
            </a:pPr>
            <a:r>
              <a:rPr lang="vi-VN" altLang="en-US" sz="2800" dirty="0">
                <a:solidFill>
                  <a:srgbClr val="000000"/>
                </a:solidFill>
                <a:latin typeface="Times New Roman" panose="02020603050405020304" pitchFamily="18" charset="0"/>
                <a:cs typeface="Times New Roman" panose="02020603050405020304" pitchFamily="18" charset="0"/>
              </a:rPr>
              <a:t>B. năng lượng của gió.</a:t>
            </a:r>
          </a:p>
          <a:p>
            <a:pPr lvl="0" algn="just">
              <a:lnSpc>
                <a:spcPct val="125000"/>
              </a:lnSpc>
              <a:buClrTx/>
            </a:pPr>
            <a:r>
              <a:rPr lang="vi-VN" altLang="en-US" sz="2800" dirty="0">
                <a:solidFill>
                  <a:srgbClr val="000000"/>
                </a:solidFill>
                <a:latin typeface="Times New Roman" panose="02020603050405020304" pitchFamily="18" charset="0"/>
                <a:cs typeface="Times New Roman" panose="02020603050405020304" pitchFamily="18" charset="0"/>
              </a:rPr>
              <a:t>C. năng lượng của sóng biển.</a:t>
            </a:r>
          </a:p>
          <a:p>
            <a:pPr lvl="0" algn="just">
              <a:lnSpc>
                <a:spcPct val="125000"/>
              </a:lnSpc>
              <a:buClrTx/>
            </a:pPr>
            <a:r>
              <a:rPr lang="vi-VN" altLang="en-US" sz="2800" dirty="0">
                <a:solidFill>
                  <a:srgbClr val="000000"/>
                </a:solidFill>
                <a:latin typeface="Times New Roman" panose="02020603050405020304" pitchFamily="18" charset="0"/>
                <a:cs typeface="Times New Roman" panose="02020603050405020304" pitchFamily="18" charset="0"/>
              </a:rPr>
              <a:t>D. năng lượng của dòng nước.</a:t>
            </a:r>
            <a:r>
              <a:rPr lang="en-US" altLang="en-US" sz="2800" dirty="0">
                <a:solidFill>
                  <a:srgbClr val="000000"/>
                </a:solidFill>
                <a:latin typeface="Times New Roman" panose="02020603050405020304" pitchFamily="18" charset="0"/>
                <a:cs typeface="Times New Roman" panose="02020603050405020304" pitchFamily="18" charset="0"/>
              </a:rPr>
              <a:t> </a:t>
            </a:r>
            <a:endParaRPr lang="en-US" altLang="en-US" sz="2800" dirty="0">
              <a:latin typeface="Times New Roman" panose="02020603050405020304" pitchFamily="18" charset="0"/>
              <a:cs typeface="Times New Roman" panose="02020603050405020304" pitchFamily="18" charset="0"/>
            </a:endParaRPr>
          </a:p>
        </p:txBody>
      </p:sp>
      <p:sp>
        <p:nvSpPr>
          <p:cNvPr id="5" name="Oval 4"/>
          <p:cNvSpPr/>
          <p:nvPr/>
        </p:nvSpPr>
        <p:spPr>
          <a:xfrm>
            <a:off x="1857177" y="3326937"/>
            <a:ext cx="429491" cy="44027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846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822" y="194838"/>
            <a:ext cx="6576475" cy="763600"/>
          </a:xfrm>
        </p:spPr>
        <p:txBody>
          <a:bodyPr/>
          <a:lstStyle/>
          <a:p>
            <a:pPr algn="ctr"/>
            <a:r>
              <a:rPr lang="en-US" sz="3733" dirty="0">
                <a:solidFill>
                  <a:srgbClr val="C00000"/>
                </a:solidFill>
                <a:latin typeface="Times New Roman" panose="02020603050405020304" pitchFamily="18" charset="0"/>
                <a:cs typeface="Times New Roman" panose="02020603050405020304" pitchFamily="18" charset="0"/>
              </a:rPr>
              <a:t>BÀI TẬP CỦNG CỐ</a:t>
            </a:r>
          </a:p>
        </p:txBody>
      </p:sp>
      <p:sp>
        <p:nvSpPr>
          <p:cNvPr id="4" name="Rectangle 3"/>
          <p:cNvSpPr/>
          <p:nvPr/>
        </p:nvSpPr>
        <p:spPr>
          <a:xfrm>
            <a:off x="550397" y="958438"/>
            <a:ext cx="11435080" cy="1265731"/>
          </a:xfrm>
          <a:prstGeom prst="rect">
            <a:avLst/>
          </a:prstGeom>
        </p:spPr>
        <p:txBody>
          <a:bodyPr wrap="square">
            <a:spAutoFit/>
          </a:bodyPr>
          <a:lstStyle/>
          <a:p>
            <a:pPr algn="just">
              <a:lnSpc>
                <a:spcPct val="125000"/>
              </a:lnSpc>
            </a:pPr>
            <a:r>
              <a:rPr lang="en-US" sz="3200" dirty="0">
                <a:latin typeface="Times New Roman" panose="02020603050405020304" pitchFamily="18" charset="0"/>
                <a:cs typeface="Times New Roman" panose="02020603050405020304" pitchFamily="18" charset="0"/>
              </a:rPr>
              <a:t>32.4. </a:t>
            </a:r>
            <a:r>
              <a:rPr lang="vi-VN" sz="3200" dirty="0">
                <a:latin typeface="Times New Roman" panose="02020603050405020304" pitchFamily="18" charset="0"/>
                <a:cs typeface="Times New Roman" panose="02020603050405020304" pitchFamily="18" charset="0"/>
              </a:rPr>
              <a:t>Em hãy cho biết xe máy (hoặc ôtô) của gia đình em hoạt động nhờ loại nhiên liệu nào? Gia đình em mua loại nhiên liệu đó ở đâu?</a:t>
            </a:r>
          </a:p>
        </p:txBody>
      </p:sp>
      <p:sp>
        <p:nvSpPr>
          <p:cNvPr id="7" name="Rectangle 6"/>
          <p:cNvSpPr/>
          <p:nvPr/>
        </p:nvSpPr>
        <p:spPr>
          <a:xfrm>
            <a:off x="411481" y="2482956"/>
            <a:ext cx="5460999" cy="3539430"/>
          </a:xfrm>
          <a:prstGeom prst="rect">
            <a:avLst/>
          </a:prstGeom>
        </p:spPr>
        <p:txBody>
          <a:bodyPr wrap="square">
            <a:spAutoFit/>
          </a:bodyPr>
          <a:lstStyle/>
          <a:p>
            <a:pPr algn="just"/>
            <a:r>
              <a:rPr lang="en-US" sz="3200" i="1" dirty="0">
                <a:latin typeface="Times New Roman" panose="02020603050405020304" pitchFamily="18" charset="0"/>
                <a:cs typeface="Times New Roman" panose="02020603050405020304" pitchFamily="18" charset="0"/>
              </a:rPr>
              <a:t>- Xe </a:t>
            </a:r>
            <a:r>
              <a:rPr lang="en-US" sz="3200" i="1" dirty="0" err="1">
                <a:latin typeface="Times New Roman" panose="02020603050405020304" pitchFamily="18" charset="0"/>
                <a:cs typeface="Times New Roman" panose="02020603050405020304" pitchFamily="18" charset="0"/>
              </a:rPr>
              <a:t>máy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em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hoạt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động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nhờ</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loại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nhiên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liệu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xăng</a:t>
            </a:r>
            <a:r>
              <a:rPr lang="en-US" sz="3200" i="1" dirty="0">
                <a:latin typeface="Times New Roman" panose="02020603050405020304" pitchFamily="18" charset="0"/>
                <a:cs typeface="Times New Roman" panose="02020603050405020304" pitchFamily="18" charset="0"/>
              </a:rPr>
              <a:t>. Ô </a:t>
            </a:r>
            <a:r>
              <a:rPr lang="en-US" sz="3200" i="1" dirty="0" err="1">
                <a:latin typeface="Times New Roman" panose="02020603050405020304" pitchFamily="18" charset="0"/>
                <a:cs typeface="Times New Roman" panose="02020603050405020304" pitchFamily="18" charset="0"/>
              </a:rPr>
              <a:t>tô</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của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em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hoạt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động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nhờ</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loại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nhiên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liệu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dầu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điêzen</a:t>
            </a:r>
            <a:r>
              <a:rPr lang="en-US" sz="3200" i="1" dirty="0">
                <a:latin typeface="Times New Roman" panose="02020603050405020304" pitchFamily="18" charset="0"/>
                <a:cs typeface="Times New Roman" panose="02020603050405020304" pitchFamily="18" charset="0"/>
              </a:rPr>
              <a:t>.</a:t>
            </a:r>
          </a:p>
          <a:p>
            <a:pPr algn="just"/>
            <a:r>
              <a:rPr lang="en-US" sz="3200" i="1" dirty="0">
                <a:latin typeface="Times New Roman" panose="02020603050405020304" pitchFamily="18" charset="0"/>
                <a:cs typeface="Times New Roman" panose="02020603050405020304" pitchFamily="18" charset="0"/>
              </a:rPr>
              <a:t>- Gia </a:t>
            </a:r>
            <a:r>
              <a:rPr lang="en-US" sz="3200" i="1" dirty="0" err="1">
                <a:latin typeface="Times New Roman" panose="02020603050405020304" pitchFamily="18" charset="0"/>
                <a:cs typeface="Times New Roman" panose="02020603050405020304" pitchFamily="18" charset="0"/>
              </a:rPr>
              <a:t>đình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em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mua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xăng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dầu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điêzen</a:t>
            </a:r>
            <a:r>
              <a:rPr lang="en-US" sz="3200" i="1" dirty="0">
                <a:latin typeface="Times New Roman" panose="02020603050405020304" pitchFamily="18" charset="0"/>
                <a:cs typeface="Times New Roman" panose="02020603050405020304" pitchFamily="18" charset="0"/>
              </a:rPr>
              <a:t> ở </a:t>
            </a:r>
            <a:r>
              <a:rPr lang="en-US" sz="3200" i="1" dirty="0" err="1">
                <a:latin typeface="Times New Roman" panose="02020603050405020304" pitchFamily="18" charset="0"/>
                <a:cs typeface="Times New Roman" panose="02020603050405020304" pitchFamily="18" charset="0"/>
              </a:rPr>
              <a:t>các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cửa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hàng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xăng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dầu</a:t>
            </a:r>
            <a:r>
              <a:rPr lang="en-US" sz="3200" i="1"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2"/>
          <a:stretch>
            <a:fillRect/>
          </a:stretch>
        </p:blipFill>
        <p:spPr>
          <a:xfrm>
            <a:off x="6096000" y="2207362"/>
            <a:ext cx="5461000" cy="3390900"/>
          </a:xfrm>
          <a:prstGeom prst="rect">
            <a:avLst/>
          </a:prstGeom>
        </p:spPr>
      </p:pic>
    </p:spTree>
    <p:extLst>
      <p:ext uri="{BB962C8B-B14F-4D97-AF65-F5344CB8AC3E}">
        <p14:creationId xmlns:p14="http://schemas.microsoft.com/office/powerpoint/2010/main" val="218378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29" y="2948671"/>
            <a:ext cx="7010400" cy="1325563"/>
          </a:xfrm>
        </p:spPr>
        <p:txBody>
          <a:bodyPr>
            <a:noAutofit/>
          </a:bodyPr>
          <a:lstStyle/>
          <a:p>
            <a:pPr>
              <a:lnSpc>
                <a:spcPct val="130000"/>
              </a:lnSpc>
            </a:pPr>
            <a:r>
              <a:rPr lang="en-US" sz="2600" dirty="0">
                <a:latin typeface="Arial" panose="020B0604020202020204" pitchFamily="34" charset="0"/>
                <a:cs typeface="Arial" panose="020B0604020202020204" pitchFamily="34" charset="0"/>
              </a:rPr>
              <a:t>	</a:t>
            </a:r>
            <a:br>
              <a:rPr lang="en-US" sz="2600" dirty="0">
                <a:latin typeface="Arial" panose="020B0604020202020204" pitchFamily="34" charset="0"/>
                <a:cs typeface="Arial" panose="020B0604020202020204" pitchFamily="34" charset="0"/>
              </a:rPr>
            </a:br>
            <a:r>
              <a:rPr lang="vi-VN" sz="2800" dirty="0">
                <a:solidFill>
                  <a:srgbClr val="FF0000"/>
                </a:solidFill>
                <a:latin typeface="Times New Roman "/>
                <a:cs typeface="Arial" panose="020B0604020202020204" pitchFamily="34" charset="0"/>
              </a:rPr>
              <a:t>Thủy điện </a:t>
            </a:r>
            <a:r>
              <a:rPr lang="vi-VN" sz="2800" dirty="0">
                <a:latin typeface="Times New Roman "/>
                <a:cs typeface="Arial" panose="020B0604020202020204" pitchFamily="34" charset="0"/>
              </a:rPr>
              <a:t>là nguồn điện tái tạo được sử dụng </a:t>
            </a:r>
            <a:r>
              <a:rPr lang="vi-VN" sz="2800" dirty="0">
                <a:solidFill>
                  <a:srgbClr val="FF0000"/>
                </a:solidFill>
                <a:latin typeface="Times New Roman "/>
                <a:cs typeface="Arial" panose="020B0604020202020204" pitchFamily="34" charset="0"/>
              </a:rPr>
              <a:t>rộng rãi nhất</a:t>
            </a:r>
            <a:r>
              <a:rPr lang="vi-VN" sz="2800" dirty="0">
                <a:latin typeface="Times New Roman "/>
                <a:cs typeface="Arial" panose="020B0604020202020204" pitchFamily="34" charset="0"/>
              </a:rPr>
              <a:t>, với công suất lắp đặt thủy điện toàn cầu vượt quá 1.295GW, chiếm hơn 18% tổng công suất phát điện lắp đặt của thế giới và hơn 54% tổng công suất phá</a:t>
            </a:r>
            <a:r>
              <a:rPr lang="en-US" sz="2800" dirty="0">
                <a:latin typeface="Times New Roman "/>
                <a:cs typeface="Arial" panose="020B0604020202020204" pitchFamily="34" charset="0"/>
              </a:rPr>
              <a:t>t </a:t>
            </a:r>
            <a:r>
              <a:rPr lang="en-US" sz="2800" dirty="0" err="1">
                <a:latin typeface="Times New Roman "/>
                <a:cs typeface="Arial" panose="020B0604020202020204" pitchFamily="34" charset="0"/>
              </a:rPr>
              <a:t>điện</a:t>
            </a:r>
            <a:r>
              <a:rPr lang="en-US" sz="2800" dirty="0">
                <a:latin typeface="Times New Roman "/>
                <a:cs typeface="Arial" panose="020B0604020202020204" pitchFamily="34" charset="0"/>
              </a:rPr>
              <a:t> </a:t>
            </a:r>
            <a:r>
              <a:rPr lang="en-US" sz="2800" dirty="0" err="1">
                <a:latin typeface="Times New Roman "/>
                <a:cs typeface="Arial" panose="020B0604020202020204" pitchFamily="34" charset="0"/>
              </a:rPr>
              <a:t>tái</a:t>
            </a:r>
            <a:r>
              <a:rPr lang="en-US" sz="2800" dirty="0">
                <a:latin typeface="Times New Roman "/>
                <a:cs typeface="Arial" panose="020B0604020202020204" pitchFamily="34" charset="0"/>
              </a:rPr>
              <a:t> </a:t>
            </a:r>
            <a:r>
              <a:rPr lang="en-US" sz="2800" dirty="0" err="1">
                <a:latin typeface="Times New Roman "/>
                <a:cs typeface="Arial" panose="020B0604020202020204" pitchFamily="34" charset="0"/>
              </a:rPr>
              <a:t>tạo</a:t>
            </a:r>
            <a:r>
              <a:rPr lang="en-US" sz="2800" dirty="0">
                <a:latin typeface="Times New Roman "/>
                <a:cs typeface="Arial" panose="020B0604020202020204" pitchFamily="34" charset="0"/>
              </a:rPr>
              <a:t> </a:t>
            </a:r>
            <a:r>
              <a:rPr lang="en-US" sz="2800" dirty="0" err="1">
                <a:latin typeface="Times New Roman "/>
                <a:cs typeface="Arial" panose="020B0604020202020204" pitchFamily="34" charset="0"/>
              </a:rPr>
              <a:t>toàn</a:t>
            </a:r>
            <a:r>
              <a:rPr lang="en-US" sz="2800" dirty="0">
                <a:latin typeface="Times New Roman "/>
                <a:cs typeface="Arial" panose="020B0604020202020204" pitchFamily="34" charset="0"/>
              </a:rPr>
              <a:t> </a:t>
            </a:r>
            <a:r>
              <a:rPr lang="en-US" sz="2800" dirty="0" err="1">
                <a:latin typeface="Times New Roman "/>
                <a:cs typeface="Arial" panose="020B0604020202020204" pitchFamily="34" charset="0"/>
              </a:rPr>
              <a:t>cầu</a:t>
            </a:r>
            <a:r>
              <a:rPr lang="vi-VN" sz="2800" dirty="0">
                <a:latin typeface="Times New Roman "/>
                <a:cs typeface="Arial" panose="020B0604020202020204" pitchFamily="34" charset="0"/>
              </a:rPr>
              <a:t>.</a:t>
            </a:r>
            <a:br>
              <a:rPr lang="en-US" sz="2800" dirty="0">
                <a:latin typeface="Times New Roman "/>
                <a:cs typeface="Arial" panose="020B0604020202020204" pitchFamily="34" charset="0"/>
              </a:rPr>
            </a:br>
            <a:r>
              <a:rPr lang="en-US" sz="2800" dirty="0">
                <a:latin typeface="Times New Roman "/>
                <a:cs typeface="Arial" panose="020B0604020202020204" pitchFamily="34" charset="0"/>
              </a:rPr>
              <a:t> </a:t>
            </a:r>
            <a:r>
              <a:rPr lang="vi-VN" sz="2800" dirty="0">
                <a:latin typeface="Times New Roman "/>
                <a:cs typeface="Arial" panose="020B0604020202020204" pitchFamily="34" charset="0"/>
              </a:rPr>
              <a:t>Tuy nhiên, các dự án thủy điện đã trở nên tranh cãi trong những năm gần đây do các </a:t>
            </a:r>
            <a:r>
              <a:rPr lang="vi-VN" sz="2800" dirty="0">
                <a:solidFill>
                  <a:srgbClr val="0000FF"/>
                </a:solidFill>
                <a:latin typeface="Times New Roman "/>
                <a:cs typeface="Arial" panose="020B0604020202020204" pitchFamily="34" charset="0"/>
              </a:rPr>
              <a:t>tác động môi trường và xã hội liên quan đến đa dạng sinh học và tái định cư của con người</a:t>
            </a:r>
            <a:r>
              <a:rPr lang="vi-VN" sz="2800" dirty="0">
                <a:latin typeface="Times New Roman "/>
                <a:cs typeface="Arial" panose="020B0604020202020204" pitchFamily="34" charset="0"/>
              </a:rPr>
              <a:t>.</a:t>
            </a:r>
            <a:br>
              <a:rPr lang="en-US" sz="2800" dirty="0">
                <a:latin typeface="Times New Roman "/>
                <a:cs typeface="Arial" panose="020B0604020202020204" pitchFamily="34" charset="0"/>
              </a:rPr>
            </a:br>
            <a:r>
              <a:rPr lang="vi-VN" sz="2600" dirty="0">
                <a:latin typeface="Arial" panose="020B0604020202020204" pitchFamily="34" charset="0"/>
                <a:cs typeface="Arial" panose="020B0604020202020204" pitchFamily="34" charset="0"/>
              </a:rPr>
              <a:t> </a:t>
            </a:r>
            <a:endParaRPr lang="en-US" sz="2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3319" y="181099"/>
            <a:ext cx="4471852" cy="6303818"/>
          </a:xfrm>
          <a:prstGeom prst="rect">
            <a:avLst/>
          </a:prstGeom>
        </p:spPr>
      </p:pic>
    </p:spTree>
    <p:extLst>
      <p:ext uri="{BB962C8B-B14F-4D97-AF65-F5344CB8AC3E}">
        <p14:creationId xmlns:p14="http://schemas.microsoft.com/office/powerpoint/2010/main" val="1365884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Bóng Của Hai Cối Xay Gió Trong Giờ Vàng">
            <a:extLst>
              <a:ext uri="{FF2B5EF4-FFF2-40B4-BE49-F238E27FC236}">
                <a16:creationId xmlns:a16="http://schemas.microsoft.com/office/drawing/2014/main" id="{34D749E1-6EBC-4E45-B541-F6095B2C4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1697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37CD24-169B-A242-AC58-06E38E252745}"/>
              </a:ext>
            </a:extLst>
          </p:cNvPr>
          <p:cNvSpPr txBox="1"/>
          <p:nvPr/>
        </p:nvSpPr>
        <p:spPr>
          <a:xfrm>
            <a:off x="5310626" y="2199464"/>
            <a:ext cx="6585905" cy="2459071"/>
          </a:xfrm>
          <a:prstGeom prst="rect">
            <a:avLst/>
          </a:prstGeom>
          <a:noFill/>
        </p:spPr>
        <p:txBody>
          <a:bodyPr wrap="none" rtlCol="0">
            <a:spAutoFit/>
          </a:bodyPr>
          <a:lstStyle/>
          <a:p>
            <a:pPr algn="ctr">
              <a:lnSpc>
                <a:spcPct val="120000"/>
              </a:lnSpc>
            </a:pPr>
            <a:r>
              <a:rPr lang="x-none" sz="4400" b="1" u="sng" dirty="0">
                <a:solidFill>
                  <a:srgbClr val="FF0000"/>
                </a:solidFill>
                <a:latin typeface="Times New Roman" pitchFamily="18" charset="0"/>
                <a:cs typeface="Times New Roman" pitchFamily="18" charset="0"/>
              </a:rPr>
              <a:t>Bài 3</a:t>
            </a:r>
            <a:r>
              <a:rPr lang="en-US" sz="4400" b="1" u="sng" dirty="0">
                <a:solidFill>
                  <a:srgbClr val="FF0000"/>
                </a:solidFill>
                <a:latin typeface="Times New Roman" pitchFamily="18" charset="0"/>
                <a:cs typeface="Times New Roman" pitchFamily="18" charset="0"/>
              </a:rPr>
              <a:t>2</a:t>
            </a:r>
            <a:endParaRPr lang="x-none" sz="4400" b="1" u="sng" dirty="0">
              <a:solidFill>
                <a:srgbClr val="FF0000"/>
              </a:solidFill>
              <a:latin typeface="Times New Roman" pitchFamily="18" charset="0"/>
              <a:cs typeface="Times New Roman" pitchFamily="18" charset="0"/>
            </a:endParaRPr>
          </a:p>
          <a:p>
            <a:pPr algn="ctr">
              <a:lnSpc>
                <a:spcPct val="120000"/>
              </a:lnSpc>
            </a:pPr>
            <a:r>
              <a:rPr lang="en-US" sz="4400" b="1" dirty="0">
                <a:solidFill>
                  <a:srgbClr val="FF0000"/>
                </a:solidFill>
                <a:latin typeface="Times New Roman" pitchFamily="18" charset="0"/>
                <a:cs typeface="Times New Roman" pitchFamily="18" charset="0"/>
              </a:rPr>
              <a:t>NHIÊN LIỆU VÀ </a:t>
            </a:r>
          </a:p>
          <a:p>
            <a:pPr algn="ctr">
              <a:lnSpc>
                <a:spcPct val="120000"/>
              </a:lnSpc>
            </a:pPr>
            <a:r>
              <a:rPr lang="en-US" sz="4400" b="1" dirty="0">
                <a:solidFill>
                  <a:srgbClr val="FF0000"/>
                </a:solidFill>
                <a:latin typeface="Times New Roman" pitchFamily="18" charset="0"/>
                <a:cs typeface="Times New Roman" pitchFamily="18" charset="0"/>
              </a:rPr>
              <a:t>NĂNG LƯỢNG TÁI TẠO</a:t>
            </a:r>
            <a:endParaRPr lang="x-none" sz="4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9FBC250C-0BD0-4D59-85EC-68B576787E3C}"/>
              </a:ext>
            </a:extLst>
          </p:cNvPr>
          <p:cNvSpPr/>
          <p:nvPr/>
        </p:nvSpPr>
        <p:spPr>
          <a:xfrm>
            <a:off x="5516559" y="1282160"/>
            <a:ext cx="5150769" cy="584775"/>
          </a:xfrm>
          <a:prstGeom prst="rect">
            <a:avLst/>
          </a:prstGeom>
          <a:noFill/>
        </p:spPr>
        <p:txBody>
          <a:bodyPr wrap="none">
            <a:spAutoFit/>
          </a:bodyPr>
          <a:lstStyle/>
          <a:p>
            <a:pPr algn="ctr">
              <a:defRPr/>
            </a:pPr>
            <a:r>
              <a:rPr lang="en-US" sz="3200" b="1" u="sng" dirty="0">
                <a:ln w="9525">
                  <a:solidFill>
                    <a:schemeClr val="accent1">
                      <a:lumMod val="50000"/>
                    </a:schemeClr>
                  </a:solidFill>
                  <a:prstDash val="solid"/>
                </a:ln>
                <a:solidFill>
                  <a:srgbClr val="0000FF"/>
                </a:solidFill>
                <a:latin typeface="Times New Roman" panose="02020603050405020304" pitchFamily="18" charset="0"/>
                <a:cs typeface="Times New Roman" panose="02020603050405020304" pitchFamily="18" charset="0"/>
              </a:rPr>
              <a:t>Chủ đề 10 </a:t>
            </a:r>
            <a:r>
              <a:rPr lang="en-US" sz="3200" b="1" dirty="0">
                <a:ln w="9525">
                  <a:solidFill>
                    <a:schemeClr val="accent1">
                      <a:lumMod val="50000"/>
                    </a:schemeClr>
                  </a:solidFill>
                  <a:prstDash val="solid"/>
                </a:ln>
                <a:solidFill>
                  <a:srgbClr val="0000FF"/>
                </a:solidFill>
                <a:latin typeface="Times New Roman" panose="02020603050405020304" pitchFamily="18" charset="0"/>
                <a:cs typeface="Times New Roman" panose="02020603050405020304" pitchFamily="18" charset="0"/>
              </a:rPr>
              <a:t>: NĂNG LƯỢNG</a:t>
            </a:r>
          </a:p>
        </p:txBody>
      </p:sp>
      <p:sp>
        <p:nvSpPr>
          <p:cNvPr id="3" name="TextBox 2">
            <a:extLst>
              <a:ext uri="{FF2B5EF4-FFF2-40B4-BE49-F238E27FC236}">
                <a16:creationId xmlns:a16="http://schemas.microsoft.com/office/drawing/2014/main" id="{36F09671-1B73-4A45-A080-1ADC90CD2DDB}"/>
              </a:ext>
            </a:extLst>
          </p:cNvPr>
          <p:cNvSpPr txBox="1"/>
          <p:nvPr/>
        </p:nvSpPr>
        <p:spPr>
          <a:xfrm>
            <a:off x="7386784" y="5252720"/>
            <a:ext cx="3758736" cy="830997"/>
          </a:xfrm>
          <a:prstGeom prst="rect">
            <a:avLst/>
          </a:prstGeom>
          <a:noFill/>
        </p:spPr>
        <p:txBody>
          <a:bodyPr wrap="square" rtlCol="0">
            <a:spAutoFit/>
          </a:bodyPr>
          <a:lstStyle/>
          <a:p>
            <a:r>
              <a:rPr lang="en-US" sz="2400" b="1" dirty="0">
                <a:solidFill>
                  <a:srgbClr val="FF0000"/>
                </a:solidFill>
              </a:rPr>
              <a:t>KHOA HỌC TỰ NHIÊN 6</a:t>
            </a:r>
          </a:p>
          <a:p>
            <a:r>
              <a:rPr lang="en-US" sz="2400" b="1" dirty="0">
                <a:solidFill>
                  <a:srgbClr val="FF0000"/>
                </a:solidFill>
              </a:rPr>
              <a:t>GV : HỒ HIỆP</a:t>
            </a:r>
          </a:p>
        </p:txBody>
      </p:sp>
    </p:spTree>
    <p:extLst>
      <p:ext uri="{BB962C8B-B14F-4D97-AF65-F5344CB8AC3E}">
        <p14:creationId xmlns:p14="http://schemas.microsoft.com/office/powerpoint/2010/main" val="2603269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232" y="124690"/>
            <a:ext cx="11534368" cy="1650721"/>
          </a:xfrm>
        </p:spPr>
        <p:txBody>
          <a:bodyPr>
            <a:noAutofit/>
          </a:bodyPr>
          <a:lstStyle/>
          <a:p>
            <a:pPr lvl="0" algn="just">
              <a:lnSpc>
                <a:spcPct val="120000"/>
              </a:lnSpc>
            </a:pPr>
            <a:r>
              <a:rPr lang="vi-VN" sz="2800" dirty="0">
                <a:solidFill>
                  <a:srgbClr val="002060"/>
                </a:solidFill>
                <a:latin typeface="Times New Roman" pitchFamily="18" charset="0"/>
                <a:cs typeface="Times New Roman" pitchFamily="18" charset="0"/>
              </a:rPr>
              <a:t>Gió là nguồn năng lượng tái tạo được sử dụng rộng rãi thứ hai, vì công suất điện gió lắp đặt trên toàn cầu đã vượt quá 563GW vào năm 2018, chiếm khoảng 24% tổng công suất phát năng lượng tái tạo của thế giới.</a:t>
            </a:r>
            <a:endParaRPr lang="en-US" sz="2800" dirty="0">
              <a:solidFill>
                <a:srgbClr val="002060"/>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885" y="1925783"/>
            <a:ext cx="9731829" cy="4807527"/>
          </a:xfrm>
          <a:prstGeom prst="rect">
            <a:avLst/>
          </a:prstGeom>
        </p:spPr>
      </p:pic>
    </p:spTree>
    <p:extLst>
      <p:ext uri="{BB962C8B-B14F-4D97-AF65-F5344CB8AC3E}">
        <p14:creationId xmlns:p14="http://schemas.microsoft.com/office/powerpoint/2010/main" val="1558763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4442"/>
            <a:ext cx="11538857" cy="1416501"/>
          </a:xfrm>
        </p:spPr>
        <p:txBody>
          <a:bodyPr>
            <a:noAutofit/>
          </a:bodyPr>
          <a:lstStyle/>
          <a:p>
            <a:pPr algn="just">
              <a:lnSpc>
                <a:spcPct val="120000"/>
              </a:lnSpc>
            </a:pPr>
            <a:r>
              <a:rPr lang="en-US" sz="2800" dirty="0">
                <a:solidFill>
                  <a:srgbClr val="002060"/>
                </a:solidFill>
                <a:latin typeface="Times New Roman" pitchFamily="18" charset="0"/>
                <a:cs typeface="Times New Roman" pitchFamily="18" charset="0"/>
              </a:rPr>
              <a:t>	</a:t>
            </a:r>
            <a:r>
              <a:rPr lang="vi-VN" sz="2800" dirty="0">
                <a:solidFill>
                  <a:srgbClr val="002060"/>
                </a:solidFill>
                <a:latin typeface="Times New Roman" pitchFamily="18" charset="0"/>
                <a:cs typeface="Times New Roman" pitchFamily="18" charset="0"/>
              </a:rPr>
              <a:t>Công suất lắp đặt hơn 486GW khiến năng lượng </a:t>
            </a:r>
            <a:r>
              <a:rPr lang="en-US" sz="2800" dirty="0">
                <a:solidFill>
                  <a:srgbClr val="002060"/>
                </a:solidFill>
                <a:latin typeface="Times New Roman" pitchFamily="18" charset="0"/>
                <a:cs typeface="Times New Roman" pitchFamily="18" charset="0"/>
              </a:rPr>
              <a:t>M</a:t>
            </a:r>
            <a:r>
              <a:rPr lang="vi-VN" sz="2800" dirty="0">
                <a:solidFill>
                  <a:srgbClr val="002060"/>
                </a:solidFill>
                <a:latin typeface="Times New Roman" pitchFamily="18" charset="0"/>
                <a:cs typeface="Times New Roman" pitchFamily="18" charset="0"/>
              </a:rPr>
              <a:t>ặt </a:t>
            </a:r>
            <a:r>
              <a:rPr lang="en-US" sz="2800" dirty="0">
                <a:solidFill>
                  <a:srgbClr val="002060"/>
                </a:solidFill>
                <a:latin typeface="Times New Roman" pitchFamily="18" charset="0"/>
                <a:cs typeface="Times New Roman" pitchFamily="18" charset="0"/>
              </a:rPr>
              <a:t>T</a:t>
            </a:r>
            <a:r>
              <a:rPr lang="vi-VN" sz="2800" dirty="0">
                <a:solidFill>
                  <a:srgbClr val="002060"/>
                </a:solidFill>
                <a:latin typeface="Times New Roman" pitchFamily="18" charset="0"/>
                <a:cs typeface="Times New Roman" pitchFamily="18" charset="0"/>
              </a:rPr>
              <a:t>rời trở thành nguồn điện tái tạo lớn thứ ba trên thế giới, với công nghệ quang điện (PV) đang chiếm ưu thế. Việc sử dụng công nghệ tập trung điện mặt trời (CSP) cũng đang gia tăng, với công suất lắp đặt CSP toàn cầu đạt 5,5GW vào cuối năm 2018.</a:t>
            </a:r>
            <a:endParaRPr lang="en-US" sz="2800" dirty="0">
              <a:solidFill>
                <a:srgbClr val="002060"/>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309" y="2884714"/>
            <a:ext cx="8215313" cy="3973286"/>
          </a:xfrm>
          <a:prstGeom prst="rect">
            <a:avLst/>
          </a:prstGeom>
        </p:spPr>
      </p:pic>
    </p:spTree>
    <p:extLst>
      <p:ext uri="{BB962C8B-B14F-4D97-AF65-F5344CB8AC3E}">
        <p14:creationId xmlns:p14="http://schemas.microsoft.com/office/powerpoint/2010/main" val="1715449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hoc24.vn/source/V%E1%BA%ADt%20l%C3%AD%209/Ch%C6%B0%C6%A1ng%204-%20N%C4%83ng%20l%C6%B0%E1%BB%A3ng/253aebfc7b06d8b06cfb1bacb73adaa0.gif"/>
          <p:cNvPicPr/>
          <p:nvPr/>
        </p:nvPicPr>
        <p:blipFill>
          <a:blip r:embed="rId2">
            <a:extLst>
              <a:ext uri="{28A0092B-C50C-407E-A947-70E740481C1C}">
                <a14:useLocalDpi xmlns:a14="http://schemas.microsoft.com/office/drawing/2010/main" val="0"/>
              </a:ext>
            </a:extLst>
          </a:blip>
          <a:srcRect/>
          <a:stretch>
            <a:fillRect/>
          </a:stretch>
        </p:blipFill>
        <p:spPr bwMode="auto">
          <a:xfrm>
            <a:off x="250371" y="235527"/>
            <a:ext cx="11723915" cy="6303819"/>
          </a:xfrm>
          <a:prstGeom prst="rect">
            <a:avLst/>
          </a:prstGeom>
          <a:noFill/>
          <a:ln>
            <a:noFill/>
          </a:ln>
        </p:spPr>
      </p:pic>
    </p:spTree>
    <p:extLst>
      <p:ext uri="{BB962C8B-B14F-4D97-AF65-F5344CB8AC3E}">
        <p14:creationId xmlns:p14="http://schemas.microsoft.com/office/powerpoint/2010/main" val="1470597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51630"/>
            <a:ext cx="6666411" cy="1325563"/>
          </a:xfrm>
        </p:spPr>
        <p:txBody>
          <a:bodyPr>
            <a:noAutofit/>
          </a:bodyPr>
          <a:lstStyle/>
          <a:p>
            <a:pPr>
              <a:lnSpc>
                <a:spcPct val="120000"/>
              </a:lnSpc>
            </a:pPr>
            <a:r>
              <a:rPr lang="en-US" sz="2800" dirty="0">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Điện sinh học </a:t>
            </a:r>
            <a:r>
              <a:rPr lang="en-US" sz="2800" dirty="0">
                <a:latin typeface="Times New Roman" pitchFamily="18" charset="0"/>
                <a:cs typeface="Times New Roman" pitchFamily="18" charset="0"/>
              </a:rPr>
              <a:t>là nguồn điện tái tạo </a:t>
            </a:r>
            <a:r>
              <a:rPr lang="en-US" sz="2800" dirty="0">
                <a:solidFill>
                  <a:srgbClr val="FF0000"/>
                </a:solidFill>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thứ tư </a:t>
            </a:r>
            <a:r>
              <a:rPr lang="en-US" sz="2800" dirty="0">
                <a:latin typeface="Times New Roman" pitchFamily="18" charset="0"/>
                <a:cs typeface="Times New Roman" pitchFamily="18" charset="0"/>
              </a:rPr>
              <a:t>sau thủy điện, gió và mặt trời.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ròng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vượt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117GW,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317TWh </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 2010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495TWh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 2018.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khối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đặc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liệu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viên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nén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gỗ</a:t>
            </a:r>
            <a:r>
              <a:rPr lang="en-US" sz="2800" dirty="0">
                <a:solidFill>
                  <a:srgbClr val="0000FF"/>
                </a:solidFill>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phụ</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phẩm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nghiệp</a:t>
            </a:r>
            <a:r>
              <a:rPr lang="en-US" sz="2800" dirty="0">
                <a:latin typeface="Times New Roman" pitchFamily="18" charset="0"/>
                <a:cs typeface="Times New Roman" pitchFamily="18" charset="0"/>
              </a:rPr>
              <a:t>.</a:t>
            </a:r>
            <a:br>
              <a:rPr lang="en-US" sz="2800" dirty="0">
                <a:latin typeface="Times New Roman" pitchFamily="18" charset="0"/>
                <a:cs typeface="Times New Roman" pitchFamily="18" charset="0"/>
              </a:rPr>
            </a:br>
            <a:endParaRPr lang="en-US" sz="2800" dirty="0">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3552" y="729344"/>
            <a:ext cx="4703648" cy="5442856"/>
          </a:xfrm>
          <a:prstGeom prst="rect">
            <a:avLst/>
          </a:prstGeom>
        </p:spPr>
      </p:pic>
    </p:spTree>
    <p:extLst>
      <p:ext uri="{BB962C8B-B14F-4D97-AF65-F5344CB8AC3E}">
        <p14:creationId xmlns:p14="http://schemas.microsoft.com/office/powerpoint/2010/main" val="2637202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495756"/>
            <a:ext cx="10390414" cy="1325563"/>
          </a:xfrm>
        </p:spPr>
        <p:txBody>
          <a:bodyPr>
            <a:noAutofit/>
          </a:bodyPr>
          <a:lstStyle/>
          <a:p>
            <a:pPr lvl="0">
              <a:lnSpc>
                <a:spcPct val="120000"/>
              </a:lnSpc>
            </a:pPr>
            <a:r>
              <a:rPr lang="vi-VN" sz="2800" dirty="0">
                <a:latin typeface="Times New Roman" pitchFamily="18" charset="0"/>
                <a:cs typeface="Times New Roman" pitchFamily="18" charset="0"/>
              </a:rPr>
              <a:t>Công suất phát </a:t>
            </a:r>
            <a:r>
              <a:rPr lang="vi-VN" sz="2800" dirty="0">
                <a:solidFill>
                  <a:srgbClr val="FF0000"/>
                </a:solidFill>
                <a:latin typeface="Times New Roman" pitchFamily="18" charset="0"/>
                <a:cs typeface="Times New Roman" pitchFamily="18" charset="0"/>
              </a:rPr>
              <a:t>điện địa nhiệt </a:t>
            </a:r>
            <a:r>
              <a:rPr lang="vi-VN" sz="2800" dirty="0">
                <a:latin typeface="Times New Roman" pitchFamily="18" charset="0"/>
                <a:cs typeface="Times New Roman" pitchFamily="18" charset="0"/>
              </a:rPr>
              <a:t>toàn cầu đã vượt quá 13,2GW vào năm 2018, khiến nó trở thành nguồn tái tạo </a:t>
            </a:r>
            <a:r>
              <a:rPr lang="vi-VN" sz="2800" dirty="0">
                <a:solidFill>
                  <a:srgbClr val="FF0000"/>
                </a:solidFill>
                <a:latin typeface="Times New Roman" pitchFamily="18" charset="0"/>
                <a:cs typeface="Times New Roman" pitchFamily="18" charset="0"/>
              </a:rPr>
              <a:t>lớn thứ năm </a:t>
            </a:r>
            <a:r>
              <a:rPr lang="vi-VN" sz="2800" dirty="0">
                <a:latin typeface="Times New Roman" pitchFamily="18" charset="0"/>
                <a:cs typeface="Times New Roman" pitchFamily="18" charset="0"/>
              </a:rPr>
              <a:t>để phát điện. Sản lượng điện địa nhiệt vượt 85TWh vào năm 2018.</a:t>
            </a:r>
            <a:br>
              <a:rPr lang="en-US" sz="2800" dirty="0">
                <a:latin typeface="Times New Roman" pitchFamily="18" charset="0"/>
                <a:cs typeface="Times New Roman" pitchFamily="18" charset="0"/>
              </a:rPr>
            </a:br>
            <a:endParaRPr lang="en-US" sz="2800" dirty="0">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6574" y="1950831"/>
            <a:ext cx="6598852" cy="4798312"/>
          </a:xfrm>
          <a:prstGeom prst="rect">
            <a:avLst/>
          </a:prstGeom>
        </p:spPr>
      </p:pic>
    </p:spTree>
    <p:extLst>
      <p:ext uri="{BB962C8B-B14F-4D97-AF65-F5344CB8AC3E}">
        <p14:creationId xmlns:p14="http://schemas.microsoft.com/office/powerpoint/2010/main" val="1383016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4398945" y="1569005"/>
            <a:ext cx="5938979" cy="4690038"/>
          </a:xfrm>
        </p:spPr>
        <p:txBody>
          <a:bodyPr>
            <a:normAutofit lnSpcReduction="10000"/>
          </a:bodyPr>
          <a:lstStyle/>
          <a:p>
            <a:pPr marL="514350" indent="-514350" algn="just">
              <a:lnSpc>
                <a:spcPct val="120000"/>
              </a:lnSpc>
              <a:spcBef>
                <a:spcPts val="0"/>
              </a:spcBef>
              <a:buAutoNum type="arabicPeriod"/>
            </a:pP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Hình</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thức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HS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làm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việc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nhóm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a:t>
            </a:r>
          </a:p>
          <a:p>
            <a:pPr marL="514350" indent="-514350" algn="just">
              <a:lnSpc>
                <a:spcPct val="120000"/>
              </a:lnSpc>
              <a:spcBef>
                <a:spcPts val="0"/>
              </a:spcBef>
              <a:buAutoNum type="arabicPeriod"/>
            </a:pP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Nhiệm</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vụ</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p>
          <a:p>
            <a:pPr marL="0" indent="0" algn="just">
              <a:lnSpc>
                <a:spcPct val="120000"/>
              </a:lnSpc>
              <a:spcBef>
                <a:spcPts val="0"/>
              </a:spcBef>
              <a:buNone/>
            </a:pP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2.1.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Tóm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tắt</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nội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dung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bài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học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dưới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dạng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sơ</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đồ</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tư</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duy</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p>
          <a:p>
            <a:pPr marL="0" indent="0" algn="just">
              <a:lnSpc>
                <a:spcPct val="120000"/>
              </a:lnSpc>
              <a:spcBef>
                <a:spcPts val="0"/>
              </a:spcBef>
              <a:buNone/>
            </a:pP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2.2.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Đưa</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ra</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các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giải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pháp</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thiết</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kế</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Ngôi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nhà</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xanh</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tiết</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kiệm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năng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lượng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32BFD7B4-3A14-4F51-8905-A4FC08221223}"/>
              </a:ext>
            </a:extLst>
          </p:cNvPr>
          <p:cNvSpPr txBox="1"/>
          <p:nvPr/>
        </p:nvSpPr>
        <p:spPr>
          <a:xfrm>
            <a:off x="838200" y="313577"/>
            <a:ext cx="10515600" cy="646331"/>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CỦNG CỐ</a:t>
            </a:r>
          </a:p>
        </p:txBody>
      </p:sp>
      <p:pic>
        <p:nvPicPr>
          <p:cNvPr id="2" name="Countdown 5 minutes-Nho">
            <a:hlinkClick r:id="" action="ppaction://media"/>
            <a:extLst>
              <a:ext uri="{FF2B5EF4-FFF2-40B4-BE49-F238E27FC236}">
                <a16:creationId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6081" b="6081"/>
          <a:stretch/>
        </p:blipFill>
        <p:spPr>
          <a:xfrm>
            <a:off x="376433" y="4361583"/>
            <a:ext cx="2376854" cy="1360550"/>
          </a:xfrm>
          <a:prstGeom prst="rect">
            <a:avLst/>
          </a:prstGeom>
        </p:spPr>
      </p:pic>
      <p:pic>
        <p:nvPicPr>
          <p:cNvPr id="9" name="Graphic 8">
            <a:extLst>
              <a:ext uri="{FF2B5EF4-FFF2-40B4-BE49-F238E27FC236}">
                <a16:creationId xmlns:a16="http://schemas.microsoft.com/office/drawing/2014/main" id="{96A0E7E3-845D-4751-854C-80431DBDF2C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5519" y="1135867"/>
            <a:ext cx="2507550" cy="2907304"/>
          </a:xfrm>
          <a:prstGeom prst="rect">
            <a:avLst/>
          </a:prstGeom>
        </p:spPr>
      </p:pic>
    </p:spTree>
    <p:extLst>
      <p:ext uri="{BB962C8B-B14F-4D97-AF65-F5344CB8AC3E}">
        <p14:creationId xmlns:p14="http://schemas.microsoft.com/office/powerpoint/2010/main" val="48140209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extBox 2"/>
          <p:cNvSpPr txBox="1"/>
          <p:nvPr/>
        </p:nvSpPr>
        <p:spPr>
          <a:xfrm>
            <a:off x="1210627" y="1928346"/>
            <a:ext cx="9726208" cy="2485745"/>
          </a:xfrm>
          <a:prstGeom prst="rect">
            <a:avLst/>
          </a:prstGeom>
          <a:noFill/>
        </p:spPr>
        <p:txBody>
          <a:bodyPr wrap="square" rtlCol="0">
            <a:spAutoFit/>
          </a:bodyPr>
          <a:lstStyle/>
          <a:p>
            <a:pPr algn="ctr">
              <a:lnSpc>
                <a:spcPct val="150000"/>
              </a:lnSpc>
            </a:pPr>
            <a:r>
              <a:rPr lang="en-US" sz="3600" b="1" dirty="0">
                <a:solidFill>
                  <a:srgbClr val="0000FF"/>
                </a:solidFill>
                <a:latin typeface="Times New Roman" pitchFamily="18" charset="0"/>
                <a:cs typeface="Times New Roman" pitchFamily="18" charset="0"/>
              </a:rPr>
              <a:t>VÍ DỤ VỀ Ý TƯỞNG XÂY DỰNG NGÔI NHÀ XANH TRONG TƯƠNG LAI NHẰM TIẾT KIỆM NĂNG LƯỢNG</a:t>
            </a:r>
          </a:p>
        </p:txBody>
      </p:sp>
    </p:spTree>
    <p:extLst>
      <p:ext uri="{BB962C8B-B14F-4D97-AF65-F5344CB8AC3E}">
        <p14:creationId xmlns:p14="http://schemas.microsoft.com/office/powerpoint/2010/main" val="2159420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 indoor, table&#10;&#10;Description automatically generated">
            <a:extLst>
              <a:ext uri="{FF2B5EF4-FFF2-40B4-BE49-F238E27FC236}">
                <a16:creationId xmlns:a16="http://schemas.microsoft.com/office/drawing/2014/main" id="{972214A1-7825-4FDB-BE63-5ABA183DEFB8}"/>
              </a:ext>
            </a:extLst>
          </p:cNvPr>
          <p:cNvPicPr>
            <a:picLocks noChangeAspect="1"/>
          </p:cNvPicPr>
          <p:nvPr/>
        </p:nvPicPr>
        <p:blipFill rotWithShape="1">
          <a:blip r:embed="rId2">
            <a:extLst>
              <a:ext uri="{28A0092B-C50C-407E-A947-70E740481C1C}">
                <a14:useLocalDpi xmlns:a14="http://schemas.microsoft.com/office/drawing/2010/main" val="0"/>
              </a:ext>
            </a:extLst>
          </a:blip>
          <a:srcRect t="18837" b="6163"/>
          <a:stretch/>
        </p:blipFill>
        <p:spPr>
          <a:xfrm>
            <a:off x="838218" y="10"/>
            <a:ext cx="10515583" cy="6857990"/>
          </a:xfrm>
          <a:prstGeom prst="rect">
            <a:avLst/>
          </a:prstGeom>
        </p:spPr>
      </p:pic>
      <p:pic>
        <p:nvPicPr>
          <p:cNvPr id="5" name="Picture 4">
            <a:extLst>
              <a:ext uri="{FF2B5EF4-FFF2-40B4-BE49-F238E27FC236}">
                <a16:creationId xmlns:a16="http://schemas.microsoft.com/office/drawing/2014/main" id="{B21C45BF-6128-4043-A733-A7CA4D5B7D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985" r="1" b="1"/>
          <a:stretch/>
        </p:blipFill>
        <p:spPr>
          <a:xfrm>
            <a:off x="5205116" y="3"/>
            <a:ext cx="6148687"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542921194"/>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36B437-B478-4888-ABB8-08E36A4B9B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845" r="1" b="1"/>
          <a:stretch/>
        </p:blipFill>
        <p:spPr>
          <a:xfrm>
            <a:off x="1672973" y="10"/>
            <a:ext cx="8846054" cy="6857990"/>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Tree>
    <p:extLst>
      <p:ext uri="{BB962C8B-B14F-4D97-AF65-F5344CB8AC3E}">
        <p14:creationId xmlns:p14="http://schemas.microsoft.com/office/powerpoint/2010/main" val="21530013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6743E1-2DFC-4963-A6A7-EC3DF8425E5B}"/>
              </a:ext>
            </a:extLst>
          </p:cNvPr>
          <p:cNvSpPr>
            <a:spLocks noGrp="1"/>
          </p:cNvSpPr>
          <p:nvPr>
            <p:ph idx="1"/>
          </p:nvPr>
        </p:nvSpPr>
        <p:spPr>
          <a:xfrm>
            <a:off x="3526971" y="1359763"/>
            <a:ext cx="8272624" cy="3865379"/>
          </a:xfrm>
        </p:spPr>
        <p:txBody>
          <a:bodyPr>
            <a:normAutofit/>
          </a:bodyPr>
          <a:lstStyle/>
          <a:p>
            <a:pPr marL="514350" indent="-514350" algn="just">
              <a:lnSpc>
                <a:spcPct val="120000"/>
              </a:lnSpc>
              <a:spcBef>
                <a:spcPts val="0"/>
              </a:spcBef>
              <a:buAutoNum type="arabicPeriod"/>
            </a:pP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Hình</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thức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HS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làm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việc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nhóm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a:t>
            </a:r>
          </a:p>
          <a:p>
            <a:pPr marL="514350" indent="-514350" algn="just">
              <a:lnSpc>
                <a:spcPct val="120000"/>
              </a:lnSpc>
              <a:spcBef>
                <a:spcPts val="0"/>
              </a:spcBef>
              <a:buAutoNum type="arabicPeriod"/>
            </a:pP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Nhiệm</a:t>
            </a: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dirty="0" err="1">
                <a:highlight>
                  <a:srgbClr val="FFFFFF"/>
                </a:highlight>
                <a:latin typeface="Arial" panose="020B0604020202020204" pitchFamily="34" charset="0"/>
                <a:ea typeface="A3.NotoSans-San" panose="020B0502040504020204" pitchFamily="34" charset="0"/>
                <a:cs typeface="Arial" panose="020B0604020202020204" pitchFamily="34" charset="0"/>
              </a:rPr>
              <a:t>vụ</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p>
          <a:p>
            <a:pPr marL="0" indent="0" algn="just">
              <a:lnSpc>
                <a:spcPct val="120000"/>
              </a:lnSpc>
              <a:spcBef>
                <a:spcPts val="0"/>
              </a:spcBef>
              <a:buNone/>
            </a:pPr>
            <a:r>
              <a:rPr lang="en-US" sz="3200" b="1" dirty="0">
                <a:highlight>
                  <a:srgbClr val="FFFFFF"/>
                </a:highlight>
                <a:latin typeface="Arial" panose="020B0604020202020204" pitchFamily="34" charset="0"/>
                <a:ea typeface="A3.NotoSans-San" panose="020B0502040504020204" pitchFamily="34" charset="0"/>
                <a:cs typeface="Arial" panose="020B0604020202020204" pitchFamily="34" charset="0"/>
              </a:rPr>
              <a:t>THIẾT KẾ MÔ HÌNH NGÔI NHÀ XANH</a:t>
            </a:r>
          </a:p>
          <a:p>
            <a:pPr marL="0" indent="0" algn="just">
              <a:lnSpc>
                <a:spcPct val="120000"/>
              </a:lnSpc>
              <a:spcBef>
                <a:spcPts val="0"/>
              </a:spcBef>
              <a:buNone/>
            </a:pPr>
            <a:r>
              <a:rPr lang="en-US" sz="3200" b="1" i="1" dirty="0" err="1">
                <a:highlight>
                  <a:srgbClr val="FFFFFF"/>
                </a:highlight>
                <a:latin typeface="Arial" panose="020B0604020202020204" pitchFamily="34" charset="0"/>
                <a:ea typeface="A3.NotoSans-San" panose="020B0502040504020204" pitchFamily="34" charset="0"/>
                <a:cs typeface="Arial" panose="020B0604020202020204" pitchFamily="34" charset="0"/>
              </a:rPr>
              <a:t>Yêu</a:t>
            </a:r>
            <a:r>
              <a:rPr lang="en-US" sz="3200" b="1" i="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i="1" dirty="0" err="1">
                <a:highlight>
                  <a:srgbClr val="FFFFFF"/>
                </a:highlight>
                <a:latin typeface="Arial" panose="020B0604020202020204" pitchFamily="34" charset="0"/>
                <a:ea typeface="A3.NotoSans-San" panose="020B0502040504020204" pitchFamily="34" charset="0"/>
                <a:cs typeface="Arial" panose="020B0604020202020204" pitchFamily="34" charset="0"/>
              </a:rPr>
              <a:t>cầu</a:t>
            </a:r>
            <a:r>
              <a:rPr lang="en-US" sz="3200" b="1" i="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i="1" dirty="0" err="1">
                <a:highlight>
                  <a:srgbClr val="FFFFFF"/>
                </a:highlight>
                <a:latin typeface="Arial" panose="020B0604020202020204" pitchFamily="34" charset="0"/>
                <a:ea typeface="A3.NotoSans-San" panose="020B0502040504020204" pitchFamily="34" charset="0"/>
                <a:cs typeface="Arial" panose="020B0604020202020204" pitchFamily="34" charset="0"/>
              </a:rPr>
              <a:t>sản</a:t>
            </a:r>
            <a:r>
              <a:rPr lang="en-US" sz="3200" b="1" i="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b="1" i="1" dirty="0" err="1">
                <a:highlight>
                  <a:srgbClr val="FFFFFF"/>
                </a:highlight>
                <a:latin typeface="Arial" panose="020B0604020202020204" pitchFamily="34" charset="0"/>
                <a:ea typeface="A3.NotoSans-San" panose="020B0502040504020204" pitchFamily="34" charset="0"/>
                <a:cs typeface="Arial" panose="020B0604020202020204" pitchFamily="34" charset="0"/>
              </a:rPr>
              <a:t>phẩm</a:t>
            </a:r>
            <a:r>
              <a:rPr lang="en-US" sz="3200" b="1" i="1"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hiện</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thực</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hóa</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ý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tưởng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của</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nhóm</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mình</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dưới</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dạng</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mô</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3200" dirty="0" err="1">
                <a:highlight>
                  <a:srgbClr val="FFFFFF"/>
                </a:highlight>
                <a:latin typeface="Arial" panose="020B0604020202020204" pitchFamily="34" charset="0"/>
                <a:ea typeface="A3.NotoSans-San" panose="020B0502040504020204" pitchFamily="34" charset="0"/>
                <a:cs typeface="Arial" panose="020B0604020202020204" pitchFamily="34" charset="0"/>
              </a:rPr>
              <a:t>hình</a:t>
            </a:r>
            <a:r>
              <a:rPr lang="en-US" sz="3200" dirty="0">
                <a:highlight>
                  <a:srgbClr val="FFFFFF"/>
                </a:highlight>
                <a:latin typeface="Arial" panose="020B0604020202020204" pitchFamily="34" charset="0"/>
                <a:ea typeface="A3.NotoSans-San" panose="020B0502040504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32BFD7B4-3A14-4F51-8905-A4FC08221223}"/>
              </a:ext>
            </a:extLst>
          </p:cNvPr>
          <p:cNvSpPr txBox="1"/>
          <p:nvPr/>
        </p:nvSpPr>
        <p:spPr>
          <a:xfrm>
            <a:off x="978260" y="345898"/>
            <a:ext cx="10515600" cy="646331"/>
          </a:xfrm>
          <a:prstGeom prst="rect">
            <a:avLst/>
          </a:prstGeom>
          <a:noFill/>
        </p:spPr>
        <p:txBody>
          <a:bodyPr wrap="square" rtlCol="0">
            <a:spAutoFit/>
          </a:bodyPr>
          <a:lstStyle/>
          <a:p>
            <a:pPr algn="ctr"/>
            <a:r>
              <a:rPr lang="en-US" sz="3600" b="1" dirty="0">
                <a:solidFill>
                  <a:srgbClr val="C00000"/>
                </a:solidFill>
                <a:latin typeface="Times New Roman" panose="02020603050405020304" pitchFamily="18" charset="0"/>
                <a:cs typeface="Times New Roman" panose="02020603050405020304" pitchFamily="18" charset="0"/>
              </a:rPr>
              <a:t>NHIỆM VỤ VỀ NHÀ</a:t>
            </a:r>
          </a:p>
        </p:txBody>
      </p:sp>
      <p:pic>
        <p:nvPicPr>
          <p:cNvPr id="8" name="Graphic 7">
            <a:extLst>
              <a:ext uri="{FF2B5EF4-FFF2-40B4-BE49-F238E27FC236}">
                <a16:creationId xmlns:a16="http://schemas.microsoft.com/office/drawing/2014/main" id="{C03D23B8-42A7-4DE8-AFA6-A3C0D0B8B97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2405" y="1359763"/>
            <a:ext cx="2798630" cy="3244788"/>
          </a:xfrm>
          <a:prstGeom prst="rect">
            <a:avLst/>
          </a:prstGeom>
        </p:spPr>
      </p:pic>
    </p:spTree>
    <p:extLst>
      <p:ext uri="{BB962C8B-B14F-4D97-AF65-F5344CB8AC3E}">
        <p14:creationId xmlns:p14="http://schemas.microsoft.com/office/powerpoint/2010/main" val="126949772"/>
      </p:ext>
    </p:extLst>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0677" y="331073"/>
            <a:ext cx="4508962" cy="584775"/>
          </a:xfrm>
          <a:prstGeom prst="rect">
            <a:avLst/>
          </a:prstGeom>
          <a:noFill/>
        </p:spPr>
        <p:txBody>
          <a:bodyPr wrap="square" rtlCol="0">
            <a:spAutoFit/>
          </a:bodyPr>
          <a:lstStyle/>
          <a:p>
            <a:pPr algn="ctr"/>
            <a:r>
              <a:rPr lang="en-US" sz="3200" b="1" u="sng" dirty="0">
                <a:solidFill>
                  <a:srgbClr val="FF0000"/>
                </a:solidFill>
                <a:latin typeface="Times New Roman" pitchFamily="18" charset="0"/>
                <a:cs typeface="Times New Roman" pitchFamily="18" charset="0"/>
              </a:rPr>
              <a:t>NỘI DUNG</a:t>
            </a:r>
          </a:p>
        </p:txBody>
      </p:sp>
      <p:sp>
        <p:nvSpPr>
          <p:cNvPr id="3" name="TextBox 2"/>
          <p:cNvSpPr txBox="1"/>
          <p:nvPr/>
        </p:nvSpPr>
        <p:spPr>
          <a:xfrm>
            <a:off x="1392868" y="1073837"/>
            <a:ext cx="7647709" cy="584775"/>
          </a:xfrm>
          <a:prstGeom prst="rect">
            <a:avLst/>
          </a:prstGeom>
          <a:noFill/>
        </p:spPr>
        <p:txBody>
          <a:bodyPr wrap="square" rtlCol="0">
            <a:spAutoFit/>
          </a:bodyPr>
          <a:lstStyle/>
          <a:p>
            <a:r>
              <a:rPr lang="en-US" sz="3200" dirty="0">
                <a:solidFill>
                  <a:srgbClr val="0000FF"/>
                </a:solidFill>
                <a:latin typeface="Times New Roman" pitchFamily="18" charset="0"/>
                <a:cs typeface="Times New Roman" pitchFamily="18" charset="0"/>
              </a:rPr>
              <a:t>I. NHIÊN LIỆU</a:t>
            </a:r>
          </a:p>
        </p:txBody>
      </p:sp>
      <p:sp>
        <p:nvSpPr>
          <p:cNvPr id="5" name="TextBox 4"/>
          <p:cNvSpPr txBox="1"/>
          <p:nvPr/>
        </p:nvSpPr>
        <p:spPr>
          <a:xfrm>
            <a:off x="1379905" y="1816601"/>
            <a:ext cx="7420701" cy="584775"/>
          </a:xfrm>
          <a:prstGeom prst="rect">
            <a:avLst/>
          </a:prstGeom>
          <a:noFill/>
        </p:spPr>
        <p:txBody>
          <a:bodyPr wrap="square" rtlCol="0">
            <a:spAutoFit/>
          </a:bodyPr>
          <a:lstStyle/>
          <a:p>
            <a:r>
              <a:rPr lang="en-US" sz="3200" dirty="0">
                <a:solidFill>
                  <a:srgbClr val="0000FF"/>
                </a:solidFill>
                <a:latin typeface="Times New Roman" pitchFamily="18" charset="0"/>
                <a:cs typeface="Times New Roman" pitchFamily="18" charset="0"/>
              </a:rPr>
              <a:t>II. NĂNG LƯỢNG TÁI TẠO</a:t>
            </a:r>
          </a:p>
        </p:txBody>
      </p:sp>
      <p:sp>
        <p:nvSpPr>
          <p:cNvPr id="4" name="Rectangle 3"/>
          <p:cNvSpPr/>
          <p:nvPr/>
        </p:nvSpPr>
        <p:spPr>
          <a:xfrm>
            <a:off x="500742" y="3707901"/>
            <a:ext cx="11299371" cy="1813573"/>
          </a:xfrm>
          <a:prstGeom prst="rect">
            <a:avLst/>
          </a:prstGeom>
        </p:spPr>
        <p:txBody>
          <a:bodyPr wrap="square">
            <a:spAutoFit/>
          </a:bodyPr>
          <a:lstStyle/>
          <a:p>
            <a:pPr>
              <a:lnSpc>
                <a:spcPct val="120000"/>
              </a:lnSpc>
            </a:pPr>
            <a:r>
              <a:rPr lang="nl-NL" sz="3200" dirty="0">
                <a:solidFill>
                  <a:srgbClr val="002060"/>
                </a:solidFill>
                <a:latin typeface="Times New Roman" pitchFamily="18" charset="0"/>
                <a:cs typeface="Times New Roman" pitchFamily="18" charset="0"/>
              </a:rPr>
              <a:t> - Nêu được vật liệu giải phóng năng lượng, tạo ra nhiệt và ánh sáng khi bị đốt cháy gọi là nhiên liệu.</a:t>
            </a:r>
            <a:endParaRPr lang="en-US" sz="3200" dirty="0">
              <a:solidFill>
                <a:srgbClr val="002060"/>
              </a:solidFill>
              <a:latin typeface="Times New Roman" pitchFamily="18" charset="0"/>
              <a:cs typeface="Times New Roman" pitchFamily="18" charset="0"/>
            </a:endParaRPr>
          </a:p>
          <a:p>
            <a:pPr>
              <a:lnSpc>
                <a:spcPct val="120000"/>
              </a:lnSpc>
            </a:pPr>
            <a:r>
              <a:rPr lang="nl-NL" sz="3200" dirty="0">
                <a:solidFill>
                  <a:srgbClr val="002060"/>
                </a:solidFill>
                <a:latin typeface="Times New Roman" pitchFamily="18" charset="0"/>
                <a:cs typeface="Times New Roman" pitchFamily="18" charset="0"/>
              </a:rPr>
              <a:t> - Lấy được ví dụ về một số loại năng lượng tái tạo thông dụng.</a:t>
            </a:r>
            <a:endParaRPr lang="en-US" sz="3200" dirty="0">
              <a:solidFill>
                <a:srgbClr val="002060"/>
              </a:solidFill>
              <a:latin typeface="Times New Roman" pitchFamily="18" charset="0"/>
              <a:cs typeface="Times New Roman" pitchFamily="18" charset="0"/>
            </a:endParaRPr>
          </a:p>
        </p:txBody>
      </p:sp>
      <p:sp>
        <p:nvSpPr>
          <p:cNvPr id="6" name="TextBox 5"/>
          <p:cNvSpPr txBox="1"/>
          <p:nvPr/>
        </p:nvSpPr>
        <p:spPr>
          <a:xfrm>
            <a:off x="577631" y="3104951"/>
            <a:ext cx="4904510" cy="584775"/>
          </a:xfrm>
          <a:prstGeom prst="rect">
            <a:avLst/>
          </a:prstGeom>
          <a:noFill/>
        </p:spPr>
        <p:txBody>
          <a:bodyPr wrap="square" rtlCol="0">
            <a:spAutoFit/>
          </a:bodyPr>
          <a:lstStyle/>
          <a:p>
            <a:r>
              <a:rPr lang="en-US" sz="3200" dirty="0">
                <a:solidFill>
                  <a:srgbClr val="002060"/>
                </a:solidFill>
                <a:latin typeface="Times New Roman" pitchFamily="18" charset="0"/>
                <a:cs typeface="Times New Roman" pitchFamily="18" charset="0"/>
              </a:rPr>
              <a:t>- Yêu cầu cần đạt :</a:t>
            </a:r>
          </a:p>
        </p:txBody>
      </p:sp>
    </p:spTree>
    <p:extLst>
      <p:ext uri="{BB962C8B-B14F-4D97-AF65-F5344CB8AC3E}">
        <p14:creationId xmlns:p14="http://schemas.microsoft.com/office/powerpoint/2010/main" val="331700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3704" y="2201782"/>
            <a:ext cx="9806489" cy="1813573"/>
          </a:xfrm>
          <a:prstGeom prst="rect">
            <a:avLst/>
          </a:prstGeom>
          <a:noFill/>
        </p:spPr>
        <p:txBody>
          <a:bodyPr wrap="square" rtlCol="0">
            <a:spAutoFit/>
          </a:bodyPr>
          <a:lstStyle/>
          <a:p>
            <a:pPr>
              <a:lnSpc>
                <a:spcPct val="120000"/>
              </a:lnSpc>
            </a:pPr>
            <a:r>
              <a:rPr lang="en-US" sz="3200" dirty="0">
                <a:solidFill>
                  <a:srgbClr val="0000FF"/>
                </a:solidFill>
                <a:latin typeface="Times New Roman" pitchFamily="18" charset="0"/>
                <a:cs typeface="Times New Roman" pitchFamily="18" charset="0"/>
              </a:rPr>
              <a:t>KÊ TÊN NHIÊN LIỆU SỬ DỤNG TRONG THỰC TẾ MÀ GIA ĐÌNH EM THƯỜNG DÙNG VÀ 2 THIẾT BỊ SỬ DỤNG NHIÊN LIỆU ĐÓ ĐỂ HOẠT ĐỘNG </a:t>
            </a:r>
          </a:p>
        </p:txBody>
      </p:sp>
      <p:sp>
        <p:nvSpPr>
          <p:cNvPr id="3" name="Rectangle 2"/>
          <p:cNvSpPr/>
          <p:nvPr/>
        </p:nvSpPr>
        <p:spPr>
          <a:xfrm>
            <a:off x="4114918" y="390297"/>
            <a:ext cx="3647089" cy="523220"/>
          </a:xfrm>
          <a:prstGeom prst="rect">
            <a:avLst/>
          </a:prstGeom>
        </p:spPr>
        <p:txBody>
          <a:bodyPr wrap="none">
            <a:spAutoFit/>
          </a:bodyPr>
          <a:lstStyle/>
          <a:p>
            <a:r>
              <a:rPr lang="en-US" sz="2800" b="1" dirty="0">
                <a:solidFill>
                  <a:srgbClr val="FF0000"/>
                </a:solidFill>
                <a:latin typeface="Times New Roman" pitchFamily="18" charset="0"/>
                <a:cs typeface="Times New Roman" pitchFamily="18" charset="0"/>
              </a:rPr>
              <a:t>HOẠT ĐỘNG NHÓM</a:t>
            </a:r>
            <a:endParaRPr lang="en-US" sz="2800" dirty="0">
              <a:solidFill>
                <a:srgbClr val="FF0000"/>
              </a:solidFill>
            </a:endParaRPr>
          </a:p>
        </p:txBody>
      </p:sp>
      <p:pic>
        <p:nvPicPr>
          <p:cNvPr id="4" name="1 min Countdown có tiế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98528" y="1"/>
            <a:ext cx="2355273" cy="1664915"/>
          </a:xfrm>
          <a:prstGeom prst="rect">
            <a:avLst/>
          </a:prstGeom>
        </p:spPr>
      </p:pic>
    </p:spTree>
    <p:extLst>
      <p:ext uri="{BB962C8B-B14F-4D97-AF65-F5344CB8AC3E}">
        <p14:creationId xmlns:p14="http://schemas.microsoft.com/office/powerpoint/2010/main" val="370027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4" fill="hold" display="0">
                  <p:stCondLst>
                    <p:cond delay="indefinite"/>
                  </p:stCondLst>
                </p:cTn>
                <p:tgtEl>
                  <p:spTgt spid="4"/>
                </p:tgtEl>
              </p:cMediaNode>
            </p:video>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B16557-29A1-3011-0B7C-413CE0214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798" y="3635829"/>
            <a:ext cx="3903401" cy="3086033"/>
          </a:xfrm>
          <a:prstGeom prst="rect">
            <a:avLst/>
          </a:prstGeom>
        </p:spPr>
      </p:pic>
      <p:pic>
        <p:nvPicPr>
          <p:cNvPr id="7" name="Picture 6">
            <a:extLst>
              <a:ext uri="{FF2B5EF4-FFF2-40B4-BE49-F238E27FC236}">
                <a16:creationId xmlns:a16="http://schemas.microsoft.com/office/drawing/2014/main" id="{1499CE6C-9FDA-184F-EDEB-E0D15F763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2743" y="3766458"/>
            <a:ext cx="3102428" cy="2955406"/>
          </a:xfrm>
          <a:prstGeom prst="rect">
            <a:avLst/>
          </a:prstGeom>
        </p:spPr>
      </p:pic>
      <p:pic>
        <p:nvPicPr>
          <p:cNvPr id="9" name="Picture 8">
            <a:extLst>
              <a:ext uri="{FF2B5EF4-FFF2-40B4-BE49-F238E27FC236}">
                <a16:creationId xmlns:a16="http://schemas.microsoft.com/office/drawing/2014/main" id="{60F6E30B-0E2E-5E95-BC92-A554BE763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858" y="3766457"/>
            <a:ext cx="4019222" cy="2955405"/>
          </a:xfrm>
          <a:prstGeom prst="rect">
            <a:avLst/>
          </a:prstGeom>
        </p:spPr>
      </p:pic>
      <p:sp>
        <p:nvSpPr>
          <p:cNvPr id="13" name="TextBox 12">
            <a:extLst>
              <a:ext uri="{FF2B5EF4-FFF2-40B4-BE49-F238E27FC236}">
                <a16:creationId xmlns:a16="http://schemas.microsoft.com/office/drawing/2014/main" id="{39C9F89B-D0EF-C624-065B-A8461FE21AE0}"/>
              </a:ext>
            </a:extLst>
          </p:cNvPr>
          <p:cNvSpPr txBox="1"/>
          <p:nvPr/>
        </p:nvSpPr>
        <p:spPr>
          <a:xfrm>
            <a:off x="352912" y="125788"/>
            <a:ext cx="11486175" cy="3303212"/>
          </a:xfrm>
          <a:prstGeom prst="rect">
            <a:avLst/>
          </a:prstGeom>
          <a:noFill/>
        </p:spPr>
        <p:txBody>
          <a:bodyPr wrap="square" rtlCol="0">
            <a:spAutoFit/>
          </a:bodyPr>
          <a:lstStyle/>
          <a:p>
            <a:pPr marL="285750" indent="-285750">
              <a:lnSpc>
                <a:spcPct val="110000"/>
              </a:lnSpc>
              <a:buFontTx/>
              <a:buChar char="-"/>
            </a:pPr>
            <a:r>
              <a:rPr lang="en-US" sz="3200" dirty="0" err="1">
                <a:solidFill>
                  <a:srgbClr val="002060"/>
                </a:solidFill>
                <a:latin typeface="Times New Roman" panose="02020603050405020304" pitchFamily="18" charset="0"/>
                <a:cs typeface="Times New Roman" panose="02020603050405020304" pitchFamily="18" charset="0"/>
              </a:rPr>
              <a:t>Những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nhiên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liệu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em</a:t>
            </a:r>
            <a:r>
              <a:rPr lang="en-US" sz="3200" dirty="0">
                <a:solidFill>
                  <a:srgbClr val="002060"/>
                </a:solidFill>
                <a:latin typeface="Times New Roman" panose="02020603050405020304" pitchFamily="18" charset="0"/>
                <a:cs typeface="Times New Roman" panose="02020603050405020304" pitchFamily="18" charset="0"/>
              </a:rPr>
              <a:t> dung: Than </a:t>
            </a:r>
            <a:r>
              <a:rPr lang="en-US" sz="3200" dirty="0" err="1">
                <a:solidFill>
                  <a:srgbClr val="002060"/>
                </a:solidFill>
                <a:latin typeface="Times New Roman" panose="02020603050405020304" pitchFamily="18" charset="0"/>
                <a:cs typeface="Times New Roman" panose="02020603050405020304" pitchFamily="18" charset="0"/>
              </a:rPr>
              <a:t>củi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xăng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khí</a:t>
            </a:r>
            <a:r>
              <a:rPr lang="en-US" sz="3200" dirty="0">
                <a:solidFill>
                  <a:srgbClr val="002060"/>
                </a:solidFill>
                <a:latin typeface="Times New Roman" panose="02020603050405020304" pitchFamily="18" charset="0"/>
                <a:cs typeface="Times New Roman" panose="02020603050405020304" pitchFamily="18" charset="0"/>
              </a:rPr>
              <a:t> gas</a:t>
            </a:r>
          </a:p>
          <a:p>
            <a:pPr marL="285750" indent="-285750">
              <a:lnSpc>
                <a:spcPct val="110000"/>
              </a:lnSpc>
              <a:buFontTx/>
              <a:buChar char="-"/>
            </a:pPr>
            <a:r>
              <a:rPr lang="en-US" sz="3200" dirty="0" err="1">
                <a:solidFill>
                  <a:srgbClr val="002060"/>
                </a:solidFill>
                <a:latin typeface="Times New Roman" panose="02020603050405020304" pitchFamily="18" charset="0"/>
                <a:cs typeface="Times New Roman" panose="02020603050405020304" pitchFamily="18" charset="0"/>
              </a:rPr>
              <a:t>Các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thiết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em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cs typeface="Times New Roman" panose="02020603050405020304" pitchFamily="18" charset="0"/>
              </a:rPr>
              <a:t> dung </a:t>
            </a:r>
            <a:r>
              <a:rPr lang="en-US" sz="3200" dirty="0" err="1">
                <a:solidFill>
                  <a:srgbClr val="002060"/>
                </a:solidFill>
                <a:latin typeface="Times New Roman" panose="02020603050405020304" pitchFamily="18" charset="0"/>
                <a:cs typeface="Times New Roman" panose="02020603050405020304" pitchFamily="18" charset="0"/>
              </a:rPr>
              <a:t>các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nhiên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liệu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đó</a:t>
            </a:r>
            <a:r>
              <a:rPr lang="en-US" sz="3200" dirty="0">
                <a:solidFill>
                  <a:srgbClr val="002060"/>
                </a:solidFill>
                <a:latin typeface="Times New Roman" panose="02020603050405020304" pitchFamily="18" charset="0"/>
                <a:cs typeface="Times New Roman" panose="02020603050405020304" pitchFamily="18" charset="0"/>
              </a:rPr>
              <a:t>:</a:t>
            </a:r>
          </a:p>
          <a:p>
            <a:pPr>
              <a:lnSpc>
                <a:spcPct val="110000"/>
              </a:lnSpc>
            </a:pP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Nhiên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liệu</a:t>
            </a:r>
            <a:r>
              <a:rPr lang="en-US" sz="3200" dirty="0">
                <a:solidFill>
                  <a:srgbClr val="002060"/>
                </a:solidFill>
                <a:latin typeface="Times New Roman" panose="02020603050405020304" pitchFamily="18" charset="0"/>
                <a:cs typeface="Times New Roman" panose="02020603050405020304" pitchFamily="18" charset="0"/>
              </a:rPr>
              <a:t> than </a:t>
            </a:r>
            <a:r>
              <a:rPr lang="en-US" sz="3200" dirty="0" err="1">
                <a:solidFill>
                  <a:srgbClr val="002060"/>
                </a:solidFill>
                <a:latin typeface="Times New Roman" panose="02020603050405020304" pitchFamily="18" charset="0"/>
                <a:cs typeface="Times New Roman" panose="02020603050405020304" pitchFamily="18" charset="0"/>
              </a:rPr>
              <a:t>củi</a:t>
            </a:r>
            <a:r>
              <a:rPr lang="en-US" sz="3200" dirty="0">
                <a:solidFill>
                  <a:srgbClr val="002060"/>
                </a:solidFill>
                <a:latin typeface="Times New Roman" panose="02020603050405020304" pitchFamily="18" charset="0"/>
                <a:cs typeface="Times New Roman" panose="02020603050405020304" pitchFamily="18" charset="0"/>
              </a:rPr>
              <a:t> dung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bếp</a:t>
            </a:r>
            <a:r>
              <a:rPr lang="en-US" sz="3200" dirty="0">
                <a:solidFill>
                  <a:srgbClr val="002060"/>
                </a:solidFill>
                <a:latin typeface="Times New Roman" panose="02020603050405020304" pitchFamily="18" charset="0"/>
                <a:cs typeface="Times New Roman" panose="02020603050405020304" pitchFamily="18" charset="0"/>
              </a:rPr>
              <a:t> than </a:t>
            </a:r>
            <a:r>
              <a:rPr lang="en-US" sz="3200" dirty="0" err="1">
                <a:solidFill>
                  <a:srgbClr val="002060"/>
                </a:solidFill>
                <a:latin typeface="Times New Roman" panose="02020603050405020304" pitchFamily="18" charset="0"/>
                <a:cs typeface="Times New Roman" panose="02020603050405020304" pitchFamily="18" charset="0"/>
              </a:rPr>
              <a:t>để</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nướng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thịt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ngô</a:t>
            </a:r>
            <a:r>
              <a:rPr lang="en-US" sz="3200" dirty="0">
                <a:solidFill>
                  <a:srgbClr val="002060"/>
                </a:solidFill>
                <a:latin typeface="Times New Roman" panose="02020603050405020304" pitchFamily="18" charset="0"/>
                <a:cs typeface="Times New Roman" panose="02020603050405020304" pitchFamily="18" charset="0"/>
              </a:rPr>
              <a:t> …)</a:t>
            </a:r>
          </a:p>
          <a:p>
            <a:pPr>
              <a:lnSpc>
                <a:spcPct val="110000"/>
              </a:lnSpc>
            </a:pP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Nhiên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liệu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khí</a:t>
            </a:r>
            <a:r>
              <a:rPr lang="en-US" sz="3200" dirty="0">
                <a:solidFill>
                  <a:srgbClr val="002060"/>
                </a:solidFill>
                <a:latin typeface="Times New Roman" panose="02020603050405020304" pitchFamily="18" charset="0"/>
                <a:cs typeface="Times New Roman" panose="02020603050405020304" pitchFamily="18" charset="0"/>
              </a:rPr>
              <a:t> gas dung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bếp</a:t>
            </a:r>
            <a:r>
              <a:rPr lang="en-US" sz="3200" dirty="0">
                <a:solidFill>
                  <a:srgbClr val="002060"/>
                </a:solidFill>
                <a:latin typeface="Times New Roman" panose="02020603050405020304" pitchFamily="18" charset="0"/>
                <a:cs typeface="Times New Roman" panose="02020603050405020304" pitchFamily="18" charset="0"/>
              </a:rPr>
              <a:t> ga </a:t>
            </a:r>
            <a:r>
              <a:rPr lang="en-US" sz="3200" dirty="0" err="1">
                <a:solidFill>
                  <a:srgbClr val="002060"/>
                </a:solidFill>
                <a:latin typeface="Times New Roman" panose="02020603050405020304" pitchFamily="18" charset="0"/>
                <a:cs typeface="Times New Roman" panose="02020603050405020304" pitchFamily="18" charset="0"/>
              </a:rPr>
              <a:t>để</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đun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nấu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thức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ăn</a:t>
            </a:r>
            <a:r>
              <a:rPr lang="en-US" sz="3200" dirty="0">
                <a:solidFill>
                  <a:srgbClr val="002060"/>
                </a:solidFill>
                <a:latin typeface="Times New Roman" panose="02020603050405020304" pitchFamily="18" charset="0"/>
                <a:cs typeface="Times New Roman" panose="02020603050405020304" pitchFamily="18" charset="0"/>
              </a:rPr>
              <a:t>….</a:t>
            </a:r>
          </a:p>
          <a:p>
            <a:pPr>
              <a:lnSpc>
                <a:spcPct val="110000"/>
              </a:lnSpc>
            </a:pP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Nhiên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liệu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xăng</a:t>
            </a:r>
            <a:r>
              <a:rPr lang="en-US" sz="3200" dirty="0">
                <a:solidFill>
                  <a:srgbClr val="002060"/>
                </a:solidFill>
                <a:latin typeface="Times New Roman" panose="02020603050405020304" pitchFamily="18" charset="0"/>
                <a:cs typeface="Times New Roman" panose="02020603050405020304" pitchFamily="18" charset="0"/>
              </a:rPr>
              <a:t> dung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máy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điện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chạy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bằng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xăng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xe</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máy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bố</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mẹ</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em</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426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Google Shape;676;p40"/>
          <p:cNvSpPr txBox="1">
            <a:spLocks noGrp="1"/>
          </p:cNvSpPr>
          <p:nvPr>
            <p:ph type="title" idx="4294967295"/>
          </p:nvPr>
        </p:nvSpPr>
        <p:spPr>
          <a:xfrm>
            <a:off x="1416209" y="77353"/>
            <a:ext cx="3352216" cy="643483"/>
          </a:xfrm>
          <a:prstGeom prst="rect">
            <a:avLst/>
          </a:prstGeom>
        </p:spPr>
        <p:txBody>
          <a:bodyPr spcFirstLastPara="1" vert="horz" wrap="square" lIns="121900" tIns="121900" rIns="121900" bIns="121900" rtlCol="0" anchor="b" anchorCtr="0">
            <a:noAutofit/>
          </a:bodyPr>
          <a:lstStyle/>
          <a:p>
            <a:pPr>
              <a:spcBef>
                <a:spcPts val="0"/>
              </a:spcBef>
            </a:pPr>
            <a:r>
              <a:rPr lang="en" sz="3200" b="1" dirty="0">
                <a:solidFill>
                  <a:srgbClr val="FF0000"/>
                </a:solidFill>
                <a:latin typeface="Times New Roman" panose="02020603050405020304" pitchFamily="18" charset="0"/>
                <a:cs typeface="Times New Roman" panose="02020603050405020304" pitchFamily="18" charset="0"/>
              </a:rPr>
              <a:t>I. NHIÊN LIỆU</a:t>
            </a:r>
            <a:endParaRPr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282460" y="720836"/>
            <a:ext cx="10670054" cy="954107"/>
          </a:xfrm>
          <a:prstGeom prst="rect">
            <a:avLst/>
          </a:prstGeom>
        </p:spPr>
        <p:txBody>
          <a:bodyPr wrap="square">
            <a:spAutoFit/>
          </a:bodyPr>
          <a:lstStyle/>
          <a:p>
            <a:pPr marL="380990" indent="-380990" algn="just">
              <a:buFont typeface="Wingdings" panose="05000000000000000000" pitchFamily="2" charset="2"/>
              <a:buChar char="§"/>
            </a:pPr>
            <a:r>
              <a:rPr lang="vi-VN" sz="2800" dirty="0">
                <a:solidFill>
                  <a:srgbClr val="C00000"/>
                </a:solidFill>
                <a:latin typeface="+mj-lt"/>
              </a:rPr>
              <a:t>Trong sản xuất và đời sống, nhiều vật liệu bị đốt cháy để thu năng lượng nhiệt và ánh sáng. Những vật liệu đó gọi là </a:t>
            </a:r>
            <a:r>
              <a:rPr lang="vi-VN" sz="2800" i="1" dirty="0">
                <a:solidFill>
                  <a:srgbClr val="C00000"/>
                </a:solidFill>
                <a:latin typeface="+mj-lt"/>
              </a:rPr>
              <a:t>nhiên liệu</a:t>
            </a:r>
            <a:r>
              <a:rPr lang="vi-VN" sz="2800" dirty="0">
                <a:solidFill>
                  <a:srgbClr val="C00000"/>
                </a:solidFill>
                <a:latin typeface="+mj-lt"/>
              </a:rPr>
              <a:t>.</a:t>
            </a:r>
            <a:endParaRPr lang="en-US" sz="2800" dirty="0">
              <a:solidFill>
                <a:srgbClr val="C00000"/>
              </a:solidFill>
              <a:latin typeface="+mj-lt"/>
            </a:endParaRPr>
          </a:p>
        </p:txBody>
      </p:sp>
      <p:pic>
        <p:nvPicPr>
          <p:cNvPr id="6" name="Picture 5"/>
          <p:cNvPicPr>
            <a:picLocks noChangeAspect="1"/>
          </p:cNvPicPr>
          <p:nvPr/>
        </p:nvPicPr>
        <p:blipFill>
          <a:blip r:embed="rId2"/>
          <a:stretch>
            <a:fillRect/>
          </a:stretch>
        </p:blipFill>
        <p:spPr>
          <a:xfrm>
            <a:off x="342075" y="1872827"/>
            <a:ext cx="2593109" cy="2593109"/>
          </a:xfrm>
          <a:prstGeom prst="rect">
            <a:avLst/>
          </a:prstGeom>
        </p:spPr>
      </p:pic>
      <p:pic>
        <p:nvPicPr>
          <p:cNvPr id="7" name="Picture 6"/>
          <p:cNvPicPr>
            <a:picLocks noChangeAspect="1"/>
          </p:cNvPicPr>
          <p:nvPr/>
        </p:nvPicPr>
        <p:blipFill>
          <a:blip r:embed="rId3"/>
          <a:stretch>
            <a:fillRect/>
          </a:stretch>
        </p:blipFill>
        <p:spPr>
          <a:xfrm>
            <a:off x="3271428" y="1876904"/>
            <a:ext cx="2589032" cy="2589032"/>
          </a:xfrm>
          <a:prstGeom prst="rect">
            <a:avLst/>
          </a:prstGeom>
        </p:spPr>
      </p:pic>
      <p:pic>
        <p:nvPicPr>
          <p:cNvPr id="8" name="Picture 7"/>
          <p:cNvPicPr>
            <a:picLocks noChangeAspect="1"/>
          </p:cNvPicPr>
          <p:nvPr/>
        </p:nvPicPr>
        <p:blipFill>
          <a:blip r:embed="rId4"/>
          <a:stretch>
            <a:fillRect/>
          </a:stretch>
        </p:blipFill>
        <p:spPr>
          <a:xfrm>
            <a:off x="6196704" y="1872827"/>
            <a:ext cx="2593109" cy="2593109"/>
          </a:xfrm>
          <a:prstGeom prst="rect">
            <a:avLst/>
          </a:prstGeom>
        </p:spPr>
      </p:pic>
      <p:pic>
        <p:nvPicPr>
          <p:cNvPr id="9" name="Picture 8"/>
          <p:cNvPicPr>
            <a:picLocks noChangeAspect="1"/>
          </p:cNvPicPr>
          <p:nvPr/>
        </p:nvPicPr>
        <p:blipFill>
          <a:blip r:embed="rId5"/>
          <a:stretch>
            <a:fillRect/>
          </a:stretch>
        </p:blipFill>
        <p:spPr>
          <a:xfrm>
            <a:off x="9126058" y="1872827"/>
            <a:ext cx="2593109" cy="2593109"/>
          </a:xfrm>
          <a:prstGeom prst="rect">
            <a:avLst/>
          </a:prstGeom>
        </p:spPr>
      </p:pic>
      <p:sp>
        <p:nvSpPr>
          <p:cNvPr id="10" name="Rectangle 9"/>
          <p:cNvSpPr/>
          <p:nvPr/>
        </p:nvSpPr>
        <p:spPr>
          <a:xfrm>
            <a:off x="1282460" y="4663820"/>
            <a:ext cx="561372" cy="461665"/>
          </a:xfrm>
          <a:prstGeom prst="rect">
            <a:avLst/>
          </a:prstGeom>
        </p:spPr>
        <p:txBody>
          <a:bodyPr wrap="none">
            <a:spAutoFit/>
          </a:bodyPr>
          <a:lstStyle/>
          <a:p>
            <a:r>
              <a:rPr lang="en-US" sz="2400" i="1">
                <a:latin typeface="Times New Roman" panose="02020603050405020304" pitchFamily="18" charset="0"/>
                <a:cs typeface="Times New Roman" panose="02020603050405020304" pitchFamily="18" charset="0"/>
              </a:rPr>
              <a:t>Gỗ</a:t>
            </a:r>
          </a:p>
        </p:txBody>
      </p:sp>
      <p:sp>
        <p:nvSpPr>
          <p:cNvPr id="11" name="Rectangle 10"/>
          <p:cNvSpPr/>
          <p:nvPr/>
        </p:nvSpPr>
        <p:spPr>
          <a:xfrm>
            <a:off x="4085493" y="4663818"/>
            <a:ext cx="817853" cy="461665"/>
          </a:xfrm>
          <a:prstGeom prst="rect">
            <a:avLst/>
          </a:prstGeom>
        </p:spPr>
        <p:txBody>
          <a:bodyPr wrap="none">
            <a:spAutoFit/>
          </a:bodyPr>
          <a:lstStyle/>
          <a:p>
            <a:r>
              <a:rPr lang="en-US" sz="2400" i="1">
                <a:latin typeface="Times New Roman" panose="02020603050405020304" pitchFamily="18" charset="0"/>
                <a:cs typeface="Times New Roman" panose="02020603050405020304" pitchFamily="18" charset="0"/>
              </a:rPr>
              <a:t>Than</a:t>
            </a:r>
          </a:p>
        </p:txBody>
      </p:sp>
      <p:sp>
        <p:nvSpPr>
          <p:cNvPr id="12" name="Rectangle 11"/>
          <p:cNvSpPr/>
          <p:nvPr/>
        </p:nvSpPr>
        <p:spPr>
          <a:xfrm>
            <a:off x="7112944" y="4648937"/>
            <a:ext cx="1372492" cy="461665"/>
          </a:xfrm>
          <a:prstGeom prst="rect">
            <a:avLst/>
          </a:prstGeom>
        </p:spPr>
        <p:txBody>
          <a:bodyPr wrap="none">
            <a:spAutoFit/>
          </a:bodyPr>
          <a:lstStyle/>
          <a:p>
            <a:r>
              <a:rPr lang="en-US" sz="2400" i="1">
                <a:latin typeface="Times New Roman" panose="02020603050405020304" pitchFamily="18" charset="0"/>
                <a:cs typeface="Times New Roman" panose="02020603050405020304" pitchFamily="18" charset="0"/>
              </a:rPr>
              <a:t>Xăng dầu</a:t>
            </a:r>
          </a:p>
        </p:txBody>
      </p:sp>
      <p:sp>
        <p:nvSpPr>
          <p:cNvPr id="13" name="Rectangle 12"/>
          <p:cNvSpPr/>
          <p:nvPr/>
        </p:nvSpPr>
        <p:spPr>
          <a:xfrm>
            <a:off x="10140397" y="4663818"/>
            <a:ext cx="681597" cy="461665"/>
          </a:xfrm>
          <a:prstGeom prst="rect">
            <a:avLst/>
          </a:prstGeom>
        </p:spPr>
        <p:txBody>
          <a:bodyPr wrap="none">
            <a:spAutoFit/>
          </a:bodyPr>
          <a:lstStyle/>
          <a:p>
            <a:r>
              <a:rPr lang="en-US" sz="2400" i="1">
                <a:latin typeface="Times New Roman" panose="02020603050405020304" pitchFamily="18" charset="0"/>
                <a:cs typeface="Times New Roman" panose="02020603050405020304" pitchFamily="18" charset="0"/>
              </a:rPr>
              <a:t>Gas</a:t>
            </a:r>
          </a:p>
        </p:txBody>
      </p:sp>
      <p:sp>
        <p:nvSpPr>
          <p:cNvPr id="15" name="Rectangle 14"/>
          <p:cNvSpPr/>
          <p:nvPr/>
        </p:nvSpPr>
        <p:spPr>
          <a:xfrm>
            <a:off x="1282460" y="5194964"/>
            <a:ext cx="10245511" cy="1384995"/>
          </a:xfrm>
          <a:prstGeom prst="rect">
            <a:avLst/>
          </a:prstGeom>
        </p:spPr>
        <p:txBody>
          <a:bodyPr wrap="square">
            <a:spAutoFit/>
          </a:bodyPr>
          <a:lstStyle/>
          <a:p>
            <a:pPr marL="380990" indent="-380990" algn="just">
              <a:buFont typeface="Wingdings" panose="05000000000000000000" pitchFamily="2" charset="2"/>
              <a:buChar char="§"/>
            </a:pPr>
            <a:r>
              <a:rPr lang="en-US" sz="2800" dirty="0" err="1">
                <a:solidFill>
                  <a:srgbClr val="C00000"/>
                </a:solidFill>
                <a:latin typeface="Times New Roman" panose="02020603050405020304" pitchFamily="18" charset="0"/>
                <a:cs typeface="Times New Roman" panose="02020603050405020304" pitchFamily="18" charset="0"/>
              </a:rPr>
              <a:t>Năng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nhiệt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được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từ</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nhiên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liệu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thể</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dùng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để</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sưởi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ấm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nấu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ăn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sản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xuất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hàng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hóa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trong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công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nghiệp</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các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động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cơ</a:t>
            </a:r>
            <a:r>
              <a:rPr lang="en-US" sz="2800" dirty="0">
                <a:solidFill>
                  <a:srgbClr val="C00000"/>
                </a:solidFill>
                <a:latin typeface="Times New Roman" panose="02020603050405020304" pitchFamily="18" charset="0"/>
                <a:cs typeface="Times New Roman" panose="02020603050405020304" pitchFamily="18" charset="0"/>
              </a:rPr>
              <a:t> hay </a:t>
            </a:r>
            <a:r>
              <a:rPr lang="en-US" sz="2800" dirty="0" err="1">
                <a:solidFill>
                  <a:srgbClr val="C00000"/>
                </a:solidFill>
                <a:latin typeface="Times New Roman" panose="02020603050405020304" pitchFamily="18" charset="0"/>
                <a:cs typeface="Times New Roman" panose="02020603050405020304" pitchFamily="18" charset="0"/>
              </a:rPr>
              <a:t>máy</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điện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hoạt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động</a:t>
            </a:r>
            <a:r>
              <a:rPr lang="en-US" sz="2800"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646064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3837" y="360219"/>
            <a:ext cx="3671455"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I/ NHIÊN LIỆU</a:t>
            </a:r>
          </a:p>
        </p:txBody>
      </p:sp>
      <p:sp>
        <p:nvSpPr>
          <p:cNvPr id="6" name="TextBox 5"/>
          <p:cNvSpPr txBox="1"/>
          <p:nvPr/>
        </p:nvSpPr>
        <p:spPr>
          <a:xfrm>
            <a:off x="1558635" y="1161556"/>
            <a:ext cx="4336474" cy="523220"/>
          </a:xfrm>
          <a:prstGeom prst="rect">
            <a:avLst/>
          </a:prstGeom>
          <a:noFill/>
        </p:spPr>
        <p:txBody>
          <a:bodyPr wrap="square" rtlCol="0">
            <a:spAutoFit/>
          </a:bodyPr>
          <a:lstStyle/>
          <a:p>
            <a:r>
              <a:rPr lang="en-US" sz="2800" dirty="0">
                <a:latin typeface="Times New Roman" pitchFamily="18" charset="0"/>
                <a:cs typeface="Times New Roman" pitchFamily="18" charset="0"/>
              </a:rPr>
              <a:t>Ví dụ : Một số nhiên liệu</a:t>
            </a:r>
          </a:p>
        </p:txBody>
      </p:sp>
      <p:pic>
        <p:nvPicPr>
          <p:cNvPr id="7" name="Picture 6" descr="https://hoc24.vn/source/KHTN%206/Ch%C6%B0%C6%A1ng%2010/x%C4%83ng.jpg"/>
          <p:cNvPicPr/>
          <p:nvPr/>
        </p:nvPicPr>
        <p:blipFill>
          <a:blip r:embed="rId2">
            <a:extLst>
              <a:ext uri="{28A0092B-C50C-407E-A947-70E740481C1C}">
                <a14:useLocalDpi xmlns:a14="http://schemas.microsoft.com/office/drawing/2010/main" val="0"/>
              </a:ext>
            </a:extLst>
          </a:blip>
          <a:srcRect/>
          <a:stretch>
            <a:fillRect/>
          </a:stretch>
        </p:blipFill>
        <p:spPr bwMode="auto">
          <a:xfrm>
            <a:off x="1108368" y="1870956"/>
            <a:ext cx="2244434" cy="1805840"/>
          </a:xfrm>
          <a:prstGeom prst="rect">
            <a:avLst/>
          </a:prstGeom>
          <a:noFill/>
          <a:ln>
            <a:noFill/>
          </a:ln>
        </p:spPr>
      </p:pic>
      <p:sp>
        <p:nvSpPr>
          <p:cNvPr id="8" name="TextBox 7"/>
          <p:cNvSpPr txBox="1"/>
          <p:nvPr/>
        </p:nvSpPr>
        <p:spPr>
          <a:xfrm>
            <a:off x="3352802" y="2433961"/>
            <a:ext cx="193962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a:latin typeface="Times New Roman" pitchFamily="18" charset="0"/>
                <a:cs typeface="Times New Roman" pitchFamily="18" charset="0"/>
              </a:rPr>
              <a:t>Xăng, dầu</a:t>
            </a:r>
          </a:p>
        </p:txBody>
      </p:sp>
      <p:sp>
        <p:nvSpPr>
          <p:cNvPr id="9" name="TextBox 8"/>
          <p:cNvSpPr txBox="1"/>
          <p:nvPr/>
        </p:nvSpPr>
        <p:spPr>
          <a:xfrm>
            <a:off x="7488380" y="2921009"/>
            <a:ext cx="2286003"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latin typeface="Times New Roman" pitchFamily="18" charset="0"/>
                <a:cs typeface="Times New Roman" pitchFamily="18" charset="0"/>
              </a:rPr>
              <a:t>Ô tô, máy bay, tàu thuyền</a:t>
            </a:r>
          </a:p>
        </p:txBody>
      </p:sp>
      <p:sp>
        <p:nvSpPr>
          <p:cNvPr id="10" name="TextBox 9"/>
          <p:cNvSpPr txBox="1"/>
          <p:nvPr/>
        </p:nvSpPr>
        <p:spPr>
          <a:xfrm>
            <a:off x="7488380" y="2027757"/>
            <a:ext cx="1496287"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latin typeface="Times New Roman" pitchFamily="18" charset="0"/>
                <a:cs typeface="Times New Roman" pitchFamily="18" charset="0"/>
              </a:rPr>
              <a:t>Xe máy</a:t>
            </a:r>
          </a:p>
        </p:txBody>
      </p:sp>
      <p:cxnSp>
        <p:nvCxnSpPr>
          <p:cNvPr id="12" name="Straight Arrow Connector 11"/>
          <p:cNvCxnSpPr>
            <a:cxnSpLocks/>
            <a:stCxn id="8" idx="3"/>
            <a:endCxn id="10" idx="1"/>
          </p:cNvCxnSpPr>
          <p:nvPr/>
        </p:nvCxnSpPr>
        <p:spPr>
          <a:xfrm flipV="1">
            <a:off x="5292430" y="2258590"/>
            <a:ext cx="2195950" cy="4369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a:stCxn id="8" idx="3"/>
            <a:endCxn id="9" idx="1"/>
          </p:cNvCxnSpPr>
          <p:nvPr/>
        </p:nvCxnSpPr>
        <p:spPr>
          <a:xfrm>
            <a:off x="5292430" y="2695571"/>
            <a:ext cx="2195950" cy="640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8" descr="https://hoc24.vn/source/KHTN%206/Ch%C6%B0%C6%A1ng%2010/than.jpg"/>
          <p:cNvPicPr/>
          <p:nvPr/>
        </p:nvPicPr>
        <p:blipFill>
          <a:blip r:embed="rId3">
            <a:extLst>
              <a:ext uri="{28A0092B-C50C-407E-A947-70E740481C1C}">
                <a14:useLocalDpi xmlns:a14="http://schemas.microsoft.com/office/drawing/2010/main" val="0"/>
              </a:ext>
            </a:extLst>
          </a:blip>
          <a:srcRect/>
          <a:stretch>
            <a:fillRect/>
          </a:stretch>
        </p:blipFill>
        <p:spPr bwMode="auto">
          <a:xfrm>
            <a:off x="1447800" y="4321888"/>
            <a:ext cx="2479964" cy="2189748"/>
          </a:xfrm>
          <a:prstGeom prst="rect">
            <a:avLst/>
          </a:prstGeom>
          <a:noFill/>
          <a:ln>
            <a:noFill/>
          </a:ln>
        </p:spPr>
      </p:pic>
      <p:sp>
        <p:nvSpPr>
          <p:cNvPr id="20" name="TextBox 19"/>
          <p:cNvSpPr txBox="1"/>
          <p:nvPr/>
        </p:nvSpPr>
        <p:spPr>
          <a:xfrm>
            <a:off x="3955481" y="5185930"/>
            <a:ext cx="1939628"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latin typeface="Times New Roman" pitchFamily="18" charset="0"/>
                <a:cs typeface="Times New Roman" pitchFamily="18" charset="0"/>
              </a:rPr>
              <a:t>Than, than đá</a:t>
            </a:r>
          </a:p>
        </p:txBody>
      </p:sp>
      <p:sp>
        <p:nvSpPr>
          <p:cNvPr id="21" name="TextBox 20"/>
          <p:cNvSpPr txBox="1"/>
          <p:nvPr/>
        </p:nvSpPr>
        <p:spPr>
          <a:xfrm>
            <a:off x="7883237" y="4632411"/>
            <a:ext cx="1496287"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latin typeface="Times New Roman" pitchFamily="18" charset="0"/>
                <a:cs typeface="Times New Roman" pitchFamily="18" charset="0"/>
              </a:rPr>
              <a:t>Xe lửa</a:t>
            </a:r>
          </a:p>
        </p:txBody>
      </p:sp>
      <p:sp>
        <p:nvSpPr>
          <p:cNvPr id="22" name="TextBox 21"/>
          <p:cNvSpPr txBox="1"/>
          <p:nvPr/>
        </p:nvSpPr>
        <p:spPr>
          <a:xfrm>
            <a:off x="8035636" y="5560665"/>
            <a:ext cx="1496287"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latin typeface="Times New Roman" pitchFamily="18" charset="0"/>
                <a:cs typeface="Times New Roman" pitchFamily="18" charset="0"/>
              </a:rPr>
              <a:t>Nhà máy nhiệt điện</a:t>
            </a:r>
          </a:p>
        </p:txBody>
      </p:sp>
      <p:cxnSp>
        <p:nvCxnSpPr>
          <p:cNvPr id="23" name="Straight Arrow Connector 22"/>
          <p:cNvCxnSpPr>
            <a:stCxn id="20" idx="3"/>
            <a:endCxn id="21" idx="1"/>
          </p:cNvCxnSpPr>
          <p:nvPr/>
        </p:nvCxnSpPr>
        <p:spPr>
          <a:xfrm flipV="1">
            <a:off x="5895110" y="4863244"/>
            <a:ext cx="1988127" cy="5535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0" idx="3"/>
            <a:endCxn id="22" idx="1"/>
          </p:cNvCxnSpPr>
          <p:nvPr/>
        </p:nvCxnSpPr>
        <p:spPr>
          <a:xfrm>
            <a:off x="5895109" y="5416763"/>
            <a:ext cx="2140526" cy="5594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99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1000" fill="hold"/>
                                        <p:tgtEl>
                                          <p:spTgt spid="2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1000"/>
                                        <p:tgtEl>
                                          <p:spTgt spid="25"/>
                                        </p:tgtEl>
                                      </p:cBhvr>
                                    </p:animEffect>
                                    <p:anim calcmode="lin" valueType="num">
                                      <p:cBhvr>
                                        <p:cTn id="82" dur="1000" fill="hold"/>
                                        <p:tgtEl>
                                          <p:spTgt spid="25"/>
                                        </p:tgtEl>
                                        <p:attrNameLst>
                                          <p:attrName>ppt_x</p:attrName>
                                        </p:attrNameLst>
                                      </p:cBhvr>
                                      <p:tavLst>
                                        <p:tav tm="0">
                                          <p:val>
                                            <p:strVal val="#ppt_x"/>
                                          </p:val>
                                        </p:tav>
                                        <p:tav tm="100000">
                                          <p:val>
                                            <p:strVal val="#ppt_x"/>
                                          </p:val>
                                        </p:tav>
                                      </p:tavLst>
                                    </p:anim>
                                    <p:anim calcmode="lin" valueType="num">
                                      <p:cBhvr>
                                        <p:cTn id="83" dur="1000" fill="hold"/>
                                        <p:tgtEl>
                                          <p:spTgt spid="25"/>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1000"/>
                                        <p:tgtEl>
                                          <p:spTgt spid="22"/>
                                        </p:tgtEl>
                                      </p:cBhvr>
                                    </p:animEffect>
                                    <p:anim calcmode="lin" valueType="num">
                                      <p:cBhvr>
                                        <p:cTn id="87" dur="1000" fill="hold"/>
                                        <p:tgtEl>
                                          <p:spTgt spid="22"/>
                                        </p:tgtEl>
                                        <p:attrNameLst>
                                          <p:attrName>ppt_x</p:attrName>
                                        </p:attrNameLst>
                                      </p:cBhvr>
                                      <p:tavLst>
                                        <p:tav tm="0">
                                          <p:val>
                                            <p:strVal val="#ppt_x"/>
                                          </p:val>
                                        </p:tav>
                                        <p:tav tm="100000">
                                          <p:val>
                                            <p:strVal val="#ppt_x"/>
                                          </p:val>
                                        </p:tav>
                                      </p:tavLst>
                                    </p:anim>
                                    <p:anim calcmode="lin" valueType="num">
                                      <p:cBhvr>
                                        <p:cTn id="8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P spid="10"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ownloads\eecb10c6af6963373a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5389" y="1205346"/>
            <a:ext cx="2926339" cy="3422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74125" y="2916383"/>
            <a:ext cx="1496287"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a:latin typeface="Times New Roman" pitchFamily="18" charset="0"/>
                <a:cs typeface="Times New Roman" pitchFamily="18" charset="0"/>
              </a:rPr>
              <a:t>Khí đốt</a:t>
            </a:r>
          </a:p>
        </p:txBody>
      </p:sp>
      <p:pic>
        <p:nvPicPr>
          <p:cNvPr id="6" name="Picture 5" descr="https://hoc24.vn/source/KHTN%206/Ch%C6%B0%C6%A1ng%207/heat-transfer-clipart-43.gif"/>
          <p:cNvPicPr/>
          <p:nvPr/>
        </p:nvPicPr>
        <p:blipFill>
          <a:blip r:embed="rId3">
            <a:extLst>
              <a:ext uri="{28A0092B-C50C-407E-A947-70E740481C1C}">
                <a14:useLocalDpi xmlns:a14="http://schemas.microsoft.com/office/drawing/2010/main" val="0"/>
              </a:ext>
            </a:extLst>
          </a:blip>
          <a:srcRect/>
          <a:stretch>
            <a:fillRect/>
          </a:stretch>
        </p:blipFill>
        <p:spPr bwMode="auto">
          <a:xfrm>
            <a:off x="7876308" y="492269"/>
            <a:ext cx="2604656" cy="2015404"/>
          </a:xfrm>
          <a:prstGeom prst="rect">
            <a:avLst/>
          </a:prstGeom>
          <a:noFill/>
          <a:ln>
            <a:noFill/>
          </a:ln>
        </p:spPr>
      </p:pic>
      <p:pic>
        <p:nvPicPr>
          <p:cNvPr id="1027" name="Picture 3" descr="C:\Users\Administrator\Downloads\ff857c8bc3240f7a563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710" y="3269673"/>
            <a:ext cx="2452255" cy="290945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a:stCxn id="5" idx="3"/>
          </p:cNvCxnSpPr>
          <p:nvPr/>
        </p:nvCxnSpPr>
        <p:spPr>
          <a:xfrm flipV="1">
            <a:off x="5770411" y="1898073"/>
            <a:ext cx="2258298" cy="12491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3"/>
          </p:cNvCxnSpPr>
          <p:nvPr/>
        </p:nvCxnSpPr>
        <p:spPr>
          <a:xfrm>
            <a:off x="5770411" y="3147216"/>
            <a:ext cx="2258298" cy="12308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79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27"/>
                                        </p:tgtEl>
                                        <p:attrNameLst>
                                          <p:attrName>style.visibility</p:attrName>
                                        </p:attrNameLst>
                                      </p:cBhvr>
                                      <p:to>
                                        <p:strVal val="visible"/>
                                      </p:to>
                                    </p:set>
                                    <p:animEffect transition="in" filter="fade">
                                      <p:cBhvr>
                                        <p:cTn id="36" dur="1000"/>
                                        <p:tgtEl>
                                          <p:spTgt spid="1027"/>
                                        </p:tgtEl>
                                      </p:cBhvr>
                                    </p:animEffect>
                                    <p:anim calcmode="lin" valueType="num">
                                      <p:cBhvr>
                                        <p:cTn id="37" dur="1000" fill="hold"/>
                                        <p:tgtEl>
                                          <p:spTgt spid="1027"/>
                                        </p:tgtEl>
                                        <p:attrNameLst>
                                          <p:attrName>ppt_x</p:attrName>
                                        </p:attrNameLst>
                                      </p:cBhvr>
                                      <p:tavLst>
                                        <p:tav tm="0">
                                          <p:val>
                                            <p:strVal val="#ppt_x"/>
                                          </p:val>
                                        </p:tav>
                                        <p:tav tm="100000">
                                          <p:val>
                                            <p:strVal val="#ppt_x"/>
                                          </p:val>
                                        </p:tav>
                                      </p:tavLst>
                                    </p:anim>
                                    <p:anim calcmode="lin" valueType="num">
                                      <p:cBhvr>
                                        <p:cTn id="38"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599</TotalTime>
  <Words>2006</Words>
  <Application>Microsoft Office PowerPoint</Application>
  <PresentationFormat>Widescreen</PresentationFormat>
  <Paragraphs>141</Paragraphs>
  <Slides>39</Slides>
  <Notes>2</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Calibri Light</vt:lpstr>
      <vt:lpstr>Open Sans</vt:lpstr>
      <vt:lpstr>Times New Roman</vt:lpstr>
      <vt:lpstr>Times New Roman </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I. NHIÊN LIỆU</vt:lpstr>
      <vt:lpstr>PowerPoint Presentation</vt:lpstr>
      <vt:lpstr>PowerPoint Presentation</vt:lpstr>
      <vt:lpstr>CÓ THỂ EM CHƯA BIẾT !</vt:lpstr>
      <vt:lpstr>CÓ THỂ EM CHƯA BIẾT !</vt:lpstr>
      <vt:lpstr>PowerPoint Presentation</vt:lpstr>
      <vt:lpstr>PowerPoint Presentation</vt:lpstr>
      <vt:lpstr>PowerPoint Presentation</vt:lpstr>
      <vt:lpstr>II. NĂNG LƯỢNG TÁI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BÀI TẬP CỦNG CỐ</vt:lpstr>
      <vt:lpstr>BÀI TẬP CỦNG CỐ</vt:lpstr>
      <vt:lpstr>BÀI TẬP CỦNG CỐ</vt:lpstr>
      <vt:lpstr>  Thủy điện là nguồn điện tái tạo được sử dụng rộng rãi nhất, với công suất lắp đặt thủy điện toàn cầu vượt quá 1.295GW, chiếm hơn 18% tổng công suất phát điện lắp đặt của thế giới và hơn 54% tổng công suất phát điện tái tạo toàn cầu.  Tuy nhiên, các dự án thủy điện đã trở nên tranh cãi trong những năm gần đây do các tác động môi trường và xã hội liên quan đến đa dạng sinh học và tái định cư của con người.  </vt:lpstr>
      <vt:lpstr>Gió là nguồn năng lượng tái tạo được sử dụng rộng rãi thứ hai, vì công suất điện gió lắp đặt trên toàn cầu đã vượt quá 563GW vào năm 2018, chiếm khoảng 24% tổng công suất phát năng lượng tái tạo của thế giới.</vt:lpstr>
      <vt:lpstr> Công suất lắp đặt hơn 486GW khiến năng lượng Mặt Trời trở thành nguồn điện tái tạo lớn thứ ba trên thế giới, với công nghệ quang điện (PV) đang chiếm ưu thế. Việc sử dụng công nghệ tập trung điện mặt trời (CSP) cũng đang gia tăng, với công suất lắp đặt CSP toàn cầu đạt 5,5GW vào cuối năm 2018.</vt:lpstr>
      <vt:lpstr>PowerPoint Presentation</vt:lpstr>
      <vt:lpstr>- Điện sinh học là nguồn điện tái tạo lớn thứ tư sau thủy điện, gió và mặt trời. Công suất sản xuất điện ròng từ khối lượng sinh học trên thế giới hiện vượt quá 117GW, trong khi sản lượng điện sinh học toàn cầu tăng từ 317TWh năm 2010 lên hơn 495TWh vào năm 2018. Sinh khối hiện đại, đặc biệt là nhiên liệu sinh học và viên nén gỗ, ngày càng được sử dụng nhiều hơn để phát nhiệt và điện, bên cạnh các nguồn sinh khối truyền thống như phụ phẩm nông nghiệp. </vt:lpstr>
      <vt:lpstr>Công suất phát điện địa nhiệt toàn cầu đã vượt quá 13,2GW vào năm 2018, khiến nó trở thành nguồn tái tạo lớn thứ năm để phát điện. Sản lượng điện địa nhiệt vượt 85TWh vào năm 2018.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Admin</cp:lastModifiedBy>
  <cp:revision>122</cp:revision>
  <dcterms:created xsi:type="dcterms:W3CDTF">2021-04-23T02:39:45Z</dcterms:created>
  <dcterms:modified xsi:type="dcterms:W3CDTF">2025-03-18T13:46:39Z</dcterms:modified>
</cp:coreProperties>
</file>