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6" r:id="rId18"/>
    <p:sldId id="281" r:id="rId19"/>
    <p:sldId id="287" r:id="rId20"/>
    <p:sldId id="282" r:id="rId21"/>
    <p:sldId id="283" r:id="rId22"/>
    <p:sldId id="284" r:id="rId23"/>
    <p:sldId id="268" r:id="rId24"/>
    <p:sldId id="262" r:id="rId25"/>
    <p:sldId id="285" r:id="rId26"/>
    <p:sldId id="259" r:id="rId27"/>
    <p:sldId id="260" r:id="rId28"/>
    <p:sldId id="261" r:id="rId29"/>
    <p:sldId id="263" r:id="rId30"/>
    <p:sldId id="264" r:id="rId31"/>
    <p:sldId id="265" r:id="rId3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6.svg"/><Relationship Id="rId4" Type="http://schemas.openxmlformats.org/officeDocument/2006/relationships/image" Target="../media/image13.sv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7.svg"/></Relationships>
</file>

<file path=ppt/slides/_rels/slide2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7.svg"/><Relationship Id="rId4" Type="http://schemas.openxmlformats.org/officeDocument/2006/relationships/image" Target="../media/image13.sv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hyperlink" Target="https://truyendangian.com/mat-roi-cha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3539430"/>
          </a:xfrm>
          <a:prstGeom prst="rect">
            <a:avLst/>
          </a:prstGeom>
        </p:spPr>
        <p:txBody>
          <a:bodyPr lIns="0" tIns="0" rIns="0" bIns="0" rtlCol="0" anchor="t">
            <a:spAutoFit/>
          </a:bodyPr>
          <a:lstStyle/>
          <a:p>
            <a:pPr algn="ct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Câu rút gọn và </a:t>
            </a:r>
          </a:p>
          <a:p>
            <a:pPr algn="ctr"/>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rPr>
              <a:t>câu đặc biệt</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j-lt"/>
            </a:endParaRPr>
          </a:p>
        </p:txBody>
      </p:sp>
      <p:sp>
        <p:nvSpPr>
          <p:cNvPr id="10" name="Freeform 10"/>
          <p:cNvSpPr/>
          <p:nvPr/>
        </p:nvSpPr>
        <p:spPr>
          <a:xfrm rot="-840127">
            <a:off x="4696040" y="291560"/>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3186621" y="3417842"/>
            <a:ext cx="11364562" cy="21236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Câu đặc biệt</a:t>
            </a:r>
            <a:endParaRPr lang="en-GB" sz="13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Tree>
    <p:extLst>
      <p:ext uri="{BB962C8B-B14F-4D97-AF65-F5344CB8AC3E}">
        <p14:creationId xmlns:p14="http://schemas.microsoft.com/office/powerpoint/2010/main" val="36936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306450" y="1036432"/>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762000" y="-151928"/>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9172661" y="-4155968"/>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686417" y="7628883"/>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5431962" y="8237382"/>
            <a:ext cx="4191080" cy="2191680"/>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graphicFrame>
        <p:nvGraphicFramePr>
          <p:cNvPr id="13" name="Table 12"/>
          <p:cNvGraphicFramePr>
            <a:graphicFrameLocks noGrp="1"/>
          </p:cNvGraphicFramePr>
          <p:nvPr>
            <p:extLst>
              <p:ext uri="{D42A27DB-BD31-4B8C-83A1-F6EECF244321}">
                <p14:modId xmlns:p14="http://schemas.microsoft.com/office/powerpoint/2010/main" val="3099173697"/>
              </p:ext>
            </p:extLst>
          </p:nvPr>
        </p:nvGraphicFramePr>
        <p:xfrm>
          <a:off x="1352118" y="1181100"/>
          <a:ext cx="15564282" cy="7924800"/>
        </p:xfrm>
        <a:graphic>
          <a:graphicData uri="http://schemas.openxmlformats.org/drawingml/2006/table">
            <a:tbl>
              <a:tblPr firstRow="1" firstCol="1" bandRow="1"/>
              <a:tblGrid>
                <a:gridCol w="1890833">
                  <a:extLst>
                    <a:ext uri="{9D8B030D-6E8A-4147-A177-3AD203B41FA5}">
                      <a16:colId xmlns:a16="http://schemas.microsoft.com/office/drawing/2014/main" val="20000"/>
                    </a:ext>
                  </a:extLst>
                </a:gridCol>
                <a:gridCol w="13673449">
                  <a:extLst>
                    <a:ext uri="{9D8B030D-6E8A-4147-A177-3AD203B41FA5}">
                      <a16:colId xmlns:a16="http://schemas.microsoft.com/office/drawing/2014/main" val="20001"/>
                    </a:ext>
                  </a:extLst>
                </a:gridCol>
              </a:tblGrid>
              <a:tr h="238209">
                <a:tc gridSpan="2">
                  <a:txBody>
                    <a:bodyPr/>
                    <a:lstStyle/>
                    <a:p>
                      <a:pPr algn="ctr">
                        <a:lnSpc>
                          <a:spcPct val="100000"/>
                        </a:lnSpc>
                        <a:spcAft>
                          <a:spcPts val="0"/>
                        </a:spcAft>
                      </a:pPr>
                      <a:r>
                        <a:rPr lang="en-US" sz="4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đặc biệt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191043">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605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Câu đặc biệt là loại câu không có cấu tạo theo mô hình chủ ngữ - vị ngữ mà chỉ có một trung tâm cú pháp chính. Loại câu này do một từ hoặc một cụm từ (trừ cụm chủ - vị) cấu tạo thành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29251">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Chức năng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 định bối cảnh (thời gian, nơi chốn, tình huống,...), sự có mặt của người, vật, hiện tượng;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Dùng để</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gọi đáp;</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Dùng để</a:t>
                      </a: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biểu lộ cảm xúc hoặc sự đánh giá.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7460">
                <a:tc>
                  <a:txBody>
                    <a:bodyPr/>
                    <a:lstStyle/>
                    <a:p>
                      <a:pPr algn="ctr">
                        <a:lnSpc>
                          <a:spcPct val="100000"/>
                        </a:lnSpc>
                        <a:spcAft>
                          <a:spcPts val="0"/>
                        </a:spcAf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Ví dụ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b="1" i="1">
                          <a:effectLst/>
                          <a:latin typeface="Times New Roman" panose="02020603050405020304" pitchFamily="18" charset="0"/>
                          <a:ea typeface="Times New Roman" panose="02020603050405020304" pitchFamily="18" charset="0"/>
                          <a:cs typeface="Times New Roman" panose="02020603050405020304" pitchFamily="18" charset="0"/>
                        </a:rPr>
                        <a:t>Trời ơi!</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 Một sự ghê gớm kinh sợ.” (Ngô Tất Tố).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(Bộc lộ cảm xúc)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i="1">
                          <a:effectLst/>
                          <a:latin typeface="Times New Roman" panose="02020603050405020304" pitchFamily="18" charset="0"/>
                          <a:ea typeface="Times New Roman" panose="02020603050405020304" pitchFamily="18" charset="0"/>
                          <a:cs typeface="Times New Roman" panose="02020603050405020304" pitchFamily="18" charset="0"/>
                        </a:rPr>
                        <a:t>Lan ơi!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(Gọi-đáp)</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“Đám người nhốn nháo lên. </a:t>
                      </a:r>
                      <a:r>
                        <a:rPr lang="en-US" sz="4000" b="1" i="1">
                          <a:effectLst/>
                          <a:latin typeface="Times New Roman" panose="02020603050405020304" pitchFamily="18" charset="0"/>
                          <a:ea typeface="Times New Roman" panose="02020603050405020304" pitchFamily="18" charset="0"/>
                          <a:cs typeface="Times New Roman" panose="02020603050405020304" pitchFamily="18" charset="0"/>
                        </a:rPr>
                        <a:t>Tiếng reo. Tiếng vỗ tay</a:t>
                      </a:r>
                      <a:r>
                        <a:rPr lang="en-US" sz="4000" i="1">
                          <a:effectLst/>
                          <a:latin typeface="Times New Roman" panose="02020603050405020304" pitchFamily="18" charset="0"/>
                          <a:ea typeface="Times New Roman" panose="02020603050405020304" pitchFamily="18" charset="0"/>
                          <a:cs typeface="Times New Roman" panose="02020603050405020304" pitchFamily="18" charset="0"/>
                        </a:rPr>
                        <a:t>.” (Nam Cao), </a:t>
                      </a: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(Chỉ sự tồn tại của sự vật)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126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en-US"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3 THỰC HÀNH</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149570" y="1080179"/>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40565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406862" y="3856002"/>
            <a:ext cx="9927524" cy="1477328"/>
          </a:xfrm>
          <a:prstGeom prst="rect">
            <a:avLst/>
          </a:prstGeom>
        </p:spPr>
        <p:txBody>
          <a:bodyPr lIns="0" tIns="0" rIns="0" bIns="0" rtlCol="0" anchor="t">
            <a:spAutoFit/>
          </a:bodyPr>
          <a:lstStyle/>
          <a:p>
            <a:r>
              <a:rPr lang="nl-NL"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II. </a:t>
            </a:r>
            <a:r>
              <a:rPr lang="vi-VN"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THỰC HÀNH </a:t>
            </a:r>
            <a:endParaRPr lang="en-GB" sz="96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9211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519203" y="632509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marL="1371600" indent="-1371600" algn="ctr">
              <a:buAutoNum type="arabicPeriod"/>
            </a:pP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Phân tích, </a:t>
            </a:r>
          </a:p>
          <a:p>
            <a:pPr algn="ct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xác định câu rút gọn</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56936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93149" y="2939905"/>
            <a:ext cx="9927524" cy="4247317"/>
          </a:xfrm>
          <a:prstGeom prst="rect">
            <a:avLst/>
          </a:prstGeom>
        </p:spPr>
        <p:txBody>
          <a:bodyPr lIns="0" tIns="0" rIns="0" bIns="0" rtlCol="0" anchor="t">
            <a:spAutoFit/>
          </a:bodyPr>
          <a:lstStyle/>
          <a:p>
            <a:pPr algn="ctr"/>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tập 1</a:t>
            </a:r>
          </a:p>
          <a:p>
            <a:pPr algn="ctr"/>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trang 63</a:t>
            </a:r>
            <a:endParaRPr lang="en-GB"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8806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7" name="TextBox 17"/>
          <p:cNvSpPr txBox="1"/>
          <p:nvPr/>
        </p:nvSpPr>
        <p:spPr>
          <a:xfrm>
            <a:off x="3246697" y="2859413"/>
            <a:ext cx="12395103" cy="4739759"/>
          </a:xfrm>
          <a:prstGeom prst="rect">
            <a:avLst/>
          </a:prstGeom>
        </p:spPr>
        <p:txBody>
          <a:bodyPr wrap="square" lIns="0" tIns="0" rIns="0" bIns="0" rtlCol="0" anchor="t">
            <a:spAutoFit/>
          </a:bodyPr>
          <a:lstStyle/>
          <a:p>
            <a:pPr algn="just"/>
            <a:r>
              <a:rPr lang="vi-VN" sz="4400" b="1" i="1">
                <a:latin typeface="Times New Roman" panose="02020603050405020304" pitchFamily="18" charset="0"/>
                <a:cs typeface="Times New Roman" panose="02020603050405020304" pitchFamily="18" charset="0"/>
              </a:rPr>
              <a:t>Tiếng hát ngừng. </a:t>
            </a:r>
            <a:r>
              <a:rPr lang="en-US" sz="4400" b="1" i="1">
                <a:latin typeface="Times New Roman" panose="02020603050405020304" pitchFamily="18" charset="0"/>
                <a:cs typeface="Times New Roman" panose="02020603050405020304" pitchFamily="18" charset="0"/>
              </a:rPr>
              <a:t>Cả tiếng</a:t>
            </a:r>
            <a:r>
              <a:rPr lang="vi-VN" sz="4400" b="1" i="1">
                <a:latin typeface="Times New Roman" panose="02020603050405020304" pitchFamily="18" charset="0"/>
                <a:cs typeface="Times New Roman" panose="02020603050405020304" pitchFamily="18" charset="0"/>
              </a:rPr>
              <a:t> cười. </a:t>
            </a:r>
            <a:r>
              <a:rPr lang="vi-VN" sz="4400" b="1">
                <a:latin typeface="Times New Roman" panose="02020603050405020304" pitchFamily="18" charset="0"/>
                <a:cs typeface="Times New Roman" panose="02020603050405020304" pitchFamily="18" charset="0"/>
              </a:rPr>
              <a:t>(Nam Cao)</a:t>
            </a:r>
            <a:endParaRPr lang="en-GB" sz="4400" b="1">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Câu rút gọn là: “</a:t>
            </a:r>
            <a:r>
              <a:rPr lang="vi-VN" sz="4400" b="1">
                <a:latin typeface="Times New Roman" panose="02020603050405020304" pitchFamily="18" charset="0"/>
                <a:cs typeface="Times New Roman" panose="02020603050405020304" pitchFamily="18" charset="0"/>
              </a:rPr>
              <a:t>Cả tiếng cười.”</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Thành phần bị lược bỏ: vị ngữ. Dạng đầy đủ: “Cả tiếng cười </a:t>
            </a:r>
            <a:r>
              <a:rPr lang="vi-VN" sz="4400" b="1">
                <a:latin typeface="Times New Roman" panose="02020603050405020304" pitchFamily="18" charset="0"/>
                <a:cs typeface="Times New Roman" panose="02020603050405020304" pitchFamily="18" charset="0"/>
              </a:rPr>
              <a:t>cũng ngừng</a:t>
            </a:r>
            <a:r>
              <a:rPr lang="vi-VN"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a:p>
            <a:pPr algn="just"/>
            <a:r>
              <a:rPr lang="vi-VN" sz="4400" b="1">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vị ngữ “</a:t>
            </a:r>
            <a:r>
              <a:rPr lang="vi-VN" sz="4400" i="1">
                <a:latin typeface="Times New Roman" panose="02020603050405020304" pitchFamily="18" charset="0"/>
                <a:cs typeface="Times New Roman" panose="02020603050405020304" pitchFamily="18" charset="0"/>
              </a:rPr>
              <a:t>ngừng</a:t>
            </a:r>
            <a:r>
              <a:rPr lang="vi-VN"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p:txBody>
      </p:sp>
      <p:sp>
        <p:nvSpPr>
          <p:cNvPr id="18" name="Freeform 18"/>
          <p:cNvSpPr/>
          <p:nvPr/>
        </p:nvSpPr>
        <p:spPr>
          <a:xfrm>
            <a:off x="1693650" y="2665033"/>
            <a:ext cx="1065117" cy="1065117"/>
          </a:xfrm>
          <a:custGeom>
            <a:avLst/>
            <a:gdLst/>
            <a:ahLst/>
            <a:cxnLst/>
            <a:rect l="l" t="t" r="r" b="b"/>
            <a:pathLst>
              <a:path w="1065117" h="1065117">
                <a:moveTo>
                  <a:pt x="0" y="0"/>
                </a:moveTo>
                <a:lnTo>
                  <a:pt x="1065117" y="0"/>
                </a:lnTo>
                <a:lnTo>
                  <a:pt x="1065117" y="1065116"/>
                </a:lnTo>
                <a:lnTo>
                  <a:pt x="0" y="1065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1631705" y="2819766"/>
            <a:ext cx="1189008" cy="783869"/>
          </a:xfrm>
          <a:prstGeom prst="rect">
            <a:avLst/>
          </a:prstGeom>
        </p:spPr>
        <p:txBody>
          <a:bodyPr lIns="0" tIns="0" rIns="0" bIns="0" rtlCol="0" anchor="t">
            <a:spAutoFit/>
          </a:bodyPr>
          <a:lstStyle/>
          <a:p>
            <a:pPr algn="ctr">
              <a:lnSpc>
                <a:spcPts val="5900"/>
              </a:lnSpc>
            </a:pPr>
            <a:r>
              <a:rPr lang="vi-VN" sz="7200" b="1" spc="280">
                <a:solidFill>
                  <a:srgbClr val="65503D"/>
                </a:solidFill>
                <a:latin typeface="Times New Roman" panose="02020603050405020304" pitchFamily="18" charset="0"/>
                <a:ea typeface="Wedges"/>
                <a:cs typeface="Times New Roman" panose="02020603050405020304" pitchFamily="18" charset="0"/>
                <a:sym typeface="Wedges"/>
              </a:rPr>
              <a:t>a</a:t>
            </a:r>
            <a:endParaRPr lang="en-US" sz="72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9406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0" name="TextBox 20"/>
          <p:cNvSpPr txBox="1"/>
          <p:nvPr/>
        </p:nvSpPr>
        <p:spPr>
          <a:xfrm>
            <a:off x="3563952" y="2171812"/>
            <a:ext cx="12842914" cy="5909310"/>
          </a:xfrm>
          <a:prstGeom prst="rect">
            <a:avLst/>
          </a:prstGeom>
        </p:spPr>
        <p:txBody>
          <a:bodyPr wrap="square" lIns="0" tIns="0" rIns="0" bIns="0" rtlCol="0" anchor="t">
            <a:spAutoFit/>
          </a:bodyPr>
          <a:lstStyle/>
          <a:p>
            <a:pPr algn="just"/>
            <a:r>
              <a:rPr lang="vi-VN" sz="4800" b="1" i="1">
                <a:solidFill>
                  <a:prstClr val="black"/>
                </a:solidFill>
                <a:latin typeface="Times New Roman" panose="02020603050405020304" pitchFamily="18" charset="0"/>
                <a:cs typeface="Times New Roman" panose="02020603050405020304" pitchFamily="18" charset="0"/>
              </a:rPr>
              <a:t>Hai người qua đường đuổi theo nó. Rồi ba bốn người, sáu bảy người. </a:t>
            </a:r>
            <a:r>
              <a:rPr lang="vi-VN" sz="4800" i="1">
                <a:solidFill>
                  <a:prstClr val="black"/>
                </a:solidFill>
                <a:latin typeface="Times New Roman" panose="02020603050405020304" pitchFamily="18" charset="0"/>
                <a:cs typeface="Times New Roman" panose="02020603050405020304" pitchFamily="18" charset="0"/>
              </a:rPr>
              <a:t> </a:t>
            </a:r>
            <a:r>
              <a:rPr lang="vi-VN" sz="4800">
                <a:solidFill>
                  <a:prstClr val="black"/>
                </a:solidFill>
                <a:latin typeface="Times New Roman" panose="02020603050405020304" pitchFamily="18" charset="0"/>
                <a:cs typeface="Times New Roman" panose="02020603050405020304" pitchFamily="18" charset="0"/>
              </a:rPr>
              <a:t>(Nguyễn Công Hoan)</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a:solidFill>
                  <a:prstClr val="black"/>
                </a:solidFill>
                <a:latin typeface="Times New Roman" panose="02020603050405020304" pitchFamily="18" charset="0"/>
                <a:cs typeface="Times New Roman" panose="02020603050405020304" pitchFamily="18" charset="0"/>
              </a:rPr>
              <a:t>- Câu rút gọn là: “Rồi ba bốn người, sáu bảy người.”</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a:solidFill>
                  <a:prstClr val="black"/>
                </a:solidFill>
                <a:latin typeface="Times New Roman" panose="02020603050405020304" pitchFamily="18" charset="0"/>
                <a:cs typeface="Times New Roman" panose="02020603050405020304" pitchFamily="18" charset="0"/>
              </a:rPr>
              <a:t>- Thành phần bị lược bỏ: vị ngữ. Dạng đầy đủ: “Rồi ba bốn người, sáu bảy người </a:t>
            </a:r>
            <a:r>
              <a:rPr lang="vi-VN" sz="4800" b="1">
                <a:solidFill>
                  <a:prstClr val="black"/>
                </a:solidFill>
                <a:latin typeface="Times New Roman" panose="02020603050405020304" pitchFamily="18" charset="0"/>
                <a:cs typeface="Times New Roman" panose="02020603050405020304" pitchFamily="18" charset="0"/>
              </a:rPr>
              <a:t>đuổi theo nó.”</a:t>
            </a:r>
            <a:endParaRPr lang="en-GB" sz="4800">
              <a:solidFill>
                <a:prstClr val="black"/>
              </a:solidFill>
              <a:latin typeface="Times New Roman" panose="02020603050405020304" pitchFamily="18" charset="0"/>
              <a:cs typeface="Times New Roman" panose="02020603050405020304" pitchFamily="18" charset="0"/>
            </a:endParaRPr>
          </a:p>
          <a:p>
            <a:pPr algn="just"/>
            <a:r>
              <a:rPr lang="vi-VN" sz="4800" b="1">
                <a:solidFill>
                  <a:prstClr val="black"/>
                </a:solidFill>
                <a:latin typeface="Times New Roman" panose="02020603050405020304" pitchFamily="18" charset="0"/>
                <a:cs typeface="Times New Roman" panose="02020603050405020304" pitchFamily="18" charset="0"/>
              </a:rPr>
              <a:t>- </a:t>
            </a:r>
            <a:r>
              <a:rPr lang="vi-VN" sz="4800">
                <a:solidFill>
                  <a:prstClr val="black"/>
                </a:solidFill>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vị ngữ “</a:t>
            </a:r>
            <a:r>
              <a:rPr lang="vi-VN" sz="4800" i="1">
                <a:solidFill>
                  <a:prstClr val="black"/>
                </a:solidFill>
                <a:latin typeface="Times New Roman" panose="02020603050405020304" pitchFamily="18" charset="0"/>
                <a:cs typeface="Times New Roman" panose="02020603050405020304" pitchFamily="18" charset="0"/>
              </a:rPr>
              <a:t>đuổi theo nó</a:t>
            </a:r>
            <a:r>
              <a:rPr lang="vi-VN" sz="4800">
                <a:solidFill>
                  <a:prstClr val="black"/>
                </a:solidFill>
                <a:latin typeface="Times New Roman" panose="02020603050405020304" pitchFamily="18" charset="0"/>
                <a:cs typeface="Times New Roman" panose="02020603050405020304" pitchFamily="18" charset="0"/>
              </a:rPr>
              <a:t>”.)</a:t>
            </a:r>
            <a:endParaRPr lang="en-GB" sz="4800">
              <a:solidFill>
                <a:prstClr val="black"/>
              </a:solidFill>
              <a:latin typeface="Times New Roman" panose="02020603050405020304" pitchFamily="18" charset="0"/>
              <a:cs typeface="Times New Roman" panose="02020603050405020304" pitchFamily="18" charset="0"/>
            </a:endParaRPr>
          </a:p>
        </p:txBody>
      </p:sp>
      <p:sp>
        <p:nvSpPr>
          <p:cNvPr id="21" name="Freeform 21"/>
          <p:cNvSpPr/>
          <p:nvPr/>
        </p:nvSpPr>
        <p:spPr>
          <a:xfrm>
            <a:off x="2100939" y="1814951"/>
            <a:ext cx="1065117" cy="1065117"/>
          </a:xfrm>
          <a:custGeom>
            <a:avLst/>
            <a:gdLst/>
            <a:ahLst/>
            <a:cxnLst/>
            <a:rect l="l" t="t" r="r" b="b"/>
            <a:pathLst>
              <a:path w="1065117" h="1065117">
                <a:moveTo>
                  <a:pt x="0" y="0"/>
                </a:moveTo>
                <a:lnTo>
                  <a:pt x="1065116" y="0"/>
                </a:lnTo>
                <a:lnTo>
                  <a:pt x="1065116" y="1065117"/>
                </a:lnTo>
                <a:lnTo>
                  <a:pt x="0" y="10651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TextBox 22"/>
          <p:cNvSpPr txBox="1"/>
          <p:nvPr/>
        </p:nvSpPr>
        <p:spPr>
          <a:xfrm>
            <a:off x="2038993" y="1969684"/>
            <a:ext cx="1189008" cy="765851"/>
          </a:xfrm>
          <a:prstGeom prst="rect">
            <a:avLst/>
          </a:prstGeom>
        </p:spPr>
        <p:txBody>
          <a:bodyPr lIns="0" tIns="0" rIns="0" bIns="0" rtlCol="0" anchor="t">
            <a:spAutoFit/>
          </a:bodyPr>
          <a:lstStyle/>
          <a:p>
            <a:pPr algn="ctr">
              <a:lnSpc>
                <a:spcPts val="5900"/>
              </a:lnSpc>
            </a:pPr>
            <a:r>
              <a:rPr lang="vi-VN" sz="6600" b="1" spc="280">
                <a:solidFill>
                  <a:srgbClr val="65503D"/>
                </a:solidFill>
                <a:latin typeface="Times New Roman" panose="02020603050405020304" pitchFamily="18" charset="0"/>
                <a:ea typeface="Wedges"/>
                <a:cs typeface="Times New Roman" panose="02020603050405020304" pitchFamily="18" charset="0"/>
                <a:sym typeface="Wedges"/>
              </a:rPr>
              <a:t>b</a:t>
            </a:r>
            <a:endParaRPr lang="en-US" sz="66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3718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17" name="TextBox 17"/>
          <p:cNvSpPr txBox="1"/>
          <p:nvPr/>
        </p:nvSpPr>
        <p:spPr>
          <a:xfrm>
            <a:off x="2920122" y="2275752"/>
            <a:ext cx="13843878" cy="6647974"/>
          </a:xfrm>
          <a:prstGeom prst="rect">
            <a:avLst/>
          </a:prstGeom>
        </p:spPr>
        <p:txBody>
          <a:bodyPr wrap="square" lIns="0" tIns="0" rIns="0" bIns="0" rtlCol="0" anchor="t">
            <a:spAutoFit/>
          </a:bodyPr>
          <a:lstStyle/>
          <a:p>
            <a:pPr algn="just"/>
            <a:r>
              <a:rPr lang="vi-VN" sz="4800" b="1" i="1">
                <a:latin typeface="Times New Roman" panose="02020603050405020304" pitchFamily="18" charset="0"/>
                <a:cs typeface="Times New Roman" panose="02020603050405020304" pitchFamily="18" charset="0"/>
              </a:rPr>
              <a:t>Cũng chỉ được bằng ấy câu, ông lão lại lật đật bỏ đi nơi khác. Còn phải kể cho người khác biết chứ.</a:t>
            </a:r>
            <a:r>
              <a:rPr lang="vi-VN" sz="4800">
                <a:latin typeface="Times New Roman" panose="02020603050405020304" pitchFamily="18" charset="0"/>
                <a:cs typeface="Times New Roman" panose="02020603050405020304" pitchFamily="18" charset="0"/>
              </a:rPr>
              <a:t> (Kim Lân)</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Câu rút gọn là: “</a:t>
            </a:r>
            <a:r>
              <a:rPr lang="vi-VN" sz="4800" i="1">
                <a:latin typeface="Times New Roman" panose="02020603050405020304" pitchFamily="18" charset="0"/>
                <a:cs typeface="Times New Roman" panose="02020603050405020304" pitchFamily="18" charset="0"/>
              </a:rPr>
              <a:t>Còn phải kể cho người khác biết chứ</a:t>
            </a:r>
            <a:r>
              <a:rPr lang="vi-VN"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 Thành phần bị lược bỏ: chủ ngữ. Dạng đầy đủ: “</a:t>
            </a:r>
            <a:r>
              <a:rPr lang="vi-VN" sz="4800" b="1" i="1">
                <a:latin typeface="Times New Roman" panose="02020603050405020304" pitchFamily="18" charset="0"/>
                <a:cs typeface="Times New Roman" panose="02020603050405020304" pitchFamily="18" charset="0"/>
              </a:rPr>
              <a:t>Ông</a:t>
            </a:r>
            <a:r>
              <a:rPr lang="vi-VN" sz="4800" i="1">
                <a:latin typeface="Times New Roman" panose="02020603050405020304" pitchFamily="18" charset="0"/>
                <a:cs typeface="Times New Roman" panose="02020603050405020304" pitchFamily="18" charset="0"/>
              </a:rPr>
              <a:t> còn phải kể cho người khác biết chứ</a:t>
            </a:r>
            <a:r>
              <a:rPr lang="vi-VN"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pPr algn="just"/>
            <a:r>
              <a:rPr lang="vi-VN" sz="4800" b="1">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chủ ngữ “</a:t>
            </a:r>
            <a:r>
              <a:rPr lang="vi-VN" sz="4800" b="1" i="1">
                <a:latin typeface="Times New Roman" panose="02020603050405020304" pitchFamily="18" charset="0"/>
                <a:cs typeface="Times New Roman" panose="02020603050405020304" pitchFamily="18" charset="0"/>
              </a:rPr>
              <a:t>ông lão</a:t>
            </a:r>
            <a:r>
              <a:rPr lang="vi-VN" sz="4800" b="1">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sp>
        <p:nvSpPr>
          <p:cNvPr id="18" name="Freeform 18"/>
          <p:cNvSpPr/>
          <p:nvPr/>
        </p:nvSpPr>
        <p:spPr>
          <a:xfrm>
            <a:off x="1677985" y="1432727"/>
            <a:ext cx="1065117" cy="1065117"/>
          </a:xfrm>
          <a:custGeom>
            <a:avLst/>
            <a:gdLst/>
            <a:ahLst/>
            <a:cxnLst/>
            <a:rect l="l" t="t" r="r" b="b"/>
            <a:pathLst>
              <a:path w="1065117" h="1065117">
                <a:moveTo>
                  <a:pt x="0" y="0"/>
                </a:moveTo>
                <a:lnTo>
                  <a:pt x="1065117" y="0"/>
                </a:lnTo>
                <a:lnTo>
                  <a:pt x="1065117" y="1065116"/>
                </a:lnTo>
                <a:lnTo>
                  <a:pt x="0" y="106511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9" name="TextBox 19"/>
          <p:cNvSpPr txBox="1"/>
          <p:nvPr/>
        </p:nvSpPr>
        <p:spPr>
          <a:xfrm>
            <a:off x="1616040" y="1587460"/>
            <a:ext cx="1189008" cy="807913"/>
          </a:xfrm>
          <a:prstGeom prst="rect">
            <a:avLst/>
          </a:prstGeom>
        </p:spPr>
        <p:txBody>
          <a:bodyPr lIns="0" tIns="0" rIns="0" bIns="0" rtlCol="0" anchor="t">
            <a:spAutoFit/>
          </a:bodyPr>
          <a:lstStyle/>
          <a:p>
            <a:pPr algn="ctr">
              <a:lnSpc>
                <a:spcPts val="5900"/>
              </a:lnSpc>
            </a:pPr>
            <a:r>
              <a:rPr lang="vi-VN" sz="8000" b="1" spc="280">
                <a:solidFill>
                  <a:srgbClr val="65503D"/>
                </a:solidFill>
                <a:latin typeface="Times New Roman" panose="02020603050405020304" pitchFamily="18" charset="0"/>
                <a:ea typeface="Wedges"/>
                <a:cs typeface="Times New Roman" panose="02020603050405020304" pitchFamily="18" charset="0"/>
                <a:sym typeface="Wedges"/>
              </a:rPr>
              <a:t>c</a:t>
            </a:r>
            <a:endParaRPr lang="en-US" sz="80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33610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0" name="TextBox 20"/>
          <p:cNvSpPr txBox="1"/>
          <p:nvPr/>
        </p:nvSpPr>
        <p:spPr>
          <a:xfrm>
            <a:off x="3241755" y="2467196"/>
            <a:ext cx="13222182" cy="5539978"/>
          </a:xfrm>
          <a:prstGeom prst="rect">
            <a:avLst/>
          </a:prstGeom>
        </p:spPr>
        <p:txBody>
          <a:bodyPr wrap="square" lIns="0" tIns="0" rIns="0" bIns="0" rtlCol="0" anchor="t">
            <a:spAutoFit/>
          </a:bodyPr>
          <a:lstStyle/>
          <a:p>
            <a:pPr algn="just"/>
            <a:r>
              <a:rPr lang="vi-VN" sz="4000" b="1" i="1">
                <a:solidFill>
                  <a:prstClr val="black"/>
                </a:solidFill>
                <a:latin typeface="Times New Roman" panose="02020603050405020304" pitchFamily="18" charset="0"/>
                <a:cs typeface="Times New Roman" panose="02020603050405020304" pitchFamily="18" charset="0"/>
              </a:rPr>
              <a:t>Anh cảm thấy yên tâm, và cái ý định đưa vợ con đi chơi đây đó mỗi nơi một tí cho mở mang tầm mắt cứ nhạt dần. Ngại, rất ngại. Ban ngày bận bù đầu lên ở cơ quan.</a:t>
            </a:r>
            <a:r>
              <a:rPr lang="vi-VN" sz="4000">
                <a:solidFill>
                  <a:prstClr val="black"/>
                </a:solidFill>
                <a:latin typeface="Times New Roman" panose="02020603050405020304" pitchFamily="18" charset="0"/>
                <a:cs typeface="Times New Roman" panose="02020603050405020304" pitchFamily="18" charset="0"/>
              </a:rPr>
              <a:t> (Trần Đức Tiến)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a:solidFill>
                  <a:prstClr val="black"/>
                </a:solidFill>
                <a:latin typeface="Times New Roman" panose="02020603050405020304" pitchFamily="18" charset="0"/>
                <a:cs typeface="Times New Roman" panose="02020603050405020304" pitchFamily="18" charset="0"/>
              </a:rPr>
              <a:t>- Câu rút gọn là: “</a:t>
            </a:r>
            <a:r>
              <a:rPr lang="vi-VN" sz="4000" i="1">
                <a:solidFill>
                  <a:prstClr val="black"/>
                </a:solidFill>
                <a:latin typeface="Times New Roman" panose="02020603050405020304" pitchFamily="18" charset="0"/>
                <a:cs typeface="Times New Roman" panose="02020603050405020304" pitchFamily="18" charset="0"/>
              </a:rPr>
              <a:t>Ngại, rất ngại.”; “Ban ngày bận bù đầu lên ở cơ quan.”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a:solidFill>
                  <a:prstClr val="black"/>
                </a:solidFill>
                <a:latin typeface="Times New Roman" panose="02020603050405020304" pitchFamily="18" charset="0"/>
                <a:cs typeface="Times New Roman" panose="02020603050405020304" pitchFamily="18" charset="0"/>
              </a:rPr>
              <a:t>- Thành phần bị lược bỏ: chủ ngữ. Dạng đầy đủ: </a:t>
            </a:r>
            <a:r>
              <a:rPr lang="vi-VN" sz="4000" b="1">
                <a:solidFill>
                  <a:prstClr val="black"/>
                </a:solidFill>
                <a:latin typeface="Times New Roman" panose="02020603050405020304" pitchFamily="18" charset="0"/>
                <a:cs typeface="Times New Roman" panose="02020603050405020304" pitchFamily="18" charset="0"/>
              </a:rPr>
              <a:t>“</a:t>
            </a:r>
            <a:r>
              <a:rPr lang="vi-VN" sz="4000" b="1" i="1">
                <a:solidFill>
                  <a:prstClr val="black"/>
                </a:solidFill>
                <a:latin typeface="Times New Roman" panose="02020603050405020304" pitchFamily="18" charset="0"/>
                <a:cs typeface="Times New Roman" panose="02020603050405020304" pitchFamily="18" charset="0"/>
              </a:rPr>
              <a:t>Anh</a:t>
            </a:r>
            <a:r>
              <a:rPr lang="vi-VN" sz="4000">
                <a:solidFill>
                  <a:prstClr val="black"/>
                </a:solidFill>
                <a:latin typeface="Times New Roman" panose="02020603050405020304" pitchFamily="18" charset="0"/>
                <a:cs typeface="Times New Roman" panose="02020603050405020304" pitchFamily="18" charset="0"/>
              </a:rPr>
              <a:t> n</a:t>
            </a:r>
            <a:r>
              <a:rPr lang="vi-VN" sz="4000" i="1">
                <a:solidFill>
                  <a:prstClr val="black"/>
                </a:solidFill>
                <a:latin typeface="Times New Roman" panose="02020603050405020304" pitchFamily="18" charset="0"/>
                <a:cs typeface="Times New Roman" panose="02020603050405020304" pitchFamily="18" charset="0"/>
              </a:rPr>
              <a:t>gại, rất ngại.”; “Ban ngày </a:t>
            </a:r>
            <a:r>
              <a:rPr lang="vi-VN" sz="4000" b="1" i="1">
                <a:solidFill>
                  <a:prstClr val="black"/>
                </a:solidFill>
                <a:latin typeface="Times New Roman" panose="02020603050405020304" pitchFamily="18" charset="0"/>
                <a:cs typeface="Times New Roman" panose="02020603050405020304" pitchFamily="18" charset="0"/>
              </a:rPr>
              <a:t>anh </a:t>
            </a:r>
            <a:r>
              <a:rPr lang="vi-VN" sz="4000" i="1">
                <a:solidFill>
                  <a:prstClr val="black"/>
                </a:solidFill>
                <a:latin typeface="Times New Roman" panose="02020603050405020304" pitchFamily="18" charset="0"/>
                <a:cs typeface="Times New Roman" panose="02020603050405020304" pitchFamily="18" charset="0"/>
              </a:rPr>
              <a:t>bận bù đầu lên ở cơ quan.”</a:t>
            </a:r>
            <a:endParaRPr lang="en-GB" sz="4000">
              <a:solidFill>
                <a:prstClr val="black"/>
              </a:solidFill>
              <a:latin typeface="Times New Roman" panose="02020603050405020304" pitchFamily="18" charset="0"/>
              <a:cs typeface="Times New Roman" panose="02020603050405020304" pitchFamily="18" charset="0"/>
            </a:endParaRPr>
          </a:p>
          <a:p>
            <a:pPr algn="just"/>
            <a:r>
              <a:rPr lang="vi-VN" sz="4000" b="1">
                <a:solidFill>
                  <a:prstClr val="black"/>
                </a:solidFill>
                <a:latin typeface="Times New Roman" panose="02020603050405020304" pitchFamily="18" charset="0"/>
                <a:cs typeface="Times New Roman" panose="02020603050405020304" pitchFamily="18" charset="0"/>
              </a:rPr>
              <a:t>- </a:t>
            </a:r>
            <a:r>
              <a:rPr lang="vi-VN" sz="4000">
                <a:solidFill>
                  <a:prstClr val="black"/>
                </a:solidFill>
                <a:latin typeface="Times New Roman" panose="02020603050405020304" pitchFamily="18" charset="0"/>
                <a:cs typeface="Times New Roman" panose="02020603050405020304" pitchFamily="18" charset="0"/>
              </a:rPr>
              <a:t>Văn cảnh cho phép hiểu đúng, hiểu rõ nghĩa của câu rút gọn trên là câu đứng trước (cụ thể là chủ ngữ “</a:t>
            </a:r>
            <a:r>
              <a:rPr lang="vi-VN" sz="4000" i="1">
                <a:solidFill>
                  <a:prstClr val="black"/>
                </a:solidFill>
                <a:latin typeface="Times New Roman" panose="02020603050405020304" pitchFamily="18" charset="0"/>
                <a:cs typeface="Times New Roman" panose="02020603050405020304" pitchFamily="18" charset="0"/>
              </a:rPr>
              <a:t>anh</a:t>
            </a:r>
            <a:r>
              <a:rPr lang="vi-VN" sz="4000">
                <a:solidFill>
                  <a:prstClr val="black"/>
                </a:solidFill>
                <a:latin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cs typeface="Times New Roman" panose="02020603050405020304" pitchFamily="18" charset="0"/>
            </a:endParaRPr>
          </a:p>
        </p:txBody>
      </p:sp>
      <p:sp>
        <p:nvSpPr>
          <p:cNvPr id="21" name="Freeform 21"/>
          <p:cNvSpPr/>
          <p:nvPr/>
        </p:nvSpPr>
        <p:spPr>
          <a:xfrm>
            <a:off x="1937673" y="1893530"/>
            <a:ext cx="1065117" cy="1065117"/>
          </a:xfrm>
          <a:custGeom>
            <a:avLst/>
            <a:gdLst/>
            <a:ahLst/>
            <a:cxnLst/>
            <a:rect l="l" t="t" r="r" b="b"/>
            <a:pathLst>
              <a:path w="1065117" h="1065117">
                <a:moveTo>
                  <a:pt x="0" y="0"/>
                </a:moveTo>
                <a:lnTo>
                  <a:pt x="1065116" y="0"/>
                </a:lnTo>
                <a:lnTo>
                  <a:pt x="1065116" y="1065117"/>
                </a:lnTo>
                <a:lnTo>
                  <a:pt x="0" y="10651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TextBox 22"/>
          <p:cNvSpPr txBox="1"/>
          <p:nvPr/>
        </p:nvSpPr>
        <p:spPr>
          <a:xfrm>
            <a:off x="1875727" y="2048263"/>
            <a:ext cx="1189008" cy="755650"/>
          </a:xfrm>
          <a:prstGeom prst="rect">
            <a:avLst/>
          </a:prstGeom>
        </p:spPr>
        <p:txBody>
          <a:bodyPr lIns="0" tIns="0" rIns="0" bIns="0" rtlCol="0" anchor="t">
            <a:spAutoFit/>
          </a:bodyPr>
          <a:lstStyle/>
          <a:p>
            <a:pPr algn="ctr">
              <a:lnSpc>
                <a:spcPts val="5900"/>
              </a:lnSpc>
            </a:pPr>
            <a:r>
              <a:rPr lang="vi-VN" sz="6000" b="1" spc="280">
                <a:solidFill>
                  <a:srgbClr val="65503D"/>
                </a:solidFill>
                <a:latin typeface="Times New Roman" panose="02020603050405020304" pitchFamily="18" charset="0"/>
                <a:ea typeface="Wedges"/>
                <a:cs typeface="Times New Roman" panose="02020603050405020304" pitchFamily="18" charset="0"/>
                <a:sym typeface="Wedges"/>
              </a:rPr>
              <a:t>d</a:t>
            </a:r>
            <a:endParaRPr lang="en-US" sz="6000" b="1" spc="280">
              <a:solidFill>
                <a:srgbClr val="65503D"/>
              </a:solidFill>
              <a:latin typeface="Times New Roman" panose="02020603050405020304" pitchFamily="18" charset="0"/>
              <a:ea typeface="Wedges"/>
              <a:cs typeface="Times New Roman" panose="02020603050405020304" pitchFamily="18" charset="0"/>
              <a:sym typeface="Wedges"/>
            </a:endParaRPr>
          </a:p>
        </p:txBody>
      </p:sp>
    </p:spTree>
    <p:extLst>
      <p:ext uri="{BB962C8B-B14F-4D97-AF65-F5344CB8AC3E}">
        <p14:creationId xmlns:p14="http://schemas.microsoft.com/office/powerpoint/2010/main" val="165789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1</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KHỞI ĐỘNG</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772240" y="77691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104328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44431" y="3137798"/>
            <a:ext cx="9927524" cy="3539430"/>
          </a:xfrm>
          <a:prstGeom prst="rect">
            <a:avLst/>
          </a:prstGeom>
        </p:spPr>
        <p:txBody>
          <a:bodyPr lIns="0" tIns="0" rIns="0" bIns="0" rtlCol="0" anchor="t">
            <a:spAutoFit/>
          </a:bodyPr>
          <a:lstStyle/>
          <a:p>
            <a:pPr algn="ctr"/>
            <a:r>
              <a:rPr lang="fr-FR"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 tập </a:t>
            </a:r>
            <a:r>
              <a:rPr lang="vi-VN"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a:t>
            </a:r>
          </a:p>
          <a:p>
            <a:pPr algn="ctr"/>
            <a:r>
              <a:rPr lang="fr-FR"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trang 63</a:t>
            </a:r>
            <a:endParaRPr lang="en-GB" sz="115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47334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805158"/>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8468538"/>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3411308" y="1495242"/>
            <a:ext cx="13029917" cy="1661993"/>
          </a:xfrm>
          <a:prstGeom prst="rect">
            <a:avLst/>
          </a:prstGeom>
        </p:spPr>
        <p:txBody>
          <a:bodyPr lIns="0" tIns="0" rIns="0" bIns="0" rtlCol="0" anchor="t">
            <a:spAutoFit/>
          </a:bodyPr>
          <a:lstStyle/>
          <a:p>
            <a:r>
              <a:rPr lang="vi-VN" sz="3600">
                <a:latin typeface="Times New Roman" panose="02020603050405020304" pitchFamily="18" charset="0"/>
                <a:cs typeface="Times New Roman" panose="02020603050405020304" pitchFamily="18" charset="0"/>
              </a:rPr>
              <a:t>Xác định thành phần bị lược bỏ trong các câu rút gọn: Ở cả 4 câu đã cho, thành phần lược bỏ đều là </a:t>
            </a:r>
            <a:r>
              <a:rPr lang="vi-VN" sz="3600" b="1">
                <a:latin typeface="Times New Roman" panose="02020603050405020304" pitchFamily="18" charset="0"/>
                <a:cs typeface="Times New Roman" panose="02020603050405020304" pitchFamily="18" charset="0"/>
              </a:rPr>
              <a:t>chủ ngữ</a:t>
            </a:r>
            <a:r>
              <a:rPr lang="vi-VN" sz="3600">
                <a:latin typeface="Times New Roman" panose="02020603050405020304" pitchFamily="18" charset="0"/>
                <a:cs typeface="Times New Roman" panose="02020603050405020304" pitchFamily="18" charset="0"/>
              </a:rPr>
              <a:t> (được ngầm hiểu là mọi người, chúng ta, ai,...)</a:t>
            </a:r>
            <a:endParaRPr lang="en-US" sz="3600">
              <a:solidFill>
                <a:srgbClr val="65503D"/>
              </a:solidFill>
              <a:latin typeface="Times New Roman" panose="02020603050405020304" pitchFamily="18" charset="0"/>
              <a:ea typeface="Jella"/>
              <a:cs typeface="Times New Roman" panose="02020603050405020304" pitchFamily="18" charset="0"/>
              <a:sym typeface="Jella"/>
            </a:endParaRPr>
          </a:p>
        </p:txBody>
      </p:sp>
      <p:sp>
        <p:nvSpPr>
          <p:cNvPr id="15" name="Freeform 15"/>
          <p:cNvSpPr/>
          <p:nvPr/>
        </p:nvSpPr>
        <p:spPr>
          <a:xfrm>
            <a:off x="1886970" y="1723842"/>
            <a:ext cx="1137622" cy="1063203"/>
          </a:xfrm>
          <a:custGeom>
            <a:avLst/>
            <a:gdLst/>
            <a:ahLst/>
            <a:cxnLst/>
            <a:rect l="l" t="t" r="r" b="b"/>
            <a:pathLst>
              <a:path w="1137622" h="1063203">
                <a:moveTo>
                  <a:pt x="0" y="0"/>
                </a:moveTo>
                <a:lnTo>
                  <a:pt x="1137622" y="0"/>
                </a:lnTo>
                <a:lnTo>
                  <a:pt x="1137622" y="1063203"/>
                </a:lnTo>
                <a:lnTo>
                  <a:pt x="0" y="10632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6"/>
          <p:cNvSpPr txBox="1"/>
          <p:nvPr/>
        </p:nvSpPr>
        <p:spPr>
          <a:xfrm>
            <a:off x="3555724" y="3509241"/>
            <a:ext cx="13029917" cy="1107996"/>
          </a:xfrm>
          <a:prstGeom prst="rect">
            <a:avLst/>
          </a:prstGeom>
        </p:spPr>
        <p:txBody>
          <a:bodyPr lIns="0" tIns="0" rIns="0" bIns="0" rtlCol="0" anchor="t">
            <a:spAutoFit/>
          </a:bodyPr>
          <a:lstStyle/>
          <a:p>
            <a:r>
              <a:rPr lang="vi-VN" sz="3600">
                <a:latin typeface="Times New Roman" panose="02020603050405020304" pitchFamily="18" charset="0"/>
                <a:cs typeface="Times New Roman" panose="02020603050405020304" pitchFamily="18" charset="0"/>
              </a:rPr>
              <a:t>Hoàn cảnh, tình huống giao tiếp cho phép sủ dụng những câu rút gọn trên là:</a:t>
            </a:r>
            <a:endParaRPr lang="en-US" sz="3600">
              <a:solidFill>
                <a:srgbClr val="65503D"/>
              </a:solidFill>
              <a:latin typeface="Times New Roman" panose="02020603050405020304" pitchFamily="18" charset="0"/>
              <a:ea typeface="Jella"/>
              <a:cs typeface="Times New Roman" panose="02020603050405020304" pitchFamily="18" charset="0"/>
              <a:sym typeface="Jella"/>
            </a:endParaRPr>
          </a:p>
        </p:txBody>
      </p:sp>
      <p:sp>
        <p:nvSpPr>
          <p:cNvPr id="17" name="Freeform 17"/>
          <p:cNvSpPr/>
          <p:nvPr/>
        </p:nvSpPr>
        <p:spPr>
          <a:xfrm>
            <a:off x="2031386" y="3737841"/>
            <a:ext cx="1137622" cy="1063203"/>
          </a:xfrm>
          <a:custGeom>
            <a:avLst/>
            <a:gdLst/>
            <a:ahLst/>
            <a:cxnLst/>
            <a:rect l="l" t="t" r="r" b="b"/>
            <a:pathLst>
              <a:path w="1137622" h="1063203">
                <a:moveTo>
                  <a:pt x="0" y="0"/>
                </a:moveTo>
                <a:lnTo>
                  <a:pt x="1137622" y="0"/>
                </a:lnTo>
                <a:lnTo>
                  <a:pt x="1137622" y="1063202"/>
                </a:lnTo>
                <a:lnTo>
                  <a:pt x="0" y="10632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0" name="Freeform 20"/>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1" name="Freeform 21"/>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22"/>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
        <p:nvSpPr>
          <p:cNvPr id="23" name="Rectangle 22"/>
          <p:cNvSpPr/>
          <p:nvPr/>
        </p:nvSpPr>
        <p:spPr>
          <a:xfrm>
            <a:off x="3913377" y="4920130"/>
            <a:ext cx="12527848" cy="2308324"/>
          </a:xfrm>
          <a:prstGeom prst="rect">
            <a:avLst/>
          </a:prstGeom>
        </p:spPr>
        <p:txBody>
          <a:bodyPr wrap="square">
            <a:spAutoFit/>
          </a:bodyPr>
          <a:lstStyle/>
          <a:p>
            <a:pPr algn="just">
              <a:spcAft>
                <a:spcPts val="80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Đây là những câu tục ngữ hoặc khẩu hiệu có nội dung đúc kết tri thức, kinh nghiệm sống hoặc cổ động, tuyên truyền với </a:t>
            </a:r>
            <a:r>
              <a:rPr lang="vi-VN" sz="3600" b="1">
                <a:latin typeface="Times New Roman" panose="02020603050405020304" pitchFamily="18" charset="0"/>
                <a:ea typeface="Times New Roman" panose="02020603050405020304" pitchFamily="18" charset="0"/>
                <a:cs typeface="Times New Roman" panose="02020603050405020304" pitchFamily="18" charset="0"/>
              </a:rPr>
              <a:t>mục đích giao tiếp là khuyên mọi người hoặc khích lệ, tập hợp</a:t>
            </a:r>
            <a:r>
              <a:rPr lang="vi-VN" sz="3600">
                <a:latin typeface="Times New Roman" panose="02020603050405020304" pitchFamily="18" charset="0"/>
                <a:ea typeface="Times New Roman" panose="02020603050405020304" pitchFamily="18" charset="0"/>
                <a:cs typeface="Times New Roman" panose="02020603050405020304" pitchFamily="18" charset="0"/>
              </a:rPr>
              <a:t> quần chúng quyết tâm thực hiện công việc, sự nghiệp nhất định.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4" name="Rectangle 23"/>
          <p:cNvSpPr/>
          <p:nvPr/>
        </p:nvSpPr>
        <p:spPr>
          <a:xfrm>
            <a:off x="3972023" y="7451531"/>
            <a:ext cx="11493357" cy="1754326"/>
          </a:xfrm>
          <a:prstGeom prst="rect">
            <a:avLst/>
          </a:prstGeom>
        </p:spPr>
        <p:txBody>
          <a:bodyPr wrap="square">
            <a:spAutoFit/>
          </a:bodyPr>
          <a:lstStyle/>
          <a:p>
            <a:pPr algn="just">
              <a:spcAft>
                <a:spcPts val="80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Phù hợp với mục đích, đối tượng giao tiếp đã chỉ ra, việc lược bỏ chủ ngữ ở những kiểu câu này nhằm </a:t>
            </a:r>
            <a:r>
              <a:rPr lang="vi-VN" sz="3600" b="1">
                <a:latin typeface="Times New Roman" panose="02020603050405020304" pitchFamily="18" charset="0"/>
                <a:ea typeface="Times New Roman" panose="02020603050405020304" pitchFamily="18" charset="0"/>
                <a:cs typeface="Times New Roman" panose="02020603050405020304" pitchFamily="18" charset="0"/>
              </a:rPr>
              <a:t>ngụ ý:</a:t>
            </a:r>
            <a:r>
              <a:rPr lang="vi-VN" sz="3600">
                <a:latin typeface="Times New Roman" panose="02020603050405020304" pitchFamily="18" charset="0"/>
                <a:ea typeface="Times New Roman" panose="02020603050405020304" pitchFamily="18" charset="0"/>
                <a:cs typeface="Times New Roman" panose="02020603050405020304" pitchFamily="18" charset="0"/>
              </a:rPr>
              <a:t> </a:t>
            </a:r>
            <a:r>
              <a:rPr lang="vi-VN" sz="3600" b="1">
                <a:latin typeface="Times New Roman" panose="02020603050405020304" pitchFamily="18" charset="0"/>
                <a:ea typeface="Times New Roman" panose="02020603050405020304" pitchFamily="18" charset="0"/>
                <a:cs typeface="Times New Roman" panose="02020603050405020304" pitchFamily="18" charset="0"/>
              </a:rPr>
              <a:t>hành động nêu ở vị ngữ là của mọi người nói chung.</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5" name="Freeform 17"/>
          <p:cNvSpPr/>
          <p:nvPr/>
        </p:nvSpPr>
        <p:spPr>
          <a:xfrm rot="-2219639">
            <a:off x="2952644" y="5377833"/>
            <a:ext cx="993651" cy="417931"/>
          </a:xfrm>
          <a:custGeom>
            <a:avLst/>
            <a:gdLst/>
            <a:ahLst/>
            <a:cxnLst/>
            <a:rect l="l" t="t" r="r" b="b"/>
            <a:pathLst>
              <a:path w="725260" h="417931">
                <a:moveTo>
                  <a:pt x="0" y="0"/>
                </a:moveTo>
                <a:lnTo>
                  <a:pt x="725260" y="0"/>
                </a:lnTo>
                <a:lnTo>
                  <a:pt x="725260" y="417931"/>
                </a:lnTo>
                <a:lnTo>
                  <a:pt x="0" y="4179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6" name="Freeform 17"/>
          <p:cNvSpPr/>
          <p:nvPr/>
        </p:nvSpPr>
        <p:spPr>
          <a:xfrm rot="-2219639">
            <a:off x="2987297" y="7605456"/>
            <a:ext cx="940754" cy="477888"/>
          </a:xfrm>
          <a:custGeom>
            <a:avLst/>
            <a:gdLst/>
            <a:ahLst/>
            <a:cxnLst/>
            <a:rect l="l" t="t" r="r" b="b"/>
            <a:pathLst>
              <a:path w="725260" h="417931">
                <a:moveTo>
                  <a:pt x="0" y="0"/>
                </a:moveTo>
                <a:lnTo>
                  <a:pt x="725260" y="0"/>
                </a:lnTo>
                <a:lnTo>
                  <a:pt x="725260" y="417931"/>
                </a:lnTo>
                <a:lnTo>
                  <a:pt x="0" y="4179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0786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3505200" y="3199899"/>
            <a:ext cx="11093398" cy="2708434"/>
          </a:xfrm>
          <a:prstGeom prst="rect">
            <a:avLst/>
          </a:prstGeom>
        </p:spPr>
        <p:txBody>
          <a:bodyPr wrap="square"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2. Phân tích,</a:t>
            </a:r>
          </a:p>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xác định câu đặc biệt</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42383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a:grpSpLocks noChangeAspect="1"/>
          </p:cNvGrpSpPr>
          <p:nvPr/>
        </p:nvGrpSpPr>
        <p:grpSpPr>
          <a:xfrm>
            <a:off x="1462916" y="3643101"/>
            <a:ext cx="4157463" cy="4157463"/>
            <a:chOff x="0" y="0"/>
            <a:chExt cx="6350000" cy="6350000"/>
          </a:xfrm>
        </p:grpSpPr>
        <p:sp>
          <p:nvSpPr>
            <p:cNvPr id="14" name="Freeform 14"/>
            <p:cNvSpPr/>
            <p:nvPr/>
          </p:nvSpPr>
          <p:spPr>
            <a:xfrm>
              <a:off x="2540" y="-1270"/>
              <a:ext cx="6352540" cy="6351270"/>
            </a:xfrm>
            <a:custGeom>
              <a:avLst/>
              <a:gdLst/>
              <a:ahLst/>
              <a:cxnLst/>
              <a:rect l="l" t="t" r="r" b="b"/>
              <a:pathLst>
                <a:path w="6352540" h="6351270">
                  <a:moveTo>
                    <a:pt x="6023610" y="2627630"/>
                  </a:moveTo>
                  <a:cubicBezTo>
                    <a:pt x="6181090" y="2508250"/>
                    <a:pt x="6245860" y="2294890"/>
                    <a:pt x="6167120" y="2103120"/>
                  </a:cubicBezTo>
                  <a:lnTo>
                    <a:pt x="6061710" y="1844040"/>
                  </a:lnTo>
                  <a:cubicBezTo>
                    <a:pt x="5985510" y="1658620"/>
                    <a:pt x="5800090" y="1551940"/>
                    <a:pt x="5610860" y="1567180"/>
                  </a:cubicBezTo>
                  <a:cubicBezTo>
                    <a:pt x="5699760" y="1399540"/>
                    <a:pt x="5674360" y="1186180"/>
                    <a:pt x="5534660" y="1043940"/>
                  </a:cubicBezTo>
                  <a:lnTo>
                    <a:pt x="5339080" y="844550"/>
                  </a:lnTo>
                  <a:cubicBezTo>
                    <a:pt x="5189220" y="693420"/>
                    <a:pt x="4958080" y="670560"/>
                    <a:pt x="4785360" y="779780"/>
                  </a:cubicBezTo>
                  <a:cubicBezTo>
                    <a:pt x="4819650" y="577850"/>
                    <a:pt x="4711700" y="372110"/>
                    <a:pt x="4514850" y="292100"/>
                  </a:cubicBezTo>
                  <a:lnTo>
                    <a:pt x="4257040" y="185420"/>
                  </a:lnTo>
                  <a:cubicBezTo>
                    <a:pt x="4071620" y="109220"/>
                    <a:pt x="3865880" y="166370"/>
                    <a:pt x="3743960" y="312420"/>
                  </a:cubicBezTo>
                  <a:cubicBezTo>
                    <a:pt x="3685540" y="132080"/>
                    <a:pt x="3515360" y="0"/>
                    <a:pt x="3315970" y="0"/>
                  </a:cubicBezTo>
                  <a:lnTo>
                    <a:pt x="3036570" y="0"/>
                  </a:lnTo>
                  <a:cubicBezTo>
                    <a:pt x="2829560" y="0"/>
                    <a:pt x="2655570" y="140970"/>
                    <a:pt x="2604770" y="332740"/>
                  </a:cubicBezTo>
                  <a:cubicBezTo>
                    <a:pt x="2484120" y="175260"/>
                    <a:pt x="2269490" y="111760"/>
                    <a:pt x="2077720" y="193040"/>
                  </a:cubicBezTo>
                  <a:lnTo>
                    <a:pt x="1819910" y="300990"/>
                  </a:lnTo>
                  <a:cubicBezTo>
                    <a:pt x="1635760" y="378460"/>
                    <a:pt x="1530350" y="565150"/>
                    <a:pt x="1548130" y="754380"/>
                  </a:cubicBezTo>
                  <a:cubicBezTo>
                    <a:pt x="1379220" y="666750"/>
                    <a:pt x="1167130" y="693420"/>
                    <a:pt x="1026160" y="835660"/>
                  </a:cubicBezTo>
                  <a:lnTo>
                    <a:pt x="829310" y="1033780"/>
                  </a:lnTo>
                  <a:cubicBezTo>
                    <a:pt x="692150" y="1170940"/>
                    <a:pt x="664210" y="1375410"/>
                    <a:pt x="742950" y="1541780"/>
                  </a:cubicBezTo>
                  <a:cubicBezTo>
                    <a:pt x="560070" y="1531620"/>
                    <a:pt x="381000" y="1634490"/>
                    <a:pt x="306070" y="1813560"/>
                  </a:cubicBezTo>
                  <a:lnTo>
                    <a:pt x="196850" y="2071370"/>
                  </a:lnTo>
                  <a:cubicBezTo>
                    <a:pt x="119380" y="2255520"/>
                    <a:pt x="175260" y="2462530"/>
                    <a:pt x="320040" y="2585720"/>
                  </a:cubicBezTo>
                  <a:cubicBezTo>
                    <a:pt x="138430" y="2641600"/>
                    <a:pt x="5080" y="2809240"/>
                    <a:pt x="3810" y="3009900"/>
                  </a:cubicBezTo>
                  <a:lnTo>
                    <a:pt x="1270" y="3289300"/>
                  </a:lnTo>
                  <a:cubicBezTo>
                    <a:pt x="0" y="3496310"/>
                    <a:pt x="138430" y="3670300"/>
                    <a:pt x="328930" y="3723640"/>
                  </a:cubicBezTo>
                  <a:cubicBezTo>
                    <a:pt x="171450" y="3843020"/>
                    <a:pt x="106680" y="4056380"/>
                    <a:pt x="185420" y="4248150"/>
                  </a:cubicBezTo>
                  <a:lnTo>
                    <a:pt x="290830" y="4507230"/>
                  </a:lnTo>
                  <a:cubicBezTo>
                    <a:pt x="367030" y="4692650"/>
                    <a:pt x="552450" y="4799330"/>
                    <a:pt x="741680" y="4784090"/>
                  </a:cubicBezTo>
                  <a:cubicBezTo>
                    <a:pt x="652780" y="4951730"/>
                    <a:pt x="678180" y="5165090"/>
                    <a:pt x="817880" y="5307330"/>
                  </a:cubicBezTo>
                  <a:lnTo>
                    <a:pt x="1013460" y="5506720"/>
                  </a:lnTo>
                  <a:cubicBezTo>
                    <a:pt x="1163320" y="5657850"/>
                    <a:pt x="1394460" y="5680710"/>
                    <a:pt x="1567180" y="5571490"/>
                  </a:cubicBezTo>
                  <a:cubicBezTo>
                    <a:pt x="1532890" y="5773420"/>
                    <a:pt x="1640840" y="5979160"/>
                    <a:pt x="1837690" y="6059170"/>
                  </a:cubicBezTo>
                  <a:lnTo>
                    <a:pt x="2095500" y="6165850"/>
                  </a:lnTo>
                  <a:cubicBezTo>
                    <a:pt x="2280920" y="6242050"/>
                    <a:pt x="2486660" y="6184900"/>
                    <a:pt x="2608580" y="6038850"/>
                  </a:cubicBezTo>
                  <a:cubicBezTo>
                    <a:pt x="2665730" y="6220460"/>
                    <a:pt x="2834640" y="6351270"/>
                    <a:pt x="3035300" y="6351270"/>
                  </a:cubicBezTo>
                  <a:lnTo>
                    <a:pt x="3314700" y="6351270"/>
                  </a:lnTo>
                  <a:cubicBezTo>
                    <a:pt x="3521710" y="6351270"/>
                    <a:pt x="3695700" y="6210300"/>
                    <a:pt x="3746500" y="6018530"/>
                  </a:cubicBezTo>
                  <a:cubicBezTo>
                    <a:pt x="3867150" y="6176010"/>
                    <a:pt x="4081780" y="6239510"/>
                    <a:pt x="4273550" y="6158230"/>
                  </a:cubicBezTo>
                  <a:lnTo>
                    <a:pt x="4531360" y="6050280"/>
                  </a:lnTo>
                  <a:cubicBezTo>
                    <a:pt x="4715510" y="5972810"/>
                    <a:pt x="4820920" y="5786120"/>
                    <a:pt x="4803140" y="5596890"/>
                  </a:cubicBezTo>
                  <a:cubicBezTo>
                    <a:pt x="4972050" y="5684520"/>
                    <a:pt x="5184140" y="5657850"/>
                    <a:pt x="5325110" y="5515610"/>
                  </a:cubicBezTo>
                  <a:lnTo>
                    <a:pt x="5521960" y="5317490"/>
                  </a:lnTo>
                  <a:cubicBezTo>
                    <a:pt x="5659120" y="5180330"/>
                    <a:pt x="5687060" y="4975860"/>
                    <a:pt x="5608320" y="4809490"/>
                  </a:cubicBezTo>
                  <a:cubicBezTo>
                    <a:pt x="5791200" y="4819650"/>
                    <a:pt x="5970270" y="4716780"/>
                    <a:pt x="6045200" y="4537710"/>
                  </a:cubicBezTo>
                  <a:lnTo>
                    <a:pt x="6153150" y="4279900"/>
                  </a:lnTo>
                  <a:cubicBezTo>
                    <a:pt x="6230620" y="4095750"/>
                    <a:pt x="6174740" y="3888740"/>
                    <a:pt x="6029960" y="3765550"/>
                  </a:cubicBezTo>
                  <a:cubicBezTo>
                    <a:pt x="6211569" y="3709670"/>
                    <a:pt x="6344919" y="3542030"/>
                    <a:pt x="6346190" y="3341370"/>
                  </a:cubicBezTo>
                  <a:lnTo>
                    <a:pt x="6348730" y="3061970"/>
                  </a:lnTo>
                  <a:cubicBezTo>
                    <a:pt x="6352540" y="2854960"/>
                    <a:pt x="6212840" y="2680970"/>
                    <a:pt x="6023610" y="2627630"/>
                  </a:cubicBezTo>
                  <a:close/>
                </a:path>
              </a:pathLst>
            </a:custGeom>
            <a:solidFill>
              <a:srgbClr val="FFD88D"/>
            </a:solidFill>
          </p:spPr>
        </p:sp>
        <p:sp>
          <p:nvSpPr>
            <p:cNvPr id="15" name="Freeform 15"/>
            <p:cNvSpPr/>
            <p:nvPr/>
          </p:nvSpPr>
          <p:spPr>
            <a:xfrm>
              <a:off x="146050" y="143510"/>
              <a:ext cx="6062980" cy="6062980"/>
            </a:xfrm>
            <a:custGeom>
              <a:avLst/>
              <a:gdLst/>
              <a:ahLst/>
              <a:cxnLst/>
              <a:rect l="l" t="t" r="r" b="b"/>
              <a:pathLst>
                <a:path w="6062980" h="6062980">
                  <a:moveTo>
                    <a:pt x="3164840" y="6062980"/>
                  </a:moveTo>
                  <a:lnTo>
                    <a:pt x="2899410" y="6062980"/>
                  </a:lnTo>
                  <a:cubicBezTo>
                    <a:pt x="2713990" y="6062980"/>
                    <a:pt x="2550160" y="5946140"/>
                    <a:pt x="2490470" y="5770880"/>
                  </a:cubicBezTo>
                  <a:cubicBezTo>
                    <a:pt x="2407920" y="5864860"/>
                    <a:pt x="2291080" y="5918200"/>
                    <a:pt x="2165350" y="5918200"/>
                  </a:cubicBezTo>
                  <a:cubicBezTo>
                    <a:pt x="2109470" y="5918200"/>
                    <a:pt x="2053590" y="5906770"/>
                    <a:pt x="2001520" y="5885180"/>
                  </a:cubicBezTo>
                  <a:lnTo>
                    <a:pt x="1755140" y="5783580"/>
                  </a:lnTo>
                  <a:cubicBezTo>
                    <a:pt x="1570990" y="5707380"/>
                    <a:pt x="1464310" y="5520690"/>
                    <a:pt x="1492250" y="5325110"/>
                  </a:cubicBezTo>
                  <a:cubicBezTo>
                    <a:pt x="1426210" y="5363210"/>
                    <a:pt x="1351280" y="5383530"/>
                    <a:pt x="1275080" y="5383530"/>
                  </a:cubicBezTo>
                  <a:cubicBezTo>
                    <a:pt x="1158240" y="5383530"/>
                    <a:pt x="1049020" y="5337810"/>
                    <a:pt x="967740" y="5255260"/>
                  </a:cubicBezTo>
                  <a:lnTo>
                    <a:pt x="781050" y="5066030"/>
                  </a:lnTo>
                  <a:cubicBezTo>
                    <a:pt x="650240" y="4933950"/>
                    <a:pt x="619760" y="4735830"/>
                    <a:pt x="702310" y="4569460"/>
                  </a:cubicBezTo>
                  <a:cubicBezTo>
                    <a:pt x="694690" y="4569460"/>
                    <a:pt x="685800" y="4570730"/>
                    <a:pt x="678180" y="4570730"/>
                  </a:cubicBezTo>
                  <a:cubicBezTo>
                    <a:pt x="501650" y="4570730"/>
                    <a:pt x="344170" y="4465320"/>
                    <a:pt x="278130" y="4301490"/>
                  </a:cubicBezTo>
                  <a:lnTo>
                    <a:pt x="177800" y="4055110"/>
                  </a:lnTo>
                  <a:cubicBezTo>
                    <a:pt x="105410" y="3878580"/>
                    <a:pt x="158750" y="3675380"/>
                    <a:pt x="306070" y="3556000"/>
                  </a:cubicBezTo>
                  <a:cubicBezTo>
                    <a:pt x="124460" y="3500120"/>
                    <a:pt x="0" y="3331210"/>
                    <a:pt x="1270" y="3139440"/>
                  </a:cubicBezTo>
                  <a:lnTo>
                    <a:pt x="3810" y="2872740"/>
                  </a:lnTo>
                  <a:cubicBezTo>
                    <a:pt x="5080" y="2687320"/>
                    <a:pt x="123190" y="2524760"/>
                    <a:pt x="298450" y="2466340"/>
                  </a:cubicBezTo>
                  <a:cubicBezTo>
                    <a:pt x="160020" y="2343150"/>
                    <a:pt x="115570" y="2147570"/>
                    <a:pt x="187960" y="1976120"/>
                  </a:cubicBezTo>
                  <a:lnTo>
                    <a:pt x="290830" y="1731010"/>
                  </a:lnTo>
                  <a:cubicBezTo>
                    <a:pt x="360680" y="1565910"/>
                    <a:pt x="523240" y="1461770"/>
                    <a:pt x="703580" y="1466850"/>
                  </a:cubicBezTo>
                  <a:cubicBezTo>
                    <a:pt x="631190" y="1304290"/>
                    <a:pt x="665480" y="1111250"/>
                    <a:pt x="791210" y="985520"/>
                  </a:cubicBezTo>
                  <a:lnTo>
                    <a:pt x="979170" y="796290"/>
                  </a:lnTo>
                  <a:cubicBezTo>
                    <a:pt x="1060450" y="713740"/>
                    <a:pt x="1169670" y="669290"/>
                    <a:pt x="1285240" y="669290"/>
                  </a:cubicBezTo>
                  <a:cubicBezTo>
                    <a:pt x="1351280" y="669290"/>
                    <a:pt x="1416050" y="684530"/>
                    <a:pt x="1474470" y="712470"/>
                  </a:cubicBezTo>
                  <a:cubicBezTo>
                    <a:pt x="1461770" y="528320"/>
                    <a:pt x="1567180" y="356870"/>
                    <a:pt x="1738630" y="285750"/>
                  </a:cubicBezTo>
                  <a:lnTo>
                    <a:pt x="1983740" y="182880"/>
                  </a:lnTo>
                  <a:cubicBezTo>
                    <a:pt x="2037080" y="160020"/>
                    <a:pt x="2092960" y="149860"/>
                    <a:pt x="2150110" y="149860"/>
                  </a:cubicBezTo>
                  <a:cubicBezTo>
                    <a:pt x="2279650" y="149860"/>
                    <a:pt x="2404110" y="209550"/>
                    <a:pt x="2485390" y="309880"/>
                  </a:cubicBezTo>
                  <a:cubicBezTo>
                    <a:pt x="2538730" y="127000"/>
                    <a:pt x="2707640" y="0"/>
                    <a:pt x="2899410" y="0"/>
                  </a:cubicBezTo>
                  <a:lnTo>
                    <a:pt x="3164840" y="0"/>
                  </a:lnTo>
                  <a:cubicBezTo>
                    <a:pt x="3350260" y="0"/>
                    <a:pt x="3514090" y="116840"/>
                    <a:pt x="3573780" y="292100"/>
                  </a:cubicBezTo>
                  <a:cubicBezTo>
                    <a:pt x="3656330" y="198120"/>
                    <a:pt x="3773170" y="144780"/>
                    <a:pt x="3898900" y="144780"/>
                  </a:cubicBezTo>
                  <a:cubicBezTo>
                    <a:pt x="3954780" y="144780"/>
                    <a:pt x="4010660" y="156210"/>
                    <a:pt x="4062730" y="177800"/>
                  </a:cubicBezTo>
                  <a:lnTo>
                    <a:pt x="4309110" y="279400"/>
                  </a:lnTo>
                  <a:cubicBezTo>
                    <a:pt x="4493260" y="355600"/>
                    <a:pt x="4599940" y="542290"/>
                    <a:pt x="4572000" y="737870"/>
                  </a:cubicBezTo>
                  <a:cubicBezTo>
                    <a:pt x="4638040" y="699770"/>
                    <a:pt x="4712970" y="679450"/>
                    <a:pt x="4789170" y="679450"/>
                  </a:cubicBezTo>
                  <a:cubicBezTo>
                    <a:pt x="4906010" y="679450"/>
                    <a:pt x="5015230" y="725170"/>
                    <a:pt x="5096510" y="807720"/>
                  </a:cubicBezTo>
                  <a:lnTo>
                    <a:pt x="5283200" y="996950"/>
                  </a:lnTo>
                  <a:cubicBezTo>
                    <a:pt x="5414010" y="1129030"/>
                    <a:pt x="5444491" y="1327150"/>
                    <a:pt x="5361941" y="1493520"/>
                  </a:cubicBezTo>
                  <a:cubicBezTo>
                    <a:pt x="5369561" y="1493520"/>
                    <a:pt x="5378450" y="1492250"/>
                    <a:pt x="5386070" y="1492250"/>
                  </a:cubicBezTo>
                  <a:cubicBezTo>
                    <a:pt x="5562600" y="1492250"/>
                    <a:pt x="5720080" y="1597660"/>
                    <a:pt x="5786120" y="1761490"/>
                  </a:cubicBezTo>
                  <a:lnTo>
                    <a:pt x="5886450" y="2007870"/>
                  </a:lnTo>
                  <a:cubicBezTo>
                    <a:pt x="5958841" y="2184400"/>
                    <a:pt x="5905500" y="2387600"/>
                    <a:pt x="5756910" y="2506980"/>
                  </a:cubicBezTo>
                  <a:cubicBezTo>
                    <a:pt x="5938520" y="2562860"/>
                    <a:pt x="6062980" y="2731770"/>
                    <a:pt x="6061710" y="2923540"/>
                  </a:cubicBezTo>
                  <a:lnTo>
                    <a:pt x="6059170" y="3190240"/>
                  </a:lnTo>
                  <a:cubicBezTo>
                    <a:pt x="6057900" y="3376930"/>
                    <a:pt x="5939790" y="3538220"/>
                    <a:pt x="5764530" y="3596640"/>
                  </a:cubicBezTo>
                  <a:cubicBezTo>
                    <a:pt x="5902960" y="3719830"/>
                    <a:pt x="5947410" y="3915410"/>
                    <a:pt x="5875020" y="4086860"/>
                  </a:cubicBezTo>
                  <a:lnTo>
                    <a:pt x="5772150" y="4331970"/>
                  </a:lnTo>
                  <a:cubicBezTo>
                    <a:pt x="5704840" y="4491990"/>
                    <a:pt x="5548630" y="4596130"/>
                    <a:pt x="5373370" y="4596130"/>
                  </a:cubicBezTo>
                  <a:lnTo>
                    <a:pt x="5359400" y="4596130"/>
                  </a:lnTo>
                  <a:cubicBezTo>
                    <a:pt x="5431790" y="4758690"/>
                    <a:pt x="5397500" y="4951730"/>
                    <a:pt x="5271770" y="5077460"/>
                  </a:cubicBezTo>
                  <a:lnTo>
                    <a:pt x="5086350" y="5265420"/>
                  </a:lnTo>
                  <a:cubicBezTo>
                    <a:pt x="5005070" y="5347970"/>
                    <a:pt x="4895850" y="5392420"/>
                    <a:pt x="4780280" y="5392420"/>
                  </a:cubicBezTo>
                  <a:cubicBezTo>
                    <a:pt x="4714240" y="5392420"/>
                    <a:pt x="4649470" y="5377180"/>
                    <a:pt x="4591050" y="5349240"/>
                  </a:cubicBezTo>
                  <a:cubicBezTo>
                    <a:pt x="4603750" y="5533390"/>
                    <a:pt x="4498340" y="5704840"/>
                    <a:pt x="4326890" y="5775960"/>
                  </a:cubicBezTo>
                  <a:lnTo>
                    <a:pt x="4081780" y="5878830"/>
                  </a:lnTo>
                  <a:cubicBezTo>
                    <a:pt x="4028440" y="5901690"/>
                    <a:pt x="3972560" y="5911850"/>
                    <a:pt x="3915410" y="5911850"/>
                  </a:cubicBezTo>
                  <a:cubicBezTo>
                    <a:pt x="3785870" y="5911850"/>
                    <a:pt x="3661410" y="5852160"/>
                    <a:pt x="3580130" y="5751830"/>
                  </a:cubicBezTo>
                  <a:cubicBezTo>
                    <a:pt x="3525520" y="5935980"/>
                    <a:pt x="3356610" y="6062980"/>
                    <a:pt x="3164840" y="6062980"/>
                  </a:cubicBezTo>
                  <a:close/>
                  <a:moveTo>
                    <a:pt x="2495550" y="5745480"/>
                  </a:moveTo>
                  <a:lnTo>
                    <a:pt x="2499360" y="5756910"/>
                  </a:lnTo>
                  <a:cubicBezTo>
                    <a:pt x="2553970" y="5932170"/>
                    <a:pt x="2715260" y="6050280"/>
                    <a:pt x="2899410" y="6050280"/>
                  </a:cubicBezTo>
                  <a:lnTo>
                    <a:pt x="3166110" y="6050280"/>
                  </a:lnTo>
                  <a:cubicBezTo>
                    <a:pt x="3356610" y="6050280"/>
                    <a:pt x="3522980" y="5922010"/>
                    <a:pt x="3571240" y="5737860"/>
                  </a:cubicBezTo>
                  <a:lnTo>
                    <a:pt x="3575050" y="5725160"/>
                  </a:lnTo>
                  <a:lnTo>
                    <a:pt x="3582670" y="5735320"/>
                  </a:lnTo>
                  <a:cubicBezTo>
                    <a:pt x="3661410" y="5838190"/>
                    <a:pt x="3785870" y="5899150"/>
                    <a:pt x="3915410" y="5899150"/>
                  </a:cubicBezTo>
                  <a:cubicBezTo>
                    <a:pt x="3971290" y="5899150"/>
                    <a:pt x="4024630" y="5887720"/>
                    <a:pt x="4076700" y="5866130"/>
                  </a:cubicBezTo>
                  <a:lnTo>
                    <a:pt x="4321810" y="5763260"/>
                  </a:lnTo>
                  <a:cubicBezTo>
                    <a:pt x="4491990" y="5692140"/>
                    <a:pt x="4594860" y="5520690"/>
                    <a:pt x="4577080" y="5337810"/>
                  </a:cubicBezTo>
                  <a:lnTo>
                    <a:pt x="4575810" y="5326380"/>
                  </a:lnTo>
                  <a:lnTo>
                    <a:pt x="4585970" y="5331460"/>
                  </a:lnTo>
                  <a:cubicBezTo>
                    <a:pt x="4645660" y="5361940"/>
                    <a:pt x="4711700" y="5378450"/>
                    <a:pt x="4779010" y="5378450"/>
                  </a:cubicBezTo>
                  <a:cubicBezTo>
                    <a:pt x="4890770" y="5378450"/>
                    <a:pt x="4996180" y="5335270"/>
                    <a:pt x="5076190" y="5255260"/>
                  </a:cubicBezTo>
                  <a:lnTo>
                    <a:pt x="5264150" y="5066030"/>
                  </a:lnTo>
                  <a:cubicBezTo>
                    <a:pt x="5388610" y="4940300"/>
                    <a:pt x="5421630" y="4748530"/>
                    <a:pt x="5345430" y="4588510"/>
                  </a:cubicBezTo>
                  <a:lnTo>
                    <a:pt x="5340350" y="4578350"/>
                  </a:lnTo>
                  <a:lnTo>
                    <a:pt x="5350510" y="4578350"/>
                  </a:lnTo>
                  <a:cubicBezTo>
                    <a:pt x="5358130" y="4578350"/>
                    <a:pt x="5367020" y="4579620"/>
                    <a:pt x="5374640" y="4579620"/>
                  </a:cubicBezTo>
                  <a:cubicBezTo>
                    <a:pt x="5543550" y="4579620"/>
                    <a:pt x="5695950" y="4479290"/>
                    <a:pt x="5761990" y="4323080"/>
                  </a:cubicBezTo>
                  <a:lnTo>
                    <a:pt x="5864860" y="4077970"/>
                  </a:lnTo>
                  <a:cubicBezTo>
                    <a:pt x="5935980" y="3907790"/>
                    <a:pt x="5890260" y="3713480"/>
                    <a:pt x="5749290" y="3595370"/>
                  </a:cubicBezTo>
                  <a:lnTo>
                    <a:pt x="5740400" y="3587750"/>
                  </a:lnTo>
                  <a:lnTo>
                    <a:pt x="5751830" y="3583940"/>
                  </a:lnTo>
                  <a:cubicBezTo>
                    <a:pt x="5928359" y="3530600"/>
                    <a:pt x="6047739" y="3370580"/>
                    <a:pt x="6049009" y="3186430"/>
                  </a:cubicBezTo>
                  <a:lnTo>
                    <a:pt x="6051550" y="2919730"/>
                  </a:lnTo>
                  <a:cubicBezTo>
                    <a:pt x="6052820" y="2730500"/>
                    <a:pt x="5927090" y="2562860"/>
                    <a:pt x="5744209" y="2512060"/>
                  </a:cubicBezTo>
                  <a:lnTo>
                    <a:pt x="5731509" y="2508250"/>
                  </a:lnTo>
                  <a:lnTo>
                    <a:pt x="5741669" y="2500630"/>
                  </a:lnTo>
                  <a:cubicBezTo>
                    <a:pt x="5892799" y="2386330"/>
                    <a:pt x="5947409" y="2183130"/>
                    <a:pt x="5876289" y="2007870"/>
                  </a:cubicBezTo>
                  <a:lnTo>
                    <a:pt x="5775959" y="1761490"/>
                  </a:lnTo>
                  <a:cubicBezTo>
                    <a:pt x="5711189" y="1602740"/>
                    <a:pt x="5558789" y="1501140"/>
                    <a:pt x="5387339" y="1501140"/>
                  </a:cubicBezTo>
                  <a:cubicBezTo>
                    <a:pt x="5375909" y="1501140"/>
                    <a:pt x="5364480" y="1501140"/>
                    <a:pt x="5353049" y="1502410"/>
                  </a:cubicBezTo>
                  <a:lnTo>
                    <a:pt x="5341619" y="1503680"/>
                  </a:lnTo>
                  <a:lnTo>
                    <a:pt x="5346699" y="1493520"/>
                  </a:lnTo>
                  <a:cubicBezTo>
                    <a:pt x="5433059" y="1330960"/>
                    <a:pt x="5403849" y="1132840"/>
                    <a:pt x="5274309" y="1002030"/>
                  </a:cubicBezTo>
                  <a:lnTo>
                    <a:pt x="5087619" y="812800"/>
                  </a:lnTo>
                  <a:cubicBezTo>
                    <a:pt x="5008879" y="732790"/>
                    <a:pt x="4902199" y="688340"/>
                    <a:pt x="4789169" y="688340"/>
                  </a:cubicBezTo>
                  <a:cubicBezTo>
                    <a:pt x="4710429" y="688340"/>
                    <a:pt x="4634229" y="709930"/>
                    <a:pt x="4566919" y="751840"/>
                  </a:cubicBezTo>
                  <a:lnTo>
                    <a:pt x="4555489" y="759460"/>
                  </a:lnTo>
                  <a:lnTo>
                    <a:pt x="4558029" y="745490"/>
                  </a:lnTo>
                  <a:cubicBezTo>
                    <a:pt x="4591049" y="551180"/>
                    <a:pt x="4486909" y="361950"/>
                    <a:pt x="4304029" y="287020"/>
                  </a:cubicBezTo>
                  <a:lnTo>
                    <a:pt x="4057649" y="185420"/>
                  </a:lnTo>
                  <a:cubicBezTo>
                    <a:pt x="4006849" y="163830"/>
                    <a:pt x="3953509" y="153670"/>
                    <a:pt x="3897629" y="153670"/>
                  </a:cubicBezTo>
                  <a:cubicBezTo>
                    <a:pt x="3773169" y="153670"/>
                    <a:pt x="3655059" y="208280"/>
                    <a:pt x="3575049" y="304800"/>
                  </a:cubicBezTo>
                  <a:lnTo>
                    <a:pt x="3567429" y="313690"/>
                  </a:lnTo>
                  <a:lnTo>
                    <a:pt x="3563619" y="302260"/>
                  </a:lnTo>
                  <a:cubicBezTo>
                    <a:pt x="3509009" y="127000"/>
                    <a:pt x="3347719" y="8890"/>
                    <a:pt x="3163569" y="8890"/>
                  </a:cubicBezTo>
                  <a:lnTo>
                    <a:pt x="2898139" y="8890"/>
                  </a:lnTo>
                  <a:cubicBezTo>
                    <a:pt x="2707639" y="8890"/>
                    <a:pt x="2541269" y="137160"/>
                    <a:pt x="2493009" y="321310"/>
                  </a:cubicBezTo>
                  <a:lnTo>
                    <a:pt x="2489199" y="334010"/>
                  </a:lnTo>
                  <a:lnTo>
                    <a:pt x="2482849" y="326390"/>
                  </a:lnTo>
                  <a:cubicBezTo>
                    <a:pt x="2404109" y="223520"/>
                    <a:pt x="2279649" y="162560"/>
                    <a:pt x="2150109" y="162560"/>
                  </a:cubicBezTo>
                  <a:cubicBezTo>
                    <a:pt x="2094230" y="162560"/>
                    <a:pt x="2040889" y="173990"/>
                    <a:pt x="1988819" y="195580"/>
                  </a:cubicBezTo>
                  <a:lnTo>
                    <a:pt x="1743709" y="298450"/>
                  </a:lnTo>
                  <a:cubicBezTo>
                    <a:pt x="1573530" y="369570"/>
                    <a:pt x="1470659" y="541020"/>
                    <a:pt x="1488439" y="723900"/>
                  </a:cubicBezTo>
                  <a:lnTo>
                    <a:pt x="1489709" y="735330"/>
                  </a:lnTo>
                  <a:lnTo>
                    <a:pt x="1479549" y="730250"/>
                  </a:lnTo>
                  <a:cubicBezTo>
                    <a:pt x="1419859" y="699770"/>
                    <a:pt x="1353819" y="683260"/>
                    <a:pt x="1286509" y="683260"/>
                  </a:cubicBezTo>
                  <a:cubicBezTo>
                    <a:pt x="1174749" y="683260"/>
                    <a:pt x="1068069" y="727710"/>
                    <a:pt x="989329" y="806450"/>
                  </a:cubicBezTo>
                  <a:lnTo>
                    <a:pt x="800100" y="994410"/>
                  </a:lnTo>
                  <a:cubicBezTo>
                    <a:pt x="675640" y="1120140"/>
                    <a:pt x="642620" y="1311910"/>
                    <a:pt x="718820" y="1471930"/>
                  </a:cubicBezTo>
                  <a:lnTo>
                    <a:pt x="723900" y="1482090"/>
                  </a:lnTo>
                  <a:lnTo>
                    <a:pt x="713740" y="1482090"/>
                  </a:lnTo>
                  <a:cubicBezTo>
                    <a:pt x="706120" y="1482090"/>
                    <a:pt x="697230" y="1480820"/>
                    <a:pt x="689610" y="1480820"/>
                  </a:cubicBezTo>
                  <a:cubicBezTo>
                    <a:pt x="520700" y="1480820"/>
                    <a:pt x="368300" y="1581150"/>
                    <a:pt x="302260" y="1737360"/>
                  </a:cubicBezTo>
                  <a:lnTo>
                    <a:pt x="199390" y="1982470"/>
                  </a:lnTo>
                  <a:cubicBezTo>
                    <a:pt x="128270" y="2152650"/>
                    <a:pt x="173990" y="2346960"/>
                    <a:pt x="314960" y="2465070"/>
                  </a:cubicBezTo>
                  <a:lnTo>
                    <a:pt x="323850" y="2472690"/>
                  </a:lnTo>
                  <a:lnTo>
                    <a:pt x="312420" y="2476500"/>
                  </a:lnTo>
                  <a:cubicBezTo>
                    <a:pt x="135890" y="2529840"/>
                    <a:pt x="16510" y="2689860"/>
                    <a:pt x="15240" y="2874010"/>
                  </a:cubicBezTo>
                  <a:lnTo>
                    <a:pt x="12700" y="3140710"/>
                  </a:lnTo>
                  <a:cubicBezTo>
                    <a:pt x="11430" y="3329940"/>
                    <a:pt x="137160" y="3497581"/>
                    <a:pt x="320040" y="3548381"/>
                  </a:cubicBezTo>
                  <a:lnTo>
                    <a:pt x="332740" y="3552190"/>
                  </a:lnTo>
                  <a:lnTo>
                    <a:pt x="322580" y="3559810"/>
                  </a:lnTo>
                  <a:cubicBezTo>
                    <a:pt x="171450" y="3674110"/>
                    <a:pt x="116840" y="3877310"/>
                    <a:pt x="187960" y="4052570"/>
                  </a:cubicBezTo>
                  <a:lnTo>
                    <a:pt x="288290" y="4298950"/>
                  </a:lnTo>
                  <a:cubicBezTo>
                    <a:pt x="353060" y="4457700"/>
                    <a:pt x="505460" y="4559300"/>
                    <a:pt x="676910" y="4559300"/>
                  </a:cubicBezTo>
                  <a:cubicBezTo>
                    <a:pt x="688340" y="4559300"/>
                    <a:pt x="699770" y="4559300"/>
                    <a:pt x="712470" y="4558030"/>
                  </a:cubicBezTo>
                  <a:lnTo>
                    <a:pt x="723900" y="4556760"/>
                  </a:lnTo>
                  <a:lnTo>
                    <a:pt x="718820" y="4566920"/>
                  </a:lnTo>
                  <a:cubicBezTo>
                    <a:pt x="632460" y="4729480"/>
                    <a:pt x="661670" y="4927600"/>
                    <a:pt x="791210" y="5058410"/>
                  </a:cubicBezTo>
                  <a:lnTo>
                    <a:pt x="977900" y="5247640"/>
                  </a:lnTo>
                  <a:cubicBezTo>
                    <a:pt x="1056640" y="5327650"/>
                    <a:pt x="1163320" y="5372100"/>
                    <a:pt x="1276350" y="5372100"/>
                  </a:cubicBezTo>
                  <a:cubicBezTo>
                    <a:pt x="1355090" y="5372100"/>
                    <a:pt x="1431290" y="5350510"/>
                    <a:pt x="1498600" y="5308600"/>
                  </a:cubicBezTo>
                  <a:lnTo>
                    <a:pt x="1510030" y="5300980"/>
                  </a:lnTo>
                  <a:lnTo>
                    <a:pt x="1507490" y="5314950"/>
                  </a:lnTo>
                  <a:cubicBezTo>
                    <a:pt x="1474470" y="5509260"/>
                    <a:pt x="1578610" y="5698490"/>
                    <a:pt x="1761490" y="5773420"/>
                  </a:cubicBezTo>
                  <a:lnTo>
                    <a:pt x="2007870" y="5875020"/>
                  </a:lnTo>
                  <a:cubicBezTo>
                    <a:pt x="2058670" y="5896610"/>
                    <a:pt x="2112010" y="5906770"/>
                    <a:pt x="2167890" y="5906770"/>
                  </a:cubicBezTo>
                  <a:cubicBezTo>
                    <a:pt x="2292350" y="5906770"/>
                    <a:pt x="2410460" y="5852160"/>
                    <a:pt x="2490470" y="5755640"/>
                  </a:cubicBezTo>
                  <a:lnTo>
                    <a:pt x="2495550" y="5745480"/>
                  </a:lnTo>
                  <a:close/>
                  <a:moveTo>
                    <a:pt x="3032760" y="5461000"/>
                  </a:moveTo>
                  <a:cubicBezTo>
                    <a:pt x="1692910" y="5461000"/>
                    <a:pt x="603250" y="4371340"/>
                    <a:pt x="603250" y="3030220"/>
                  </a:cubicBezTo>
                  <a:cubicBezTo>
                    <a:pt x="603250" y="1690370"/>
                    <a:pt x="1692910" y="600710"/>
                    <a:pt x="3032760" y="600710"/>
                  </a:cubicBezTo>
                  <a:cubicBezTo>
                    <a:pt x="4372610" y="600710"/>
                    <a:pt x="5462270" y="1690370"/>
                    <a:pt x="5462270" y="3030220"/>
                  </a:cubicBezTo>
                  <a:cubicBezTo>
                    <a:pt x="5462270" y="4371340"/>
                    <a:pt x="4371340" y="5461000"/>
                    <a:pt x="3032760" y="5461000"/>
                  </a:cubicBezTo>
                  <a:close/>
                  <a:moveTo>
                    <a:pt x="3032760" y="638810"/>
                  </a:moveTo>
                  <a:cubicBezTo>
                    <a:pt x="1714500" y="638810"/>
                    <a:pt x="641350" y="1711960"/>
                    <a:pt x="641350" y="3030220"/>
                  </a:cubicBezTo>
                  <a:cubicBezTo>
                    <a:pt x="641350" y="4348480"/>
                    <a:pt x="1714500" y="5421630"/>
                    <a:pt x="3032760" y="5421630"/>
                  </a:cubicBezTo>
                  <a:cubicBezTo>
                    <a:pt x="4351020" y="5421630"/>
                    <a:pt x="5424170" y="4348480"/>
                    <a:pt x="5424170" y="3030220"/>
                  </a:cubicBezTo>
                  <a:cubicBezTo>
                    <a:pt x="5424170" y="1711960"/>
                    <a:pt x="4351020" y="638810"/>
                    <a:pt x="3032760" y="638810"/>
                  </a:cubicBezTo>
                  <a:close/>
                  <a:moveTo>
                    <a:pt x="3032760" y="5336540"/>
                  </a:moveTo>
                  <a:cubicBezTo>
                    <a:pt x="1761490" y="5336540"/>
                    <a:pt x="727710" y="4302760"/>
                    <a:pt x="727710" y="3031490"/>
                  </a:cubicBezTo>
                  <a:cubicBezTo>
                    <a:pt x="727710" y="1760220"/>
                    <a:pt x="1761490" y="725170"/>
                    <a:pt x="3032760" y="725170"/>
                  </a:cubicBezTo>
                  <a:cubicBezTo>
                    <a:pt x="4304030" y="725170"/>
                    <a:pt x="5337810" y="1758950"/>
                    <a:pt x="5337810" y="3030220"/>
                  </a:cubicBezTo>
                  <a:cubicBezTo>
                    <a:pt x="5337810" y="4301490"/>
                    <a:pt x="4302760" y="5336540"/>
                    <a:pt x="3032760" y="5336540"/>
                  </a:cubicBezTo>
                  <a:close/>
                  <a:moveTo>
                    <a:pt x="3032760" y="737870"/>
                  </a:moveTo>
                  <a:cubicBezTo>
                    <a:pt x="1769110" y="737870"/>
                    <a:pt x="740410" y="1766570"/>
                    <a:pt x="740410" y="3030220"/>
                  </a:cubicBezTo>
                  <a:cubicBezTo>
                    <a:pt x="740410" y="4295140"/>
                    <a:pt x="1769110" y="5322570"/>
                    <a:pt x="3032760" y="5322570"/>
                  </a:cubicBezTo>
                  <a:cubicBezTo>
                    <a:pt x="4296410" y="5322570"/>
                    <a:pt x="5325110" y="4293870"/>
                    <a:pt x="5325110" y="3030220"/>
                  </a:cubicBezTo>
                  <a:cubicBezTo>
                    <a:pt x="5325110" y="1766570"/>
                    <a:pt x="4296410" y="737870"/>
                    <a:pt x="3032760" y="737870"/>
                  </a:cubicBezTo>
                  <a:close/>
                </a:path>
              </a:pathLst>
            </a:custGeom>
            <a:solidFill>
              <a:srgbClr val="FFFFFF"/>
            </a:solidFill>
          </p:spPr>
        </p:sp>
        <p:sp>
          <p:nvSpPr>
            <p:cNvPr id="16" name="Freeform 16"/>
            <p:cNvSpPr/>
            <p:nvPr/>
          </p:nvSpPr>
          <p:spPr>
            <a:xfrm>
              <a:off x="971550" y="969010"/>
              <a:ext cx="4411980" cy="4411980"/>
            </a:xfrm>
            <a:custGeom>
              <a:avLst/>
              <a:gdLst/>
              <a:ahLst/>
              <a:cxnLst/>
              <a:rect l="l" t="t" r="r" b="b"/>
              <a:pathLst>
                <a:path w="4411980" h="4411980">
                  <a:moveTo>
                    <a:pt x="4411980" y="2205990"/>
                  </a:moveTo>
                  <a:cubicBezTo>
                    <a:pt x="4411980" y="3423920"/>
                    <a:pt x="3425190" y="4411980"/>
                    <a:pt x="2205990" y="4411980"/>
                  </a:cubicBezTo>
                  <a:cubicBezTo>
                    <a:pt x="988060" y="4411980"/>
                    <a:pt x="0" y="3423920"/>
                    <a:pt x="0" y="2205990"/>
                  </a:cubicBezTo>
                  <a:cubicBezTo>
                    <a:pt x="0" y="988060"/>
                    <a:pt x="989330" y="0"/>
                    <a:pt x="2207260" y="0"/>
                  </a:cubicBezTo>
                  <a:cubicBezTo>
                    <a:pt x="3425190" y="0"/>
                    <a:pt x="4411980" y="988060"/>
                    <a:pt x="4411980" y="2205990"/>
                  </a:cubicBezTo>
                  <a:close/>
                </a:path>
              </a:pathLst>
            </a:custGeom>
            <a:blipFill>
              <a:blip r:embed="rId7"/>
              <a:stretch>
                <a:fillRect l="-24906" r="-24906"/>
              </a:stretch>
            </a:blipFill>
          </p:spPr>
        </p:sp>
      </p:grpSp>
      <p:sp>
        <p:nvSpPr>
          <p:cNvPr id="17" name="TextBox 17"/>
          <p:cNvSpPr txBox="1"/>
          <p:nvPr/>
        </p:nvSpPr>
        <p:spPr>
          <a:xfrm>
            <a:off x="5537812" y="1457812"/>
            <a:ext cx="9927524" cy="923330"/>
          </a:xfrm>
          <a:prstGeom prst="rect">
            <a:avLst/>
          </a:prstGeom>
        </p:spPr>
        <p:txBody>
          <a:bodyPr lIns="0" tIns="0" rIns="0" bIns="0" rtlCol="0" anchor="t">
            <a:spAutoFit/>
          </a:bodyPr>
          <a:lstStyle/>
          <a:p>
            <a:pPr algn="ctr"/>
            <a:r>
              <a:rPr lang="vi-VN" sz="6000" b="1">
                <a:latin typeface="Times New Roman" panose="02020603050405020304" pitchFamily="18" charset="0"/>
                <a:cs typeface="Times New Roman" panose="02020603050405020304" pitchFamily="18" charset="0"/>
              </a:rPr>
              <a:t>Bài tập 3, trang 64</a:t>
            </a:r>
            <a:endParaRPr lang="en-GB" sz="6000">
              <a:latin typeface="Times New Roman" panose="02020603050405020304" pitchFamily="18" charset="0"/>
              <a:cs typeface="Times New Roman" panose="02020603050405020304" pitchFamily="18" charset="0"/>
            </a:endParaRPr>
          </a:p>
        </p:txBody>
      </p:sp>
      <p:sp>
        <p:nvSpPr>
          <p:cNvPr id="19" name="Freeform 1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0" name="Freeform 20"/>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graphicFrame>
        <p:nvGraphicFramePr>
          <p:cNvPr id="22" name="Table 21"/>
          <p:cNvGraphicFramePr>
            <a:graphicFrameLocks noGrp="1"/>
          </p:cNvGraphicFramePr>
          <p:nvPr>
            <p:extLst>
              <p:ext uri="{D42A27DB-BD31-4B8C-83A1-F6EECF244321}">
                <p14:modId xmlns:p14="http://schemas.microsoft.com/office/powerpoint/2010/main" val="3922279952"/>
              </p:ext>
            </p:extLst>
          </p:nvPr>
        </p:nvGraphicFramePr>
        <p:xfrm>
          <a:off x="6169620" y="3127105"/>
          <a:ext cx="10416491" cy="5486400"/>
        </p:xfrm>
        <a:graphic>
          <a:graphicData uri="http://schemas.openxmlformats.org/drawingml/2006/table">
            <a:tbl>
              <a:tblPr firstRow="1" firstCol="1" bandRow="1"/>
              <a:tblGrid>
                <a:gridCol w="1708560">
                  <a:extLst>
                    <a:ext uri="{9D8B030D-6E8A-4147-A177-3AD203B41FA5}">
                      <a16:colId xmlns:a16="http://schemas.microsoft.com/office/drawing/2014/main" val="20000"/>
                    </a:ext>
                  </a:extLst>
                </a:gridCol>
                <a:gridCol w="4586250">
                  <a:extLst>
                    <a:ext uri="{9D8B030D-6E8A-4147-A177-3AD203B41FA5}">
                      <a16:colId xmlns:a16="http://schemas.microsoft.com/office/drawing/2014/main" val="20001"/>
                    </a:ext>
                  </a:extLst>
                </a:gridCol>
                <a:gridCol w="4121681">
                  <a:extLst>
                    <a:ext uri="{9D8B030D-6E8A-4147-A177-3AD203B41FA5}">
                      <a16:colId xmlns:a16="http://schemas.microsoft.com/office/drawing/2014/main" val="20002"/>
                    </a:ext>
                  </a:extLst>
                </a:gridCol>
              </a:tblGrid>
              <a:tr h="1520545">
                <a:tc gridSpan="3">
                  <a:txBody>
                    <a:bodyPr/>
                    <a:lstStyle/>
                    <a:p>
                      <a:pPr algn="ctr">
                        <a:lnSpc>
                          <a:spcPct val="100000"/>
                        </a:lnSpc>
                        <a:spcAft>
                          <a:spcPts val="0"/>
                        </a:spcAft>
                        <a:tabLst>
                          <a:tab pos="1386840" algn="l"/>
                        </a:tabLst>
                      </a:pP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03: Bài tập 3, trang 64</a:t>
                      </a:r>
                      <a:r>
                        <a:rPr lang="vi-VN"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câu đặc biệt trong những câu dưới đây. Chỉ ra ý nghĩa, tác dụng của mỗi câu đặc biệt tìm được</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Phần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Câu đặc biệt là</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Ý nghĩa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848">
                <a:tc>
                  <a:txBody>
                    <a:bodyPr/>
                    <a:lstStyle/>
                    <a:p>
                      <a:pPr>
                        <a:lnSpc>
                          <a:spcPct val="100000"/>
                        </a:lnSpc>
                        <a:spcAft>
                          <a:spcPts val="0"/>
                        </a:spcAft>
                        <a:tabLst>
                          <a:tab pos="1386840" algn="l"/>
                        </a:tabLst>
                      </a:pPr>
                      <a:r>
                        <a:rPr lang="vi-VN" sz="40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1386840" algn="l"/>
                        </a:tabLst>
                      </a:pPr>
                      <a:r>
                        <a:rPr lang="vi-VN"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042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1117676838"/>
              </p:ext>
            </p:extLst>
          </p:nvPr>
        </p:nvGraphicFramePr>
        <p:xfrm>
          <a:off x="1542015" y="1771951"/>
          <a:ext cx="15134017" cy="6169152"/>
        </p:xfrm>
        <a:graphic>
          <a:graphicData uri="http://schemas.openxmlformats.org/drawingml/2006/table">
            <a:tbl>
              <a:tblPr firstRow="1" firstCol="1" bandRow="1"/>
              <a:tblGrid>
                <a:gridCol w="1415749">
                  <a:extLst>
                    <a:ext uri="{9D8B030D-6E8A-4147-A177-3AD203B41FA5}">
                      <a16:colId xmlns:a16="http://schemas.microsoft.com/office/drawing/2014/main" val="20000"/>
                    </a:ext>
                  </a:extLst>
                </a:gridCol>
                <a:gridCol w="4757781">
                  <a:extLst>
                    <a:ext uri="{9D8B030D-6E8A-4147-A177-3AD203B41FA5}">
                      <a16:colId xmlns:a16="http://schemas.microsoft.com/office/drawing/2014/main" val="20001"/>
                    </a:ext>
                  </a:extLst>
                </a:gridCol>
                <a:gridCol w="8960487">
                  <a:extLst>
                    <a:ext uri="{9D8B030D-6E8A-4147-A177-3AD203B41FA5}">
                      <a16:colId xmlns:a16="http://schemas.microsoft.com/office/drawing/2014/main" val="20002"/>
                    </a:ext>
                  </a:extLst>
                </a:gridCol>
              </a:tblGrid>
              <a:tr h="390298">
                <a:tc>
                  <a:txBody>
                    <a:bodyPr/>
                    <a:lstStyle/>
                    <a:p>
                      <a:pPr algn="ctr">
                        <a:lnSpc>
                          <a:spcPct val="115000"/>
                        </a:lnSpc>
                        <a:spcAft>
                          <a:spcPts val="0"/>
                        </a:spcAft>
                        <a:tabLst>
                          <a:tab pos="138684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Phần </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400" b="1">
                          <a:effectLst/>
                          <a:latin typeface="Times New Roman" panose="02020603050405020304" pitchFamily="18" charset="0"/>
                          <a:ea typeface="Times New Roman" panose="02020603050405020304" pitchFamily="18" charset="0"/>
                          <a:cs typeface="Times New Roman" panose="02020603050405020304" pitchFamily="18" charset="0"/>
                        </a:rPr>
                        <a:t>Câu đặc biệt là</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vi-VN" sz="4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 dụng/ Ý nghĩa </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Chao ôi!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than thở khi có xúc động trước một sự việc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Khốn nạn!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kêu than, biểu lộ sự khốn khổ.</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gọi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en-US"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 chiến.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xác nhận bối cảnh</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0298">
                <a:tc>
                  <a:txBody>
                    <a:bodyPr/>
                    <a:lstStyle/>
                    <a:p>
                      <a:pPr>
                        <a:lnSpc>
                          <a:spcPct val="115000"/>
                        </a:lnSpc>
                        <a:spcAft>
                          <a:spcPts val="0"/>
                        </a:spcAft>
                        <a:tabLst>
                          <a:tab pos="1386840" algn="l"/>
                        </a:tabLst>
                      </a:pPr>
                      <a:r>
                        <a:rPr lang="vi-VN" sz="4400">
                          <a:effectLst/>
                          <a:latin typeface="Times New Roman" panose="02020603050405020304" pitchFamily="18" charset="0"/>
                          <a:ea typeface="Times New Roman" panose="02020603050405020304" pitchFamily="18" charset="0"/>
                          <a:cs typeface="Times New Roman" panose="02020603050405020304" pitchFamily="18" charset="0"/>
                        </a:rPr>
                        <a:t>e</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đêm mùa xuân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vi-VN"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 dùng để xác nhận thời gian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HOẠT ĐỘNG 4 VẬN DỤNG</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5534239" y="783783"/>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23958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4074017" y="2114183"/>
            <a:ext cx="9927524" cy="1144544"/>
          </a:xfrm>
          <a:prstGeom prst="rect">
            <a:avLst/>
          </a:prstGeom>
        </p:spPr>
        <p:txBody>
          <a:bodyPr lIns="0" tIns="0" rIns="0" bIns="0" rtlCol="0" anchor="t">
            <a:spAutoFit/>
          </a:bodyPr>
          <a:lstStyle/>
          <a:p>
            <a:pPr algn="ctr">
              <a:lnSpc>
                <a:spcPts val="8850"/>
              </a:lnSpc>
            </a:pPr>
            <a:r>
              <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tập 4. trang 64</a:t>
            </a:r>
            <a:endParaRPr lang="en-US" sz="9600" b="1">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Wedges"/>
              <a:cs typeface="Times New Roman" panose="02020603050405020304" pitchFamily="18" charset="0"/>
              <a:sym typeface="Wedges"/>
            </a:endParaRPr>
          </a:p>
        </p:txBody>
      </p:sp>
      <p:sp>
        <p:nvSpPr>
          <p:cNvPr id="14" name="TextBox 14"/>
          <p:cNvSpPr txBox="1"/>
          <p:nvPr/>
        </p:nvSpPr>
        <p:spPr>
          <a:xfrm>
            <a:off x="3214103" y="4118778"/>
            <a:ext cx="13029917" cy="3693319"/>
          </a:xfrm>
          <a:prstGeom prst="rect">
            <a:avLst/>
          </a:prstGeom>
        </p:spPr>
        <p:txBody>
          <a:bodyPr lIns="0" tIns="0" rIns="0" bIns="0" rtlCol="0" anchor="t">
            <a:spAutoFit/>
          </a:bodyPr>
          <a:lstStyle/>
          <a:p>
            <a:pPr algn="just"/>
            <a:r>
              <a:rPr lang="en-US" sz="6000">
                <a:latin typeface="Times New Roman" panose="02020603050405020304" pitchFamily="18" charset="0"/>
                <a:cs typeface="Times New Roman" panose="02020603050405020304" pitchFamily="18" charset="0"/>
              </a:rPr>
              <a:t>Viết một đoạn văn (khoảng 8 – 10 dòng) </a:t>
            </a:r>
            <a:r>
              <a:rPr lang="vi-VN" sz="6000">
                <a:latin typeface="Times New Roman" panose="02020603050405020304" pitchFamily="18" charset="0"/>
                <a:cs typeface="Times New Roman" panose="02020603050405020304" pitchFamily="18" charset="0"/>
              </a:rPr>
              <a:t>nêu cảm xúc của em khi đến tham quan một di tích lịch sử, trong đó có sử dụng một câu đặc biệt (hoặc một câu rút gọn).</a:t>
            </a:r>
            <a:endParaRPr lang="en-GB" sz="6000">
              <a:latin typeface="Times New Roman" panose="02020603050405020304" pitchFamily="18" charset="0"/>
              <a:cs typeface="Times New Roman" panose="02020603050405020304" pitchFamily="18" charset="0"/>
            </a:endParaRPr>
          </a:p>
        </p:txBody>
      </p:sp>
      <p:sp>
        <p:nvSpPr>
          <p:cNvPr id="20" name="Freeform 20"/>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1" name="Freeform 21"/>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2" name="Freeform 22"/>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2049000" y="2080432"/>
            <a:ext cx="3952282" cy="6002438"/>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TextBox 15"/>
          <p:cNvSpPr txBox="1"/>
          <p:nvPr/>
        </p:nvSpPr>
        <p:spPr>
          <a:xfrm>
            <a:off x="2485716" y="2613923"/>
            <a:ext cx="3076884" cy="4924425"/>
          </a:xfrm>
          <a:prstGeom prst="rect">
            <a:avLst/>
          </a:prstGeom>
        </p:spPr>
        <p:txBody>
          <a:bodyPr wrap="square" lIns="0" tIns="0" rIns="0" bIns="0" rtlCol="0" anchor="t">
            <a:spAutoFit/>
          </a:bodyPr>
          <a:lstStyle/>
          <a:p>
            <a:pPr algn="ctr"/>
            <a:r>
              <a:rPr lang="en-US" sz="4000" b="1" i="1">
                <a:latin typeface="Times New Roman" panose="02020603050405020304" pitchFamily="18" charset="0"/>
                <a:cs typeface="Times New Roman" panose="02020603050405020304" pitchFamily="18" charset="0"/>
              </a:rPr>
              <a:t>Hình thức</a:t>
            </a:r>
            <a:endParaRPr lang="vi-VN" sz="4000" b="1" i="1">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L</a:t>
            </a:r>
            <a:r>
              <a:rPr lang="en-US" sz="4000">
                <a:latin typeface="Times New Roman" panose="02020603050405020304" pitchFamily="18" charset="0"/>
                <a:cs typeface="Times New Roman" panose="02020603050405020304" pitchFamily="18" charset="0"/>
              </a:rPr>
              <a:t>à một đoạn văn, có độ dài từ 8- 10 dòng; có sử dụng một câu đặc biệt (hoặc một câu rút gọn).</a:t>
            </a:r>
            <a:endParaRPr lang="en-GB" sz="4000">
              <a:latin typeface="Times New Roman" panose="02020603050405020304" pitchFamily="18" charset="0"/>
              <a:cs typeface="Times New Roman" panose="02020603050405020304" pitchFamily="18" charset="0"/>
            </a:endParaRPr>
          </a:p>
        </p:txBody>
      </p:sp>
      <p:sp>
        <p:nvSpPr>
          <p:cNvPr id="16" name="Freeform 16"/>
          <p:cNvSpPr/>
          <p:nvPr/>
        </p:nvSpPr>
        <p:spPr>
          <a:xfrm>
            <a:off x="6299134" y="1771951"/>
            <a:ext cx="9939868" cy="6648149"/>
          </a:xfrm>
          <a:custGeom>
            <a:avLst/>
            <a:gdLst/>
            <a:ahLst/>
            <a:cxnLst/>
            <a:rect l="l" t="t" r="r" b="b"/>
            <a:pathLst>
              <a:path w="6734051" h="4716642">
                <a:moveTo>
                  <a:pt x="0" y="0"/>
                </a:moveTo>
                <a:lnTo>
                  <a:pt x="6734051" y="0"/>
                </a:lnTo>
                <a:lnTo>
                  <a:pt x="6734051" y="4716641"/>
                </a:lnTo>
                <a:lnTo>
                  <a:pt x="0" y="47166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7" name="TextBox 17"/>
          <p:cNvSpPr txBox="1"/>
          <p:nvPr/>
        </p:nvSpPr>
        <p:spPr>
          <a:xfrm>
            <a:off x="6737816" y="2275752"/>
            <a:ext cx="9054684" cy="5539978"/>
          </a:xfrm>
          <a:prstGeom prst="rect">
            <a:avLst/>
          </a:prstGeom>
        </p:spPr>
        <p:txBody>
          <a:bodyPr wrap="square" lIns="0" tIns="0" rIns="0" bIns="0" rtlCol="0" anchor="t">
            <a:spAutoFit/>
          </a:bodyPr>
          <a:lstStyle/>
          <a:p>
            <a:pPr algn="ctr"/>
            <a:r>
              <a:rPr lang="vi-VN" sz="4000" b="1" i="1">
                <a:latin typeface="Times New Roman" panose="02020603050405020304" pitchFamily="18" charset="0"/>
                <a:cs typeface="Times New Roman" panose="02020603050405020304" pitchFamily="18" charset="0"/>
              </a:rPr>
              <a:t>Nội dung</a:t>
            </a:r>
          </a:p>
          <a:p>
            <a:pPr algn="just"/>
            <a:r>
              <a:rPr lang="vi-VN" sz="4000">
                <a:latin typeface="Times New Roman" panose="02020603050405020304" pitchFamily="18" charset="0"/>
                <a:cs typeface="Times New Roman" panose="02020603050405020304" pitchFamily="18" charset="0"/>
              </a:rPr>
              <a:t>Nêu cảm xúc của em khi đến tham quan một di tích lịch sử.</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Đó là di tích lịch sử nào?</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Di tích đó nằm ở đâu? Nét nổi bật về cảnh quan, giá trị lịch sử, văn hóa, cách bảo tồn di tích lịch sử đó?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Em có cảm xúc như thế nào khi đến thăm di tích (tự hào, khâm phục, biết ơn, ...)</a:t>
            </a:r>
            <a:endParaRPr lang="en-GB" sz="4000">
              <a:latin typeface="Times New Roman" panose="02020603050405020304" pitchFamily="18" charset="0"/>
              <a:cs typeface="Times New Roman" panose="02020603050405020304" pitchFamily="18" charset="0"/>
            </a:endParaRPr>
          </a:p>
        </p:txBody>
      </p:sp>
      <p:sp>
        <p:nvSpPr>
          <p:cNvPr id="18" name="Freeform 18"/>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9" name="Freeform 19"/>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Freeform 20"/>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Freeform 21"/>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2" name="Freeform 22"/>
          <p:cNvSpPr/>
          <p:nvPr/>
        </p:nvSpPr>
        <p:spPr>
          <a:xfrm>
            <a:off x="-2469220" y="8343900"/>
            <a:ext cx="4074017" cy="2267880"/>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23"/>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4" name="Rectangle 23"/>
          <p:cNvSpPr/>
          <p:nvPr/>
        </p:nvSpPr>
        <p:spPr>
          <a:xfrm>
            <a:off x="1604796" y="1485642"/>
            <a:ext cx="15083003" cy="7109639"/>
          </a:xfrm>
          <a:prstGeom prst="rect">
            <a:avLst/>
          </a:prstGeom>
        </p:spPr>
        <p:txBody>
          <a:bodyPr wrap="square">
            <a:spAutoFit/>
          </a:bodyPr>
          <a:lstStyle/>
          <a:p>
            <a:pPr algn="ctr">
              <a:spcAft>
                <a:spcPts val="0"/>
              </a:spcAft>
              <a:tabLst>
                <a:tab pos="1386840" algn="l"/>
              </a:tabLst>
            </a:pPr>
            <a:r>
              <a:rPr lang="vi-VN" sz="3800" b="1">
                <a:solidFill>
                  <a:srgbClr val="FF0000"/>
                </a:solidFill>
                <a:latin typeface="Times New Roman" panose="02020603050405020304" pitchFamily="18" charset="0"/>
                <a:ea typeface="MS Mincho"/>
              </a:rPr>
              <a:t>PHIẾU CHỈNH SỬA PHẦN VIẾT</a:t>
            </a:r>
            <a:endParaRPr lang="en-GB" sz="3800">
              <a:latin typeface="Times New Roman" panose="02020603050405020304" pitchFamily="18" charset="0"/>
              <a:ea typeface="Times New Roman" panose="02020603050405020304" pitchFamily="18" charset="0"/>
            </a:endParaRPr>
          </a:p>
          <a:p>
            <a:pPr>
              <a:spcAft>
                <a:spcPts val="0"/>
              </a:spcAft>
              <a:tabLst>
                <a:tab pos="1386840" algn="l"/>
              </a:tabLst>
            </a:pPr>
            <a:r>
              <a:rPr lang="vi-VN" sz="3800" b="1">
                <a:solidFill>
                  <a:srgbClr val="003366"/>
                </a:solidFill>
                <a:latin typeface="Times New Roman" panose="02020603050405020304" pitchFamily="18" charset="0"/>
                <a:ea typeface="MS Mincho"/>
              </a:rPr>
              <a:t>Nhiệm vụ:</a:t>
            </a:r>
            <a:r>
              <a:rPr lang="vi-VN" sz="3800" b="1">
                <a:solidFill>
                  <a:srgbClr val="0070C0"/>
                </a:solidFill>
                <a:latin typeface="Times New Roman" panose="02020603050405020304" pitchFamily="18" charset="0"/>
                <a:ea typeface="MS Mincho"/>
              </a:rPr>
              <a:t> </a:t>
            </a:r>
            <a:r>
              <a:rPr lang="vi-VN" sz="3800" b="1">
                <a:latin typeface="Times New Roman" panose="02020603050405020304" pitchFamily="18" charset="0"/>
                <a:ea typeface="MS Mincho"/>
              </a:rPr>
              <a:t>Hãy đọc bài viết của mình và hoàn chỉnh bài viết bằng cách trả lời các câu hỏi sau:</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1. Bài viết  đảm bảo hình thức đoạn văn chưa?</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 </a:t>
            </a:r>
          </a:p>
          <a:p>
            <a:pPr algn="just">
              <a:spcAft>
                <a:spcPts val="0"/>
              </a:spcAft>
              <a:tabLst>
                <a:tab pos="1386840" algn="l"/>
              </a:tabLst>
            </a:pPr>
            <a:r>
              <a:rPr lang="vi-VN" sz="3800">
                <a:solidFill>
                  <a:srgbClr val="0D0D0D"/>
                </a:solidFill>
                <a:latin typeface="Times New Roman" panose="02020603050405020304" pitchFamily="18" charset="0"/>
                <a:ea typeface="MS Mincho"/>
              </a:rPr>
              <a:t>2. Nội dung đã đảm bảo các ý chưa? Nếu chưa cần bổ sung những ý nào?</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3. Bài viết có sai chính tả không? Nếu có em sửa chữa như thế nào?</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solidFill>
                  <a:srgbClr val="0D0D0D"/>
                </a:solidFill>
                <a:latin typeface="Times New Roman" panose="02020603050405020304" pitchFamily="18" charset="0"/>
                <a:ea typeface="MS Mincho"/>
              </a:rPr>
              <a:t>..........................................................................................................................</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4. Đoạn văn viết đã</a:t>
            </a:r>
            <a:r>
              <a:rPr lang="vi-VN" sz="3800">
                <a:latin typeface="Times New Roman" panose="02020603050405020304" pitchFamily="18" charset="0"/>
                <a:ea typeface="Times New Roman" panose="02020603050405020304" pitchFamily="18" charset="0"/>
              </a:rPr>
              <a:t> </a:t>
            </a:r>
            <a:r>
              <a:rPr lang="vi-VN" sz="3800">
                <a:latin typeface="Times New Roman" panose="02020603050405020304" pitchFamily="18" charset="0"/>
                <a:ea typeface="MS Mincho"/>
              </a:rPr>
              <a:t>nêu cảm xúc của em khi đến tham quan một di tích lịch sử chưa? Nếu chưa, hãy khắc phục.</a:t>
            </a:r>
            <a:endParaRPr lang="en-GB" sz="3800">
              <a:latin typeface="Times New Roman" panose="02020603050405020304" pitchFamily="18" charset="0"/>
              <a:ea typeface="Times New Roman" panose="02020603050405020304" pitchFamily="18" charset="0"/>
            </a:endParaRPr>
          </a:p>
          <a:p>
            <a:pPr algn="just">
              <a:spcAft>
                <a:spcPts val="0"/>
              </a:spcAft>
              <a:tabLst>
                <a:tab pos="1386840" algn="l"/>
              </a:tabLst>
            </a:pPr>
            <a:r>
              <a:rPr lang="vi-VN" sz="3800">
                <a:latin typeface="Times New Roman" panose="02020603050405020304" pitchFamily="18" charset="0"/>
                <a:ea typeface="MS Mincho"/>
              </a:rPr>
              <a:t>5. Đoạn văn đã có câu chủ đề chưa? (chỉ ra). Nếu chưa, hãy khắc phục.</a:t>
            </a:r>
            <a:endParaRPr lang="en-GB" sz="38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Freeform 14"/>
          <p:cNvSpPr/>
          <p:nvPr/>
        </p:nvSpPr>
        <p:spPr>
          <a:xfrm>
            <a:off x="-484949" y="8697389"/>
            <a:ext cx="3027297" cy="1914391"/>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0" name="TextBox 20"/>
          <p:cNvSpPr txBox="1"/>
          <p:nvPr/>
        </p:nvSpPr>
        <p:spPr>
          <a:xfrm>
            <a:off x="1512076" y="1279771"/>
            <a:ext cx="15263848" cy="7755969"/>
          </a:xfrm>
          <a:prstGeom prst="rect">
            <a:avLst/>
          </a:prstGeom>
        </p:spPr>
        <p:txBody>
          <a:bodyPr wrap="square" lIns="0" tIns="0" rIns="0" bIns="0" rtlCol="0" anchor="t">
            <a:spAutoFit/>
          </a:bodyPr>
          <a:lstStyle/>
          <a:p>
            <a:pPr algn="ctr"/>
            <a:r>
              <a:rPr lang="vi-VN" sz="3600" b="1">
                <a:latin typeface="Times New Roman" panose="02020603050405020304" pitchFamily="18" charset="0"/>
                <a:cs typeface="Times New Roman" panose="02020603050405020304" pitchFamily="18" charset="0"/>
              </a:rPr>
              <a:t>Đoạn văn tham khảo</a:t>
            </a:r>
            <a:endParaRPr lang="en-GB" sz="3600">
              <a:latin typeface="Times New Roman" panose="02020603050405020304" pitchFamily="18" charset="0"/>
              <a:cs typeface="Times New Roman" panose="02020603050405020304" pitchFamily="18" charset="0"/>
            </a:endParaRPr>
          </a:p>
          <a:p>
            <a:pPr algn="just"/>
            <a:r>
              <a:rPr lang="vi-VN" sz="3600" b="1">
                <a:latin typeface="Times New Roman" panose="02020603050405020304" pitchFamily="18" charset="0"/>
                <a:cs typeface="Times New Roman" panose="02020603050405020304" pitchFamily="18" charset="0"/>
              </a:rPr>
              <a:t>    </a:t>
            </a:r>
            <a:r>
              <a:rPr lang="vi-VN" sz="3600">
                <a:latin typeface="Times New Roman" panose="02020603050405020304" pitchFamily="18" charset="0"/>
                <a:cs typeface="Times New Roman" panose="02020603050405020304" pitchFamily="18" charset="0"/>
              </a:rPr>
              <a:t>Em tự hào vì em sinh ra và lớn lên ở Nam Định, nơi có di tích lịch sử tháp Phổ Minh. Đây là một công trình kiến trúc mang trong mình giá trị văn hóa lớn của dân tộc ta, di tích được tọa lạc ở khu di tích đền Trần, thôn Tức Mạc, phường Lộc Hạ, thành phố Nam Định. Tòa tháp cao một trong những di tích lịch sử lâu đời, mang giá trị vượt thời gian. Tháp Phổ Minh là công trình kiến trúc lâu đời còn giữ được tương đối toàn vẹn. Dựng khoảng từ năm 1305 đến 1308. Tháp cao 19,51 m gồm 14 tầng. Nền tháp và tầng thứ nhất xây bằng đá, những tầng còn lại phía trên xây bằng gạch. Tháp Phổ minh được người Pháp đánh giá là công trình “cổ tích Đông Dương” bởi nơi vẻ đẹp nguy nga, lộng lẫy của nó. Đến thăm di tích lịch sử Tháp Phổ Minh, em vô cùng khâm phục, tự hào về triều đại nhà Trần với những chiến công hiển hách, đại phá quân Nguyên. Di tích Tháp Phổ Minh đã ẩn chứa những giá trị vô cùng thiêng liêng về một thời kì lịch sử vẻ vang của dân tộc.</a:t>
            </a:r>
            <a:endParaRPr lang="en-GB" sz="3600">
              <a:latin typeface="Times New Roman" panose="02020603050405020304" pitchFamily="18" charset="0"/>
              <a:cs typeface="Times New Roman" panose="02020603050405020304" pitchFamily="18" charset="0"/>
            </a:endParaRPr>
          </a:p>
          <a:p>
            <a:pPr algn="just"/>
            <a:r>
              <a:rPr lang="vi-VN" sz="3600">
                <a:latin typeface="Times New Roman" panose="02020603050405020304" pitchFamily="18" charset="0"/>
                <a:cs typeface="Times New Roman" panose="02020603050405020304" pitchFamily="18" charset="0"/>
              </a:rPr>
              <a:t>Chú thích: Câu rút gọn: </a:t>
            </a:r>
            <a:r>
              <a:rPr lang="vi-VN" sz="3600" i="1">
                <a:latin typeface="Times New Roman" panose="02020603050405020304" pitchFamily="18" charset="0"/>
                <a:cs typeface="Times New Roman" panose="02020603050405020304" pitchFamily="18" charset="0"/>
              </a:rPr>
              <a:t>Dựng khoảng từ năm 1305 đến 1308.</a:t>
            </a:r>
            <a:endParaRPr lang="en-GB" sz="3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419100"/>
            <a:ext cx="16230600" cy="88392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559260"/>
            <a:ext cx="15876560" cy="8556978"/>
            <a:chOff x="0" y="-161054"/>
            <a:chExt cx="4181481" cy="2253690"/>
          </a:xfrm>
        </p:grpSpPr>
        <p:sp>
          <p:nvSpPr>
            <p:cNvPr id="7" name="Freeform 7"/>
            <p:cNvSpPr/>
            <p:nvPr/>
          </p:nvSpPr>
          <p:spPr>
            <a:xfrm>
              <a:off x="0" y="-161054"/>
              <a:ext cx="4181481" cy="2253690"/>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312851" y="1123893"/>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999780" y="-56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849317" y="-4427578"/>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9261537" y="-4298379"/>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586125" y="610040"/>
            <a:ext cx="15263192" cy="8371523"/>
          </a:xfrm>
          <a:prstGeom prst="rect">
            <a:avLst/>
          </a:prstGeom>
        </p:spPr>
        <p:txBody>
          <a:bodyPr wrap="square" lIns="0" tIns="0" rIns="0" bIns="0" rtlCol="0" anchor="t">
            <a:spAutoFit/>
          </a:bodyPr>
          <a:lstStyle/>
          <a:p>
            <a:pPr algn="ctr"/>
            <a:r>
              <a:rPr lang="nl-NL" sz="3400" b="1">
                <a:latin typeface="Times New Roman" panose="02020603050405020304" pitchFamily="18" charset="0"/>
                <a:cs typeface="Times New Roman" panose="02020603050405020304" pitchFamily="18" charset="0"/>
              </a:rPr>
              <a:t>Dãy bàn 1: Câu hỏi 1</a:t>
            </a:r>
            <a:endParaRPr lang="en-GB" sz="3400">
              <a:latin typeface="Times New Roman" panose="02020603050405020304" pitchFamily="18" charset="0"/>
              <a:cs typeface="Times New Roman" panose="02020603050405020304" pitchFamily="18" charset="0"/>
            </a:endParaRPr>
          </a:p>
          <a:p>
            <a:r>
              <a:rPr lang="nl-NL" sz="3400">
                <a:latin typeface="Times New Roman" panose="02020603050405020304" pitchFamily="18" charset="0"/>
                <a:cs typeface="Times New Roman" panose="02020603050405020304" pitchFamily="18" charset="0"/>
              </a:rPr>
              <a:t>(1) Em hãy cho biết trích đoạn truyện cười sau gây cười ở chỗ nào? Vì sao?</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Một người sắp đi chơi xa, dặn con:</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Ở nhà, có ai hỏi, thì bảo bố đi chơi vắng nhé!</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Sợ con mải chơi quên mất, ông ta lại cẩn thận lấy bút viết vào giấy, rồi bảo:</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Có ai hỏi, thì con cứ đưa cái giấy này.</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Con cầm giấy bỏ vào túi áo. Cả ngày, chẳng thấy ai hỏi. Tối đến, sẵn có ngọn đèn, nó lấy giấy ra xem, rồi chẳng may vô ý để giấy cháy mất.</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Hôm sau, có người đến chơi, hỏi:</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Bố cháu có nhà không?</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Nó ngẩn ra, rồi sực nhớ, sờ vào túi. Không thấy giấy, liền nó:</a:t>
            </a:r>
            <a:endParaRPr lang="en-GB" sz="3400">
              <a:latin typeface="Times New Roman" panose="02020603050405020304" pitchFamily="18" charset="0"/>
              <a:cs typeface="Times New Roman" panose="02020603050405020304" pitchFamily="18" charset="0"/>
            </a:endParaRPr>
          </a:p>
          <a:p>
            <a:r>
              <a:rPr lang="vi-VN" sz="3400" i="1">
                <a:latin typeface="Times New Roman" panose="02020603050405020304" pitchFamily="18" charset="0"/>
                <a:cs typeface="Times New Roman" panose="02020603050405020304" pitchFamily="18" charset="0"/>
              </a:rPr>
              <a:t>– </a:t>
            </a:r>
            <a:r>
              <a:rPr lang="vi-VN" sz="3400" i="1" u="sng">
                <a:latin typeface="Times New Roman" panose="02020603050405020304" pitchFamily="18" charset="0"/>
                <a:cs typeface="Times New Roman" panose="02020603050405020304" pitchFamily="18" charset="0"/>
                <a:hlinkClick r:id="rId7"/>
              </a:rPr>
              <a:t>Mất rồi!</a:t>
            </a:r>
            <a:endParaRPr lang="vi-VN" sz="3400" i="1" u="sng">
              <a:latin typeface="Times New Roman" panose="02020603050405020304" pitchFamily="18" charset="0"/>
              <a:cs typeface="Times New Roman" panose="02020603050405020304" pitchFamily="18" charset="0"/>
            </a:endParaRPr>
          </a:p>
          <a:p>
            <a:pPr algn="ctr"/>
            <a:r>
              <a:rPr lang="nl-NL" sz="3400" b="1">
                <a:latin typeface="Times New Roman" panose="02020603050405020304" pitchFamily="18" charset="0"/>
                <a:cs typeface="Times New Roman" panose="02020603050405020304" pitchFamily="18" charset="0"/>
              </a:rPr>
              <a:t>Dãy bàn 2: Câu hỏi 2</a:t>
            </a:r>
            <a:endParaRPr lang="en-GB" sz="3400">
              <a:latin typeface="Times New Roman" panose="02020603050405020304" pitchFamily="18" charset="0"/>
              <a:cs typeface="Times New Roman" panose="02020603050405020304" pitchFamily="18" charset="0"/>
            </a:endParaRPr>
          </a:p>
          <a:p>
            <a:r>
              <a:rPr lang="vi-VN" sz="3400">
                <a:latin typeface="Times New Roman" panose="02020603050405020304" pitchFamily="18" charset="0"/>
                <a:cs typeface="Times New Roman" panose="02020603050405020304" pitchFamily="18" charset="0"/>
              </a:rPr>
              <a:t> Em có xác định được chủ ngữ - vị ngữ của câu in đậm trong đoạn văn sau hay không?</a:t>
            </a:r>
            <a:r>
              <a:rPr lang="vi-VN" sz="3400" i="1">
                <a:latin typeface="Times New Roman" panose="02020603050405020304" pitchFamily="18" charset="0"/>
                <a:cs typeface="Times New Roman" panose="02020603050405020304" pitchFamily="18" charset="0"/>
              </a:rPr>
              <a:t> </a:t>
            </a:r>
            <a:r>
              <a:rPr lang="en-US" sz="3400" i="1">
                <a:latin typeface="Times New Roman" panose="02020603050405020304" pitchFamily="18" charset="0"/>
                <a:cs typeface="Times New Roman" panose="02020603050405020304" pitchFamily="18" charset="0"/>
              </a:rPr>
              <a:t>“</a:t>
            </a:r>
            <a:r>
              <a:rPr lang="en-US" sz="3400" b="1" i="1">
                <a:latin typeface="Times New Roman" panose="02020603050405020304" pitchFamily="18" charset="0"/>
                <a:cs typeface="Times New Roman" panose="02020603050405020304" pitchFamily="18" charset="0"/>
              </a:rPr>
              <a:t>Trước ga Hàng Cỏ. Chặp tối</a:t>
            </a:r>
            <a:r>
              <a:rPr lang="en-US" sz="3400" i="1">
                <a:latin typeface="Times New Roman" panose="02020603050405020304" pitchFamily="18" charset="0"/>
                <a:cs typeface="Times New Roman" panose="02020603050405020304" pitchFamily="18" charset="0"/>
              </a:rPr>
              <a:t>. Chuyến tàu Nam vừa lên, người chen lấn đông nghịt.” không?  </a:t>
            </a:r>
            <a:r>
              <a:rPr lang="en-US" sz="3400">
                <a:latin typeface="Times New Roman" panose="02020603050405020304" pitchFamily="18" charset="0"/>
                <a:cs typeface="Times New Roman" panose="02020603050405020304" pitchFamily="18" charset="0"/>
              </a:rPr>
              <a:t>(Theo Tô Hoài)</a:t>
            </a:r>
            <a:endParaRPr lang="en-GB" sz="3400">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1205675" y="8740368"/>
            <a:ext cx="4521230" cy="1969545"/>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4" name="Freeform 14"/>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5" name="Freeform 15"/>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22" name="TextBox 22"/>
          <p:cNvSpPr txBox="1"/>
          <p:nvPr/>
        </p:nvSpPr>
        <p:spPr>
          <a:xfrm>
            <a:off x="3274654" y="2474201"/>
            <a:ext cx="11738691" cy="5078313"/>
          </a:xfrm>
          <a:prstGeom prst="rect">
            <a:avLst/>
          </a:prstGeom>
        </p:spPr>
        <p:txBody>
          <a:bodyPr lIns="0" tIns="0" rIns="0" bIns="0" rtlCol="0" anchor="t">
            <a:spAutoFit/>
          </a:bodyPr>
          <a:lstStyle/>
          <a:p>
            <a:pPr algn="ctr"/>
            <a:r>
              <a:rPr lang="de-DE" sz="6600" b="1">
                <a:latin typeface="Times New Roman" panose="02020603050405020304" pitchFamily="18" charset="0"/>
                <a:cs typeface="Times New Roman" panose="02020603050405020304" pitchFamily="18" charset="0"/>
              </a:rPr>
              <a:t>Hư</a:t>
            </a:r>
            <a:r>
              <a:rPr lang="vi-VN" sz="6600" b="1">
                <a:latin typeface="Times New Roman" panose="02020603050405020304" pitchFamily="18" charset="0"/>
                <a:cs typeface="Times New Roman" panose="02020603050405020304" pitchFamily="18" charset="0"/>
              </a:rPr>
              <a:t>ớng dẫn học tập</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Hoàn thành các bài tập.</a:t>
            </a:r>
            <a:endParaRPr lang="en-GB" sz="6600">
              <a:latin typeface="Times New Roman" panose="02020603050405020304" pitchFamily="18" charset="0"/>
              <a:cs typeface="Times New Roman" panose="02020603050405020304" pitchFamily="18" charset="0"/>
            </a:endParaRPr>
          </a:p>
          <a:p>
            <a:pPr algn="just"/>
            <a:r>
              <a:rPr lang="vi-VN" sz="6600">
                <a:latin typeface="Times New Roman" panose="02020603050405020304" pitchFamily="18" charset="0"/>
                <a:cs typeface="Times New Roman" panose="02020603050405020304" pitchFamily="18" charset="0"/>
              </a:rPr>
              <a:t>+ Chuẩn bị bài thực hành đọc hiểu văn bản: </a:t>
            </a:r>
            <a:r>
              <a:rPr lang="vi-VN" sz="6600" i="1">
                <a:latin typeface="Times New Roman" panose="02020603050405020304" pitchFamily="18" charset="0"/>
                <a:cs typeface="Times New Roman" panose="02020603050405020304" pitchFamily="18" charset="0"/>
              </a:rPr>
              <a:t>Đền tháp vẫn ngủ yên </a:t>
            </a:r>
            <a:r>
              <a:rPr lang="vi-VN" sz="6600">
                <a:latin typeface="Times New Roman" panose="02020603050405020304" pitchFamily="18" charset="0"/>
                <a:cs typeface="Times New Roman" panose="02020603050405020304" pitchFamily="18" charset="0"/>
              </a:rPr>
              <a:t>(Theo Huỳnh Trang</a:t>
            </a:r>
            <a:r>
              <a:rPr lang="vi-VN" sz="6600" i="1">
                <a:latin typeface="Times New Roman" panose="02020603050405020304" pitchFamily="18" charset="0"/>
                <a:cs typeface="Times New Roman" panose="02020603050405020304" pitchFamily="18" charset="0"/>
              </a:rPr>
              <a:t>)</a:t>
            </a:r>
            <a:endParaRPr lang="en-GB" sz="6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TextBox 8"/>
          <p:cNvSpPr txBox="1"/>
          <p:nvPr/>
        </p:nvSpPr>
        <p:spPr>
          <a:xfrm>
            <a:off x="4276960" y="4392963"/>
            <a:ext cx="9734081" cy="1580712"/>
          </a:xfrm>
          <a:prstGeom prst="rect">
            <a:avLst/>
          </a:prstGeom>
        </p:spPr>
        <p:txBody>
          <a:bodyPr lIns="0" tIns="0" rIns="0" bIns="0" rtlCol="0" anchor="t">
            <a:spAutoFit/>
          </a:bodyPr>
          <a:lstStyle/>
          <a:p>
            <a:pPr marL="0" lvl="0" indent="0" algn="ctr">
              <a:lnSpc>
                <a:spcPts val="12527"/>
              </a:lnSpc>
              <a:spcBef>
                <a:spcPct val="0"/>
              </a:spcBef>
            </a:pPr>
            <a:r>
              <a:rPr lang="en-US" sz="10616" spc="594">
                <a:solidFill>
                  <a:srgbClr val="65503D"/>
                </a:solidFill>
                <a:latin typeface="Wedges"/>
                <a:ea typeface="Wedges"/>
                <a:cs typeface="Wedges"/>
                <a:sym typeface="Wedges"/>
              </a:rPr>
              <a:t>THANK YOU</a:t>
            </a:r>
          </a:p>
        </p:txBody>
      </p:sp>
      <p:sp>
        <p:nvSpPr>
          <p:cNvPr id="9" name="Freeform 9"/>
          <p:cNvSpPr/>
          <p:nvPr/>
        </p:nvSpPr>
        <p:spPr>
          <a:xfrm flipH="1">
            <a:off x="12717123" y="5460741"/>
            <a:ext cx="1339023" cy="1025868"/>
          </a:xfrm>
          <a:custGeom>
            <a:avLst/>
            <a:gdLst/>
            <a:ahLst/>
            <a:cxnLst/>
            <a:rect l="l" t="t" r="r" b="b"/>
            <a:pathLst>
              <a:path w="1339023" h="1025868">
                <a:moveTo>
                  <a:pt x="1339024" y="0"/>
                </a:moveTo>
                <a:lnTo>
                  <a:pt x="0" y="0"/>
                </a:lnTo>
                <a:lnTo>
                  <a:pt x="0" y="1025868"/>
                </a:lnTo>
                <a:lnTo>
                  <a:pt x="1339024" y="1025868"/>
                </a:lnTo>
                <a:lnTo>
                  <a:pt x="1339024"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5704622">
            <a:off x="3714588" y="3808059"/>
            <a:ext cx="1124744" cy="990889"/>
          </a:xfrm>
          <a:custGeom>
            <a:avLst/>
            <a:gdLst/>
            <a:ahLst/>
            <a:cxnLst/>
            <a:rect l="l" t="t" r="r" b="b"/>
            <a:pathLst>
              <a:path w="1124744" h="990889">
                <a:moveTo>
                  <a:pt x="0" y="0"/>
                </a:moveTo>
                <a:lnTo>
                  <a:pt x="1124743" y="0"/>
                </a:lnTo>
                <a:lnTo>
                  <a:pt x="1124743" y="990889"/>
                </a:lnTo>
                <a:lnTo>
                  <a:pt x="0" y="990889"/>
                </a:lnTo>
                <a:lnTo>
                  <a:pt x="0" y="0"/>
                </a:lnTo>
                <a:close/>
              </a:path>
            </a:pathLst>
          </a:custGeom>
          <a:blipFill>
            <a:blip r:embed="rId11">
              <a:extLst>
                <a:ext uri="{96DAC541-7B7A-43D3-8B79-37D633B846F1}">
                  <asvg:svgBlip xmlns:asvg="http://schemas.microsoft.com/office/drawing/2016/SVG/main" r:embed="rId12"/>
                </a:ext>
              </a:extLst>
            </a:blip>
            <a:stretch>
              <a:fillRect/>
            </a:stretch>
          </a:blipFill>
          <a:ln cap="sq">
            <a:noFill/>
            <a:prstDash val="solid"/>
            <a:miter/>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a:grpSpLocks noChangeAspect="1"/>
          </p:cNvGrpSpPr>
          <p:nvPr/>
        </p:nvGrpSpPr>
        <p:grpSpPr>
          <a:xfrm>
            <a:off x="2240313" y="3646706"/>
            <a:ext cx="4157463" cy="4157463"/>
            <a:chOff x="0" y="0"/>
            <a:chExt cx="6350000" cy="6350000"/>
          </a:xfrm>
        </p:grpSpPr>
        <p:sp>
          <p:nvSpPr>
            <p:cNvPr id="14" name="Freeform 14"/>
            <p:cNvSpPr/>
            <p:nvPr/>
          </p:nvSpPr>
          <p:spPr>
            <a:xfrm>
              <a:off x="2540" y="-1270"/>
              <a:ext cx="6352540" cy="6351270"/>
            </a:xfrm>
            <a:custGeom>
              <a:avLst/>
              <a:gdLst/>
              <a:ahLst/>
              <a:cxnLst/>
              <a:rect l="l" t="t" r="r" b="b"/>
              <a:pathLst>
                <a:path w="6352540" h="6351270">
                  <a:moveTo>
                    <a:pt x="6023610" y="2627630"/>
                  </a:moveTo>
                  <a:cubicBezTo>
                    <a:pt x="6181090" y="2508250"/>
                    <a:pt x="6245860" y="2294890"/>
                    <a:pt x="6167120" y="2103120"/>
                  </a:cubicBezTo>
                  <a:lnTo>
                    <a:pt x="6061710" y="1844040"/>
                  </a:lnTo>
                  <a:cubicBezTo>
                    <a:pt x="5985510" y="1658620"/>
                    <a:pt x="5800090" y="1551940"/>
                    <a:pt x="5610860" y="1567180"/>
                  </a:cubicBezTo>
                  <a:cubicBezTo>
                    <a:pt x="5699760" y="1399540"/>
                    <a:pt x="5674360" y="1186180"/>
                    <a:pt x="5534660" y="1043940"/>
                  </a:cubicBezTo>
                  <a:lnTo>
                    <a:pt x="5339080" y="844550"/>
                  </a:lnTo>
                  <a:cubicBezTo>
                    <a:pt x="5189220" y="693420"/>
                    <a:pt x="4958080" y="670560"/>
                    <a:pt x="4785360" y="779780"/>
                  </a:cubicBezTo>
                  <a:cubicBezTo>
                    <a:pt x="4819650" y="577850"/>
                    <a:pt x="4711700" y="372110"/>
                    <a:pt x="4514850" y="292100"/>
                  </a:cubicBezTo>
                  <a:lnTo>
                    <a:pt x="4257040" y="185420"/>
                  </a:lnTo>
                  <a:cubicBezTo>
                    <a:pt x="4071620" y="109220"/>
                    <a:pt x="3865880" y="166370"/>
                    <a:pt x="3743960" y="312420"/>
                  </a:cubicBezTo>
                  <a:cubicBezTo>
                    <a:pt x="3685540" y="132080"/>
                    <a:pt x="3515360" y="0"/>
                    <a:pt x="3315970" y="0"/>
                  </a:cubicBezTo>
                  <a:lnTo>
                    <a:pt x="3036570" y="0"/>
                  </a:lnTo>
                  <a:cubicBezTo>
                    <a:pt x="2829560" y="0"/>
                    <a:pt x="2655570" y="140970"/>
                    <a:pt x="2604770" y="332740"/>
                  </a:cubicBezTo>
                  <a:cubicBezTo>
                    <a:pt x="2484120" y="175260"/>
                    <a:pt x="2269490" y="111760"/>
                    <a:pt x="2077720" y="193040"/>
                  </a:cubicBezTo>
                  <a:lnTo>
                    <a:pt x="1819910" y="300990"/>
                  </a:lnTo>
                  <a:cubicBezTo>
                    <a:pt x="1635760" y="378460"/>
                    <a:pt x="1530350" y="565150"/>
                    <a:pt x="1548130" y="754380"/>
                  </a:cubicBezTo>
                  <a:cubicBezTo>
                    <a:pt x="1379220" y="666750"/>
                    <a:pt x="1167130" y="693420"/>
                    <a:pt x="1026160" y="835660"/>
                  </a:cubicBezTo>
                  <a:lnTo>
                    <a:pt x="829310" y="1033780"/>
                  </a:lnTo>
                  <a:cubicBezTo>
                    <a:pt x="692150" y="1170940"/>
                    <a:pt x="664210" y="1375410"/>
                    <a:pt x="742950" y="1541780"/>
                  </a:cubicBezTo>
                  <a:cubicBezTo>
                    <a:pt x="560070" y="1531620"/>
                    <a:pt x="381000" y="1634490"/>
                    <a:pt x="306070" y="1813560"/>
                  </a:cubicBezTo>
                  <a:lnTo>
                    <a:pt x="196850" y="2071370"/>
                  </a:lnTo>
                  <a:cubicBezTo>
                    <a:pt x="119380" y="2255520"/>
                    <a:pt x="175260" y="2462530"/>
                    <a:pt x="320040" y="2585720"/>
                  </a:cubicBezTo>
                  <a:cubicBezTo>
                    <a:pt x="138430" y="2641600"/>
                    <a:pt x="5080" y="2809240"/>
                    <a:pt x="3810" y="3009900"/>
                  </a:cubicBezTo>
                  <a:lnTo>
                    <a:pt x="1270" y="3289300"/>
                  </a:lnTo>
                  <a:cubicBezTo>
                    <a:pt x="0" y="3496310"/>
                    <a:pt x="138430" y="3670300"/>
                    <a:pt x="328930" y="3723640"/>
                  </a:cubicBezTo>
                  <a:cubicBezTo>
                    <a:pt x="171450" y="3843020"/>
                    <a:pt x="106680" y="4056380"/>
                    <a:pt x="185420" y="4248150"/>
                  </a:cubicBezTo>
                  <a:lnTo>
                    <a:pt x="290830" y="4507230"/>
                  </a:lnTo>
                  <a:cubicBezTo>
                    <a:pt x="367030" y="4692650"/>
                    <a:pt x="552450" y="4799330"/>
                    <a:pt x="741680" y="4784090"/>
                  </a:cubicBezTo>
                  <a:cubicBezTo>
                    <a:pt x="652780" y="4951730"/>
                    <a:pt x="678180" y="5165090"/>
                    <a:pt x="817880" y="5307330"/>
                  </a:cubicBezTo>
                  <a:lnTo>
                    <a:pt x="1013460" y="5506720"/>
                  </a:lnTo>
                  <a:cubicBezTo>
                    <a:pt x="1163320" y="5657850"/>
                    <a:pt x="1394460" y="5680710"/>
                    <a:pt x="1567180" y="5571490"/>
                  </a:cubicBezTo>
                  <a:cubicBezTo>
                    <a:pt x="1532890" y="5773420"/>
                    <a:pt x="1640840" y="5979160"/>
                    <a:pt x="1837690" y="6059170"/>
                  </a:cubicBezTo>
                  <a:lnTo>
                    <a:pt x="2095500" y="6165850"/>
                  </a:lnTo>
                  <a:cubicBezTo>
                    <a:pt x="2280920" y="6242050"/>
                    <a:pt x="2486660" y="6184900"/>
                    <a:pt x="2608580" y="6038850"/>
                  </a:cubicBezTo>
                  <a:cubicBezTo>
                    <a:pt x="2665730" y="6220460"/>
                    <a:pt x="2834640" y="6351270"/>
                    <a:pt x="3035300" y="6351270"/>
                  </a:cubicBezTo>
                  <a:lnTo>
                    <a:pt x="3314700" y="6351270"/>
                  </a:lnTo>
                  <a:cubicBezTo>
                    <a:pt x="3521710" y="6351270"/>
                    <a:pt x="3695700" y="6210300"/>
                    <a:pt x="3746500" y="6018530"/>
                  </a:cubicBezTo>
                  <a:cubicBezTo>
                    <a:pt x="3867150" y="6176010"/>
                    <a:pt x="4081780" y="6239510"/>
                    <a:pt x="4273550" y="6158230"/>
                  </a:cubicBezTo>
                  <a:lnTo>
                    <a:pt x="4531360" y="6050280"/>
                  </a:lnTo>
                  <a:cubicBezTo>
                    <a:pt x="4715510" y="5972810"/>
                    <a:pt x="4820920" y="5786120"/>
                    <a:pt x="4803140" y="5596890"/>
                  </a:cubicBezTo>
                  <a:cubicBezTo>
                    <a:pt x="4972050" y="5684520"/>
                    <a:pt x="5184140" y="5657850"/>
                    <a:pt x="5325110" y="5515610"/>
                  </a:cubicBezTo>
                  <a:lnTo>
                    <a:pt x="5521960" y="5317490"/>
                  </a:lnTo>
                  <a:cubicBezTo>
                    <a:pt x="5659120" y="5180330"/>
                    <a:pt x="5687060" y="4975860"/>
                    <a:pt x="5608320" y="4809490"/>
                  </a:cubicBezTo>
                  <a:cubicBezTo>
                    <a:pt x="5791200" y="4819650"/>
                    <a:pt x="5970270" y="4716780"/>
                    <a:pt x="6045200" y="4537710"/>
                  </a:cubicBezTo>
                  <a:lnTo>
                    <a:pt x="6153150" y="4279900"/>
                  </a:lnTo>
                  <a:cubicBezTo>
                    <a:pt x="6230620" y="4095750"/>
                    <a:pt x="6174740" y="3888740"/>
                    <a:pt x="6029960" y="3765550"/>
                  </a:cubicBezTo>
                  <a:cubicBezTo>
                    <a:pt x="6211569" y="3709670"/>
                    <a:pt x="6344919" y="3542030"/>
                    <a:pt x="6346190" y="3341370"/>
                  </a:cubicBezTo>
                  <a:lnTo>
                    <a:pt x="6348730" y="3061970"/>
                  </a:lnTo>
                  <a:cubicBezTo>
                    <a:pt x="6352540" y="2854960"/>
                    <a:pt x="6212840" y="2680970"/>
                    <a:pt x="6023610" y="2627630"/>
                  </a:cubicBezTo>
                  <a:close/>
                </a:path>
              </a:pathLst>
            </a:custGeom>
            <a:solidFill>
              <a:srgbClr val="FFD88D"/>
            </a:solidFill>
          </p:spPr>
        </p:sp>
        <p:sp>
          <p:nvSpPr>
            <p:cNvPr id="15" name="Freeform 15"/>
            <p:cNvSpPr/>
            <p:nvPr/>
          </p:nvSpPr>
          <p:spPr>
            <a:xfrm>
              <a:off x="146050" y="143510"/>
              <a:ext cx="6062980" cy="6062980"/>
            </a:xfrm>
            <a:custGeom>
              <a:avLst/>
              <a:gdLst/>
              <a:ahLst/>
              <a:cxnLst/>
              <a:rect l="l" t="t" r="r" b="b"/>
              <a:pathLst>
                <a:path w="6062980" h="6062980">
                  <a:moveTo>
                    <a:pt x="3164840" y="6062980"/>
                  </a:moveTo>
                  <a:lnTo>
                    <a:pt x="2899410" y="6062980"/>
                  </a:lnTo>
                  <a:cubicBezTo>
                    <a:pt x="2713990" y="6062980"/>
                    <a:pt x="2550160" y="5946140"/>
                    <a:pt x="2490470" y="5770880"/>
                  </a:cubicBezTo>
                  <a:cubicBezTo>
                    <a:pt x="2407920" y="5864860"/>
                    <a:pt x="2291080" y="5918200"/>
                    <a:pt x="2165350" y="5918200"/>
                  </a:cubicBezTo>
                  <a:cubicBezTo>
                    <a:pt x="2109470" y="5918200"/>
                    <a:pt x="2053590" y="5906770"/>
                    <a:pt x="2001520" y="5885180"/>
                  </a:cubicBezTo>
                  <a:lnTo>
                    <a:pt x="1755140" y="5783580"/>
                  </a:lnTo>
                  <a:cubicBezTo>
                    <a:pt x="1570990" y="5707380"/>
                    <a:pt x="1464310" y="5520690"/>
                    <a:pt x="1492250" y="5325110"/>
                  </a:cubicBezTo>
                  <a:cubicBezTo>
                    <a:pt x="1426210" y="5363210"/>
                    <a:pt x="1351280" y="5383530"/>
                    <a:pt x="1275080" y="5383530"/>
                  </a:cubicBezTo>
                  <a:cubicBezTo>
                    <a:pt x="1158240" y="5383530"/>
                    <a:pt x="1049020" y="5337810"/>
                    <a:pt x="967740" y="5255260"/>
                  </a:cubicBezTo>
                  <a:lnTo>
                    <a:pt x="781050" y="5066030"/>
                  </a:lnTo>
                  <a:cubicBezTo>
                    <a:pt x="650240" y="4933950"/>
                    <a:pt x="619760" y="4735830"/>
                    <a:pt x="702310" y="4569460"/>
                  </a:cubicBezTo>
                  <a:cubicBezTo>
                    <a:pt x="694690" y="4569460"/>
                    <a:pt x="685800" y="4570730"/>
                    <a:pt x="678180" y="4570730"/>
                  </a:cubicBezTo>
                  <a:cubicBezTo>
                    <a:pt x="501650" y="4570730"/>
                    <a:pt x="344170" y="4465320"/>
                    <a:pt x="278130" y="4301490"/>
                  </a:cubicBezTo>
                  <a:lnTo>
                    <a:pt x="177800" y="4055110"/>
                  </a:lnTo>
                  <a:cubicBezTo>
                    <a:pt x="105410" y="3878580"/>
                    <a:pt x="158750" y="3675380"/>
                    <a:pt x="306070" y="3556000"/>
                  </a:cubicBezTo>
                  <a:cubicBezTo>
                    <a:pt x="124460" y="3500120"/>
                    <a:pt x="0" y="3331210"/>
                    <a:pt x="1270" y="3139440"/>
                  </a:cubicBezTo>
                  <a:lnTo>
                    <a:pt x="3810" y="2872740"/>
                  </a:lnTo>
                  <a:cubicBezTo>
                    <a:pt x="5080" y="2687320"/>
                    <a:pt x="123190" y="2524760"/>
                    <a:pt x="298450" y="2466340"/>
                  </a:cubicBezTo>
                  <a:cubicBezTo>
                    <a:pt x="160020" y="2343150"/>
                    <a:pt x="115570" y="2147570"/>
                    <a:pt x="187960" y="1976120"/>
                  </a:cubicBezTo>
                  <a:lnTo>
                    <a:pt x="290830" y="1731010"/>
                  </a:lnTo>
                  <a:cubicBezTo>
                    <a:pt x="360680" y="1565910"/>
                    <a:pt x="523240" y="1461770"/>
                    <a:pt x="703580" y="1466850"/>
                  </a:cubicBezTo>
                  <a:cubicBezTo>
                    <a:pt x="631190" y="1304290"/>
                    <a:pt x="665480" y="1111250"/>
                    <a:pt x="791210" y="985520"/>
                  </a:cubicBezTo>
                  <a:lnTo>
                    <a:pt x="979170" y="796290"/>
                  </a:lnTo>
                  <a:cubicBezTo>
                    <a:pt x="1060450" y="713740"/>
                    <a:pt x="1169670" y="669290"/>
                    <a:pt x="1285240" y="669290"/>
                  </a:cubicBezTo>
                  <a:cubicBezTo>
                    <a:pt x="1351280" y="669290"/>
                    <a:pt x="1416050" y="684530"/>
                    <a:pt x="1474470" y="712470"/>
                  </a:cubicBezTo>
                  <a:cubicBezTo>
                    <a:pt x="1461770" y="528320"/>
                    <a:pt x="1567180" y="356870"/>
                    <a:pt x="1738630" y="285750"/>
                  </a:cubicBezTo>
                  <a:lnTo>
                    <a:pt x="1983740" y="182880"/>
                  </a:lnTo>
                  <a:cubicBezTo>
                    <a:pt x="2037080" y="160020"/>
                    <a:pt x="2092960" y="149860"/>
                    <a:pt x="2150110" y="149860"/>
                  </a:cubicBezTo>
                  <a:cubicBezTo>
                    <a:pt x="2279650" y="149860"/>
                    <a:pt x="2404110" y="209550"/>
                    <a:pt x="2485390" y="309880"/>
                  </a:cubicBezTo>
                  <a:cubicBezTo>
                    <a:pt x="2538730" y="127000"/>
                    <a:pt x="2707640" y="0"/>
                    <a:pt x="2899410" y="0"/>
                  </a:cubicBezTo>
                  <a:lnTo>
                    <a:pt x="3164840" y="0"/>
                  </a:lnTo>
                  <a:cubicBezTo>
                    <a:pt x="3350260" y="0"/>
                    <a:pt x="3514090" y="116840"/>
                    <a:pt x="3573780" y="292100"/>
                  </a:cubicBezTo>
                  <a:cubicBezTo>
                    <a:pt x="3656330" y="198120"/>
                    <a:pt x="3773170" y="144780"/>
                    <a:pt x="3898900" y="144780"/>
                  </a:cubicBezTo>
                  <a:cubicBezTo>
                    <a:pt x="3954780" y="144780"/>
                    <a:pt x="4010660" y="156210"/>
                    <a:pt x="4062730" y="177800"/>
                  </a:cubicBezTo>
                  <a:lnTo>
                    <a:pt x="4309110" y="279400"/>
                  </a:lnTo>
                  <a:cubicBezTo>
                    <a:pt x="4493260" y="355600"/>
                    <a:pt x="4599940" y="542290"/>
                    <a:pt x="4572000" y="737870"/>
                  </a:cubicBezTo>
                  <a:cubicBezTo>
                    <a:pt x="4638040" y="699770"/>
                    <a:pt x="4712970" y="679450"/>
                    <a:pt x="4789170" y="679450"/>
                  </a:cubicBezTo>
                  <a:cubicBezTo>
                    <a:pt x="4906010" y="679450"/>
                    <a:pt x="5015230" y="725170"/>
                    <a:pt x="5096510" y="807720"/>
                  </a:cubicBezTo>
                  <a:lnTo>
                    <a:pt x="5283200" y="996950"/>
                  </a:lnTo>
                  <a:cubicBezTo>
                    <a:pt x="5414010" y="1129030"/>
                    <a:pt x="5444491" y="1327150"/>
                    <a:pt x="5361941" y="1493520"/>
                  </a:cubicBezTo>
                  <a:cubicBezTo>
                    <a:pt x="5369561" y="1493520"/>
                    <a:pt x="5378450" y="1492250"/>
                    <a:pt x="5386070" y="1492250"/>
                  </a:cubicBezTo>
                  <a:cubicBezTo>
                    <a:pt x="5562600" y="1492250"/>
                    <a:pt x="5720080" y="1597660"/>
                    <a:pt x="5786120" y="1761490"/>
                  </a:cubicBezTo>
                  <a:lnTo>
                    <a:pt x="5886450" y="2007870"/>
                  </a:lnTo>
                  <a:cubicBezTo>
                    <a:pt x="5958841" y="2184400"/>
                    <a:pt x="5905500" y="2387600"/>
                    <a:pt x="5756910" y="2506980"/>
                  </a:cubicBezTo>
                  <a:cubicBezTo>
                    <a:pt x="5938520" y="2562860"/>
                    <a:pt x="6062980" y="2731770"/>
                    <a:pt x="6061710" y="2923540"/>
                  </a:cubicBezTo>
                  <a:lnTo>
                    <a:pt x="6059170" y="3190240"/>
                  </a:lnTo>
                  <a:cubicBezTo>
                    <a:pt x="6057900" y="3376930"/>
                    <a:pt x="5939790" y="3538220"/>
                    <a:pt x="5764530" y="3596640"/>
                  </a:cubicBezTo>
                  <a:cubicBezTo>
                    <a:pt x="5902960" y="3719830"/>
                    <a:pt x="5947410" y="3915410"/>
                    <a:pt x="5875020" y="4086860"/>
                  </a:cubicBezTo>
                  <a:lnTo>
                    <a:pt x="5772150" y="4331970"/>
                  </a:lnTo>
                  <a:cubicBezTo>
                    <a:pt x="5704840" y="4491990"/>
                    <a:pt x="5548630" y="4596130"/>
                    <a:pt x="5373370" y="4596130"/>
                  </a:cubicBezTo>
                  <a:lnTo>
                    <a:pt x="5359400" y="4596130"/>
                  </a:lnTo>
                  <a:cubicBezTo>
                    <a:pt x="5431790" y="4758690"/>
                    <a:pt x="5397500" y="4951730"/>
                    <a:pt x="5271770" y="5077460"/>
                  </a:cubicBezTo>
                  <a:lnTo>
                    <a:pt x="5086350" y="5265420"/>
                  </a:lnTo>
                  <a:cubicBezTo>
                    <a:pt x="5005070" y="5347970"/>
                    <a:pt x="4895850" y="5392420"/>
                    <a:pt x="4780280" y="5392420"/>
                  </a:cubicBezTo>
                  <a:cubicBezTo>
                    <a:pt x="4714240" y="5392420"/>
                    <a:pt x="4649470" y="5377180"/>
                    <a:pt x="4591050" y="5349240"/>
                  </a:cubicBezTo>
                  <a:cubicBezTo>
                    <a:pt x="4603750" y="5533390"/>
                    <a:pt x="4498340" y="5704840"/>
                    <a:pt x="4326890" y="5775960"/>
                  </a:cubicBezTo>
                  <a:lnTo>
                    <a:pt x="4081780" y="5878830"/>
                  </a:lnTo>
                  <a:cubicBezTo>
                    <a:pt x="4028440" y="5901690"/>
                    <a:pt x="3972560" y="5911850"/>
                    <a:pt x="3915410" y="5911850"/>
                  </a:cubicBezTo>
                  <a:cubicBezTo>
                    <a:pt x="3785870" y="5911850"/>
                    <a:pt x="3661410" y="5852160"/>
                    <a:pt x="3580130" y="5751830"/>
                  </a:cubicBezTo>
                  <a:cubicBezTo>
                    <a:pt x="3525520" y="5935980"/>
                    <a:pt x="3356610" y="6062980"/>
                    <a:pt x="3164840" y="6062980"/>
                  </a:cubicBezTo>
                  <a:close/>
                  <a:moveTo>
                    <a:pt x="2495550" y="5745480"/>
                  </a:moveTo>
                  <a:lnTo>
                    <a:pt x="2499360" y="5756910"/>
                  </a:lnTo>
                  <a:cubicBezTo>
                    <a:pt x="2553970" y="5932170"/>
                    <a:pt x="2715260" y="6050280"/>
                    <a:pt x="2899410" y="6050280"/>
                  </a:cubicBezTo>
                  <a:lnTo>
                    <a:pt x="3166110" y="6050280"/>
                  </a:lnTo>
                  <a:cubicBezTo>
                    <a:pt x="3356610" y="6050280"/>
                    <a:pt x="3522980" y="5922010"/>
                    <a:pt x="3571240" y="5737860"/>
                  </a:cubicBezTo>
                  <a:lnTo>
                    <a:pt x="3575050" y="5725160"/>
                  </a:lnTo>
                  <a:lnTo>
                    <a:pt x="3582670" y="5735320"/>
                  </a:lnTo>
                  <a:cubicBezTo>
                    <a:pt x="3661410" y="5838190"/>
                    <a:pt x="3785870" y="5899150"/>
                    <a:pt x="3915410" y="5899150"/>
                  </a:cubicBezTo>
                  <a:cubicBezTo>
                    <a:pt x="3971290" y="5899150"/>
                    <a:pt x="4024630" y="5887720"/>
                    <a:pt x="4076700" y="5866130"/>
                  </a:cubicBezTo>
                  <a:lnTo>
                    <a:pt x="4321810" y="5763260"/>
                  </a:lnTo>
                  <a:cubicBezTo>
                    <a:pt x="4491990" y="5692140"/>
                    <a:pt x="4594860" y="5520690"/>
                    <a:pt x="4577080" y="5337810"/>
                  </a:cubicBezTo>
                  <a:lnTo>
                    <a:pt x="4575810" y="5326380"/>
                  </a:lnTo>
                  <a:lnTo>
                    <a:pt x="4585970" y="5331460"/>
                  </a:lnTo>
                  <a:cubicBezTo>
                    <a:pt x="4645660" y="5361940"/>
                    <a:pt x="4711700" y="5378450"/>
                    <a:pt x="4779010" y="5378450"/>
                  </a:cubicBezTo>
                  <a:cubicBezTo>
                    <a:pt x="4890770" y="5378450"/>
                    <a:pt x="4996180" y="5335270"/>
                    <a:pt x="5076190" y="5255260"/>
                  </a:cubicBezTo>
                  <a:lnTo>
                    <a:pt x="5264150" y="5066030"/>
                  </a:lnTo>
                  <a:cubicBezTo>
                    <a:pt x="5388610" y="4940300"/>
                    <a:pt x="5421630" y="4748530"/>
                    <a:pt x="5345430" y="4588510"/>
                  </a:cubicBezTo>
                  <a:lnTo>
                    <a:pt x="5340350" y="4578350"/>
                  </a:lnTo>
                  <a:lnTo>
                    <a:pt x="5350510" y="4578350"/>
                  </a:lnTo>
                  <a:cubicBezTo>
                    <a:pt x="5358130" y="4578350"/>
                    <a:pt x="5367020" y="4579620"/>
                    <a:pt x="5374640" y="4579620"/>
                  </a:cubicBezTo>
                  <a:cubicBezTo>
                    <a:pt x="5543550" y="4579620"/>
                    <a:pt x="5695950" y="4479290"/>
                    <a:pt x="5761990" y="4323080"/>
                  </a:cubicBezTo>
                  <a:lnTo>
                    <a:pt x="5864860" y="4077970"/>
                  </a:lnTo>
                  <a:cubicBezTo>
                    <a:pt x="5935980" y="3907790"/>
                    <a:pt x="5890260" y="3713480"/>
                    <a:pt x="5749290" y="3595370"/>
                  </a:cubicBezTo>
                  <a:lnTo>
                    <a:pt x="5740400" y="3587750"/>
                  </a:lnTo>
                  <a:lnTo>
                    <a:pt x="5751830" y="3583940"/>
                  </a:lnTo>
                  <a:cubicBezTo>
                    <a:pt x="5928359" y="3530600"/>
                    <a:pt x="6047739" y="3370580"/>
                    <a:pt x="6049009" y="3186430"/>
                  </a:cubicBezTo>
                  <a:lnTo>
                    <a:pt x="6051550" y="2919730"/>
                  </a:lnTo>
                  <a:cubicBezTo>
                    <a:pt x="6052820" y="2730500"/>
                    <a:pt x="5927090" y="2562860"/>
                    <a:pt x="5744209" y="2512060"/>
                  </a:cubicBezTo>
                  <a:lnTo>
                    <a:pt x="5731509" y="2508250"/>
                  </a:lnTo>
                  <a:lnTo>
                    <a:pt x="5741669" y="2500630"/>
                  </a:lnTo>
                  <a:cubicBezTo>
                    <a:pt x="5892799" y="2386330"/>
                    <a:pt x="5947409" y="2183130"/>
                    <a:pt x="5876289" y="2007870"/>
                  </a:cubicBezTo>
                  <a:lnTo>
                    <a:pt x="5775959" y="1761490"/>
                  </a:lnTo>
                  <a:cubicBezTo>
                    <a:pt x="5711189" y="1602740"/>
                    <a:pt x="5558789" y="1501140"/>
                    <a:pt x="5387339" y="1501140"/>
                  </a:cubicBezTo>
                  <a:cubicBezTo>
                    <a:pt x="5375909" y="1501140"/>
                    <a:pt x="5364480" y="1501140"/>
                    <a:pt x="5353049" y="1502410"/>
                  </a:cubicBezTo>
                  <a:lnTo>
                    <a:pt x="5341619" y="1503680"/>
                  </a:lnTo>
                  <a:lnTo>
                    <a:pt x="5346699" y="1493520"/>
                  </a:lnTo>
                  <a:cubicBezTo>
                    <a:pt x="5433059" y="1330960"/>
                    <a:pt x="5403849" y="1132840"/>
                    <a:pt x="5274309" y="1002030"/>
                  </a:cubicBezTo>
                  <a:lnTo>
                    <a:pt x="5087619" y="812800"/>
                  </a:lnTo>
                  <a:cubicBezTo>
                    <a:pt x="5008879" y="732790"/>
                    <a:pt x="4902199" y="688340"/>
                    <a:pt x="4789169" y="688340"/>
                  </a:cubicBezTo>
                  <a:cubicBezTo>
                    <a:pt x="4710429" y="688340"/>
                    <a:pt x="4634229" y="709930"/>
                    <a:pt x="4566919" y="751840"/>
                  </a:cubicBezTo>
                  <a:lnTo>
                    <a:pt x="4555489" y="759460"/>
                  </a:lnTo>
                  <a:lnTo>
                    <a:pt x="4558029" y="745490"/>
                  </a:lnTo>
                  <a:cubicBezTo>
                    <a:pt x="4591049" y="551180"/>
                    <a:pt x="4486909" y="361950"/>
                    <a:pt x="4304029" y="287020"/>
                  </a:cubicBezTo>
                  <a:lnTo>
                    <a:pt x="4057649" y="185420"/>
                  </a:lnTo>
                  <a:cubicBezTo>
                    <a:pt x="4006849" y="163830"/>
                    <a:pt x="3953509" y="153670"/>
                    <a:pt x="3897629" y="153670"/>
                  </a:cubicBezTo>
                  <a:cubicBezTo>
                    <a:pt x="3773169" y="153670"/>
                    <a:pt x="3655059" y="208280"/>
                    <a:pt x="3575049" y="304800"/>
                  </a:cubicBezTo>
                  <a:lnTo>
                    <a:pt x="3567429" y="313690"/>
                  </a:lnTo>
                  <a:lnTo>
                    <a:pt x="3563619" y="302260"/>
                  </a:lnTo>
                  <a:cubicBezTo>
                    <a:pt x="3509009" y="127000"/>
                    <a:pt x="3347719" y="8890"/>
                    <a:pt x="3163569" y="8890"/>
                  </a:cubicBezTo>
                  <a:lnTo>
                    <a:pt x="2898139" y="8890"/>
                  </a:lnTo>
                  <a:cubicBezTo>
                    <a:pt x="2707639" y="8890"/>
                    <a:pt x="2541269" y="137160"/>
                    <a:pt x="2493009" y="321310"/>
                  </a:cubicBezTo>
                  <a:lnTo>
                    <a:pt x="2489199" y="334010"/>
                  </a:lnTo>
                  <a:lnTo>
                    <a:pt x="2482849" y="326390"/>
                  </a:lnTo>
                  <a:cubicBezTo>
                    <a:pt x="2404109" y="223520"/>
                    <a:pt x="2279649" y="162560"/>
                    <a:pt x="2150109" y="162560"/>
                  </a:cubicBezTo>
                  <a:cubicBezTo>
                    <a:pt x="2094230" y="162560"/>
                    <a:pt x="2040889" y="173990"/>
                    <a:pt x="1988819" y="195580"/>
                  </a:cubicBezTo>
                  <a:lnTo>
                    <a:pt x="1743709" y="298450"/>
                  </a:lnTo>
                  <a:cubicBezTo>
                    <a:pt x="1573530" y="369570"/>
                    <a:pt x="1470659" y="541020"/>
                    <a:pt x="1488439" y="723900"/>
                  </a:cubicBezTo>
                  <a:lnTo>
                    <a:pt x="1489709" y="735330"/>
                  </a:lnTo>
                  <a:lnTo>
                    <a:pt x="1479549" y="730250"/>
                  </a:lnTo>
                  <a:cubicBezTo>
                    <a:pt x="1419859" y="699770"/>
                    <a:pt x="1353819" y="683260"/>
                    <a:pt x="1286509" y="683260"/>
                  </a:cubicBezTo>
                  <a:cubicBezTo>
                    <a:pt x="1174749" y="683260"/>
                    <a:pt x="1068069" y="727710"/>
                    <a:pt x="989329" y="806450"/>
                  </a:cubicBezTo>
                  <a:lnTo>
                    <a:pt x="800100" y="994410"/>
                  </a:lnTo>
                  <a:cubicBezTo>
                    <a:pt x="675640" y="1120140"/>
                    <a:pt x="642620" y="1311910"/>
                    <a:pt x="718820" y="1471930"/>
                  </a:cubicBezTo>
                  <a:lnTo>
                    <a:pt x="723900" y="1482090"/>
                  </a:lnTo>
                  <a:lnTo>
                    <a:pt x="713740" y="1482090"/>
                  </a:lnTo>
                  <a:cubicBezTo>
                    <a:pt x="706120" y="1482090"/>
                    <a:pt x="697230" y="1480820"/>
                    <a:pt x="689610" y="1480820"/>
                  </a:cubicBezTo>
                  <a:cubicBezTo>
                    <a:pt x="520700" y="1480820"/>
                    <a:pt x="368300" y="1581150"/>
                    <a:pt x="302260" y="1737360"/>
                  </a:cubicBezTo>
                  <a:lnTo>
                    <a:pt x="199390" y="1982470"/>
                  </a:lnTo>
                  <a:cubicBezTo>
                    <a:pt x="128270" y="2152650"/>
                    <a:pt x="173990" y="2346960"/>
                    <a:pt x="314960" y="2465070"/>
                  </a:cubicBezTo>
                  <a:lnTo>
                    <a:pt x="323850" y="2472690"/>
                  </a:lnTo>
                  <a:lnTo>
                    <a:pt x="312420" y="2476500"/>
                  </a:lnTo>
                  <a:cubicBezTo>
                    <a:pt x="135890" y="2529840"/>
                    <a:pt x="16510" y="2689860"/>
                    <a:pt x="15240" y="2874010"/>
                  </a:cubicBezTo>
                  <a:lnTo>
                    <a:pt x="12700" y="3140710"/>
                  </a:lnTo>
                  <a:cubicBezTo>
                    <a:pt x="11430" y="3329940"/>
                    <a:pt x="137160" y="3497581"/>
                    <a:pt x="320040" y="3548381"/>
                  </a:cubicBezTo>
                  <a:lnTo>
                    <a:pt x="332740" y="3552190"/>
                  </a:lnTo>
                  <a:lnTo>
                    <a:pt x="322580" y="3559810"/>
                  </a:lnTo>
                  <a:cubicBezTo>
                    <a:pt x="171450" y="3674110"/>
                    <a:pt x="116840" y="3877310"/>
                    <a:pt x="187960" y="4052570"/>
                  </a:cubicBezTo>
                  <a:lnTo>
                    <a:pt x="288290" y="4298950"/>
                  </a:lnTo>
                  <a:cubicBezTo>
                    <a:pt x="353060" y="4457700"/>
                    <a:pt x="505460" y="4559300"/>
                    <a:pt x="676910" y="4559300"/>
                  </a:cubicBezTo>
                  <a:cubicBezTo>
                    <a:pt x="688340" y="4559300"/>
                    <a:pt x="699770" y="4559300"/>
                    <a:pt x="712470" y="4558030"/>
                  </a:cubicBezTo>
                  <a:lnTo>
                    <a:pt x="723900" y="4556760"/>
                  </a:lnTo>
                  <a:lnTo>
                    <a:pt x="718820" y="4566920"/>
                  </a:lnTo>
                  <a:cubicBezTo>
                    <a:pt x="632460" y="4729480"/>
                    <a:pt x="661670" y="4927600"/>
                    <a:pt x="791210" y="5058410"/>
                  </a:cubicBezTo>
                  <a:lnTo>
                    <a:pt x="977900" y="5247640"/>
                  </a:lnTo>
                  <a:cubicBezTo>
                    <a:pt x="1056640" y="5327650"/>
                    <a:pt x="1163320" y="5372100"/>
                    <a:pt x="1276350" y="5372100"/>
                  </a:cubicBezTo>
                  <a:cubicBezTo>
                    <a:pt x="1355090" y="5372100"/>
                    <a:pt x="1431290" y="5350510"/>
                    <a:pt x="1498600" y="5308600"/>
                  </a:cubicBezTo>
                  <a:lnTo>
                    <a:pt x="1510030" y="5300980"/>
                  </a:lnTo>
                  <a:lnTo>
                    <a:pt x="1507490" y="5314950"/>
                  </a:lnTo>
                  <a:cubicBezTo>
                    <a:pt x="1474470" y="5509260"/>
                    <a:pt x="1578610" y="5698490"/>
                    <a:pt x="1761490" y="5773420"/>
                  </a:cubicBezTo>
                  <a:lnTo>
                    <a:pt x="2007870" y="5875020"/>
                  </a:lnTo>
                  <a:cubicBezTo>
                    <a:pt x="2058670" y="5896610"/>
                    <a:pt x="2112010" y="5906770"/>
                    <a:pt x="2167890" y="5906770"/>
                  </a:cubicBezTo>
                  <a:cubicBezTo>
                    <a:pt x="2292350" y="5906770"/>
                    <a:pt x="2410460" y="5852160"/>
                    <a:pt x="2490470" y="5755640"/>
                  </a:cubicBezTo>
                  <a:lnTo>
                    <a:pt x="2495550" y="5745480"/>
                  </a:lnTo>
                  <a:close/>
                  <a:moveTo>
                    <a:pt x="3032760" y="5461000"/>
                  </a:moveTo>
                  <a:cubicBezTo>
                    <a:pt x="1692910" y="5461000"/>
                    <a:pt x="603250" y="4371340"/>
                    <a:pt x="603250" y="3030220"/>
                  </a:cubicBezTo>
                  <a:cubicBezTo>
                    <a:pt x="603250" y="1690370"/>
                    <a:pt x="1692910" y="600710"/>
                    <a:pt x="3032760" y="600710"/>
                  </a:cubicBezTo>
                  <a:cubicBezTo>
                    <a:pt x="4372610" y="600710"/>
                    <a:pt x="5462270" y="1690370"/>
                    <a:pt x="5462270" y="3030220"/>
                  </a:cubicBezTo>
                  <a:cubicBezTo>
                    <a:pt x="5462270" y="4371340"/>
                    <a:pt x="4371340" y="5461000"/>
                    <a:pt x="3032760" y="5461000"/>
                  </a:cubicBezTo>
                  <a:close/>
                  <a:moveTo>
                    <a:pt x="3032760" y="638810"/>
                  </a:moveTo>
                  <a:cubicBezTo>
                    <a:pt x="1714500" y="638810"/>
                    <a:pt x="641350" y="1711960"/>
                    <a:pt x="641350" y="3030220"/>
                  </a:cubicBezTo>
                  <a:cubicBezTo>
                    <a:pt x="641350" y="4348480"/>
                    <a:pt x="1714500" y="5421630"/>
                    <a:pt x="3032760" y="5421630"/>
                  </a:cubicBezTo>
                  <a:cubicBezTo>
                    <a:pt x="4351020" y="5421630"/>
                    <a:pt x="5424170" y="4348480"/>
                    <a:pt x="5424170" y="3030220"/>
                  </a:cubicBezTo>
                  <a:cubicBezTo>
                    <a:pt x="5424170" y="1711960"/>
                    <a:pt x="4351020" y="638810"/>
                    <a:pt x="3032760" y="638810"/>
                  </a:cubicBezTo>
                  <a:close/>
                  <a:moveTo>
                    <a:pt x="3032760" y="5336540"/>
                  </a:moveTo>
                  <a:cubicBezTo>
                    <a:pt x="1761490" y="5336540"/>
                    <a:pt x="727710" y="4302760"/>
                    <a:pt x="727710" y="3031490"/>
                  </a:cubicBezTo>
                  <a:cubicBezTo>
                    <a:pt x="727710" y="1760220"/>
                    <a:pt x="1761490" y="725170"/>
                    <a:pt x="3032760" y="725170"/>
                  </a:cubicBezTo>
                  <a:cubicBezTo>
                    <a:pt x="4304030" y="725170"/>
                    <a:pt x="5337810" y="1758950"/>
                    <a:pt x="5337810" y="3030220"/>
                  </a:cubicBezTo>
                  <a:cubicBezTo>
                    <a:pt x="5337810" y="4301490"/>
                    <a:pt x="4302760" y="5336540"/>
                    <a:pt x="3032760" y="5336540"/>
                  </a:cubicBezTo>
                  <a:close/>
                  <a:moveTo>
                    <a:pt x="3032760" y="737870"/>
                  </a:moveTo>
                  <a:cubicBezTo>
                    <a:pt x="1769110" y="737870"/>
                    <a:pt x="740410" y="1766570"/>
                    <a:pt x="740410" y="3030220"/>
                  </a:cubicBezTo>
                  <a:cubicBezTo>
                    <a:pt x="740410" y="4295140"/>
                    <a:pt x="1769110" y="5322570"/>
                    <a:pt x="3032760" y="5322570"/>
                  </a:cubicBezTo>
                  <a:cubicBezTo>
                    <a:pt x="4296410" y="5322570"/>
                    <a:pt x="5325110" y="4293870"/>
                    <a:pt x="5325110" y="3030220"/>
                  </a:cubicBezTo>
                  <a:cubicBezTo>
                    <a:pt x="5325110" y="1766570"/>
                    <a:pt x="4296410" y="737870"/>
                    <a:pt x="3032760" y="737870"/>
                  </a:cubicBezTo>
                  <a:close/>
                </a:path>
              </a:pathLst>
            </a:custGeom>
            <a:solidFill>
              <a:srgbClr val="FFFFFF"/>
            </a:solidFill>
          </p:spPr>
        </p:sp>
        <p:sp>
          <p:nvSpPr>
            <p:cNvPr id="16" name="Freeform 16"/>
            <p:cNvSpPr/>
            <p:nvPr/>
          </p:nvSpPr>
          <p:spPr>
            <a:xfrm>
              <a:off x="971550" y="969010"/>
              <a:ext cx="4411980" cy="4411980"/>
            </a:xfrm>
            <a:custGeom>
              <a:avLst/>
              <a:gdLst/>
              <a:ahLst/>
              <a:cxnLst/>
              <a:rect l="l" t="t" r="r" b="b"/>
              <a:pathLst>
                <a:path w="4411980" h="4411980">
                  <a:moveTo>
                    <a:pt x="4411980" y="2205990"/>
                  </a:moveTo>
                  <a:cubicBezTo>
                    <a:pt x="4411980" y="3423920"/>
                    <a:pt x="3425190" y="4411980"/>
                    <a:pt x="2205990" y="4411980"/>
                  </a:cubicBezTo>
                  <a:cubicBezTo>
                    <a:pt x="988060" y="4411980"/>
                    <a:pt x="0" y="3423920"/>
                    <a:pt x="0" y="2205990"/>
                  </a:cubicBezTo>
                  <a:cubicBezTo>
                    <a:pt x="0" y="988060"/>
                    <a:pt x="989330" y="0"/>
                    <a:pt x="2207260" y="0"/>
                  </a:cubicBezTo>
                  <a:cubicBezTo>
                    <a:pt x="3425190" y="0"/>
                    <a:pt x="4411980" y="988060"/>
                    <a:pt x="4411980" y="2205990"/>
                  </a:cubicBezTo>
                  <a:close/>
                </a:path>
              </a:pathLst>
            </a:custGeom>
            <a:blipFill>
              <a:blip r:embed="rId7"/>
              <a:stretch>
                <a:fillRect l="-24906" r="-24906"/>
              </a:stretch>
            </a:blipFill>
          </p:spPr>
        </p:sp>
      </p:grpSp>
      <p:sp>
        <p:nvSpPr>
          <p:cNvPr id="17" name="TextBox 17"/>
          <p:cNvSpPr txBox="1"/>
          <p:nvPr/>
        </p:nvSpPr>
        <p:spPr>
          <a:xfrm>
            <a:off x="2633497" y="1873332"/>
            <a:ext cx="3184144" cy="11334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ts val="8850"/>
              </a:lnSpc>
            </a:pPr>
            <a:r>
              <a:rPr lang="vi-VN" sz="7500" b="1" spc="420">
                <a:solidFill>
                  <a:srgbClr val="65503D"/>
                </a:solidFill>
                <a:effectLst>
                  <a:outerShdw blurRad="38100" dist="38100" dir="2700000" algn="tl">
                    <a:srgbClr val="000000">
                      <a:alpha val="43137"/>
                    </a:srgbClr>
                  </a:outerShdw>
                </a:effectLst>
                <a:latin typeface="Times New Roman" panose="02020603050405020304" pitchFamily="18" charset="0"/>
                <a:ea typeface="Wedges"/>
                <a:cs typeface="Times New Roman" panose="02020603050405020304" pitchFamily="18" charset="0"/>
                <a:sym typeface="Wedges"/>
              </a:rPr>
              <a:t>Câu 1</a:t>
            </a:r>
            <a:endParaRPr lang="en-US" sz="7500" b="1" spc="420">
              <a:solidFill>
                <a:srgbClr val="65503D"/>
              </a:solidFill>
              <a:effectLst>
                <a:outerShdw blurRad="38100" dist="38100" dir="2700000" algn="tl">
                  <a:srgbClr val="000000">
                    <a:alpha val="43137"/>
                  </a:srgbClr>
                </a:outerShdw>
              </a:effectLst>
              <a:latin typeface="Times New Roman" panose="02020603050405020304" pitchFamily="18" charset="0"/>
              <a:ea typeface="Wedges"/>
              <a:cs typeface="Times New Roman" panose="02020603050405020304" pitchFamily="18" charset="0"/>
              <a:sym typeface="Wedges"/>
            </a:endParaRPr>
          </a:p>
        </p:txBody>
      </p:sp>
      <p:sp>
        <p:nvSpPr>
          <p:cNvPr id="18" name="TextBox 18"/>
          <p:cNvSpPr txBox="1"/>
          <p:nvPr/>
        </p:nvSpPr>
        <p:spPr>
          <a:xfrm>
            <a:off x="6828408" y="1775063"/>
            <a:ext cx="9314860" cy="6771084"/>
          </a:xfrm>
          <a:prstGeom prst="rect">
            <a:avLst/>
          </a:prstGeom>
        </p:spPr>
        <p:txBody>
          <a:bodyPr wrap="square" lIns="0" tIns="0" rIns="0" bIns="0" rtlCol="0" anchor="t">
            <a:spAutoFit/>
          </a:bodyPr>
          <a:lstStyle/>
          <a:p>
            <a:pPr algn="just"/>
            <a:r>
              <a:rPr lang="nl-NL" sz="4000">
                <a:latin typeface="Times New Roman" panose="02020603050405020304" pitchFamily="18" charset="0"/>
                <a:cs typeface="Times New Roman" panose="02020603050405020304" pitchFamily="18" charset="0"/>
              </a:rPr>
              <a:t>(1) - </a:t>
            </a:r>
            <a:r>
              <a:rPr lang="nl-NL" sz="4000" b="1">
                <a:latin typeface="Times New Roman" panose="02020603050405020304" pitchFamily="18" charset="0"/>
                <a:cs typeface="Times New Roman" panose="02020603050405020304" pitchFamily="18" charset="0"/>
              </a:rPr>
              <a:t>Truyện gây cười  </a:t>
            </a:r>
            <a:r>
              <a:rPr lang="nl-NL" sz="4000">
                <a:latin typeface="Times New Roman" panose="02020603050405020304" pitchFamily="18" charset="0"/>
                <a:cs typeface="Times New Roman" panose="02020603050405020304" pitchFamily="18" charset="0"/>
              </a:rPr>
              <a:t>ở câu trả lời của cháu bé: “Mất rồi”.</a:t>
            </a:r>
            <a:endParaRPr lang="en-GB" sz="4000">
              <a:latin typeface="Times New Roman" panose="02020603050405020304" pitchFamily="18" charset="0"/>
              <a:cs typeface="Times New Roman" panose="02020603050405020304" pitchFamily="18" charset="0"/>
            </a:endParaRPr>
          </a:p>
          <a:p>
            <a:pPr algn="just"/>
            <a:r>
              <a:rPr lang="nl-NL" sz="4000" b="1">
                <a:latin typeface="Times New Roman" panose="02020603050405020304" pitchFamily="18" charset="0"/>
                <a:cs typeface="Times New Roman" panose="02020603050405020304" pitchFamily="18" charset="0"/>
              </a:rPr>
              <a:t>- Lí do: </a:t>
            </a:r>
            <a:endParaRPr lang="en-GB" sz="4000" b="1">
              <a:latin typeface="Times New Roman" panose="02020603050405020304" pitchFamily="18" charset="0"/>
              <a:cs typeface="Times New Roman" panose="02020603050405020304" pitchFamily="18" charset="0"/>
            </a:endParaRPr>
          </a:p>
          <a:p>
            <a:pPr algn="just"/>
            <a:r>
              <a:rPr lang="nl-NL" sz="4000">
                <a:latin typeface="Times New Roman" panose="02020603050405020304" pitchFamily="18" charset="0"/>
                <a:cs typeface="Times New Roman" panose="02020603050405020304" pitchFamily="18" charset="0"/>
              </a:rPr>
              <a:t>+ Lẽ ra khi vị khách hỏi về người bố, cháu bé cần đưa ra thông tin về người bố: “Bố cháu đi chơi vắng nhà ạ”, hoặc đưa ra thông tin rõ ràng về tờ giấy bằng câu đầy đủ: “Tờ giấy bố cháu đưa bị mất rồi”. </a:t>
            </a:r>
            <a:endParaRPr lang="en-GB" sz="4000">
              <a:latin typeface="Times New Roman" panose="02020603050405020304" pitchFamily="18" charset="0"/>
              <a:cs typeface="Times New Roman" panose="02020603050405020304" pitchFamily="18" charset="0"/>
            </a:endParaRPr>
          </a:p>
          <a:p>
            <a:pPr algn="just"/>
            <a:r>
              <a:rPr lang="nl-NL" sz="4000">
                <a:latin typeface="Times New Roman" panose="02020603050405020304" pitchFamily="18" charset="0"/>
                <a:cs typeface="Times New Roman" panose="02020603050405020304" pitchFamily="18" charset="0"/>
              </a:rPr>
              <a:t>+ Câu nói rút gọn chủ ngữ của cháu bé khiên vị khách kia hiểu lầm là bố cháu bé mất (chết). </a:t>
            </a:r>
            <a:endParaRPr lang="en-GB" sz="4000">
              <a:latin typeface="Times New Roman" panose="02020603050405020304" pitchFamily="18" charset="0"/>
              <a:cs typeface="Times New Roman" panose="02020603050405020304" pitchFamily="18" charset="0"/>
            </a:endParaRPr>
          </a:p>
        </p:txBody>
      </p:sp>
      <p:sp>
        <p:nvSpPr>
          <p:cNvPr id="19" name="Freeform 1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0" name="Freeform 20"/>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a:grpSpLocks noChangeAspect="1"/>
          </p:cNvGrpSpPr>
          <p:nvPr/>
        </p:nvGrpSpPr>
        <p:grpSpPr>
          <a:xfrm>
            <a:off x="2240313" y="3646706"/>
            <a:ext cx="4157463" cy="4157463"/>
            <a:chOff x="0" y="0"/>
            <a:chExt cx="6350000" cy="6350000"/>
          </a:xfrm>
        </p:grpSpPr>
        <p:sp>
          <p:nvSpPr>
            <p:cNvPr id="14" name="Freeform 14"/>
            <p:cNvSpPr/>
            <p:nvPr/>
          </p:nvSpPr>
          <p:spPr>
            <a:xfrm>
              <a:off x="2540" y="-1270"/>
              <a:ext cx="6352540" cy="6351270"/>
            </a:xfrm>
            <a:custGeom>
              <a:avLst/>
              <a:gdLst/>
              <a:ahLst/>
              <a:cxnLst/>
              <a:rect l="l" t="t" r="r" b="b"/>
              <a:pathLst>
                <a:path w="6352540" h="6351270">
                  <a:moveTo>
                    <a:pt x="6023610" y="2627630"/>
                  </a:moveTo>
                  <a:cubicBezTo>
                    <a:pt x="6181090" y="2508250"/>
                    <a:pt x="6245860" y="2294890"/>
                    <a:pt x="6167120" y="2103120"/>
                  </a:cubicBezTo>
                  <a:lnTo>
                    <a:pt x="6061710" y="1844040"/>
                  </a:lnTo>
                  <a:cubicBezTo>
                    <a:pt x="5985510" y="1658620"/>
                    <a:pt x="5800090" y="1551940"/>
                    <a:pt x="5610860" y="1567180"/>
                  </a:cubicBezTo>
                  <a:cubicBezTo>
                    <a:pt x="5699760" y="1399540"/>
                    <a:pt x="5674360" y="1186180"/>
                    <a:pt x="5534660" y="1043940"/>
                  </a:cubicBezTo>
                  <a:lnTo>
                    <a:pt x="5339080" y="844550"/>
                  </a:lnTo>
                  <a:cubicBezTo>
                    <a:pt x="5189220" y="693420"/>
                    <a:pt x="4958080" y="670560"/>
                    <a:pt x="4785360" y="779780"/>
                  </a:cubicBezTo>
                  <a:cubicBezTo>
                    <a:pt x="4819650" y="577850"/>
                    <a:pt x="4711700" y="372110"/>
                    <a:pt x="4514850" y="292100"/>
                  </a:cubicBezTo>
                  <a:lnTo>
                    <a:pt x="4257040" y="185420"/>
                  </a:lnTo>
                  <a:cubicBezTo>
                    <a:pt x="4071620" y="109220"/>
                    <a:pt x="3865880" y="166370"/>
                    <a:pt x="3743960" y="312420"/>
                  </a:cubicBezTo>
                  <a:cubicBezTo>
                    <a:pt x="3685540" y="132080"/>
                    <a:pt x="3515360" y="0"/>
                    <a:pt x="3315970" y="0"/>
                  </a:cubicBezTo>
                  <a:lnTo>
                    <a:pt x="3036570" y="0"/>
                  </a:lnTo>
                  <a:cubicBezTo>
                    <a:pt x="2829560" y="0"/>
                    <a:pt x="2655570" y="140970"/>
                    <a:pt x="2604770" y="332740"/>
                  </a:cubicBezTo>
                  <a:cubicBezTo>
                    <a:pt x="2484120" y="175260"/>
                    <a:pt x="2269490" y="111760"/>
                    <a:pt x="2077720" y="193040"/>
                  </a:cubicBezTo>
                  <a:lnTo>
                    <a:pt x="1819910" y="300990"/>
                  </a:lnTo>
                  <a:cubicBezTo>
                    <a:pt x="1635760" y="378460"/>
                    <a:pt x="1530350" y="565150"/>
                    <a:pt x="1548130" y="754380"/>
                  </a:cubicBezTo>
                  <a:cubicBezTo>
                    <a:pt x="1379220" y="666750"/>
                    <a:pt x="1167130" y="693420"/>
                    <a:pt x="1026160" y="835660"/>
                  </a:cubicBezTo>
                  <a:lnTo>
                    <a:pt x="829310" y="1033780"/>
                  </a:lnTo>
                  <a:cubicBezTo>
                    <a:pt x="692150" y="1170940"/>
                    <a:pt x="664210" y="1375410"/>
                    <a:pt x="742950" y="1541780"/>
                  </a:cubicBezTo>
                  <a:cubicBezTo>
                    <a:pt x="560070" y="1531620"/>
                    <a:pt x="381000" y="1634490"/>
                    <a:pt x="306070" y="1813560"/>
                  </a:cubicBezTo>
                  <a:lnTo>
                    <a:pt x="196850" y="2071370"/>
                  </a:lnTo>
                  <a:cubicBezTo>
                    <a:pt x="119380" y="2255520"/>
                    <a:pt x="175260" y="2462530"/>
                    <a:pt x="320040" y="2585720"/>
                  </a:cubicBezTo>
                  <a:cubicBezTo>
                    <a:pt x="138430" y="2641600"/>
                    <a:pt x="5080" y="2809240"/>
                    <a:pt x="3810" y="3009900"/>
                  </a:cubicBezTo>
                  <a:lnTo>
                    <a:pt x="1270" y="3289300"/>
                  </a:lnTo>
                  <a:cubicBezTo>
                    <a:pt x="0" y="3496310"/>
                    <a:pt x="138430" y="3670300"/>
                    <a:pt x="328930" y="3723640"/>
                  </a:cubicBezTo>
                  <a:cubicBezTo>
                    <a:pt x="171450" y="3843020"/>
                    <a:pt x="106680" y="4056380"/>
                    <a:pt x="185420" y="4248150"/>
                  </a:cubicBezTo>
                  <a:lnTo>
                    <a:pt x="290830" y="4507230"/>
                  </a:lnTo>
                  <a:cubicBezTo>
                    <a:pt x="367030" y="4692650"/>
                    <a:pt x="552450" y="4799330"/>
                    <a:pt x="741680" y="4784090"/>
                  </a:cubicBezTo>
                  <a:cubicBezTo>
                    <a:pt x="652780" y="4951730"/>
                    <a:pt x="678180" y="5165090"/>
                    <a:pt x="817880" y="5307330"/>
                  </a:cubicBezTo>
                  <a:lnTo>
                    <a:pt x="1013460" y="5506720"/>
                  </a:lnTo>
                  <a:cubicBezTo>
                    <a:pt x="1163320" y="5657850"/>
                    <a:pt x="1394460" y="5680710"/>
                    <a:pt x="1567180" y="5571490"/>
                  </a:cubicBezTo>
                  <a:cubicBezTo>
                    <a:pt x="1532890" y="5773420"/>
                    <a:pt x="1640840" y="5979160"/>
                    <a:pt x="1837690" y="6059170"/>
                  </a:cubicBezTo>
                  <a:lnTo>
                    <a:pt x="2095500" y="6165850"/>
                  </a:lnTo>
                  <a:cubicBezTo>
                    <a:pt x="2280920" y="6242050"/>
                    <a:pt x="2486660" y="6184900"/>
                    <a:pt x="2608580" y="6038850"/>
                  </a:cubicBezTo>
                  <a:cubicBezTo>
                    <a:pt x="2665730" y="6220460"/>
                    <a:pt x="2834640" y="6351270"/>
                    <a:pt x="3035300" y="6351270"/>
                  </a:cubicBezTo>
                  <a:lnTo>
                    <a:pt x="3314700" y="6351270"/>
                  </a:lnTo>
                  <a:cubicBezTo>
                    <a:pt x="3521710" y="6351270"/>
                    <a:pt x="3695700" y="6210300"/>
                    <a:pt x="3746500" y="6018530"/>
                  </a:cubicBezTo>
                  <a:cubicBezTo>
                    <a:pt x="3867150" y="6176010"/>
                    <a:pt x="4081780" y="6239510"/>
                    <a:pt x="4273550" y="6158230"/>
                  </a:cubicBezTo>
                  <a:lnTo>
                    <a:pt x="4531360" y="6050280"/>
                  </a:lnTo>
                  <a:cubicBezTo>
                    <a:pt x="4715510" y="5972810"/>
                    <a:pt x="4820920" y="5786120"/>
                    <a:pt x="4803140" y="5596890"/>
                  </a:cubicBezTo>
                  <a:cubicBezTo>
                    <a:pt x="4972050" y="5684520"/>
                    <a:pt x="5184140" y="5657850"/>
                    <a:pt x="5325110" y="5515610"/>
                  </a:cubicBezTo>
                  <a:lnTo>
                    <a:pt x="5521960" y="5317490"/>
                  </a:lnTo>
                  <a:cubicBezTo>
                    <a:pt x="5659120" y="5180330"/>
                    <a:pt x="5687060" y="4975860"/>
                    <a:pt x="5608320" y="4809490"/>
                  </a:cubicBezTo>
                  <a:cubicBezTo>
                    <a:pt x="5791200" y="4819650"/>
                    <a:pt x="5970270" y="4716780"/>
                    <a:pt x="6045200" y="4537710"/>
                  </a:cubicBezTo>
                  <a:lnTo>
                    <a:pt x="6153150" y="4279900"/>
                  </a:lnTo>
                  <a:cubicBezTo>
                    <a:pt x="6230620" y="4095750"/>
                    <a:pt x="6174740" y="3888740"/>
                    <a:pt x="6029960" y="3765550"/>
                  </a:cubicBezTo>
                  <a:cubicBezTo>
                    <a:pt x="6211569" y="3709670"/>
                    <a:pt x="6344919" y="3542030"/>
                    <a:pt x="6346190" y="3341370"/>
                  </a:cubicBezTo>
                  <a:lnTo>
                    <a:pt x="6348730" y="3061970"/>
                  </a:lnTo>
                  <a:cubicBezTo>
                    <a:pt x="6352540" y="2854960"/>
                    <a:pt x="6212840" y="2680970"/>
                    <a:pt x="6023610" y="2627630"/>
                  </a:cubicBezTo>
                  <a:close/>
                </a:path>
              </a:pathLst>
            </a:custGeom>
            <a:solidFill>
              <a:srgbClr val="FFD88D"/>
            </a:solidFill>
          </p:spPr>
        </p:sp>
        <p:sp>
          <p:nvSpPr>
            <p:cNvPr id="15" name="Freeform 15"/>
            <p:cNvSpPr/>
            <p:nvPr/>
          </p:nvSpPr>
          <p:spPr>
            <a:xfrm>
              <a:off x="146050" y="143510"/>
              <a:ext cx="6062980" cy="6062980"/>
            </a:xfrm>
            <a:custGeom>
              <a:avLst/>
              <a:gdLst/>
              <a:ahLst/>
              <a:cxnLst/>
              <a:rect l="l" t="t" r="r" b="b"/>
              <a:pathLst>
                <a:path w="6062980" h="6062980">
                  <a:moveTo>
                    <a:pt x="3164840" y="6062980"/>
                  </a:moveTo>
                  <a:lnTo>
                    <a:pt x="2899410" y="6062980"/>
                  </a:lnTo>
                  <a:cubicBezTo>
                    <a:pt x="2713990" y="6062980"/>
                    <a:pt x="2550160" y="5946140"/>
                    <a:pt x="2490470" y="5770880"/>
                  </a:cubicBezTo>
                  <a:cubicBezTo>
                    <a:pt x="2407920" y="5864860"/>
                    <a:pt x="2291080" y="5918200"/>
                    <a:pt x="2165350" y="5918200"/>
                  </a:cubicBezTo>
                  <a:cubicBezTo>
                    <a:pt x="2109470" y="5918200"/>
                    <a:pt x="2053590" y="5906770"/>
                    <a:pt x="2001520" y="5885180"/>
                  </a:cubicBezTo>
                  <a:lnTo>
                    <a:pt x="1755140" y="5783580"/>
                  </a:lnTo>
                  <a:cubicBezTo>
                    <a:pt x="1570990" y="5707380"/>
                    <a:pt x="1464310" y="5520690"/>
                    <a:pt x="1492250" y="5325110"/>
                  </a:cubicBezTo>
                  <a:cubicBezTo>
                    <a:pt x="1426210" y="5363210"/>
                    <a:pt x="1351280" y="5383530"/>
                    <a:pt x="1275080" y="5383530"/>
                  </a:cubicBezTo>
                  <a:cubicBezTo>
                    <a:pt x="1158240" y="5383530"/>
                    <a:pt x="1049020" y="5337810"/>
                    <a:pt x="967740" y="5255260"/>
                  </a:cubicBezTo>
                  <a:lnTo>
                    <a:pt x="781050" y="5066030"/>
                  </a:lnTo>
                  <a:cubicBezTo>
                    <a:pt x="650240" y="4933950"/>
                    <a:pt x="619760" y="4735830"/>
                    <a:pt x="702310" y="4569460"/>
                  </a:cubicBezTo>
                  <a:cubicBezTo>
                    <a:pt x="694690" y="4569460"/>
                    <a:pt x="685800" y="4570730"/>
                    <a:pt x="678180" y="4570730"/>
                  </a:cubicBezTo>
                  <a:cubicBezTo>
                    <a:pt x="501650" y="4570730"/>
                    <a:pt x="344170" y="4465320"/>
                    <a:pt x="278130" y="4301490"/>
                  </a:cubicBezTo>
                  <a:lnTo>
                    <a:pt x="177800" y="4055110"/>
                  </a:lnTo>
                  <a:cubicBezTo>
                    <a:pt x="105410" y="3878580"/>
                    <a:pt x="158750" y="3675380"/>
                    <a:pt x="306070" y="3556000"/>
                  </a:cubicBezTo>
                  <a:cubicBezTo>
                    <a:pt x="124460" y="3500120"/>
                    <a:pt x="0" y="3331210"/>
                    <a:pt x="1270" y="3139440"/>
                  </a:cubicBezTo>
                  <a:lnTo>
                    <a:pt x="3810" y="2872740"/>
                  </a:lnTo>
                  <a:cubicBezTo>
                    <a:pt x="5080" y="2687320"/>
                    <a:pt x="123190" y="2524760"/>
                    <a:pt x="298450" y="2466340"/>
                  </a:cubicBezTo>
                  <a:cubicBezTo>
                    <a:pt x="160020" y="2343150"/>
                    <a:pt x="115570" y="2147570"/>
                    <a:pt x="187960" y="1976120"/>
                  </a:cubicBezTo>
                  <a:lnTo>
                    <a:pt x="290830" y="1731010"/>
                  </a:lnTo>
                  <a:cubicBezTo>
                    <a:pt x="360680" y="1565910"/>
                    <a:pt x="523240" y="1461770"/>
                    <a:pt x="703580" y="1466850"/>
                  </a:cubicBezTo>
                  <a:cubicBezTo>
                    <a:pt x="631190" y="1304290"/>
                    <a:pt x="665480" y="1111250"/>
                    <a:pt x="791210" y="985520"/>
                  </a:cubicBezTo>
                  <a:lnTo>
                    <a:pt x="979170" y="796290"/>
                  </a:lnTo>
                  <a:cubicBezTo>
                    <a:pt x="1060450" y="713740"/>
                    <a:pt x="1169670" y="669290"/>
                    <a:pt x="1285240" y="669290"/>
                  </a:cubicBezTo>
                  <a:cubicBezTo>
                    <a:pt x="1351280" y="669290"/>
                    <a:pt x="1416050" y="684530"/>
                    <a:pt x="1474470" y="712470"/>
                  </a:cubicBezTo>
                  <a:cubicBezTo>
                    <a:pt x="1461770" y="528320"/>
                    <a:pt x="1567180" y="356870"/>
                    <a:pt x="1738630" y="285750"/>
                  </a:cubicBezTo>
                  <a:lnTo>
                    <a:pt x="1983740" y="182880"/>
                  </a:lnTo>
                  <a:cubicBezTo>
                    <a:pt x="2037080" y="160020"/>
                    <a:pt x="2092960" y="149860"/>
                    <a:pt x="2150110" y="149860"/>
                  </a:cubicBezTo>
                  <a:cubicBezTo>
                    <a:pt x="2279650" y="149860"/>
                    <a:pt x="2404110" y="209550"/>
                    <a:pt x="2485390" y="309880"/>
                  </a:cubicBezTo>
                  <a:cubicBezTo>
                    <a:pt x="2538730" y="127000"/>
                    <a:pt x="2707640" y="0"/>
                    <a:pt x="2899410" y="0"/>
                  </a:cubicBezTo>
                  <a:lnTo>
                    <a:pt x="3164840" y="0"/>
                  </a:lnTo>
                  <a:cubicBezTo>
                    <a:pt x="3350260" y="0"/>
                    <a:pt x="3514090" y="116840"/>
                    <a:pt x="3573780" y="292100"/>
                  </a:cubicBezTo>
                  <a:cubicBezTo>
                    <a:pt x="3656330" y="198120"/>
                    <a:pt x="3773170" y="144780"/>
                    <a:pt x="3898900" y="144780"/>
                  </a:cubicBezTo>
                  <a:cubicBezTo>
                    <a:pt x="3954780" y="144780"/>
                    <a:pt x="4010660" y="156210"/>
                    <a:pt x="4062730" y="177800"/>
                  </a:cubicBezTo>
                  <a:lnTo>
                    <a:pt x="4309110" y="279400"/>
                  </a:lnTo>
                  <a:cubicBezTo>
                    <a:pt x="4493260" y="355600"/>
                    <a:pt x="4599940" y="542290"/>
                    <a:pt x="4572000" y="737870"/>
                  </a:cubicBezTo>
                  <a:cubicBezTo>
                    <a:pt x="4638040" y="699770"/>
                    <a:pt x="4712970" y="679450"/>
                    <a:pt x="4789170" y="679450"/>
                  </a:cubicBezTo>
                  <a:cubicBezTo>
                    <a:pt x="4906010" y="679450"/>
                    <a:pt x="5015230" y="725170"/>
                    <a:pt x="5096510" y="807720"/>
                  </a:cubicBezTo>
                  <a:lnTo>
                    <a:pt x="5283200" y="996950"/>
                  </a:lnTo>
                  <a:cubicBezTo>
                    <a:pt x="5414010" y="1129030"/>
                    <a:pt x="5444491" y="1327150"/>
                    <a:pt x="5361941" y="1493520"/>
                  </a:cubicBezTo>
                  <a:cubicBezTo>
                    <a:pt x="5369561" y="1493520"/>
                    <a:pt x="5378450" y="1492250"/>
                    <a:pt x="5386070" y="1492250"/>
                  </a:cubicBezTo>
                  <a:cubicBezTo>
                    <a:pt x="5562600" y="1492250"/>
                    <a:pt x="5720080" y="1597660"/>
                    <a:pt x="5786120" y="1761490"/>
                  </a:cubicBezTo>
                  <a:lnTo>
                    <a:pt x="5886450" y="2007870"/>
                  </a:lnTo>
                  <a:cubicBezTo>
                    <a:pt x="5958841" y="2184400"/>
                    <a:pt x="5905500" y="2387600"/>
                    <a:pt x="5756910" y="2506980"/>
                  </a:cubicBezTo>
                  <a:cubicBezTo>
                    <a:pt x="5938520" y="2562860"/>
                    <a:pt x="6062980" y="2731770"/>
                    <a:pt x="6061710" y="2923540"/>
                  </a:cubicBezTo>
                  <a:lnTo>
                    <a:pt x="6059170" y="3190240"/>
                  </a:lnTo>
                  <a:cubicBezTo>
                    <a:pt x="6057900" y="3376930"/>
                    <a:pt x="5939790" y="3538220"/>
                    <a:pt x="5764530" y="3596640"/>
                  </a:cubicBezTo>
                  <a:cubicBezTo>
                    <a:pt x="5902960" y="3719830"/>
                    <a:pt x="5947410" y="3915410"/>
                    <a:pt x="5875020" y="4086860"/>
                  </a:cubicBezTo>
                  <a:lnTo>
                    <a:pt x="5772150" y="4331970"/>
                  </a:lnTo>
                  <a:cubicBezTo>
                    <a:pt x="5704840" y="4491990"/>
                    <a:pt x="5548630" y="4596130"/>
                    <a:pt x="5373370" y="4596130"/>
                  </a:cubicBezTo>
                  <a:lnTo>
                    <a:pt x="5359400" y="4596130"/>
                  </a:lnTo>
                  <a:cubicBezTo>
                    <a:pt x="5431790" y="4758690"/>
                    <a:pt x="5397500" y="4951730"/>
                    <a:pt x="5271770" y="5077460"/>
                  </a:cubicBezTo>
                  <a:lnTo>
                    <a:pt x="5086350" y="5265420"/>
                  </a:lnTo>
                  <a:cubicBezTo>
                    <a:pt x="5005070" y="5347970"/>
                    <a:pt x="4895850" y="5392420"/>
                    <a:pt x="4780280" y="5392420"/>
                  </a:cubicBezTo>
                  <a:cubicBezTo>
                    <a:pt x="4714240" y="5392420"/>
                    <a:pt x="4649470" y="5377180"/>
                    <a:pt x="4591050" y="5349240"/>
                  </a:cubicBezTo>
                  <a:cubicBezTo>
                    <a:pt x="4603750" y="5533390"/>
                    <a:pt x="4498340" y="5704840"/>
                    <a:pt x="4326890" y="5775960"/>
                  </a:cubicBezTo>
                  <a:lnTo>
                    <a:pt x="4081780" y="5878830"/>
                  </a:lnTo>
                  <a:cubicBezTo>
                    <a:pt x="4028440" y="5901690"/>
                    <a:pt x="3972560" y="5911850"/>
                    <a:pt x="3915410" y="5911850"/>
                  </a:cubicBezTo>
                  <a:cubicBezTo>
                    <a:pt x="3785870" y="5911850"/>
                    <a:pt x="3661410" y="5852160"/>
                    <a:pt x="3580130" y="5751830"/>
                  </a:cubicBezTo>
                  <a:cubicBezTo>
                    <a:pt x="3525520" y="5935980"/>
                    <a:pt x="3356610" y="6062980"/>
                    <a:pt x="3164840" y="6062980"/>
                  </a:cubicBezTo>
                  <a:close/>
                  <a:moveTo>
                    <a:pt x="2495550" y="5745480"/>
                  </a:moveTo>
                  <a:lnTo>
                    <a:pt x="2499360" y="5756910"/>
                  </a:lnTo>
                  <a:cubicBezTo>
                    <a:pt x="2553970" y="5932170"/>
                    <a:pt x="2715260" y="6050280"/>
                    <a:pt x="2899410" y="6050280"/>
                  </a:cubicBezTo>
                  <a:lnTo>
                    <a:pt x="3166110" y="6050280"/>
                  </a:lnTo>
                  <a:cubicBezTo>
                    <a:pt x="3356610" y="6050280"/>
                    <a:pt x="3522980" y="5922010"/>
                    <a:pt x="3571240" y="5737860"/>
                  </a:cubicBezTo>
                  <a:lnTo>
                    <a:pt x="3575050" y="5725160"/>
                  </a:lnTo>
                  <a:lnTo>
                    <a:pt x="3582670" y="5735320"/>
                  </a:lnTo>
                  <a:cubicBezTo>
                    <a:pt x="3661410" y="5838190"/>
                    <a:pt x="3785870" y="5899150"/>
                    <a:pt x="3915410" y="5899150"/>
                  </a:cubicBezTo>
                  <a:cubicBezTo>
                    <a:pt x="3971290" y="5899150"/>
                    <a:pt x="4024630" y="5887720"/>
                    <a:pt x="4076700" y="5866130"/>
                  </a:cubicBezTo>
                  <a:lnTo>
                    <a:pt x="4321810" y="5763260"/>
                  </a:lnTo>
                  <a:cubicBezTo>
                    <a:pt x="4491990" y="5692140"/>
                    <a:pt x="4594860" y="5520690"/>
                    <a:pt x="4577080" y="5337810"/>
                  </a:cubicBezTo>
                  <a:lnTo>
                    <a:pt x="4575810" y="5326380"/>
                  </a:lnTo>
                  <a:lnTo>
                    <a:pt x="4585970" y="5331460"/>
                  </a:lnTo>
                  <a:cubicBezTo>
                    <a:pt x="4645660" y="5361940"/>
                    <a:pt x="4711700" y="5378450"/>
                    <a:pt x="4779010" y="5378450"/>
                  </a:cubicBezTo>
                  <a:cubicBezTo>
                    <a:pt x="4890770" y="5378450"/>
                    <a:pt x="4996180" y="5335270"/>
                    <a:pt x="5076190" y="5255260"/>
                  </a:cubicBezTo>
                  <a:lnTo>
                    <a:pt x="5264150" y="5066030"/>
                  </a:lnTo>
                  <a:cubicBezTo>
                    <a:pt x="5388610" y="4940300"/>
                    <a:pt x="5421630" y="4748530"/>
                    <a:pt x="5345430" y="4588510"/>
                  </a:cubicBezTo>
                  <a:lnTo>
                    <a:pt x="5340350" y="4578350"/>
                  </a:lnTo>
                  <a:lnTo>
                    <a:pt x="5350510" y="4578350"/>
                  </a:lnTo>
                  <a:cubicBezTo>
                    <a:pt x="5358130" y="4578350"/>
                    <a:pt x="5367020" y="4579620"/>
                    <a:pt x="5374640" y="4579620"/>
                  </a:cubicBezTo>
                  <a:cubicBezTo>
                    <a:pt x="5543550" y="4579620"/>
                    <a:pt x="5695950" y="4479290"/>
                    <a:pt x="5761990" y="4323080"/>
                  </a:cubicBezTo>
                  <a:lnTo>
                    <a:pt x="5864860" y="4077970"/>
                  </a:lnTo>
                  <a:cubicBezTo>
                    <a:pt x="5935980" y="3907790"/>
                    <a:pt x="5890260" y="3713480"/>
                    <a:pt x="5749290" y="3595370"/>
                  </a:cubicBezTo>
                  <a:lnTo>
                    <a:pt x="5740400" y="3587750"/>
                  </a:lnTo>
                  <a:lnTo>
                    <a:pt x="5751830" y="3583940"/>
                  </a:lnTo>
                  <a:cubicBezTo>
                    <a:pt x="5928359" y="3530600"/>
                    <a:pt x="6047739" y="3370580"/>
                    <a:pt x="6049009" y="3186430"/>
                  </a:cubicBezTo>
                  <a:lnTo>
                    <a:pt x="6051550" y="2919730"/>
                  </a:lnTo>
                  <a:cubicBezTo>
                    <a:pt x="6052820" y="2730500"/>
                    <a:pt x="5927090" y="2562860"/>
                    <a:pt x="5744209" y="2512060"/>
                  </a:cubicBezTo>
                  <a:lnTo>
                    <a:pt x="5731509" y="2508250"/>
                  </a:lnTo>
                  <a:lnTo>
                    <a:pt x="5741669" y="2500630"/>
                  </a:lnTo>
                  <a:cubicBezTo>
                    <a:pt x="5892799" y="2386330"/>
                    <a:pt x="5947409" y="2183130"/>
                    <a:pt x="5876289" y="2007870"/>
                  </a:cubicBezTo>
                  <a:lnTo>
                    <a:pt x="5775959" y="1761490"/>
                  </a:lnTo>
                  <a:cubicBezTo>
                    <a:pt x="5711189" y="1602740"/>
                    <a:pt x="5558789" y="1501140"/>
                    <a:pt x="5387339" y="1501140"/>
                  </a:cubicBezTo>
                  <a:cubicBezTo>
                    <a:pt x="5375909" y="1501140"/>
                    <a:pt x="5364480" y="1501140"/>
                    <a:pt x="5353049" y="1502410"/>
                  </a:cubicBezTo>
                  <a:lnTo>
                    <a:pt x="5341619" y="1503680"/>
                  </a:lnTo>
                  <a:lnTo>
                    <a:pt x="5346699" y="1493520"/>
                  </a:lnTo>
                  <a:cubicBezTo>
                    <a:pt x="5433059" y="1330960"/>
                    <a:pt x="5403849" y="1132840"/>
                    <a:pt x="5274309" y="1002030"/>
                  </a:cubicBezTo>
                  <a:lnTo>
                    <a:pt x="5087619" y="812800"/>
                  </a:lnTo>
                  <a:cubicBezTo>
                    <a:pt x="5008879" y="732790"/>
                    <a:pt x="4902199" y="688340"/>
                    <a:pt x="4789169" y="688340"/>
                  </a:cubicBezTo>
                  <a:cubicBezTo>
                    <a:pt x="4710429" y="688340"/>
                    <a:pt x="4634229" y="709930"/>
                    <a:pt x="4566919" y="751840"/>
                  </a:cubicBezTo>
                  <a:lnTo>
                    <a:pt x="4555489" y="759460"/>
                  </a:lnTo>
                  <a:lnTo>
                    <a:pt x="4558029" y="745490"/>
                  </a:lnTo>
                  <a:cubicBezTo>
                    <a:pt x="4591049" y="551180"/>
                    <a:pt x="4486909" y="361950"/>
                    <a:pt x="4304029" y="287020"/>
                  </a:cubicBezTo>
                  <a:lnTo>
                    <a:pt x="4057649" y="185420"/>
                  </a:lnTo>
                  <a:cubicBezTo>
                    <a:pt x="4006849" y="163830"/>
                    <a:pt x="3953509" y="153670"/>
                    <a:pt x="3897629" y="153670"/>
                  </a:cubicBezTo>
                  <a:cubicBezTo>
                    <a:pt x="3773169" y="153670"/>
                    <a:pt x="3655059" y="208280"/>
                    <a:pt x="3575049" y="304800"/>
                  </a:cubicBezTo>
                  <a:lnTo>
                    <a:pt x="3567429" y="313690"/>
                  </a:lnTo>
                  <a:lnTo>
                    <a:pt x="3563619" y="302260"/>
                  </a:lnTo>
                  <a:cubicBezTo>
                    <a:pt x="3509009" y="127000"/>
                    <a:pt x="3347719" y="8890"/>
                    <a:pt x="3163569" y="8890"/>
                  </a:cubicBezTo>
                  <a:lnTo>
                    <a:pt x="2898139" y="8890"/>
                  </a:lnTo>
                  <a:cubicBezTo>
                    <a:pt x="2707639" y="8890"/>
                    <a:pt x="2541269" y="137160"/>
                    <a:pt x="2493009" y="321310"/>
                  </a:cubicBezTo>
                  <a:lnTo>
                    <a:pt x="2489199" y="334010"/>
                  </a:lnTo>
                  <a:lnTo>
                    <a:pt x="2482849" y="326390"/>
                  </a:lnTo>
                  <a:cubicBezTo>
                    <a:pt x="2404109" y="223520"/>
                    <a:pt x="2279649" y="162560"/>
                    <a:pt x="2150109" y="162560"/>
                  </a:cubicBezTo>
                  <a:cubicBezTo>
                    <a:pt x="2094230" y="162560"/>
                    <a:pt x="2040889" y="173990"/>
                    <a:pt x="1988819" y="195580"/>
                  </a:cubicBezTo>
                  <a:lnTo>
                    <a:pt x="1743709" y="298450"/>
                  </a:lnTo>
                  <a:cubicBezTo>
                    <a:pt x="1573530" y="369570"/>
                    <a:pt x="1470659" y="541020"/>
                    <a:pt x="1488439" y="723900"/>
                  </a:cubicBezTo>
                  <a:lnTo>
                    <a:pt x="1489709" y="735330"/>
                  </a:lnTo>
                  <a:lnTo>
                    <a:pt x="1479549" y="730250"/>
                  </a:lnTo>
                  <a:cubicBezTo>
                    <a:pt x="1419859" y="699770"/>
                    <a:pt x="1353819" y="683260"/>
                    <a:pt x="1286509" y="683260"/>
                  </a:cubicBezTo>
                  <a:cubicBezTo>
                    <a:pt x="1174749" y="683260"/>
                    <a:pt x="1068069" y="727710"/>
                    <a:pt x="989329" y="806450"/>
                  </a:cubicBezTo>
                  <a:lnTo>
                    <a:pt x="800100" y="994410"/>
                  </a:lnTo>
                  <a:cubicBezTo>
                    <a:pt x="675640" y="1120140"/>
                    <a:pt x="642620" y="1311910"/>
                    <a:pt x="718820" y="1471930"/>
                  </a:cubicBezTo>
                  <a:lnTo>
                    <a:pt x="723900" y="1482090"/>
                  </a:lnTo>
                  <a:lnTo>
                    <a:pt x="713740" y="1482090"/>
                  </a:lnTo>
                  <a:cubicBezTo>
                    <a:pt x="706120" y="1482090"/>
                    <a:pt x="697230" y="1480820"/>
                    <a:pt x="689610" y="1480820"/>
                  </a:cubicBezTo>
                  <a:cubicBezTo>
                    <a:pt x="520700" y="1480820"/>
                    <a:pt x="368300" y="1581150"/>
                    <a:pt x="302260" y="1737360"/>
                  </a:cubicBezTo>
                  <a:lnTo>
                    <a:pt x="199390" y="1982470"/>
                  </a:lnTo>
                  <a:cubicBezTo>
                    <a:pt x="128270" y="2152650"/>
                    <a:pt x="173990" y="2346960"/>
                    <a:pt x="314960" y="2465070"/>
                  </a:cubicBezTo>
                  <a:lnTo>
                    <a:pt x="323850" y="2472690"/>
                  </a:lnTo>
                  <a:lnTo>
                    <a:pt x="312420" y="2476500"/>
                  </a:lnTo>
                  <a:cubicBezTo>
                    <a:pt x="135890" y="2529840"/>
                    <a:pt x="16510" y="2689860"/>
                    <a:pt x="15240" y="2874010"/>
                  </a:cubicBezTo>
                  <a:lnTo>
                    <a:pt x="12700" y="3140710"/>
                  </a:lnTo>
                  <a:cubicBezTo>
                    <a:pt x="11430" y="3329940"/>
                    <a:pt x="137160" y="3497581"/>
                    <a:pt x="320040" y="3548381"/>
                  </a:cubicBezTo>
                  <a:lnTo>
                    <a:pt x="332740" y="3552190"/>
                  </a:lnTo>
                  <a:lnTo>
                    <a:pt x="322580" y="3559810"/>
                  </a:lnTo>
                  <a:cubicBezTo>
                    <a:pt x="171450" y="3674110"/>
                    <a:pt x="116840" y="3877310"/>
                    <a:pt x="187960" y="4052570"/>
                  </a:cubicBezTo>
                  <a:lnTo>
                    <a:pt x="288290" y="4298950"/>
                  </a:lnTo>
                  <a:cubicBezTo>
                    <a:pt x="353060" y="4457700"/>
                    <a:pt x="505460" y="4559300"/>
                    <a:pt x="676910" y="4559300"/>
                  </a:cubicBezTo>
                  <a:cubicBezTo>
                    <a:pt x="688340" y="4559300"/>
                    <a:pt x="699770" y="4559300"/>
                    <a:pt x="712470" y="4558030"/>
                  </a:cubicBezTo>
                  <a:lnTo>
                    <a:pt x="723900" y="4556760"/>
                  </a:lnTo>
                  <a:lnTo>
                    <a:pt x="718820" y="4566920"/>
                  </a:lnTo>
                  <a:cubicBezTo>
                    <a:pt x="632460" y="4729480"/>
                    <a:pt x="661670" y="4927600"/>
                    <a:pt x="791210" y="5058410"/>
                  </a:cubicBezTo>
                  <a:lnTo>
                    <a:pt x="977900" y="5247640"/>
                  </a:lnTo>
                  <a:cubicBezTo>
                    <a:pt x="1056640" y="5327650"/>
                    <a:pt x="1163320" y="5372100"/>
                    <a:pt x="1276350" y="5372100"/>
                  </a:cubicBezTo>
                  <a:cubicBezTo>
                    <a:pt x="1355090" y="5372100"/>
                    <a:pt x="1431290" y="5350510"/>
                    <a:pt x="1498600" y="5308600"/>
                  </a:cubicBezTo>
                  <a:lnTo>
                    <a:pt x="1510030" y="5300980"/>
                  </a:lnTo>
                  <a:lnTo>
                    <a:pt x="1507490" y="5314950"/>
                  </a:lnTo>
                  <a:cubicBezTo>
                    <a:pt x="1474470" y="5509260"/>
                    <a:pt x="1578610" y="5698490"/>
                    <a:pt x="1761490" y="5773420"/>
                  </a:cubicBezTo>
                  <a:lnTo>
                    <a:pt x="2007870" y="5875020"/>
                  </a:lnTo>
                  <a:cubicBezTo>
                    <a:pt x="2058670" y="5896610"/>
                    <a:pt x="2112010" y="5906770"/>
                    <a:pt x="2167890" y="5906770"/>
                  </a:cubicBezTo>
                  <a:cubicBezTo>
                    <a:pt x="2292350" y="5906770"/>
                    <a:pt x="2410460" y="5852160"/>
                    <a:pt x="2490470" y="5755640"/>
                  </a:cubicBezTo>
                  <a:lnTo>
                    <a:pt x="2495550" y="5745480"/>
                  </a:lnTo>
                  <a:close/>
                  <a:moveTo>
                    <a:pt x="3032760" y="5461000"/>
                  </a:moveTo>
                  <a:cubicBezTo>
                    <a:pt x="1692910" y="5461000"/>
                    <a:pt x="603250" y="4371340"/>
                    <a:pt x="603250" y="3030220"/>
                  </a:cubicBezTo>
                  <a:cubicBezTo>
                    <a:pt x="603250" y="1690370"/>
                    <a:pt x="1692910" y="600710"/>
                    <a:pt x="3032760" y="600710"/>
                  </a:cubicBezTo>
                  <a:cubicBezTo>
                    <a:pt x="4372610" y="600710"/>
                    <a:pt x="5462270" y="1690370"/>
                    <a:pt x="5462270" y="3030220"/>
                  </a:cubicBezTo>
                  <a:cubicBezTo>
                    <a:pt x="5462270" y="4371340"/>
                    <a:pt x="4371340" y="5461000"/>
                    <a:pt x="3032760" y="5461000"/>
                  </a:cubicBezTo>
                  <a:close/>
                  <a:moveTo>
                    <a:pt x="3032760" y="638810"/>
                  </a:moveTo>
                  <a:cubicBezTo>
                    <a:pt x="1714500" y="638810"/>
                    <a:pt x="641350" y="1711960"/>
                    <a:pt x="641350" y="3030220"/>
                  </a:cubicBezTo>
                  <a:cubicBezTo>
                    <a:pt x="641350" y="4348480"/>
                    <a:pt x="1714500" y="5421630"/>
                    <a:pt x="3032760" y="5421630"/>
                  </a:cubicBezTo>
                  <a:cubicBezTo>
                    <a:pt x="4351020" y="5421630"/>
                    <a:pt x="5424170" y="4348480"/>
                    <a:pt x="5424170" y="3030220"/>
                  </a:cubicBezTo>
                  <a:cubicBezTo>
                    <a:pt x="5424170" y="1711960"/>
                    <a:pt x="4351020" y="638810"/>
                    <a:pt x="3032760" y="638810"/>
                  </a:cubicBezTo>
                  <a:close/>
                  <a:moveTo>
                    <a:pt x="3032760" y="5336540"/>
                  </a:moveTo>
                  <a:cubicBezTo>
                    <a:pt x="1761490" y="5336540"/>
                    <a:pt x="727710" y="4302760"/>
                    <a:pt x="727710" y="3031490"/>
                  </a:cubicBezTo>
                  <a:cubicBezTo>
                    <a:pt x="727710" y="1760220"/>
                    <a:pt x="1761490" y="725170"/>
                    <a:pt x="3032760" y="725170"/>
                  </a:cubicBezTo>
                  <a:cubicBezTo>
                    <a:pt x="4304030" y="725170"/>
                    <a:pt x="5337810" y="1758950"/>
                    <a:pt x="5337810" y="3030220"/>
                  </a:cubicBezTo>
                  <a:cubicBezTo>
                    <a:pt x="5337810" y="4301490"/>
                    <a:pt x="4302760" y="5336540"/>
                    <a:pt x="3032760" y="5336540"/>
                  </a:cubicBezTo>
                  <a:close/>
                  <a:moveTo>
                    <a:pt x="3032760" y="737870"/>
                  </a:moveTo>
                  <a:cubicBezTo>
                    <a:pt x="1769110" y="737870"/>
                    <a:pt x="740410" y="1766570"/>
                    <a:pt x="740410" y="3030220"/>
                  </a:cubicBezTo>
                  <a:cubicBezTo>
                    <a:pt x="740410" y="4295140"/>
                    <a:pt x="1769110" y="5322570"/>
                    <a:pt x="3032760" y="5322570"/>
                  </a:cubicBezTo>
                  <a:cubicBezTo>
                    <a:pt x="4296410" y="5322570"/>
                    <a:pt x="5325110" y="4293870"/>
                    <a:pt x="5325110" y="3030220"/>
                  </a:cubicBezTo>
                  <a:cubicBezTo>
                    <a:pt x="5325110" y="1766570"/>
                    <a:pt x="4296410" y="737870"/>
                    <a:pt x="3032760" y="737870"/>
                  </a:cubicBezTo>
                  <a:close/>
                </a:path>
              </a:pathLst>
            </a:custGeom>
            <a:solidFill>
              <a:srgbClr val="FFFFFF"/>
            </a:solidFill>
          </p:spPr>
        </p:sp>
        <p:sp>
          <p:nvSpPr>
            <p:cNvPr id="16" name="Freeform 16"/>
            <p:cNvSpPr/>
            <p:nvPr/>
          </p:nvSpPr>
          <p:spPr>
            <a:xfrm>
              <a:off x="971550" y="969010"/>
              <a:ext cx="4411980" cy="4411980"/>
            </a:xfrm>
            <a:custGeom>
              <a:avLst/>
              <a:gdLst/>
              <a:ahLst/>
              <a:cxnLst/>
              <a:rect l="l" t="t" r="r" b="b"/>
              <a:pathLst>
                <a:path w="4411980" h="4411980">
                  <a:moveTo>
                    <a:pt x="4411980" y="2205990"/>
                  </a:moveTo>
                  <a:cubicBezTo>
                    <a:pt x="4411980" y="3423920"/>
                    <a:pt x="3425190" y="4411980"/>
                    <a:pt x="2205990" y="4411980"/>
                  </a:cubicBezTo>
                  <a:cubicBezTo>
                    <a:pt x="988060" y="4411980"/>
                    <a:pt x="0" y="3423920"/>
                    <a:pt x="0" y="2205990"/>
                  </a:cubicBezTo>
                  <a:cubicBezTo>
                    <a:pt x="0" y="988060"/>
                    <a:pt x="989330" y="0"/>
                    <a:pt x="2207260" y="0"/>
                  </a:cubicBezTo>
                  <a:cubicBezTo>
                    <a:pt x="3425190" y="0"/>
                    <a:pt x="4411980" y="988060"/>
                    <a:pt x="4411980" y="2205990"/>
                  </a:cubicBezTo>
                  <a:close/>
                </a:path>
              </a:pathLst>
            </a:custGeom>
            <a:blipFill>
              <a:blip r:embed="rId7"/>
              <a:stretch>
                <a:fillRect l="-24906" r="-24906"/>
              </a:stretch>
            </a:blipFill>
          </p:spPr>
        </p:sp>
      </p:grpSp>
      <p:sp>
        <p:nvSpPr>
          <p:cNvPr id="17" name="TextBox 17"/>
          <p:cNvSpPr txBox="1"/>
          <p:nvPr/>
        </p:nvSpPr>
        <p:spPr>
          <a:xfrm>
            <a:off x="2144733" y="2066719"/>
            <a:ext cx="3515962" cy="1133475"/>
          </a:xfrm>
          <a:prstGeom prst="rect">
            <a:avLst/>
          </a:prstGeom>
        </p:spPr>
        <p:txBody>
          <a:bodyPr wrap="square" lIns="0" tIns="0" rIns="0" bIns="0" rtlCol="0" anchor="t">
            <a:spAutoFit/>
          </a:bodyPr>
          <a:lstStyle/>
          <a:p>
            <a:pPr algn="ctr">
              <a:lnSpc>
                <a:spcPts val="8850"/>
              </a:lnSpc>
            </a:pP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Wedges"/>
                <a:cs typeface="Times New Roman" panose="02020603050405020304" pitchFamily="18" charset="0"/>
                <a:sym typeface="Wedges"/>
              </a:rPr>
              <a:t>Câu 2</a:t>
            </a:r>
            <a:endParaRPr lang="en-US"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Wedges"/>
              <a:cs typeface="Times New Roman" panose="02020603050405020304" pitchFamily="18" charset="0"/>
              <a:sym typeface="Wedges"/>
            </a:endParaRPr>
          </a:p>
        </p:txBody>
      </p:sp>
      <p:sp>
        <p:nvSpPr>
          <p:cNvPr id="18" name="TextBox 18"/>
          <p:cNvSpPr txBox="1"/>
          <p:nvPr/>
        </p:nvSpPr>
        <p:spPr>
          <a:xfrm>
            <a:off x="7303654" y="2831921"/>
            <a:ext cx="8839614" cy="4062651"/>
          </a:xfrm>
          <a:prstGeom prst="rect">
            <a:avLst/>
          </a:prstGeom>
        </p:spPr>
        <p:txBody>
          <a:bodyPr wrap="square" lIns="0" tIns="0" rIns="0" bIns="0" rtlCol="0" anchor="t">
            <a:spAutoFit/>
          </a:bodyPr>
          <a:lstStyle/>
          <a:p>
            <a:pPr algn="just"/>
            <a:r>
              <a:rPr lang="nl-NL" sz="6600">
                <a:latin typeface="Times New Roman" panose="02020603050405020304" pitchFamily="18" charset="0"/>
                <a:cs typeface="Times New Roman" panose="02020603050405020304" pitchFamily="18" charset="0"/>
              </a:rPr>
              <a:t>Những câu in đậm trong đoạn văn không xác định được chủ ngữ - vị ngữ bởi đây là các câu đặc biệt.</a:t>
            </a:r>
            <a:endParaRPr lang="en-US" sz="6000">
              <a:solidFill>
                <a:srgbClr val="65503D"/>
              </a:solidFill>
              <a:latin typeface="Times New Roman" panose="02020603050405020304" pitchFamily="18" charset="0"/>
              <a:ea typeface="Jella"/>
              <a:cs typeface="Times New Roman" panose="02020603050405020304" pitchFamily="18" charset="0"/>
              <a:sym typeface="Jella"/>
            </a:endParaRPr>
          </a:p>
        </p:txBody>
      </p:sp>
      <p:sp>
        <p:nvSpPr>
          <p:cNvPr id="19" name="Freeform 19"/>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20" name="Freeform 20"/>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sp>
    </p:spTree>
    <p:extLst>
      <p:ext uri="{BB962C8B-B14F-4D97-AF65-F5344CB8AC3E}">
        <p14:creationId xmlns:p14="http://schemas.microsoft.com/office/powerpoint/2010/main" val="361180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34438" y="2876187"/>
            <a:ext cx="9927524" cy="4062651"/>
          </a:xfrm>
          <a:prstGeom prst="rect">
            <a:avLst/>
          </a:prstGeom>
        </p:spPr>
        <p:txBody>
          <a:bodyPr lIns="0" tIns="0" rIns="0" bIns="0" rtlCol="0" anchor="t">
            <a:spAutoFit/>
          </a:bodyPr>
          <a:lstStyle/>
          <a:p>
            <a:pPr algn="ct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2</a:t>
            </a:r>
            <a:endPar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a:p>
            <a:pPr algn="ctr"/>
            <a:r>
              <a:rPr lang="nl-NL"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HÌNH THÀNH KIẾN THỨC</a:t>
            </a:r>
            <a:r>
              <a:rPr lang="vi-VN"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MỚI</a:t>
            </a:r>
            <a:endParaRPr lang="en-GB" sz="88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696039" y="552825"/>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393971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3020850" y="1771950"/>
            <a:ext cx="12246300" cy="6271126"/>
          </a:xfrm>
          <a:custGeom>
            <a:avLst/>
            <a:gdLst/>
            <a:ahLst/>
            <a:cxnLst/>
            <a:rect l="l" t="t" r="r" b="b"/>
            <a:pathLst>
              <a:path w="12246300" h="6271126">
                <a:moveTo>
                  <a:pt x="0" y="0"/>
                </a:moveTo>
                <a:lnTo>
                  <a:pt x="12246300" y="0"/>
                </a:lnTo>
                <a:lnTo>
                  <a:pt x="12246300" y="6271127"/>
                </a:lnTo>
                <a:lnTo>
                  <a:pt x="0" y="627112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a:off x="-1517919"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flipH="1">
            <a:off x="14309402"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sp>
        <p:nvSpPr>
          <p:cNvPr id="8" name="Freeform 8"/>
          <p:cNvSpPr/>
          <p:nvPr/>
        </p:nvSpPr>
        <p:spPr>
          <a:xfrm flipH="1">
            <a:off x="13027894" y="5540254"/>
            <a:ext cx="1177117" cy="901826"/>
          </a:xfrm>
          <a:custGeom>
            <a:avLst/>
            <a:gdLst/>
            <a:ahLst/>
            <a:cxnLst/>
            <a:rect l="l" t="t" r="r" b="b"/>
            <a:pathLst>
              <a:path w="1177117" h="901826">
                <a:moveTo>
                  <a:pt x="1177116" y="0"/>
                </a:moveTo>
                <a:lnTo>
                  <a:pt x="0" y="0"/>
                </a:lnTo>
                <a:lnTo>
                  <a:pt x="0" y="901826"/>
                </a:lnTo>
                <a:lnTo>
                  <a:pt x="1177116" y="901826"/>
                </a:lnTo>
                <a:lnTo>
                  <a:pt x="1177116"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9" name="TextBox 9"/>
          <p:cNvSpPr txBox="1"/>
          <p:nvPr/>
        </p:nvSpPr>
        <p:spPr>
          <a:xfrm>
            <a:off x="4180238" y="3362185"/>
            <a:ext cx="9927524" cy="2708434"/>
          </a:xfrm>
          <a:prstGeom prst="rect">
            <a:avLst/>
          </a:prstGeom>
        </p:spPr>
        <p:txBody>
          <a:bodyPr lIns="0" tIns="0" rIns="0" bIns="0" rtlCol="0" anchor="t">
            <a:spAutoFit/>
          </a:bodyPr>
          <a:lstStyle/>
          <a:p>
            <a:pPr algn="ctr"/>
            <a:r>
              <a:rPr lang="vi-VN"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 KIẾN THỨC TIẾNG VIỆT</a:t>
            </a:r>
            <a:endParaRPr lang="en-GB" sz="8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10" name="Freeform 10"/>
          <p:cNvSpPr/>
          <p:nvPr/>
        </p:nvSpPr>
        <p:spPr>
          <a:xfrm rot="-840127">
            <a:off x="4413346" y="803434"/>
            <a:ext cx="1199384" cy="1172589"/>
          </a:xfrm>
          <a:custGeom>
            <a:avLst/>
            <a:gdLst/>
            <a:ahLst/>
            <a:cxnLst/>
            <a:rect l="l" t="t" r="r" b="b"/>
            <a:pathLst>
              <a:path w="1199384" h="1172589">
                <a:moveTo>
                  <a:pt x="0" y="0"/>
                </a:moveTo>
                <a:lnTo>
                  <a:pt x="1199384" y="0"/>
                </a:lnTo>
                <a:lnTo>
                  <a:pt x="1199384" y="1172588"/>
                </a:lnTo>
                <a:lnTo>
                  <a:pt x="0" y="11725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Tree>
    <p:extLst>
      <p:ext uri="{BB962C8B-B14F-4D97-AF65-F5344CB8AC3E}">
        <p14:creationId xmlns:p14="http://schemas.microsoft.com/office/powerpoint/2010/main" val="5587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1170762"/>
            <a:ext cx="15876560" cy="7945476"/>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292166" y="1438055"/>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604797" y="308481"/>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143268" y="-3984217"/>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8656520" y="-3984217"/>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4180238" y="1660448"/>
            <a:ext cx="9927524" cy="1231106"/>
          </a:xfrm>
          <a:prstGeom prst="rect">
            <a:avLst/>
          </a:prstGeom>
        </p:spPr>
        <p:txBody>
          <a:bodyPr lIns="0" tIns="0" rIns="0" bIns="0" rtlCol="0" anchor="t">
            <a:spAutoFit/>
          </a:bodyPr>
          <a:lstStyle/>
          <a:p>
            <a:pPr algn="ctr"/>
            <a:r>
              <a:rPr lang="vi-VN"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1. Câu rút gọn</a:t>
            </a:r>
            <a:endParaRPr lang="en-GB" sz="8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16" name="Freeform 16"/>
          <p:cNvSpPr/>
          <p:nvPr/>
        </p:nvSpPr>
        <p:spPr>
          <a:xfrm>
            <a:off x="16143268" y="7552514"/>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2469220" y="7641371"/>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5260703" y="7641371"/>
            <a:ext cx="5496517" cy="2970409"/>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2001169649"/>
              </p:ext>
            </p:extLst>
          </p:nvPr>
        </p:nvGraphicFramePr>
        <p:xfrm>
          <a:off x="3103461" y="3630455"/>
          <a:ext cx="12157242" cy="4358640"/>
        </p:xfrm>
        <a:graphic>
          <a:graphicData uri="http://schemas.openxmlformats.org/drawingml/2006/table">
            <a:tbl>
              <a:tblPr firstRow="1" firstCol="1" bandRow="1"/>
              <a:tblGrid>
                <a:gridCol w="4226255">
                  <a:extLst>
                    <a:ext uri="{9D8B030D-6E8A-4147-A177-3AD203B41FA5}">
                      <a16:colId xmlns:a16="http://schemas.microsoft.com/office/drawing/2014/main" val="20000"/>
                    </a:ext>
                  </a:extLst>
                </a:gridCol>
                <a:gridCol w="7930987">
                  <a:extLst>
                    <a:ext uri="{9D8B030D-6E8A-4147-A177-3AD203B41FA5}">
                      <a16:colId xmlns:a16="http://schemas.microsoft.com/office/drawing/2014/main" val="20001"/>
                    </a:ext>
                  </a:extLst>
                </a:gridCol>
              </a:tblGrid>
              <a:tr h="1171874">
                <a:tc gridSpan="2">
                  <a:txBody>
                    <a:bodyPr/>
                    <a:lstStyle/>
                    <a:p>
                      <a:pPr algn="ctr">
                        <a:lnSpc>
                          <a:spcPct val="130000"/>
                        </a:lnSpc>
                        <a:spcAft>
                          <a:spcPts val="0"/>
                        </a:spcAft>
                      </a:pPr>
                      <a:r>
                        <a:rPr lang="en-US" sz="4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đặc biệt/Câu rút gọn</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585937">
                <a:tc>
                  <a:txBody>
                    <a:bodyPr/>
                    <a:lstStyle/>
                    <a:p>
                      <a:pP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6405">
                <a:tc>
                  <a:txBody>
                    <a:bodyPr/>
                    <a:lstStyle/>
                    <a:p>
                      <a:pPr>
                        <a:lnSpc>
                          <a:spcPct val="130000"/>
                        </a:lnSpc>
                        <a:spcAft>
                          <a:spcPts val="0"/>
                        </a:spcAft>
                      </a:pPr>
                      <a:r>
                        <a:rPr lang="en-US"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Chức năng</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vi-VN"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5937">
                <a:tc>
                  <a:txBody>
                    <a:bodyPr/>
                    <a:lstStyle/>
                    <a:p>
                      <a:pPr>
                        <a:lnSpc>
                          <a:spcPct val="130000"/>
                        </a:lnSpc>
                        <a:spcAft>
                          <a:spcPts val="0"/>
                        </a:spcAft>
                      </a:pPr>
                      <a:r>
                        <a:rPr lang="vi-VN" sz="4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GB" sz="4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4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70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grpSp>
        <p:nvGrpSpPr>
          <p:cNvPr id="3" name="Group 3"/>
          <p:cNvGrpSpPr/>
          <p:nvPr/>
        </p:nvGrpSpPr>
        <p:grpSpPr>
          <a:xfrm>
            <a:off x="1028700" y="723900"/>
            <a:ext cx="16230600" cy="8534400"/>
            <a:chOff x="0" y="0"/>
            <a:chExt cx="4274726" cy="2167467"/>
          </a:xfrm>
        </p:grpSpPr>
        <p:sp>
          <p:nvSpPr>
            <p:cNvPr id="4" name="Freeform 4"/>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solidFill>
            <a:ln w="38100" cap="sq">
              <a:solidFill>
                <a:srgbClr val="644F3D"/>
              </a:solidFill>
              <a:prstDash val="solid"/>
              <a:miter/>
            </a:ln>
          </p:spPr>
        </p:sp>
        <p:sp>
          <p:nvSpPr>
            <p:cNvPr id="5" name="TextBox 5"/>
            <p:cNvSpPr txBox="1"/>
            <p:nvPr/>
          </p:nvSpPr>
          <p:spPr>
            <a:xfrm>
              <a:off x="0" y="-38100"/>
              <a:ext cx="4274726" cy="2205567"/>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205720" y="876300"/>
            <a:ext cx="15876560" cy="8239938"/>
            <a:chOff x="0" y="0"/>
            <a:chExt cx="4181481" cy="2092636"/>
          </a:xfrm>
        </p:grpSpPr>
        <p:sp>
          <p:nvSpPr>
            <p:cNvPr id="7" name="Freeform 7"/>
            <p:cNvSpPr/>
            <p:nvPr/>
          </p:nvSpPr>
          <p:spPr>
            <a:xfrm>
              <a:off x="0" y="0"/>
              <a:ext cx="4181481" cy="2092636"/>
            </a:xfrm>
            <a:custGeom>
              <a:avLst/>
              <a:gdLst/>
              <a:ahLst/>
              <a:cxnLst/>
              <a:rect l="l" t="t" r="r" b="b"/>
              <a:pathLst>
                <a:path w="4181481" h="2092636">
                  <a:moveTo>
                    <a:pt x="0" y="0"/>
                  </a:moveTo>
                  <a:lnTo>
                    <a:pt x="4181481" y="0"/>
                  </a:lnTo>
                  <a:lnTo>
                    <a:pt x="4181481" y="2092636"/>
                  </a:lnTo>
                  <a:lnTo>
                    <a:pt x="0" y="2092636"/>
                  </a:lnTo>
                  <a:close/>
                </a:path>
              </a:pathLst>
            </a:custGeom>
            <a:solidFill>
              <a:srgbClr val="FFFFFF"/>
            </a:solidFill>
            <a:ln w="38100" cap="sq">
              <a:solidFill>
                <a:srgbClr val="C1CE9A"/>
              </a:solidFill>
              <a:prstDash val="lgDash"/>
              <a:miter/>
            </a:ln>
          </p:spPr>
        </p:sp>
        <p:sp>
          <p:nvSpPr>
            <p:cNvPr id="8" name="TextBox 8"/>
            <p:cNvSpPr txBox="1"/>
            <p:nvPr/>
          </p:nvSpPr>
          <p:spPr>
            <a:xfrm>
              <a:off x="0" y="-38100"/>
              <a:ext cx="4181481" cy="213073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Freeform 9"/>
          <p:cNvSpPr/>
          <p:nvPr/>
        </p:nvSpPr>
        <p:spPr>
          <a:xfrm flipH="1">
            <a:off x="6507" y="1026101"/>
            <a:ext cx="1312631" cy="837697"/>
          </a:xfrm>
          <a:custGeom>
            <a:avLst/>
            <a:gdLst/>
            <a:ahLst/>
            <a:cxnLst/>
            <a:rect l="l" t="t" r="r" b="b"/>
            <a:pathLst>
              <a:path w="1312631" h="837697">
                <a:moveTo>
                  <a:pt x="1312631" y="0"/>
                </a:moveTo>
                <a:lnTo>
                  <a:pt x="0" y="0"/>
                </a:lnTo>
                <a:lnTo>
                  <a:pt x="0" y="837697"/>
                </a:lnTo>
                <a:lnTo>
                  <a:pt x="1312631" y="837697"/>
                </a:lnTo>
                <a:lnTo>
                  <a:pt x="1312631"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0" name="Freeform 10"/>
          <p:cNvSpPr/>
          <p:nvPr/>
        </p:nvSpPr>
        <p:spPr>
          <a:xfrm>
            <a:off x="1090173" y="-18848"/>
            <a:ext cx="1581824" cy="1009491"/>
          </a:xfrm>
          <a:custGeom>
            <a:avLst/>
            <a:gdLst/>
            <a:ahLst/>
            <a:cxnLst/>
            <a:rect l="l" t="t" r="r" b="b"/>
            <a:pathLst>
              <a:path w="1581824" h="1009491">
                <a:moveTo>
                  <a:pt x="0" y="0"/>
                </a:moveTo>
                <a:lnTo>
                  <a:pt x="1581824" y="0"/>
                </a:lnTo>
                <a:lnTo>
                  <a:pt x="1581824" y="1009491"/>
                </a:lnTo>
                <a:lnTo>
                  <a:pt x="0" y="1009491"/>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1" name="Freeform 11"/>
          <p:cNvSpPr/>
          <p:nvPr/>
        </p:nvSpPr>
        <p:spPr>
          <a:xfrm flipH="1">
            <a:off x="16778404" y="-4258048"/>
            <a:ext cx="10801253" cy="5756168"/>
          </a:xfrm>
          <a:custGeom>
            <a:avLst/>
            <a:gdLst/>
            <a:ahLst/>
            <a:cxnLst/>
            <a:rect l="l" t="t" r="r" b="b"/>
            <a:pathLst>
              <a:path w="10801253" h="5756168">
                <a:moveTo>
                  <a:pt x="10801252" y="0"/>
                </a:moveTo>
                <a:lnTo>
                  <a:pt x="0" y="0"/>
                </a:lnTo>
                <a:lnTo>
                  <a:pt x="0" y="5756167"/>
                </a:lnTo>
                <a:lnTo>
                  <a:pt x="10801252" y="5756167"/>
                </a:lnTo>
                <a:lnTo>
                  <a:pt x="1080125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a:off x="-9196456" y="-4511618"/>
            <a:ext cx="10801253" cy="5756168"/>
          </a:xfrm>
          <a:custGeom>
            <a:avLst/>
            <a:gdLst/>
            <a:ahLst/>
            <a:cxnLst/>
            <a:rect l="l" t="t" r="r" b="b"/>
            <a:pathLst>
              <a:path w="10801253" h="5756168">
                <a:moveTo>
                  <a:pt x="0" y="0"/>
                </a:moveTo>
                <a:lnTo>
                  <a:pt x="10801252" y="0"/>
                </a:lnTo>
                <a:lnTo>
                  <a:pt x="10801252" y="5756167"/>
                </a:lnTo>
                <a:lnTo>
                  <a:pt x="0" y="57561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16"/>
          <p:cNvSpPr/>
          <p:nvPr/>
        </p:nvSpPr>
        <p:spPr>
          <a:xfrm>
            <a:off x="16669216" y="8006965"/>
            <a:ext cx="1793964" cy="1144875"/>
          </a:xfrm>
          <a:custGeom>
            <a:avLst/>
            <a:gdLst/>
            <a:ahLst/>
            <a:cxnLst/>
            <a:rect l="l" t="t" r="r" b="b"/>
            <a:pathLst>
              <a:path w="1793964" h="1144875">
                <a:moveTo>
                  <a:pt x="0" y="0"/>
                </a:moveTo>
                <a:lnTo>
                  <a:pt x="1793964" y="0"/>
                </a:lnTo>
                <a:lnTo>
                  <a:pt x="1793964" y="1144875"/>
                </a:lnTo>
                <a:lnTo>
                  <a:pt x="0" y="114487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7" name="Freeform 17"/>
          <p:cNvSpPr/>
          <p:nvPr/>
        </p:nvSpPr>
        <p:spPr>
          <a:xfrm>
            <a:off x="-2199844" y="7790897"/>
            <a:ext cx="5496517" cy="2970409"/>
          </a:xfrm>
          <a:custGeom>
            <a:avLst/>
            <a:gdLst/>
            <a:ahLst/>
            <a:cxnLst/>
            <a:rect l="l" t="t" r="r" b="b"/>
            <a:pathLst>
              <a:path w="5496517" h="2970409">
                <a:moveTo>
                  <a:pt x="0" y="0"/>
                </a:moveTo>
                <a:lnTo>
                  <a:pt x="5496517" y="0"/>
                </a:lnTo>
                <a:lnTo>
                  <a:pt x="5496517" y="2970409"/>
                </a:lnTo>
                <a:lnTo>
                  <a:pt x="0" y="29704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Freeform 18"/>
          <p:cNvSpPr/>
          <p:nvPr/>
        </p:nvSpPr>
        <p:spPr>
          <a:xfrm flipH="1">
            <a:off x="14891240" y="8475115"/>
            <a:ext cx="4298020" cy="2191680"/>
          </a:xfrm>
          <a:custGeom>
            <a:avLst/>
            <a:gdLst/>
            <a:ahLst/>
            <a:cxnLst/>
            <a:rect l="l" t="t" r="r" b="b"/>
            <a:pathLst>
              <a:path w="5496517" h="2970409">
                <a:moveTo>
                  <a:pt x="5496517" y="0"/>
                </a:moveTo>
                <a:lnTo>
                  <a:pt x="0" y="0"/>
                </a:lnTo>
                <a:lnTo>
                  <a:pt x="0" y="2970409"/>
                </a:lnTo>
                <a:lnTo>
                  <a:pt x="5496517" y="2970409"/>
                </a:lnTo>
                <a:lnTo>
                  <a:pt x="5496517"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sp>
      <p:graphicFrame>
        <p:nvGraphicFramePr>
          <p:cNvPr id="19" name="Table 18"/>
          <p:cNvGraphicFramePr>
            <a:graphicFrameLocks noGrp="1"/>
          </p:cNvGraphicFramePr>
          <p:nvPr>
            <p:extLst>
              <p:ext uri="{D42A27DB-BD31-4B8C-83A1-F6EECF244321}">
                <p14:modId xmlns:p14="http://schemas.microsoft.com/office/powerpoint/2010/main" val="2079682885"/>
              </p:ext>
            </p:extLst>
          </p:nvPr>
        </p:nvGraphicFramePr>
        <p:xfrm>
          <a:off x="1449675" y="940344"/>
          <a:ext cx="15282245" cy="8001000"/>
        </p:xfrm>
        <a:graphic>
          <a:graphicData uri="http://schemas.openxmlformats.org/drawingml/2006/table">
            <a:tbl>
              <a:tblPr firstRow="1" firstCol="1" bandRow="1"/>
              <a:tblGrid>
                <a:gridCol w="1628042">
                  <a:extLst>
                    <a:ext uri="{9D8B030D-6E8A-4147-A177-3AD203B41FA5}">
                      <a16:colId xmlns:a16="http://schemas.microsoft.com/office/drawing/2014/main" val="20000"/>
                    </a:ext>
                  </a:extLst>
                </a:gridCol>
                <a:gridCol w="13654203">
                  <a:extLst>
                    <a:ext uri="{9D8B030D-6E8A-4147-A177-3AD203B41FA5}">
                      <a16:colId xmlns:a16="http://schemas.microsoft.com/office/drawing/2014/main" val="20001"/>
                    </a:ext>
                  </a:extLst>
                </a:gridCol>
              </a:tblGrid>
              <a:tr h="181039">
                <a:tc gridSpan="2">
                  <a:txBody>
                    <a:bodyPr/>
                    <a:lstStyle/>
                    <a:p>
                      <a:pPr algn="ctr">
                        <a:lnSpc>
                          <a:spcPct val="100000"/>
                        </a:lnSpc>
                        <a:spcAft>
                          <a:spcPts val="0"/>
                        </a:spcAft>
                      </a:pPr>
                      <a:r>
                        <a:rPr lang="en-US" sz="35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rút gọn</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1086231">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146050" algn="l"/>
                        </a:tabLst>
                      </a:pPr>
                      <a:r>
                        <a:rPr lang="vi-VN" sz="3500">
                          <a:effectLst/>
                          <a:latin typeface="Times New Roman" panose="02020603050405020304" pitchFamily="18" charset="0"/>
                          <a:ea typeface="Times New Roman" panose="02020603050405020304" pitchFamily="18" charset="0"/>
                          <a:cs typeface="Times New Roman" panose="02020603050405020304" pitchFamily="18" charset="0"/>
                        </a:rPr>
                        <a:t>Câu rút gọn là câu đã lược bỏ một hoặc một số thành phần bắt buộc trong câu (tức là các thành phần không thể vắng mặt trong bối cảnh giao tiếp bình thường như chủ ngữ, vị ngữ hay các thành phần phụ bắt buộc của cụm từ).</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91424">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Tác dụng</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câu văn ngắn gọn, vừa thông tin được nhanh vừa tránh lặp lại các từ ngữ đã xuất hiện trong câu đứng trước;</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liên kết với câu đứng trước chặt chẽ hơn;</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một số trường hợp, việc lược bỏ chủ ngữ còn ngụ ý: hành động, đặc điểm nêu ở vị ngữ là của mọi người. Ví dụ: “</a:t>
                      </a:r>
                      <a:r>
                        <a:rPr lang="en-US" sz="35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 quả nhớ kẻ trồng cây</a:t>
                      </a:r>
                      <a:r>
                        <a:rPr lang="en-US" sz="3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(Tục ngữ)</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7270">
                <a:tc>
                  <a:txBody>
                    <a:bodyPr/>
                    <a:lstStyle/>
                    <a:p>
                      <a:pPr algn="ctr">
                        <a:lnSpc>
                          <a:spcPct val="100000"/>
                        </a:lnSpc>
                        <a:spcAft>
                          <a:spcPts val="0"/>
                        </a:spcAft>
                      </a:pPr>
                      <a:r>
                        <a:rPr lang="en-US" sz="35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 Ví dụ </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Nam: </a:t>
                      </a:r>
                      <a:r>
                        <a:rPr lang="vi-VN" sz="3500" i="1">
                          <a:effectLst/>
                          <a:latin typeface="Times New Roman" panose="02020603050405020304" pitchFamily="18" charset="0"/>
                          <a:ea typeface="Times New Roman" panose="02020603050405020304" pitchFamily="18" charset="0"/>
                          <a:cs typeface="Times New Roman" panose="02020603050405020304" pitchFamily="18" charset="0"/>
                        </a:rPr>
                        <a:t>– Khi nào mình thi giữa kì nhỉ?</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Lan: </a:t>
                      </a:r>
                      <a:r>
                        <a:rPr lang="vi-VN" sz="3500" i="1">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500" b="1" i="1">
                          <a:effectLst/>
                          <a:latin typeface="Times New Roman" panose="02020603050405020304" pitchFamily="18" charset="0"/>
                          <a:ea typeface="Times New Roman" panose="02020603050405020304" pitchFamily="18" charset="0"/>
                          <a:cs typeface="Times New Roman" panose="02020603050405020304" pitchFamily="18" charset="0"/>
                        </a:rPr>
                        <a:t>Thứ Ba tuần sau.</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0"/>
                        </a:spcAft>
                      </a:pPr>
                      <a:r>
                        <a:rPr lang="en-US" sz="3500" b="1">
                          <a:effectLst/>
                          <a:latin typeface="Times New Roman" panose="02020603050405020304" pitchFamily="18" charset="0"/>
                          <a:ea typeface="Times New Roman" panose="02020603050405020304" pitchFamily="18" charset="0"/>
                          <a:cs typeface="Times New Roman" panose="02020603050405020304" pitchFamily="18" charset="0"/>
                        </a:rPr>
                        <a:t>=&gt; </a:t>
                      </a:r>
                      <a:r>
                        <a:rPr lang="vi-VN" sz="3500">
                          <a:effectLst/>
                          <a:latin typeface="Times New Roman" panose="02020603050405020304" pitchFamily="18" charset="0"/>
                          <a:ea typeface="Times New Roman" panose="02020603050405020304" pitchFamily="18" charset="0"/>
                          <a:cs typeface="Times New Roman" panose="02020603050405020304" pitchFamily="18" charset="0"/>
                        </a:rPr>
                        <a:t>Tổ hợp từ </a:t>
                      </a:r>
                      <a:r>
                        <a:rPr lang="en-US" sz="3500">
                          <a:effectLst/>
                          <a:latin typeface="Times New Roman" panose="02020603050405020304" pitchFamily="18" charset="0"/>
                          <a:ea typeface="Times New Roman" panose="02020603050405020304" pitchFamily="18" charset="0"/>
                          <a:cs typeface="Times New Roman" panose="02020603050405020304" pitchFamily="18" charset="0"/>
                        </a:rPr>
                        <a:t>“Thứ ba tuần sau” là một câu rút gọn. Dựa vào ngữ cảnh của câu, chúng ta có thể khôi phục lại các thành phần bị rút gọn như sau: “Thứ ba tuần sau mình sẽ thi giữa kì.”</a:t>
                      </a:r>
                      <a:endParaRPr lang="en-GB"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206" marR="482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426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2145</Words>
  <Application>Microsoft Office PowerPoint</Application>
  <PresentationFormat>Custom</PresentationFormat>
  <Paragraphs>157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Wedges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 Blue Grey Scenic Art Presentation</dc:title>
  <dc:creator>Windows 10</dc:creator>
  <cp:lastModifiedBy>Windows 10</cp:lastModifiedBy>
  <cp:revision>48</cp:revision>
  <dcterms:created xsi:type="dcterms:W3CDTF">2006-08-16T00:00:00Z</dcterms:created>
  <dcterms:modified xsi:type="dcterms:W3CDTF">2025-03-19T02:53:49Z</dcterms:modified>
  <dc:identifier>DAGVbH2fPZo</dc:identifier>
</cp:coreProperties>
</file>