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9" r:id="rId3"/>
    <p:sldId id="360" r:id="rId4"/>
    <p:sldId id="281" r:id="rId5"/>
    <p:sldId id="335" r:id="rId6"/>
    <p:sldId id="361" r:id="rId7"/>
    <p:sldId id="276" r:id="rId8"/>
    <p:sldId id="353" r:id="rId9"/>
    <p:sldId id="354" r:id="rId10"/>
    <p:sldId id="326" r:id="rId11"/>
    <p:sldId id="355" r:id="rId12"/>
    <p:sldId id="356" r:id="rId13"/>
    <p:sldId id="365" r:id="rId14"/>
    <p:sldId id="358" r:id="rId15"/>
    <p:sldId id="363" r:id="rId16"/>
    <p:sldId id="313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2E2"/>
    <a:srgbClr val="F7941E"/>
    <a:srgbClr val="0FB7BD"/>
    <a:srgbClr val="048DA4"/>
    <a:srgbClr val="00A9A5"/>
    <a:srgbClr val="FFDAAB"/>
    <a:srgbClr val="CBEAF0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90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88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754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5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7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2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0.png"/><Relationship Id="rId7" Type="http://schemas.openxmlformats.org/officeDocument/2006/relationships/image" Target="../media/image16.gif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audio" Target="../media/media1.wav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microsoft.com/office/2007/relationships/media" Target="../media/media1.wav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audio" Target="../media/audio2.wav"/><Relationship Id="rId15" Type="http://schemas.openxmlformats.org/officeDocument/2006/relationships/image" Target="../media/image24.png"/><Relationship Id="rId10" Type="http://schemas.openxmlformats.org/officeDocument/2006/relationships/image" Target="../media/image19.gif"/><Relationship Id="rId19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image" Target="../media/image18.gif"/><Relationship Id="rId14" Type="http://schemas.openxmlformats.org/officeDocument/2006/relationships/image" Target="../media/image23.png"/><Relationship Id="rId22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5C29BC-BBC1-4A8B-B76D-75CE42F3A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14" y="2576757"/>
            <a:ext cx="4142070" cy="3722685"/>
          </a:xfrm>
          <a:prstGeom prst="rect">
            <a:avLst/>
          </a:prstGeom>
        </p:spPr>
      </p:pic>
      <p:sp>
        <p:nvSpPr>
          <p:cNvPr id="19" name="TextBox 17">
            <a:extLst>
              <a:ext uri="{FF2B5EF4-FFF2-40B4-BE49-F238E27FC236}">
                <a16:creationId xmlns:a16="http://schemas.microsoft.com/office/drawing/2014/main" id="{9E41C0B0-55D5-4E9F-2A3A-AA964DADB58D}"/>
              </a:ext>
            </a:extLst>
          </p:cNvPr>
          <p:cNvSpPr txBox="1"/>
          <p:nvPr/>
        </p:nvSpPr>
        <p:spPr>
          <a:xfrm>
            <a:off x="2103717" y="190029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7D885839-56AD-1440-C271-32C52790B832}"/>
              </a:ext>
            </a:extLst>
          </p:cNvPr>
          <p:cNvSpPr txBox="1"/>
          <p:nvPr/>
        </p:nvSpPr>
        <p:spPr>
          <a:xfrm>
            <a:off x="3372566" y="198522"/>
            <a:ext cx="8079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827500" y="5216907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Are you still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working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on your project now?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3571693" y="5372912"/>
            <a:ext cx="1156423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85" y="2374151"/>
            <a:ext cx="4344312" cy="2854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326" y="2273004"/>
            <a:ext cx="4594070" cy="3056891"/>
          </a:xfrm>
          <a:prstGeom prst="rect">
            <a:avLst/>
          </a:prstGeom>
        </p:spPr>
      </p:pic>
      <p:sp>
        <p:nvSpPr>
          <p:cNvPr id="18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849223" y="5351022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Nam and Lan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doing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quite well at school this year.</a:t>
            </a:r>
          </a:p>
        </p:txBody>
      </p:sp>
      <p:sp>
        <p:nvSpPr>
          <p:cNvPr id="19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9403780" y="5520502"/>
            <a:ext cx="1446357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827499" y="5216907"/>
            <a:ext cx="47035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Does she study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she studying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at the school library at the moment?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3270611" y="5315015"/>
            <a:ext cx="2137730" cy="528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732391" y="5216907"/>
            <a:ext cx="5342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Hoa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studies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studying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for her exam, so she can’t come to the party right now.</a:t>
            </a:r>
          </a:p>
        </p:txBody>
      </p:sp>
      <p:sp>
        <p:nvSpPr>
          <p:cNvPr id="19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8779312" y="5315015"/>
            <a:ext cx="1502112" cy="528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00" y="2223634"/>
            <a:ext cx="4145944" cy="2763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956" y="2223634"/>
            <a:ext cx="4161921" cy="27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3126856" y="5061337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have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having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English three times a week.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3880624" y="5197364"/>
            <a:ext cx="836341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075" y="1985777"/>
            <a:ext cx="4494057" cy="30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28983" y="2214072"/>
            <a:ext cx="1144221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 students / do the project / now.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Lien / teach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us about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solar energy / at the moment.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They / learn about energy / this month.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_______________________________________________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4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She / not swim / in the swimming pool / right now.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5.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Nowadays, people in Iceland / not use energy from coal.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_________________________________________________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E7C5F1F-43DC-A6EE-258B-3C2BADBAB50F}"/>
              </a:ext>
            </a:extLst>
          </p:cNvPr>
          <p:cNvSpPr txBox="1"/>
          <p:nvPr/>
        </p:nvSpPr>
        <p:spPr>
          <a:xfrm>
            <a:off x="1131589" y="1188331"/>
            <a:ext cx="8235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Write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sentences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about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what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the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people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are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doing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or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not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doing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using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the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suggestions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6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70 حملة دماؤنا فدء لجنودنا البواسل ideas | حمل, الطب الشرعي, وسائل النقل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66" y="657724"/>
            <a:ext cx="8042334" cy="616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09" y="4414072"/>
            <a:ext cx="1188758" cy="118875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38137" y="-181660"/>
            <a:ext cx="456945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dirty="0">
                <a:solidFill>
                  <a:srgbClr val="DA00DA"/>
                </a:solidFill>
              </a:rPr>
              <a:t>LUCKY FLOWERS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9" y="1493174"/>
            <a:ext cx="495300" cy="4381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1927540"/>
            <a:ext cx="495300" cy="4381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733837"/>
            <a:ext cx="495300" cy="4381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333" y="2331969"/>
            <a:ext cx="682398" cy="66329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Lucky Flower !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7989" y="4766014"/>
            <a:ext cx="603349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She / not swim / in the swimming pool / right now.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9844" y="4814357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Good luck !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09163" y="4883944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Good luck!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57385" y="4627044"/>
            <a:ext cx="6668100" cy="1157654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The students / do the project / now.</a:t>
            </a:r>
            <a:endParaRPr lang="en-GB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3559" y="4867469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Good luck!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2169" y="5065759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Good luck!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1062" y="4318160"/>
            <a:ext cx="5786422" cy="1395523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Nowadays, people in Iceland / not use energy from coal.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92668" y="4949451"/>
            <a:ext cx="6604834" cy="898443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They / learn about energy / this month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92668" y="5288009"/>
            <a:ext cx="9608949" cy="74150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Mrs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Lien / teach us about solar energy / at the moment.</a:t>
            </a:r>
            <a:endParaRPr lang="en-GB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32" y="5387695"/>
            <a:ext cx="883602" cy="12344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50" y="2723077"/>
            <a:ext cx="913506" cy="91350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74" y="1795391"/>
            <a:ext cx="1122226" cy="11222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54" y="2424931"/>
            <a:ext cx="1080524" cy="10805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74" y="1005849"/>
            <a:ext cx="1080524" cy="10805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69" y="1687921"/>
            <a:ext cx="915266" cy="9152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427" y="781008"/>
            <a:ext cx="948242" cy="9482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523" y="1605292"/>
            <a:ext cx="1080524" cy="108052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36" y="1005849"/>
            <a:ext cx="1080524" cy="108052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62" y="2677907"/>
            <a:ext cx="886376" cy="8863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028" y="3288596"/>
            <a:ext cx="1080524" cy="1080524"/>
          </a:xfrm>
          <a:prstGeom prst="rect">
            <a:avLst/>
          </a:prstGeom>
        </p:spPr>
      </p:pic>
      <p:pic>
        <p:nvPicPr>
          <p:cNvPr id="2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39650" y="983174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479" y="879277"/>
            <a:ext cx="682398" cy="638724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41165" y="6123333"/>
            <a:ext cx="6033492" cy="73466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She </a:t>
            </a:r>
            <a:r>
              <a:rPr lang="en-US" sz="2600" dirty="0">
                <a:solidFill>
                  <a:srgbClr val="CC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not swimming </a:t>
            </a:r>
            <a:r>
              <a:rPr lang="en-US" sz="2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 the swimming pool  right now.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9955" y="5731585"/>
            <a:ext cx="6668100" cy="1157654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The students are doing the project now.</a:t>
            </a:r>
            <a:endParaRPr lang="en-GB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C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77630" y="5573314"/>
            <a:ext cx="5786422" cy="1395523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Nowadays, people in Iceland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not using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energy from coal.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2694" y="6090744"/>
            <a:ext cx="10352868" cy="74150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Mrs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Lien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teaching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 about solar energy  at the moment.</a:t>
            </a:r>
            <a:endParaRPr lang="en-GB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85076" y="5706779"/>
            <a:ext cx="6604834" cy="898443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They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learning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about energy  this month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19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1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73" dur="2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4.58333E-6 0.05 -0.00652 0.0537 0.01783 0.11226 C 0.02617 0.14513 0.04049 0.19421 0.0552 0.19606 C 0.06966 0.19791 0.09882 0.18217 0.10494 0.12338 C 0.10703 0.10301 0.08424 0.08356 0.11145 0.06226 C 0.13359 0.06111 0.13033 0.10856 0.17031 0.1081 C 0.1832 0.09351 0.20599 0.11689 0.20898 0.06458 C 0.17851 0.01851 0.1996 -0.00162 0.18802 -0.03149 C 0.18606 -0.06389 0.14101 -0.0676 0.16705 -0.12223 C 0.18554 -0.17061 0.22382 -0.05903 0.26471 -0.09537 C 0.27395 -0.1338 0.21614 -0.16366 0.22864 -0.22686 C 0.23489 -0.25024 0.25 -0.24237 0.25937 -0.23982 " pathEditMode="relative" rAng="0" ptsTypes="AAAAAAAAAAAA">
                                      <p:cBhvr>
                                        <p:cTn id="75" dur="1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51289 0.03634 " pathEditMode="relative" rAng="0" ptsTypes="AA">
                                      <p:cBhvr>
                                        <p:cTn id="8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289 0.03634 L -0.18828 -0.85926 " pathEditMode="relative" rAng="0" ptsTypes="AA">
                                      <p:cBhvr>
                                        <p:cTn id="9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-0.41237 0.11504 " pathEditMode="relative" rAng="0" ptsTypes="AA">
                                      <p:cBhvr>
                                        <p:cTn id="10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"/>
                            </p:stCondLst>
                            <p:childTnLst>
                              <p:par>
                                <p:cTn id="1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37 0.11504 L -0.09102 -0.77269 " pathEditMode="relative" rAng="0" ptsTypes="AA">
                                      <p:cBhvr>
                                        <p:cTn id="12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36797 0.31204 " pathEditMode="relative" rAng="0" ptsTypes="AA">
                                      <p:cBhvr>
                                        <p:cTn id="134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15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50"/>
                            </p:stCondLst>
                            <p:childTnLst>
                              <p:par>
                                <p:cTn id="1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96 0.31204 L -0.04414 -0.57153 " pathEditMode="relative" rAng="0" ptsTypes="AA">
                                      <p:cBhvr>
                                        <p:cTn id="15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1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44466 0.43009 " pathEditMode="relative" rAng="0" ptsTypes="AA">
                                      <p:cBhvr>
                                        <p:cTn id="159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2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50"/>
                            </p:stCondLst>
                            <p:childTnLst>
                              <p:par>
                                <p:cTn id="1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66 0.4301 L -0.12266 -0.45555 " pathEditMode="relative" rAng="0" ptsTypes="AA">
                                      <p:cBhvr>
                                        <p:cTn id="17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7" dur="1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53606 0.31505 " pathEditMode="relative" rAng="0" ptsTypes="AA">
                                      <p:cBhvr>
                                        <p:cTn id="184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10" y="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06 0.31505 L -0.21067 -0.56412 " pathEditMode="relative" rAng="0" ptsTypes="AA">
                                      <p:cBhvr>
                                        <p:cTn id="204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1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62761 0.47269 " pathEditMode="relative" rAng="0" ptsTypes="AA">
                                      <p:cBhvr>
                                        <p:cTn id="213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4" y="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750"/>
                            </p:stCondLst>
                            <p:childTnLst>
                              <p:par>
                                <p:cTn id="2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76 0.47269 L -0.30833 -0.39352 " pathEditMode="relative" rAng="0" ptsTypes="AA">
                                      <p:cBhvr>
                                        <p:cTn id="229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4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1" dur="175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3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70247 0.33056 " pathEditMode="relative" rAng="0" ptsTypes="AA">
                                      <p:cBhvr>
                                        <p:cTn id="238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30" y="16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750"/>
                            </p:stCondLst>
                            <p:childTnLst>
                              <p:par>
                                <p:cTn id="2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247 0.33056 L -0.38046 -0.55717 " pathEditMode="relative" rAng="0" ptsTypes="AA">
                                      <p:cBhvr>
                                        <p:cTn id="254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6" dur="1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84908 0.4301 " pathEditMode="relative" rAng="0" ptsTypes="AA">
                                      <p:cBhvr>
                                        <p:cTn id="263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10" y="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750"/>
                            </p:stCondLst>
                            <p:childTnLst>
                              <p:par>
                                <p:cTn id="2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908 0.4301 L -0.52369 -0.4449 " pathEditMode="relative" rAng="0" ptsTypes="AA">
                                      <p:cBhvr>
                                        <p:cTn id="283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5" dur="175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7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86901 0.20047 " pathEditMode="relative" rAng="0" ptsTypes="AA">
                                      <p:cBhvr>
                                        <p:cTn id="292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51" y="10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4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750"/>
                            </p:stCondLst>
                            <p:childTnLst>
                              <p:par>
                                <p:cTn id="29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901 0.20047 L -0.54636 -0.6831 " pathEditMode="relative" rAng="0" ptsTypes="AA">
                                      <p:cBhvr>
                                        <p:cTn id="318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0" dur="175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2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79115 -0.02916 " pathEditMode="relative" rAng="0" ptsTypes="AA">
                                      <p:cBhvr>
                                        <p:cTn id="327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57" y="-14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9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5 -0.02916 L -0.48112 -0.8912 " pathEditMode="relative" rAng="0" ptsTypes="AA">
                                      <p:cBhvr>
                                        <p:cTn id="347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4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175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1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 mute="1">
                <p:cTn id="3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1" grpId="0"/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28983" y="2214072"/>
            <a:ext cx="1144221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 students / do the project / now.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Lien / teach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us about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solar energy / at the moment.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They / learn about energy / this month.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_______________________________________________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4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She / not swim / in the swimming pool / right now.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5.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Nowadays, people in Iceland / not use energy from coal.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_________________________________________________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E7C5F1F-43DC-A6EE-258B-3C2BADBAB50F}"/>
              </a:ext>
            </a:extLst>
          </p:cNvPr>
          <p:cNvSpPr txBox="1"/>
          <p:nvPr/>
        </p:nvSpPr>
        <p:spPr>
          <a:xfrm>
            <a:off x="1131589" y="1188331"/>
            <a:ext cx="8235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Write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sentences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about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what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the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people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are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doing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or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not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doing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using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the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suggestions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983" y="2655562"/>
            <a:ext cx="5988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students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project now.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A9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983" y="3494113"/>
            <a:ext cx="8646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Lien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 about solar energy at the moment.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A9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983" y="4342674"/>
            <a:ext cx="6480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learn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about energy this month.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A9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6075" y="5212177"/>
            <a:ext cx="8027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swim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swimming pool right now.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A9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9823" y="6089556"/>
            <a:ext cx="8956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Nowadays, people in Iceland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not us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energy from coal.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A9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2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3987" y="1309610"/>
            <a:ext cx="73920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the following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67743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827500" y="2470551"/>
            <a:ext cx="1078698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What book are you reading now?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32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What sport are you playing these days?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32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32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What courses are you taking this term?</a:t>
            </a: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32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32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What are you doing to save energy?</a:t>
            </a:r>
          </a:p>
          <a:p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46761417"/>
              </p:ext>
            </p:extLst>
          </p:nvPr>
        </p:nvGraphicFramePr>
        <p:xfrm>
          <a:off x="2026004" y="2649845"/>
          <a:ext cx="7767783" cy="372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237250"/>
              </p:ext>
            </p:extLst>
          </p:nvPr>
        </p:nvGraphicFramePr>
        <p:xfrm>
          <a:off x="827500" y="2538582"/>
          <a:ext cx="4846320" cy="302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8D0B7F9-455A-45E4-8C7F-2AD7C6507D77}"/>
              </a:ext>
            </a:extLst>
          </p:cNvPr>
          <p:cNvSpPr txBox="1"/>
          <p:nvPr/>
        </p:nvSpPr>
        <p:spPr>
          <a:xfrm>
            <a:off x="6219038" y="3021753"/>
            <a:ext cx="502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THE PRESENT CONTINUOUS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4049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</a:t>
            </a:r>
            <a:r>
              <a:rPr lang="en-US" sz="2800" dirty="0"/>
              <a:t>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F4C67F-E3FF-1D4A-8347-8DE717642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7" y="3488877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13">
            <a:extLst>
              <a:ext uri="{FF2B5EF4-FFF2-40B4-BE49-F238E27FC236}">
                <a16:creationId xmlns:a16="http://schemas.microsoft.com/office/drawing/2014/main" id="{90A7BC9C-B2E8-43CF-4539-35260440F32E}"/>
              </a:ext>
            </a:extLst>
          </p:cNvPr>
          <p:cNvSpPr txBox="1"/>
          <p:nvPr/>
        </p:nvSpPr>
        <p:spPr>
          <a:xfrm>
            <a:off x="663572" y="1834074"/>
            <a:ext cx="1117158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now / English / learning / 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/ .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are / They / not / energy / using / solar / .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 / you / on / working / Are / your / ?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</a:p>
          <a:p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studying / brother / Where / your / is / ?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basketball / she / yard / the /  in / playing / Is / school / ?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 </a:t>
            </a:r>
            <a:endParaRPr lang="vi-VN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7756" y="1639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197164" y="2278588"/>
            <a:ext cx="4179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She is learning English now.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7164" y="3130990"/>
            <a:ext cx="480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They are not using solar energy.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7163" y="3989192"/>
            <a:ext cx="5043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Are you working on your Project?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97162" y="4845107"/>
            <a:ext cx="647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Where is your brother studying?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7162" y="5678459"/>
            <a:ext cx="7408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232E2"/>
                </a:solidFill>
              </a:rPr>
              <a:t>Is </a:t>
            </a:r>
            <a:r>
              <a:rPr lang="en-US" sz="2800">
                <a:solidFill>
                  <a:srgbClr val="E232E2"/>
                </a:solidFill>
              </a:rPr>
              <a:t>she  </a:t>
            </a:r>
            <a:r>
              <a:rPr lang="en-US" sz="2800" dirty="0">
                <a:solidFill>
                  <a:srgbClr val="E232E2"/>
                </a:solidFill>
              </a:rPr>
              <a:t>playing basketball in the </a:t>
            </a:r>
            <a:r>
              <a:rPr lang="en-US" sz="2800">
                <a:solidFill>
                  <a:srgbClr val="E232E2"/>
                </a:solidFill>
              </a:rPr>
              <a:t>school yard ?</a:t>
            </a:r>
            <a:endParaRPr lang="en-US" sz="2800" dirty="0">
              <a:solidFill>
                <a:srgbClr val="E232E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8666" y="97651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Jumble sentences</a:t>
            </a:r>
            <a:endParaRPr lang="en-GB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HOBBIES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52565" y="2707652"/>
            <a:ext cx="5475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GRAMMAR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FB7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PRESENT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B7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Unit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5C29BC-BBC1-4A8B-B76D-75CE42F3A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14" y="2576757"/>
            <a:ext cx="4142070" cy="3722685"/>
          </a:xfrm>
          <a:prstGeom prst="rect">
            <a:avLst/>
          </a:prstGeom>
        </p:spPr>
      </p:pic>
      <p:sp>
        <p:nvSpPr>
          <p:cNvPr id="19" name="TextBox 17">
            <a:extLst>
              <a:ext uri="{FF2B5EF4-FFF2-40B4-BE49-F238E27FC236}">
                <a16:creationId xmlns:a16="http://schemas.microsoft.com/office/drawing/2014/main" id="{9E41C0B0-55D5-4E9F-2A3A-AA964DADB58D}"/>
              </a:ext>
            </a:extLst>
          </p:cNvPr>
          <p:cNvSpPr txBox="1"/>
          <p:nvPr/>
        </p:nvSpPr>
        <p:spPr>
          <a:xfrm>
            <a:off x="2103717" y="190029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7D885839-56AD-1440-C271-32C52790B832}"/>
              </a:ext>
            </a:extLst>
          </p:cNvPr>
          <p:cNvSpPr txBox="1"/>
          <p:nvPr/>
        </p:nvSpPr>
        <p:spPr>
          <a:xfrm>
            <a:off x="3372566" y="198522"/>
            <a:ext cx="8079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ENERGY SOURCES</a:t>
            </a:r>
          </a:p>
        </p:txBody>
      </p:sp>
    </p:spTree>
    <p:extLst>
      <p:ext uri="{BB962C8B-B14F-4D97-AF65-F5344CB8AC3E}">
        <p14:creationId xmlns:p14="http://schemas.microsoft.com/office/powerpoint/2010/main" val="141947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CD6C2C4-3AA5-4D20-9156-4044BF9F6839}"/>
              </a:ext>
            </a:extLst>
          </p:cNvPr>
          <p:cNvSpPr txBox="1"/>
          <p:nvPr/>
        </p:nvSpPr>
        <p:spPr>
          <a:xfrm>
            <a:off x="610303" y="1118673"/>
            <a:ext cx="5485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PRESENT CONTINUOUS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7944" y="1652943"/>
            <a:ext cx="40733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- She is learning English now.</a:t>
            </a:r>
            <a:endParaRPr lang="en-GB" sz="26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7944" y="2204628"/>
            <a:ext cx="46528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- They are not using solar energy.</a:t>
            </a:r>
            <a:endParaRPr lang="en-GB" sz="26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7943" y="2795363"/>
            <a:ext cx="48751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- Are you working on your Project?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27" y="1917637"/>
            <a:ext cx="36751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(+)</a:t>
            </a:r>
            <a:r>
              <a:rPr lang="en-US" sz="2600" dirty="0">
                <a:solidFill>
                  <a:srgbClr val="FF0000"/>
                </a:solidFill>
              </a:rPr>
              <a:t>  S + am/ is/are + V-</a:t>
            </a:r>
            <a:r>
              <a:rPr lang="en-US" sz="2600" dirty="0" err="1">
                <a:solidFill>
                  <a:srgbClr val="FF0000"/>
                </a:solidFill>
              </a:rPr>
              <a:t>ing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27" y="2352947"/>
            <a:ext cx="45520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(-)</a:t>
            </a:r>
            <a:r>
              <a:rPr lang="en-US" sz="2600" dirty="0">
                <a:solidFill>
                  <a:srgbClr val="FF0000"/>
                </a:solidFill>
              </a:rPr>
              <a:t>  S + am/ is/are + not +  V-</a:t>
            </a:r>
            <a:r>
              <a:rPr lang="en-US" sz="2600" dirty="0" err="1">
                <a:solidFill>
                  <a:srgbClr val="FF0000"/>
                </a:solidFill>
              </a:rPr>
              <a:t>ing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26" y="2745931"/>
            <a:ext cx="39585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(?)</a:t>
            </a:r>
            <a:r>
              <a:rPr lang="en-US" sz="2600" dirty="0">
                <a:solidFill>
                  <a:srgbClr val="FF0000"/>
                </a:solidFill>
              </a:rPr>
              <a:t>  Am/ Is/ Are + S + V-</a:t>
            </a:r>
            <a:r>
              <a:rPr lang="en-US" sz="2600" dirty="0" err="1">
                <a:solidFill>
                  <a:srgbClr val="FF0000"/>
                </a:solidFill>
              </a:rPr>
              <a:t>ing</a:t>
            </a:r>
            <a:r>
              <a:rPr lang="en-US" sz="2600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09460" y="3235213"/>
            <a:ext cx="26541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Yes, S + am/is/are.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3524" y="3612201"/>
            <a:ext cx="3387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No, S + am/is/are + not.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946484" y="3465393"/>
            <a:ext cx="362976" cy="130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22422" y="3588139"/>
            <a:ext cx="362974" cy="218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587915" y="1748589"/>
            <a:ext cx="64168" cy="339664"/>
          </a:xfrm>
          <a:prstGeom prst="line">
            <a:avLst/>
          </a:prstGeom>
          <a:ln w="31750" cmpd="sng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023684" y="1756611"/>
            <a:ext cx="64168" cy="339664"/>
          </a:xfrm>
          <a:prstGeom prst="line">
            <a:avLst/>
          </a:prstGeom>
          <a:ln w="31750" cmpd="sng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729458" y="2290078"/>
            <a:ext cx="64168" cy="339664"/>
          </a:xfrm>
          <a:prstGeom prst="line">
            <a:avLst/>
          </a:prstGeom>
          <a:ln w="31750" cmpd="sng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9567443" y="2298100"/>
            <a:ext cx="64168" cy="339664"/>
          </a:xfrm>
          <a:prstGeom prst="line">
            <a:avLst/>
          </a:prstGeom>
          <a:ln w="31750" cmpd="sng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561601" y="2880859"/>
            <a:ext cx="64168" cy="339664"/>
          </a:xfrm>
          <a:prstGeom prst="line">
            <a:avLst/>
          </a:prstGeom>
          <a:ln w="31750" cmpd="sng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286709" y="2872256"/>
            <a:ext cx="64168" cy="339664"/>
          </a:xfrm>
          <a:prstGeom prst="line">
            <a:avLst/>
          </a:prstGeom>
          <a:ln w="31750" cmpd="sng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123659" y="2912945"/>
            <a:ext cx="64168" cy="339664"/>
          </a:xfrm>
          <a:prstGeom prst="line">
            <a:avLst/>
          </a:prstGeom>
          <a:ln w="31750" cmpd="sng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87067" y="1756611"/>
            <a:ext cx="4719947" cy="2348033"/>
          </a:xfrm>
          <a:prstGeom prst="rect">
            <a:avLst/>
          </a:prstGeom>
          <a:noFill/>
          <a:ln w="57150" cmpd="sng">
            <a:solidFill>
              <a:srgbClr val="E23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9230" y="4429319"/>
            <a:ext cx="2085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* </a:t>
            </a:r>
            <a:r>
              <a:rPr lang="en-US" sz="2800" b="1" dirty="0" err="1">
                <a:solidFill>
                  <a:srgbClr val="0070C0"/>
                </a:solidFill>
              </a:rPr>
              <a:t>Cách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dùng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09209" y="4456988"/>
            <a:ext cx="7206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HTTD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7252" y="5346777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* </a:t>
            </a:r>
            <a:r>
              <a:rPr lang="en-US" sz="2800" b="1" dirty="0" err="1">
                <a:solidFill>
                  <a:srgbClr val="0070C0"/>
                </a:solidFill>
              </a:rPr>
              <a:t>Dấu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hiệu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17231" y="5358404"/>
            <a:ext cx="9007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now, at the moment, at this time, at present,  today, nowadays, this week/ month.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29962" y="3230400"/>
            <a:ext cx="14463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Yes, I am.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29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738369" y="2278055"/>
            <a:ext cx="109404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dirty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Mai </a:t>
            </a:r>
            <a:r>
              <a:rPr lang="en-US" sz="24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(talk)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____________ about types of energy sources now.</a:t>
            </a:r>
          </a:p>
          <a:p>
            <a:pPr>
              <a:lnSpc>
                <a:spcPct val="200000"/>
              </a:lnSpc>
            </a:pPr>
            <a:r>
              <a:rPr lang="en-GB" sz="24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(use)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____________ solar energy to replace energy from coal today.</a:t>
            </a:r>
          </a:p>
          <a:p>
            <a:pPr>
              <a:lnSpc>
                <a:spcPct val="200000"/>
              </a:lnSpc>
            </a:pPr>
            <a:r>
              <a:rPr lang="en-GB" sz="24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Keep quiet! The students of Class 7C </a:t>
            </a:r>
            <a:r>
              <a:rPr lang="en-US" sz="24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(take)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____________ a test.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Scientists </a:t>
            </a:r>
            <a:r>
              <a:rPr lang="en-US" sz="24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(develop)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____________ new energy sources to protect the environment.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(reduce)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____________ the use of nuclear energy nowadays.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DDB6E341-CF2A-4BED-BD4B-B43BFF446731}"/>
              </a:ext>
            </a:extLst>
          </p:cNvPr>
          <p:cNvSpPr txBox="1"/>
          <p:nvPr/>
        </p:nvSpPr>
        <p:spPr>
          <a:xfrm>
            <a:off x="996874" y="1398528"/>
            <a:ext cx="111839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sentences, using the present continuous form of the verbs in brackets.</a:t>
            </a:r>
          </a:p>
        </p:txBody>
      </p:sp>
      <p:sp>
        <p:nvSpPr>
          <p:cNvPr id="13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553415" y="2512230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is talking</a:t>
            </a:r>
          </a:p>
        </p:txBody>
      </p:sp>
      <p:sp>
        <p:nvSpPr>
          <p:cNvPr id="19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519962" y="3255529"/>
            <a:ext cx="1394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</a:rPr>
              <a:t>are using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0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6600012" y="3984652"/>
            <a:ext cx="1702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</a:rPr>
              <a:t>are taking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3493090" y="4730865"/>
            <a:ext cx="2093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</a:rPr>
              <a:t>are developing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2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757114" y="5479519"/>
            <a:ext cx="2060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</a:rPr>
              <a:t>are reducing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307902-24C3-B02F-348A-5B1FC2F02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0231"/>
          <a:stretch/>
        </p:blipFill>
        <p:spPr>
          <a:xfrm>
            <a:off x="347307" y="97705"/>
            <a:ext cx="2954551" cy="3279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5F7D7-225F-4551-6C8B-EB1E61D46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31"/>
          <a:stretch/>
        </p:blipFill>
        <p:spPr>
          <a:xfrm>
            <a:off x="3468997" y="-56205"/>
            <a:ext cx="4293219" cy="38492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8B9626-CF37-163E-E231-CC0E7F50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412" y="97705"/>
            <a:ext cx="4288588" cy="35414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9FECDA-AFF5-A972-D5F5-B7AC5A5C6A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21" t="12757" r="3911" b="3570"/>
          <a:stretch/>
        </p:blipFill>
        <p:spPr>
          <a:xfrm>
            <a:off x="202928" y="3793078"/>
            <a:ext cx="3919894" cy="281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E6ABD1-4A2D-EA66-5570-6478F8FED3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650" r="50826" b="2651"/>
          <a:stretch/>
        </p:blipFill>
        <p:spPr>
          <a:xfrm>
            <a:off x="4464269" y="3639166"/>
            <a:ext cx="3707694" cy="2793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7C0C9-957B-81A0-879F-70FF8F0EDF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368" t="3184" b="3319"/>
          <a:stretch/>
        </p:blipFill>
        <p:spPr>
          <a:xfrm>
            <a:off x="8477157" y="3639166"/>
            <a:ext cx="3409649" cy="28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0231"/>
          <a:stretch/>
        </p:blipFill>
        <p:spPr>
          <a:xfrm>
            <a:off x="738369" y="1962833"/>
            <a:ext cx="4327968" cy="3060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0631"/>
          <a:stretch/>
        </p:blipFill>
        <p:spPr>
          <a:xfrm>
            <a:off x="7281746" y="1957973"/>
            <a:ext cx="4293219" cy="3060970"/>
          </a:xfrm>
          <a:prstGeom prst="rect">
            <a:avLst/>
          </a:prstGeom>
        </p:spPr>
      </p:pic>
      <p:sp>
        <p:nvSpPr>
          <p:cNvPr id="11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936887" y="5137594"/>
            <a:ext cx="49599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GB" sz="2800" b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maths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board</a:t>
            </a:r>
            <a:r>
              <a:rPr lang="vi-VN" sz="2800" b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6903200" y="5353037"/>
            <a:ext cx="50503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GB" sz="2800" b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play</a:t>
            </a:r>
            <a:r>
              <a:rPr lang="en-US" sz="2800" b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 </a:t>
            </a:r>
            <a:r>
              <a:rPr lang="vi-VN" sz="2800" b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football</a:t>
            </a:r>
            <a:r>
              <a:rPr lang="vi-VN" sz="2800" b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GB" sz="2800" b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soccer.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738369" y="5271408"/>
            <a:ext cx="4959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She is riding her bike/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bicycle. </a:t>
            </a:r>
            <a:endParaRPr lang="vi-VN" sz="3200" dirty="0">
              <a:solidFill>
                <a:srgbClr val="0FB7B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7917961" y="5271408"/>
            <a:ext cx="2854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She is cooking.  </a:t>
            </a:r>
            <a:endParaRPr lang="vi-VN" sz="3200" dirty="0">
              <a:solidFill>
                <a:srgbClr val="0FB7B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87" y="2039753"/>
            <a:ext cx="4288588" cy="2944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421" t="12757" r="3911" b="3570"/>
          <a:stretch/>
        </p:blipFill>
        <p:spPr>
          <a:xfrm>
            <a:off x="7034977" y="2153113"/>
            <a:ext cx="4204009" cy="285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1327180" y="5226803"/>
            <a:ext cx="2798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e. She is singing. </a:t>
            </a:r>
          </a:p>
        </p:txBody>
      </p:sp>
      <p:sp>
        <p:nvSpPr>
          <p:cNvPr id="13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6708561" y="5127874"/>
            <a:ext cx="54395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He is watering the flowers/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plans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 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doing gardening. </a:t>
            </a:r>
            <a:endParaRPr lang="vi-VN" sz="2800" dirty="0">
              <a:solidFill>
                <a:srgbClr val="0FB7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650" r="50826" b="2651"/>
          <a:stretch/>
        </p:blipFill>
        <p:spPr>
          <a:xfrm>
            <a:off x="769619" y="2153113"/>
            <a:ext cx="4061296" cy="279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9368" t="3184" b="3319"/>
          <a:stretch/>
        </p:blipFill>
        <p:spPr>
          <a:xfrm>
            <a:off x="7025268" y="2079629"/>
            <a:ext cx="4181707" cy="28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5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3210</TotalTime>
  <Words>1050</Words>
  <Application>Microsoft Office PowerPoint</Application>
  <PresentationFormat>Widescreen</PresentationFormat>
  <Paragraphs>170</Paragraphs>
  <Slides>19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164</cp:revision>
  <dcterms:created xsi:type="dcterms:W3CDTF">2020-12-09T02:04:09Z</dcterms:created>
  <dcterms:modified xsi:type="dcterms:W3CDTF">2025-01-19T05:42:28Z</dcterms:modified>
</cp:coreProperties>
</file>