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3" r:id="rId1"/>
    <p:sldMasterId id="2147485298" r:id="rId2"/>
    <p:sldMasterId id="2147485310" r:id="rId3"/>
  </p:sldMasterIdLst>
  <p:notesMasterIdLst>
    <p:notesMasterId r:id="rId20"/>
  </p:notesMasterIdLst>
  <p:sldIdLst>
    <p:sldId id="682" r:id="rId4"/>
    <p:sldId id="706" r:id="rId5"/>
    <p:sldId id="654" r:id="rId6"/>
    <p:sldId id="661" r:id="rId7"/>
    <p:sldId id="713" r:id="rId8"/>
    <p:sldId id="712" r:id="rId9"/>
    <p:sldId id="714" r:id="rId10"/>
    <p:sldId id="716" r:id="rId11"/>
    <p:sldId id="704" r:id="rId12"/>
    <p:sldId id="715" r:id="rId13"/>
    <p:sldId id="707" r:id="rId14"/>
    <p:sldId id="675" r:id="rId15"/>
    <p:sldId id="676" r:id="rId16"/>
    <p:sldId id="679" r:id="rId17"/>
    <p:sldId id="621" r:id="rId18"/>
    <p:sldId id="449" r:id="rId19"/>
  </p:sldIdLst>
  <p:sldSz cx="12801600" cy="6858000"/>
  <p:notesSz cx="6858000" cy="9144000"/>
  <p:custDataLst>
    <p:tags r:id="rId21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40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33"/>
    <a:srgbClr val="FF6600"/>
    <a:srgbClr val="FFFF9B"/>
    <a:srgbClr val="EA0000"/>
    <a:srgbClr val="0000FF"/>
    <a:srgbClr val="CADFF2"/>
    <a:srgbClr val="FFC000"/>
    <a:srgbClr val="FF4BFF"/>
    <a:srgbClr val="FF00FF"/>
    <a:srgbClr val="FFD7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89" autoAdjust="0"/>
    <p:restoredTop sz="80969" autoAdjust="0"/>
  </p:normalViewPr>
  <p:slideViewPr>
    <p:cSldViewPr>
      <p:cViewPr varScale="1">
        <p:scale>
          <a:sx n="57" d="100"/>
          <a:sy n="57" d="100"/>
        </p:scale>
        <p:origin x="138" y="72"/>
      </p:cViewPr>
      <p:guideLst>
        <p:guide orient="horz" pos="2160"/>
        <p:guide pos="2880"/>
        <p:guide pos="40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198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28600" y="685800"/>
            <a:ext cx="64008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34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4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EE8A50C-C469-4B97-960C-8A96AFFE1C73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538199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49275" y="1143000"/>
            <a:ext cx="57594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u="none" strike="noStrike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6937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E8A50C-C469-4B97-960C-8A96AFFE1C73}" type="slidenum">
              <a:rPr lang="en-US" altLang="vi-VN" smtClean="0"/>
              <a:pPr>
                <a:defRPr/>
              </a:pPr>
              <a:t>8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20106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E8A50C-C469-4B97-960C-8A96AFFE1C73}" type="slidenum">
              <a:rPr lang="en-US" altLang="vi-VN" smtClean="0"/>
              <a:pPr>
                <a:defRPr/>
              </a:pPr>
              <a:t>9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1717780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E8A50C-C469-4B97-960C-8A96AFFE1C73}" type="slidenum">
              <a:rPr lang="en-US" altLang="vi-VN" smtClean="0"/>
              <a:pPr>
                <a:defRPr/>
              </a:pPr>
              <a:t>10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359346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E8A50C-C469-4B97-960C-8A96AFFE1C73}" type="slidenum">
              <a:rPr lang="en-US" altLang="vi-VN" smtClean="0"/>
              <a:pPr>
                <a:defRPr/>
              </a:pPr>
              <a:t>11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066142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49275" y="1143000"/>
            <a:ext cx="57594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67544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49275" y="1143000"/>
            <a:ext cx="57594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100" dirty="0" smtClean="0">
              <a:solidFill>
                <a:prstClr val="black"/>
              </a:solidFill>
              <a:latin typeface="ChronicaPro-Mediu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3473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49275" y="1143000"/>
            <a:ext cx="57594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024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400050" y="2803525"/>
            <a:ext cx="2223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2147483646 h 1912"/>
              <a:gd name="T4" fmla="*/ 0 w 1588"/>
              <a:gd name="T5" fmla="*/ 2147483646 h 1912"/>
              <a:gd name="T6" fmla="*/ 0 w 1588"/>
              <a:gd name="T7" fmla="*/ 2147483646 h 1912"/>
              <a:gd name="T8" fmla="*/ 0 w 1588"/>
              <a:gd name="T9" fmla="*/ 2147483646 h 1912"/>
              <a:gd name="T10" fmla="*/ 0 w 1588"/>
              <a:gd name="T11" fmla="*/ 2147483646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240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60120" y="1997076"/>
            <a:ext cx="1088136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920240" y="3886200"/>
            <a:ext cx="896112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E86FBD-4BD2-4884-8CE3-15251E30D500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743531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C60532-8355-4AAE-9C84-8622E2166985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7218092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81160" y="292100"/>
            <a:ext cx="2880360" cy="5727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0080" y="292100"/>
            <a:ext cx="8427720" cy="5727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EE1D1D-1178-4302-96E3-F06EE6FF3BA8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171114575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40080" y="292100"/>
            <a:ext cx="11521440" cy="5727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221DB9-AE21-4F35-B0F5-C8F575038D5C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437449153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1122363"/>
            <a:ext cx="9601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3602038"/>
            <a:ext cx="96012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9556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3206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443" y="1709739"/>
            <a:ext cx="1104138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443" y="4589464"/>
            <a:ext cx="1104138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915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0110" y="1825625"/>
            <a:ext cx="544068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0810" y="1825625"/>
            <a:ext cx="544068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20/2/2025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83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7" y="365126"/>
            <a:ext cx="1104138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1778" y="1681163"/>
            <a:ext cx="541567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1778" y="2505075"/>
            <a:ext cx="541567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80810" y="1681163"/>
            <a:ext cx="544234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80810" y="2505075"/>
            <a:ext cx="544234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20/2/2025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8599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20/2/2025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6571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20/2/2025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157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30922D-BA90-4163-898B-5DC8B019C7F6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72946659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457200"/>
            <a:ext cx="41288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2347" y="987426"/>
            <a:ext cx="648081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057400"/>
            <a:ext cx="412884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20/2/2025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4979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457200"/>
            <a:ext cx="41288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42347" y="987426"/>
            <a:ext cx="648081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057400"/>
            <a:ext cx="412884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20/2/2025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9463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9904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1145" y="365125"/>
            <a:ext cx="276034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0110" y="365125"/>
            <a:ext cx="812101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9134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0120" y="2130426"/>
            <a:ext cx="1088136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0240" y="3886200"/>
            <a:ext cx="896112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4F88F3-3490-455D-AA53-EDF5B386DA56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1689637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F8FC05-8392-41A7-BB95-EAC44F3FB70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7163537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238" y="4406901"/>
            <a:ext cx="1088136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1238" y="2906713"/>
            <a:ext cx="1088136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80C777-E574-49EB-83DF-3BE15E18C87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2775605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0080" y="1600201"/>
            <a:ext cx="56540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7480" y="1600201"/>
            <a:ext cx="56540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4368DE-634E-473B-AD28-4CADC5DBB31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5801451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080" y="1535113"/>
            <a:ext cx="565626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080" y="2174875"/>
            <a:ext cx="565626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03036" y="1535113"/>
            <a:ext cx="565848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03036" y="2174875"/>
            <a:ext cx="565848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54F177-BB83-436D-AC84-CAB4F18F48E0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0997346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6DC21B-B8B1-48D3-A057-9924B01D9321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65538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238" y="4406901"/>
            <a:ext cx="1088136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1238" y="2906713"/>
            <a:ext cx="1088136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08C4AF-DD34-4313-B219-241ABABE0F2A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88679225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036516-9D40-4AA4-97C3-2FF7E659E20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6667549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1" y="273050"/>
            <a:ext cx="42116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5070" y="273051"/>
            <a:ext cx="71564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0081" y="1435101"/>
            <a:ext cx="42116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019498-6759-492F-9A89-40AEF9F8C107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1532279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9203" y="4800600"/>
            <a:ext cx="768096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09203" y="612775"/>
            <a:ext cx="768096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09203" y="5367338"/>
            <a:ext cx="768096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F62DE7-D852-4EC5-87B2-8371345C0173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989855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AD3767-FDDA-41F2-A376-5CF5B47294D7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1848061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81160" y="274639"/>
            <a:ext cx="288036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0080" y="274639"/>
            <a:ext cx="84277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19630A-D2F4-40B6-8438-02BE49C7D5EC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349208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40080" y="274639"/>
            <a:ext cx="1152144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F9FEC3-D444-4F58-A3E0-7C945AFB4666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329771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0080" y="1905000"/>
            <a:ext cx="565404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7480" y="1905000"/>
            <a:ext cx="565404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303B4E-623C-45F7-A959-920ACB1139CB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10310192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274638"/>
            <a:ext cx="1152144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080" y="1535113"/>
            <a:ext cx="565626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080" y="2174875"/>
            <a:ext cx="565626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03036" y="1535113"/>
            <a:ext cx="565848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03036" y="2174875"/>
            <a:ext cx="565848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42F02-63DA-4281-979B-F2BF8AA44CC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8412194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E091F8-D0BB-4F36-BC42-535E9F9CECE6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56970201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4C7689-4073-460D-9B0C-14A648C37B23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76127645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1" y="273050"/>
            <a:ext cx="42116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5070" y="273051"/>
            <a:ext cx="71564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0081" y="1435101"/>
            <a:ext cx="42116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3D71BC-6331-45A3-91D5-AE33DB18FBF1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55238422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9203" y="4800600"/>
            <a:ext cx="768096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09203" y="612775"/>
            <a:ext cx="768096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09203" y="5367338"/>
            <a:ext cx="768096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35B486-9DA0-407D-9DB2-7ED7E368D981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10337272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40080" y="292100"/>
            <a:ext cx="11521440" cy="13843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0080" y="1905000"/>
            <a:ext cx="1152144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13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40080" y="6245225"/>
            <a:ext cx="298704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13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3880" y="6245225"/>
            <a:ext cx="405384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13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74480" y="6245225"/>
            <a:ext cx="298704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E40D0EE-B11E-4B2C-8A4D-212A0E5DEC35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137" r:id="rId1"/>
    <p:sldLayoutId id="2147485115" r:id="rId2"/>
    <p:sldLayoutId id="2147485116" r:id="rId3"/>
    <p:sldLayoutId id="2147485117" r:id="rId4"/>
    <p:sldLayoutId id="2147485118" r:id="rId5"/>
    <p:sldLayoutId id="2147485119" r:id="rId6"/>
    <p:sldLayoutId id="2147485120" r:id="rId7"/>
    <p:sldLayoutId id="2147485121" r:id="rId8"/>
    <p:sldLayoutId id="2147485122" r:id="rId9"/>
    <p:sldLayoutId id="2147485123" r:id="rId10"/>
    <p:sldLayoutId id="2147485124" r:id="rId11"/>
    <p:sldLayoutId id="2147485125" r:id="rId12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anose="020B0604030504040204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anose="020B0604030504040204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0110" y="365126"/>
            <a:ext cx="1104138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10" y="1825625"/>
            <a:ext cx="1104138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0110" y="6356351"/>
            <a:ext cx="28803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20/2/2025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40530" y="6356351"/>
            <a:ext cx="43205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1130" y="6356351"/>
            <a:ext cx="28803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95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99" r:id="rId1"/>
    <p:sldLayoutId id="2147485300" r:id="rId2"/>
    <p:sldLayoutId id="2147485301" r:id="rId3"/>
    <p:sldLayoutId id="2147485302" r:id="rId4"/>
    <p:sldLayoutId id="2147485303" r:id="rId5"/>
    <p:sldLayoutId id="2147485304" r:id="rId6"/>
    <p:sldLayoutId id="2147485305" r:id="rId7"/>
    <p:sldLayoutId id="2147485306" r:id="rId8"/>
    <p:sldLayoutId id="2147485307" r:id="rId9"/>
    <p:sldLayoutId id="2147485308" r:id="rId10"/>
    <p:sldLayoutId id="21474853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40080" y="274638"/>
            <a:ext cx="1152144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0080" y="1600201"/>
            <a:ext cx="1152144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40080" y="6245225"/>
            <a:ext cx="298704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3880" y="6245225"/>
            <a:ext cx="405384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74480" y="6245225"/>
            <a:ext cx="298704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B81B3640-90E2-4820-8B18-9F30DFB49380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985821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11" r:id="rId1"/>
    <p:sldLayoutId id="2147485312" r:id="rId2"/>
    <p:sldLayoutId id="2147485313" r:id="rId3"/>
    <p:sldLayoutId id="2147485314" r:id="rId4"/>
    <p:sldLayoutId id="2147485315" r:id="rId5"/>
    <p:sldLayoutId id="2147485316" r:id="rId6"/>
    <p:sldLayoutId id="2147485317" r:id="rId7"/>
    <p:sldLayoutId id="2147485318" r:id="rId8"/>
    <p:sldLayoutId id="2147485319" r:id="rId9"/>
    <p:sldLayoutId id="2147485320" r:id="rId10"/>
    <p:sldLayoutId id="2147485321" r:id="rId11"/>
    <p:sldLayoutId id="214748532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jpeg"/><Relationship Id="rId5" Type="http://schemas.openxmlformats.org/officeDocument/2006/relationships/image" Target="../media/image7.jp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http://scrapbook.momsbreak.com/School/SchoolHouseFreamRedYellowRoof.jpg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ukhbir Singh Ahluwalia on Twitter: &amp;quot;हर हर महादेव, वन्देमातरम, सत श्री अकाल  डॉक्टर साहिब, खुश रहो स्वस्थ रहो आप का दिन शुभ और मंगलमय हो 🙏🙏🙏…  https://t.co/tL7H4hRG70&amp;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144" y="7257"/>
            <a:ext cx="12819743" cy="685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281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7225565"/>
              </p:ext>
            </p:extLst>
          </p:nvPr>
        </p:nvGraphicFramePr>
        <p:xfrm>
          <a:off x="1080900" y="580837"/>
          <a:ext cx="10915703" cy="58198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6600">
                  <a:extLst>
                    <a:ext uri="{9D8B030D-6E8A-4147-A177-3AD203B41FA5}">
                      <a16:colId xmlns:a16="http://schemas.microsoft.com/office/drawing/2014/main" val="1217793384"/>
                    </a:ext>
                  </a:extLst>
                </a:gridCol>
                <a:gridCol w="7639103">
                  <a:extLst>
                    <a:ext uri="{9D8B030D-6E8A-4147-A177-3AD203B41FA5}">
                      <a16:colId xmlns:a16="http://schemas.microsoft.com/office/drawing/2014/main" val="2590515497"/>
                    </a:ext>
                  </a:extLst>
                </a:gridCol>
              </a:tblGrid>
              <a:tr h="749416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Film’s name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i="1" dirty="0" smtClean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Harry Potter and the Sorcerer's Stone</a:t>
                      </a:r>
                      <a:endParaRPr lang="en-GB" sz="2400" b="1" i="1" dirty="0">
                        <a:solidFill>
                          <a:srgbClr val="FF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870546"/>
                  </a:ext>
                </a:extLst>
              </a:tr>
              <a:tr h="594225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Director</a:t>
                      </a:r>
                      <a:endParaRPr lang="en-GB" sz="2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1811928"/>
                  </a:ext>
                </a:extLst>
              </a:tr>
              <a:tr h="594225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Type of</a:t>
                      </a:r>
                      <a:r>
                        <a:rPr lang="en-US" sz="2400" b="1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film</a:t>
                      </a:r>
                      <a:endParaRPr lang="en-GB" sz="2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9435401"/>
                  </a:ext>
                </a:extLst>
              </a:tr>
              <a:tr h="1025648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Main actor / actress</a:t>
                      </a:r>
                      <a:endParaRPr lang="en-GB" sz="2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5814947"/>
                  </a:ext>
                </a:extLst>
              </a:tr>
              <a:tr h="2262158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Main content</a:t>
                      </a:r>
                      <a:endParaRPr lang="en-GB" sz="2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8835133"/>
                  </a:ext>
                </a:extLst>
              </a:tr>
              <a:tr h="594225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Reviews</a:t>
                      </a:r>
                      <a:endParaRPr lang="en-GB" sz="2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4147045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4698649" y="1968828"/>
            <a:ext cx="13484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  <a:latin typeface="Helvetica Neue"/>
              </a:rPr>
              <a:t> fantasy</a:t>
            </a:r>
            <a:endParaRPr lang="en-US" sz="2400" b="1" dirty="0"/>
          </a:p>
        </p:txBody>
      </p:sp>
      <p:sp>
        <p:nvSpPr>
          <p:cNvPr id="9" name="Rectangle 8"/>
          <p:cNvSpPr/>
          <p:nvPr/>
        </p:nvSpPr>
        <p:spPr>
          <a:xfrm>
            <a:off x="4800600" y="2850136"/>
            <a:ext cx="24929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339933"/>
                </a:solidFill>
                <a:latin typeface="Helvetica Neue"/>
              </a:rPr>
              <a:t>Daniel Radcliffe</a:t>
            </a:r>
            <a:endParaRPr lang="en-US" sz="2400" b="1" dirty="0">
              <a:solidFill>
                <a:srgbClr val="339933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03900" y="1432402"/>
            <a:ext cx="25907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339933"/>
                </a:solidFill>
              </a:rPr>
              <a:t>Chris Columbus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603900" y="3655939"/>
            <a:ext cx="347630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8000"/>
                </a:solidFill>
                <a:latin typeface="Helvetica Neue"/>
              </a:rPr>
              <a:t>A powerful wizard who learns about himself, his family and the bad things happening around him.</a:t>
            </a:r>
            <a:endParaRPr lang="en-US" sz="2400" b="1" dirty="0"/>
          </a:p>
        </p:txBody>
      </p:sp>
      <p:sp>
        <p:nvSpPr>
          <p:cNvPr id="13" name="Rectangle 12"/>
          <p:cNvSpPr/>
          <p:nvPr/>
        </p:nvSpPr>
        <p:spPr>
          <a:xfrm>
            <a:off x="4500838" y="5826704"/>
            <a:ext cx="30925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8000"/>
                </a:solidFill>
                <a:latin typeface="Helvetica Neue"/>
              </a:rPr>
              <a:t> </a:t>
            </a:r>
            <a:r>
              <a:rPr lang="en-US" sz="2400" b="1" dirty="0" smtClean="0">
                <a:solidFill>
                  <a:srgbClr val="008000"/>
                </a:solidFill>
                <a:latin typeface="Helvetica Neue"/>
              </a:rPr>
              <a:t> must-see </a:t>
            </a:r>
            <a:r>
              <a:rPr lang="en-US" sz="2400" b="1" dirty="0">
                <a:solidFill>
                  <a:srgbClr val="008000"/>
                </a:solidFill>
                <a:latin typeface="Helvetica Neue"/>
              </a:rPr>
              <a:t>for teens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271268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451757"/>
            <a:ext cx="3574054" cy="30534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8412" y="2622546"/>
            <a:ext cx="4190999" cy="40830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4322" y="450846"/>
            <a:ext cx="3210848" cy="5111754"/>
          </a:xfrm>
          <a:prstGeom prst="rect">
            <a:avLst/>
          </a:prstGeom>
        </p:spPr>
      </p:pic>
      <p:pic>
        <p:nvPicPr>
          <p:cNvPr id="7" name="Picture 4" descr="Buy Harry Potter &amp;amp; The Sorcerer&amp;#39;s Stone: The Harry Potter Magical Movie  Mode - Microsoft Store">
            <a:extLst>
              <a:ext uri="{FF2B5EF4-FFF2-40B4-BE49-F238E27FC236}">
                <a16:creationId xmlns:a16="http://schemas.microsoft.com/office/drawing/2014/main" id="{DC9092F0-E244-48EA-9010-2A2A7C403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13" y="3733800"/>
            <a:ext cx="3752965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65976" y="685800"/>
            <a:ext cx="3139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</a:rPr>
              <a:t>Vinh</a:t>
            </a:r>
            <a:r>
              <a:rPr lang="en-US" sz="3600" b="1" dirty="0" smtClean="0">
                <a:solidFill>
                  <a:srgbClr val="FF0000"/>
                </a:solidFill>
              </a:rPr>
              <a:t> Centre Cinema  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28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3457413"/>
              </p:ext>
            </p:extLst>
          </p:nvPr>
        </p:nvGraphicFramePr>
        <p:xfrm>
          <a:off x="4837297" y="40222"/>
          <a:ext cx="7755264" cy="66267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6555">
                  <a:extLst>
                    <a:ext uri="{9D8B030D-6E8A-4147-A177-3AD203B41FA5}">
                      <a16:colId xmlns:a16="http://schemas.microsoft.com/office/drawing/2014/main" val="1217793384"/>
                    </a:ext>
                  </a:extLst>
                </a:gridCol>
                <a:gridCol w="4678709">
                  <a:extLst>
                    <a:ext uri="{9D8B030D-6E8A-4147-A177-3AD203B41FA5}">
                      <a16:colId xmlns:a16="http://schemas.microsoft.com/office/drawing/2014/main" val="2590515497"/>
                    </a:ext>
                  </a:extLst>
                </a:gridCol>
              </a:tblGrid>
              <a:tr h="568047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Film’s name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i="1" dirty="0" smtClean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Spider man</a:t>
                      </a:r>
                      <a:endParaRPr lang="en-GB" sz="2400" b="1" i="1" dirty="0">
                        <a:solidFill>
                          <a:srgbClr val="FF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870546"/>
                  </a:ext>
                </a:extLst>
              </a:tr>
              <a:tr h="568047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Director</a:t>
                      </a:r>
                      <a:endParaRPr lang="en-GB" sz="2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Jon Watt</a:t>
                      </a:r>
                      <a:endParaRPr lang="en-GB" sz="24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1811928"/>
                  </a:ext>
                </a:extLst>
              </a:tr>
              <a:tr h="568047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Type of</a:t>
                      </a:r>
                      <a:r>
                        <a:rPr lang="en-US" sz="2400" b="1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film</a:t>
                      </a:r>
                      <a:endParaRPr lang="en-GB" sz="2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Action</a:t>
                      </a:r>
                      <a:r>
                        <a:rPr lang="en-US" sz="2400" b="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Film</a:t>
                      </a:r>
                      <a:endParaRPr lang="en-GB" sz="24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9435401"/>
                  </a:ext>
                </a:extLst>
              </a:tr>
              <a:tr h="1035851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Main actor / actress</a:t>
                      </a:r>
                      <a:endParaRPr lang="en-GB" sz="2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Tom Holland</a:t>
                      </a:r>
                      <a:endParaRPr lang="en-GB" sz="24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5814947"/>
                  </a:ext>
                </a:extLst>
              </a:tr>
              <a:tr h="1971459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Main content</a:t>
                      </a:r>
                      <a:endParaRPr lang="en-GB" sz="2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About</a:t>
                      </a:r>
                      <a:r>
                        <a:rPr lang="en-US" sz="2400" b="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a </a:t>
                      </a:r>
                      <a:r>
                        <a:rPr lang="en-US" sz="2400" b="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hero who is a powerful spider-man that must shoulder the mission of fighting to protect the humanity.</a:t>
                      </a:r>
                      <a:endParaRPr lang="en-GB" sz="24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8835133"/>
                  </a:ext>
                </a:extLst>
              </a:tr>
              <a:tr h="568047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Reviews</a:t>
                      </a:r>
                      <a:endParaRPr lang="en-GB" sz="2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gripping </a:t>
                      </a:r>
                      <a:r>
                        <a:rPr lang="en-US" sz="2400" b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and interesting</a:t>
                      </a:r>
                      <a:endParaRPr lang="en-GB" sz="24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4147045"/>
                  </a:ext>
                </a:extLst>
              </a:tr>
              <a:tr h="779178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Time</a:t>
                      </a:r>
                      <a:endParaRPr lang="en-GB" sz="2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4.30</a:t>
                      </a:r>
                      <a:r>
                        <a:rPr lang="en-US" sz="2400" b="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="0" baseline="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p.m</a:t>
                      </a:r>
                      <a:r>
                        <a:rPr lang="en-US" sz="2400" b="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="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and 8.30 </a:t>
                      </a:r>
                      <a:r>
                        <a:rPr lang="en-US" sz="2400" b="0" baseline="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p.m</a:t>
                      </a:r>
                      <a:r>
                        <a:rPr lang="en-US" sz="2400" b="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daily</a:t>
                      </a:r>
                      <a:endParaRPr lang="en-GB" sz="24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457958"/>
                  </a:ext>
                </a:extLst>
              </a:tr>
              <a:tr h="568047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Place</a:t>
                      </a:r>
                      <a:endParaRPr lang="en-GB" sz="2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Vinh</a:t>
                      </a:r>
                      <a:r>
                        <a:rPr lang="en-US" sz="2400" b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Centre Cinema</a:t>
                      </a:r>
                      <a:endParaRPr lang="en-GB" sz="24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6809202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933784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prstClr val="white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3" name="Rectangle 2"/>
          <p:cNvSpPr/>
          <p:nvPr/>
        </p:nvSpPr>
        <p:spPr>
          <a:xfrm>
            <a:off x="167764" y="206373"/>
            <a:ext cx="426903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eaLnBrk="1" fontAlgn="auto" hangingPunct="1">
              <a:spcBef>
                <a:spcPts val="0"/>
              </a:spcBef>
              <a:spcAft>
                <a:spcPts val="1200"/>
              </a:spcAft>
            </a:pPr>
            <a:r>
              <a:rPr lang="en-US" sz="2400" b="1" dirty="0" smtClean="0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Example: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1200"/>
              </a:spcAft>
            </a:pPr>
            <a:r>
              <a:rPr lang="en-US" sz="2400" b="1" dirty="0" smtClean="0">
                <a:solidFill>
                  <a:srgbClr val="ED7D3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sz="2400" b="1" dirty="0">
                <a:solidFill>
                  <a:srgbClr val="ED7D3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400" dirty="0">
                <a:solidFill>
                  <a:srgbClr val="24202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How about seeing a film this </a:t>
            </a:r>
            <a:r>
              <a:rPr lang="en-US" sz="2400" dirty="0" smtClean="0">
                <a:solidFill>
                  <a:srgbClr val="24202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evening?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1200"/>
              </a:spcAft>
            </a:pPr>
            <a:r>
              <a:rPr lang="en-US" sz="2400" b="1" dirty="0" smtClean="0">
                <a:solidFill>
                  <a:srgbClr val="ED7D3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en-US" sz="2400" b="1" dirty="0">
                <a:solidFill>
                  <a:srgbClr val="ED7D3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400" dirty="0">
                <a:solidFill>
                  <a:srgbClr val="24202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That’s a great </a:t>
            </a:r>
            <a:r>
              <a:rPr lang="en-US" sz="2400" dirty="0" smtClean="0">
                <a:solidFill>
                  <a:srgbClr val="24202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idea. What film shall we see?  </a:t>
            </a:r>
            <a:endParaRPr lang="en-US" sz="2400" dirty="0">
              <a:solidFill>
                <a:prstClr val="black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67764" y="2654838"/>
            <a:ext cx="4122135" cy="637242"/>
            <a:chOff x="157073" y="2302753"/>
            <a:chExt cx="4090637" cy="644268"/>
          </a:xfrm>
        </p:grpSpPr>
        <p:sp>
          <p:nvSpPr>
            <p:cNvPr id="15" name="Line Callout 1 14"/>
            <p:cNvSpPr/>
            <p:nvPr/>
          </p:nvSpPr>
          <p:spPr>
            <a:xfrm flipH="1">
              <a:off x="719346" y="2302753"/>
              <a:ext cx="3528364" cy="621702"/>
            </a:xfrm>
            <a:prstGeom prst="borderCallout1">
              <a:avLst>
                <a:gd name="adj1" fmla="val 25870"/>
                <a:gd name="adj2" fmla="val -20"/>
                <a:gd name="adj3" fmla="val -376981"/>
                <a:gd name="adj4" fmla="val -107689"/>
              </a:avLst>
            </a:prstGeom>
            <a:solidFill>
              <a:srgbClr val="FFFF00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i="1" dirty="0" smtClean="0">
                  <a:solidFill>
                    <a:srgbClr val="24202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Spider man.</a:t>
              </a:r>
              <a:endParaRPr lang="en-US" sz="2000" i="1" dirty="0">
                <a:solidFill>
                  <a:srgbClr val="24202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57073" y="2418032"/>
              <a:ext cx="555492" cy="52898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b="1" cap="none" spc="0" dirty="0" smtClean="0">
                  <a:ln w="12700" cmpd="sng">
                    <a:noFill/>
                    <a:prstDash val="solid"/>
                  </a:ln>
                  <a:solidFill>
                    <a:srgbClr val="FF6600"/>
                  </a:solidFill>
                  <a:effectLst/>
                </a:rPr>
                <a:t>A:</a:t>
              </a:r>
              <a:endParaRPr lang="en-US" b="1" cap="none" spc="0" dirty="0">
                <a:ln w="12700" cmpd="sng">
                  <a:noFill/>
                  <a:prstDash val="solid"/>
                </a:ln>
                <a:solidFill>
                  <a:srgbClr val="FF6600"/>
                </a:solidFill>
                <a:effectLst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4229" y="100074"/>
            <a:ext cx="2570989" cy="2833502"/>
          </a:xfrm>
          <a:prstGeom prst="rect">
            <a:avLst/>
          </a:prstGeom>
        </p:spPr>
      </p:pic>
      <p:sp>
        <p:nvSpPr>
          <p:cNvPr id="14" name="Line Callout 1 13"/>
          <p:cNvSpPr/>
          <p:nvPr/>
        </p:nvSpPr>
        <p:spPr>
          <a:xfrm>
            <a:off x="228600" y="4314835"/>
            <a:ext cx="3604814" cy="644613"/>
          </a:xfrm>
          <a:prstGeom prst="borderCallout1">
            <a:avLst>
              <a:gd name="adj1" fmla="val 21545"/>
              <a:gd name="adj2" fmla="val 99722"/>
              <a:gd name="adj3" fmla="val 190764"/>
              <a:gd name="adj4" fmla="val 127031"/>
            </a:avLst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B:</a:t>
            </a:r>
            <a:r>
              <a:rPr lang="en-US" sz="24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What time does it start?</a:t>
            </a:r>
            <a:endParaRPr lang="en-US" sz="2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Line Callout 1 17"/>
          <p:cNvSpPr/>
          <p:nvPr/>
        </p:nvSpPr>
        <p:spPr>
          <a:xfrm>
            <a:off x="228600" y="5442313"/>
            <a:ext cx="3604814" cy="558433"/>
          </a:xfrm>
          <a:prstGeom prst="borderCallout1">
            <a:avLst>
              <a:gd name="adj1" fmla="val 21545"/>
              <a:gd name="adj2" fmla="val 99722"/>
              <a:gd name="adj3" fmla="val 158694"/>
              <a:gd name="adj4" fmla="val 126929"/>
            </a:avLst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B:</a:t>
            </a:r>
            <a:r>
              <a:rPr lang="en-US" sz="24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Where is it?</a:t>
            </a:r>
            <a:endParaRPr lang="en-US" sz="2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2779" y="3510559"/>
            <a:ext cx="3695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……………..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6148613"/>
            <a:ext cx="38422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</a:t>
            </a:r>
            <a:r>
              <a:rPr lang="en-US" dirty="0" smtClean="0"/>
              <a:t>: See you tonight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067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iếng Anh 6 Tập 1 - Global Success - UNIT 3 MY FRIENDS - SKILLS 2 - 1 What  are the students doing in each picture? | Sách Mềm">
            <a:extLst>
              <a:ext uri="{FF2B5EF4-FFF2-40B4-BE49-F238E27FC236}">
                <a16:creationId xmlns:a16="http://schemas.microsoft.com/office/drawing/2014/main" id="{B5998390-8B0E-494F-A3A4-25EC5739C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16" y="686562"/>
            <a:ext cx="2689222" cy="1928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8D3D10D-285F-46AE-9AFC-806896AAE77B}"/>
              </a:ext>
            </a:extLst>
          </p:cNvPr>
          <p:cNvSpPr txBox="1"/>
          <p:nvPr/>
        </p:nvSpPr>
        <p:spPr>
          <a:xfrm>
            <a:off x="268514" y="2778738"/>
            <a:ext cx="6781800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1200"/>
              </a:spcAft>
            </a:pPr>
            <a:r>
              <a:rPr lang="en-US" sz="2400" i="1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Spider Man </a:t>
            </a:r>
            <a:r>
              <a:rPr lang="en-US" sz="2400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is </a:t>
            </a:r>
            <a:r>
              <a:rPr lang="en-US" sz="2400" dirty="0" smtClean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on </a:t>
            </a:r>
            <a:r>
              <a:rPr lang="en-US" sz="2400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at </a:t>
            </a:r>
            <a:r>
              <a:rPr lang="en-US" sz="2400" dirty="0" err="1" smtClean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Vinh</a:t>
            </a:r>
            <a:r>
              <a:rPr lang="en-US" sz="2400" dirty="0" smtClean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Centre Cinema </a:t>
            </a:r>
            <a:r>
              <a:rPr lang="en-US" sz="2400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at </a:t>
            </a:r>
            <a:r>
              <a:rPr lang="en-US" sz="2400" dirty="0" smtClean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………and ………..every day</a:t>
            </a:r>
            <a:r>
              <a:rPr lang="en-US" sz="2400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eaLnBrk="1" fontAlgn="auto" hangingPunct="1">
              <a:spcBef>
                <a:spcPts val="0"/>
              </a:spcBef>
              <a:spcAft>
                <a:spcPts val="1200"/>
              </a:spcAft>
            </a:pPr>
            <a:r>
              <a:rPr lang="en-US" sz="2400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It’s a/ an _ _ _ _ _ _ _ _ _ _ _ _ _.</a:t>
            </a:r>
          </a:p>
          <a:p>
            <a:pPr eaLnBrk="1" fontAlgn="auto" hangingPunct="1">
              <a:spcBef>
                <a:spcPts val="0"/>
              </a:spcBef>
              <a:spcAft>
                <a:spcPts val="1200"/>
              </a:spcAft>
            </a:pPr>
            <a:r>
              <a:rPr lang="en-US" sz="2400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The main actor is</a:t>
            </a:r>
            <a:r>
              <a:rPr lang="en-US" sz="2400" dirty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_ _ _ _ _ _ _ _ _ _ _ _ </a:t>
            </a:r>
            <a:r>
              <a:rPr lang="en-US" sz="2400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_.</a:t>
            </a:r>
          </a:p>
          <a:p>
            <a:pPr eaLnBrk="1" fontAlgn="auto" hangingPunct="1">
              <a:spcBef>
                <a:spcPts val="0"/>
              </a:spcBef>
              <a:spcAft>
                <a:spcPts val="1200"/>
              </a:spcAft>
            </a:pPr>
            <a:r>
              <a:rPr lang="en-US" sz="2400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It’s about</a:t>
            </a:r>
            <a:r>
              <a:rPr lang="en-US" sz="2400" dirty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_ _ _ _ _ _ _ _ _ _ _ _ </a:t>
            </a:r>
            <a:r>
              <a:rPr lang="en-US" sz="2400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_.</a:t>
            </a:r>
          </a:p>
          <a:p>
            <a:pPr eaLnBrk="1" fontAlgn="auto" hangingPunct="1">
              <a:spcBef>
                <a:spcPts val="0"/>
              </a:spcBef>
              <a:spcAft>
                <a:spcPts val="1200"/>
              </a:spcAft>
            </a:pPr>
            <a:r>
              <a:rPr lang="en-US" sz="2400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People say</a:t>
            </a:r>
            <a:r>
              <a:rPr lang="en-US" sz="2400" dirty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_ _ _ _ _ _ _ _ _ _ _ _ _.</a:t>
            </a:r>
          </a:p>
        </p:txBody>
      </p:sp>
      <p:sp>
        <p:nvSpPr>
          <p:cNvPr id="19" name="Google Shape;336;p20"/>
          <p:cNvSpPr txBox="1"/>
          <p:nvPr/>
        </p:nvSpPr>
        <p:spPr>
          <a:xfrm>
            <a:off x="0" y="0"/>
            <a:ext cx="1206276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b="1" kern="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</a:t>
            </a:r>
            <a:r>
              <a:rPr lang="en-US" b="1" kern="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alk </a:t>
            </a:r>
            <a:r>
              <a:rPr lang="en-US" b="1" kern="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about the </a:t>
            </a:r>
            <a:r>
              <a:rPr lang="en-US" b="1" kern="0" dirty="0" err="1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favourite</a:t>
            </a:r>
            <a:r>
              <a:rPr lang="en-US" b="1" kern="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films</a:t>
            </a:r>
            <a:endParaRPr lang="en-US" b="1" kern="0" dirty="0">
              <a:solidFill>
                <a:srgbClr val="000000"/>
              </a:solidFill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5770806"/>
              </p:ext>
            </p:extLst>
          </p:nvPr>
        </p:nvGraphicFramePr>
        <p:xfrm>
          <a:off x="7086600" y="25400"/>
          <a:ext cx="5562600" cy="64674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3751">
                  <a:extLst>
                    <a:ext uri="{9D8B030D-6E8A-4147-A177-3AD203B41FA5}">
                      <a16:colId xmlns:a16="http://schemas.microsoft.com/office/drawing/2014/main" val="1217793384"/>
                    </a:ext>
                  </a:extLst>
                </a:gridCol>
                <a:gridCol w="3798849">
                  <a:extLst>
                    <a:ext uri="{9D8B030D-6E8A-4147-A177-3AD203B41FA5}">
                      <a16:colId xmlns:a16="http://schemas.microsoft.com/office/drawing/2014/main" val="2590515497"/>
                    </a:ext>
                  </a:extLst>
                </a:gridCol>
              </a:tblGrid>
              <a:tr h="555867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Film’s name</a:t>
                      </a:r>
                      <a:endParaRPr lang="en-GB" sz="20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i="1" dirty="0" smtClean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Spider man</a:t>
                      </a:r>
                      <a:endParaRPr lang="en-GB" sz="2000" b="1" i="1" dirty="0">
                        <a:solidFill>
                          <a:srgbClr val="FF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870546"/>
                  </a:ext>
                </a:extLst>
              </a:tr>
              <a:tr h="555867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Director</a:t>
                      </a:r>
                      <a:endParaRPr lang="en-GB" sz="2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Jon Watt</a:t>
                      </a:r>
                      <a:endParaRPr lang="en-GB" sz="20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1811928"/>
                  </a:ext>
                </a:extLst>
              </a:tr>
              <a:tr h="555867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Type of</a:t>
                      </a:r>
                      <a:r>
                        <a:rPr lang="en-US" sz="2000" b="1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film</a:t>
                      </a:r>
                      <a:endParaRPr lang="en-GB" sz="2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Action</a:t>
                      </a:r>
                      <a:r>
                        <a:rPr lang="en-US" sz="2000" b="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Film</a:t>
                      </a:r>
                      <a:endParaRPr lang="en-GB" sz="20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9435401"/>
                  </a:ext>
                </a:extLst>
              </a:tr>
              <a:tr h="959441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Main actor / actress</a:t>
                      </a:r>
                      <a:endParaRPr lang="en-GB" sz="2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Tom Holland</a:t>
                      </a:r>
                      <a:endParaRPr lang="en-GB" sz="20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5814947"/>
                  </a:ext>
                </a:extLst>
              </a:tr>
              <a:tr h="1769236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Main content</a:t>
                      </a:r>
                      <a:endParaRPr lang="en-GB" sz="2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About</a:t>
                      </a:r>
                      <a:r>
                        <a:rPr lang="en-US" sz="2000" b="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a </a:t>
                      </a:r>
                      <a:r>
                        <a:rPr lang="en-US" sz="2000" b="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hero who is a powerful spider-man that must shoulder the mission of fighting to protect humanity.</a:t>
                      </a:r>
                      <a:endParaRPr lang="en-GB" sz="20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8835133"/>
                  </a:ext>
                </a:extLst>
              </a:tr>
              <a:tr h="555867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Reviews</a:t>
                      </a:r>
                      <a:endParaRPr lang="en-GB" sz="2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gripping </a:t>
                      </a:r>
                      <a:r>
                        <a:rPr lang="en-US" sz="2000" b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and interesting</a:t>
                      </a:r>
                      <a:endParaRPr lang="en-GB" sz="20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4147045"/>
                  </a:ext>
                </a:extLst>
              </a:tr>
              <a:tr h="959441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Time</a:t>
                      </a:r>
                      <a:endParaRPr lang="en-GB" sz="2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4.30</a:t>
                      </a:r>
                      <a:r>
                        <a:rPr lang="en-US" sz="2000" b="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p.m</a:t>
                      </a:r>
                      <a:r>
                        <a:rPr lang="en-US" sz="2000" b="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and 8.30 </a:t>
                      </a:r>
                      <a:r>
                        <a:rPr lang="en-US" sz="2000" b="0" baseline="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p.m</a:t>
                      </a:r>
                      <a:r>
                        <a:rPr lang="en-US" sz="2000" b="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daily</a:t>
                      </a:r>
                      <a:endParaRPr lang="en-GB" sz="20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457958"/>
                  </a:ext>
                </a:extLst>
              </a:tr>
              <a:tr h="555867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Place</a:t>
                      </a:r>
                      <a:endParaRPr lang="en-GB" sz="2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Vinh</a:t>
                      </a:r>
                      <a:r>
                        <a:rPr lang="en-US" sz="2000" b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Centre Cinema</a:t>
                      </a:r>
                      <a:endParaRPr lang="en-GB" sz="20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68092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5755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45629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57824" y="1464116"/>
            <a:ext cx="858073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1" dirty="0" smtClean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have you learnt? </a:t>
            </a:r>
            <a:endParaRPr lang="en-US" sz="3600" b="1" dirty="0">
              <a:solidFill>
                <a:prstClr val="black"/>
              </a:solidFill>
              <a:effectLst>
                <a:glow rad="88900">
                  <a:prstClr val="white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Topic Talk About Your Favorite Film IELTS - Từ Vựng Bài Mẫu - TuhocIELTS.vn">
            <a:extLst>
              <a:ext uri="{FF2B5EF4-FFF2-40B4-BE49-F238E27FC236}">
                <a16:creationId xmlns:a16="http://schemas.microsoft.com/office/drawing/2014/main" id="{FE446A52-A108-4EF3-9A63-8C01C7F33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425" y="2709747"/>
            <a:ext cx="4548264" cy="30736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3070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scrapbook.momsbreak.com/School/SchoolHouseFreamRedYellowRoof.jpg"/>
          <p:cNvPicPr>
            <a:picLocks noGrp="1" noChangeAspect="1" noChangeArrowheads="1"/>
          </p:cNvPicPr>
          <p:nvPr>
            <p:ph type="title"/>
          </p:nvPr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7"/>
          <a:stretch>
            <a:fillRect/>
          </a:stretch>
        </p:blipFill>
        <p:spPr>
          <a:xfrm>
            <a:off x="304800" y="235858"/>
            <a:ext cx="12192000" cy="653142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2554514" y="2772833"/>
            <a:ext cx="770285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685800" lvl="1" indent="-250825" defTabSz="870875"/>
            <a:r>
              <a:rPr lang="en-US" sz="32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- Learn new words by heart.</a:t>
            </a:r>
          </a:p>
          <a:p>
            <a:pPr marL="685800" lvl="1" indent="-250825" defTabSz="870875"/>
            <a:r>
              <a:rPr lang="en-US" sz="32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- Practice the tasks 4, 5 more.</a:t>
            </a:r>
            <a:endParaRPr lang="en-US" sz="3200" dirty="0">
              <a:solidFill>
                <a:srgbClr val="00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85800" lvl="1" indent="-250825" defTabSz="870875"/>
            <a:r>
              <a:rPr lang="en-US" sz="32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- Prepare </a:t>
            </a:r>
            <a:r>
              <a:rPr lang="en-US" sz="320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Unit 8: SKILLS 2. </a:t>
            </a:r>
            <a:r>
              <a:rPr lang="en-US" sz="320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P89</a:t>
            </a:r>
            <a:endParaRPr lang="en-US" sz="3200" dirty="0">
              <a:solidFill>
                <a:srgbClr val="00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3454400" y="2013860"/>
            <a:ext cx="52832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870875">
              <a:spcBef>
                <a:spcPct val="50000"/>
              </a:spcBef>
            </a:pPr>
            <a:r>
              <a:rPr lang="en-US" sz="4400" b="1" dirty="0">
                <a:solidFill>
                  <a:srgbClr val="000000"/>
                </a:solidFill>
                <a:latin typeface="Rockwell" pitchFamily="18" charset="0"/>
                <a:sym typeface="Wingdings" pitchFamily="2" charset="2"/>
              </a:rPr>
              <a:t>.</a:t>
            </a:r>
            <a:r>
              <a:rPr lang="en-US" sz="3600" b="1" dirty="0">
                <a:solidFill>
                  <a:srgbClr val="000000"/>
                </a:solidFill>
                <a:latin typeface="Rockwell" pitchFamily="18" charset="0"/>
                <a:sym typeface="Wingdings" pitchFamily="2" charset="2"/>
              </a:rPr>
              <a:t> </a:t>
            </a:r>
            <a:r>
              <a:rPr lang="en-US" sz="3600" b="1" u="sng" dirty="0">
                <a:solidFill>
                  <a:srgbClr val="000000"/>
                </a:solidFill>
                <a:latin typeface="Rockwell" pitchFamily="18" charset="0"/>
              </a:rPr>
              <a:t>HOMEWORK:</a:t>
            </a:r>
          </a:p>
        </p:txBody>
      </p:sp>
    </p:spTree>
    <p:extLst>
      <p:ext uri="{BB962C8B-B14F-4D97-AF65-F5344CB8AC3E}">
        <p14:creationId xmlns:p14="http://schemas.microsoft.com/office/powerpoint/2010/main" val="3658060076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2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7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8" name="Picture 6" descr="Alex Parker - Goodbye (Lyrics)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8016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96256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32697301145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53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40608" y="5386304"/>
            <a:ext cx="118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prstClr val="white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346440" y="1550641"/>
            <a:ext cx="3730760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652" y="1184334"/>
            <a:ext cx="1344559" cy="127769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099212" y="1637854"/>
            <a:ext cx="2888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LESSON 5: SKILLS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1"/>
            <a:ext cx="12192000" cy="13039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348" y="172218"/>
            <a:ext cx="855823" cy="8488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85716" y="237708"/>
            <a:ext cx="118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prstClr val="white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31950" y="229764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prstClr val="white"/>
                </a:solidFill>
                <a:latin typeface="Myriad Pro" pitchFamily="34" charset="0"/>
              </a:rPr>
              <a:t>FILMS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40038" y="190030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prstClr val="white"/>
                </a:solidFill>
                <a:latin typeface="Myriad Pro" pitchFamily="34" charset="0"/>
              </a:rPr>
              <a:t>8</a:t>
            </a:r>
          </a:p>
        </p:txBody>
      </p:sp>
      <p:sp>
        <p:nvSpPr>
          <p:cNvPr id="2" name="Rectangle 1"/>
          <p:cNvSpPr/>
          <p:nvPr/>
        </p:nvSpPr>
        <p:spPr>
          <a:xfrm>
            <a:off x="3754651" y="5926773"/>
            <a:ext cx="2245462" cy="58165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white"/>
                </a:solidFill>
                <a:latin typeface="Calibri" panose="020F0502020204030204"/>
              </a:rPr>
              <a:t>READING</a:t>
            </a:r>
            <a:endParaRPr lang="en-GB" sz="3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04038" y="5922239"/>
            <a:ext cx="2040430" cy="5816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SPEAKING</a:t>
            </a:r>
            <a:endParaRPr lang="en-GB" sz="16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0" name="Picture 4" descr="Buy Harry Potter &amp;amp; The Sorcerer&amp;#39;s Stone: The Harry Potter Magical Movie  Mode - Microsoft Stor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719" y="2578604"/>
            <a:ext cx="2178143" cy="3151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076" y="2549240"/>
            <a:ext cx="2308249" cy="311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12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295400" y="599380"/>
            <a:ext cx="10013830" cy="4650922"/>
            <a:chOff x="12940" y="911678"/>
            <a:chExt cx="10274060" cy="5103413"/>
          </a:xfrm>
        </p:grpSpPr>
        <p:pic>
          <p:nvPicPr>
            <p:cNvPr id="1026" name="Picture 2" descr="My Top 10 Fantasy Films by TD-Camper on DeviantArt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8" t="58774" r="60157"/>
            <a:stretch/>
          </p:blipFill>
          <p:spPr bwMode="auto">
            <a:xfrm>
              <a:off x="12940" y="911678"/>
              <a:ext cx="6845060" cy="51034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My Top 10 Fantasy Films by TD-Camper on DeviantArt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636" t="19060" r="20303" b="39714"/>
            <a:stretch/>
          </p:blipFill>
          <p:spPr bwMode="auto">
            <a:xfrm>
              <a:off x="6774700" y="911678"/>
              <a:ext cx="3512300" cy="51034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Google Shape;336;p20"/>
          <p:cNvSpPr txBox="1"/>
          <p:nvPr/>
        </p:nvSpPr>
        <p:spPr>
          <a:xfrm>
            <a:off x="738836" y="76200"/>
            <a:ext cx="1206276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b="1" kern="0" dirty="0" smtClean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Discuss </a:t>
            </a:r>
            <a:r>
              <a:rPr lang="en-US" b="1" kern="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the following questions.</a:t>
            </a:r>
          </a:p>
        </p:txBody>
      </p:sp>
      <p:sp>
        <p:nvSpPr>
          <p:cNvPr id="17" name="Chevron 16">
            <a:extLst>
              <a:ext uri="{FF2B5EF4-FFF2-40B4-BE49-F238E27FC236}">
                <a16:creationId xmlns:a16="http://schemas.microsoft.com/office/drawing/2014/main" id="{79EC0F2E-0109-4B15-8856-E6BADDA3B548}"/>
              </a:ext>
            </a:extLst>
          </p:cNvPr>
          <p:cNvSpPr/>
          <p:nvPr/>
        </p:nvSpPr>
        <p:spPr>
          <a:xfrm>
            <a:off x="5508452" y="5453056"/>
            <a:ext cx="4754880" cy="646331"/>
          </a:xfrm>
          <a:prstGeom prst="chevron">
            <a:avLst>
              <a:gd name="adj" fmla="val 31314"/>
            </a:avLst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3600" b="1" dirty="0" smtClean="0">
                <a:solidFill>
                  <a:srgbClr val="0000FF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Do you like fantasies?</a:t>
            </a:r>
            <a:endParaRPr lang="en-US" sz="3600" dirty="0">
              <a:solidFill>
                <a:srgbClr val="0000F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8" name="Chevron 17">
            <a:extLst>
              <a:ext uri="{FF2B5EF4-FFF2-40B4-BE49-F238E27FC236}">
                <a16:creationId xmlns:a16="http://schemas.microsoft.com/office/drawing/2014/main" id="{79EC0F2E-0109-4B15-8856-E6BADDA3B548}"/>
              </a:ext>
            </a:extLst>
          </p:cNvPr>
          <p:cNvSpPr/>
          <p:nvPr/>
        </p:nvSpPr>
        <p:spPr>
          <a:xfrm>
            <a:off x="6576121" y="6162683"/>
            <a:ext cx="4754880" cy="646331"/>
          </a:xfrm>
          <a:prstGeom prst="chevron">
            <a:avLst>
              <a:gd name="adj" fmla="val 31314"/>
            </a:avLst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3600" b="1" dirty="0" smtClean="0">
                <a:solidFill>
                  <a:srgbClr val="0000FF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Why or why not?</a:t>
            </a:r>
            <a:endParaRPr lang="en-US" sz="3600" dirty="0">
              <a:solidFill>
                <a:srgbClr val="0000F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9" name="Chevron 8">
            <a:extLst>
              <a:ext uri="{FF2B5EF4-FFF2-40B4-BE49-F238E27FC236}">
                <a16:creationId xmlns:a16="http://schemas.microsoft.com/office/drawing/2014/main" id="{79EC0F2E-0109-4B15-8856-E6BADDA3B548}"/>
              </a:ext>
            </a:extLst>
          </p:cNvPr>
          <p:cNvSpPr/>
          <p:nvPr/>
        </p:nvSpPr>
        <p:spPr>
          <a:xfrm>
            <a:off x="738836" y="5129890"/>
            <a:ext cx="2667000" cy="646331"/>
          </a:xfrm>
          <a:prstGeom prst="chevron">
            <a:avLst>
              <a:gd name="adj" fmla="val 31314"/>
            </a:avLst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3600" b="1" dirty="0" smtClean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Segoe UI Light" panose="020B0502040204020203" pitchFamily="34" charset="0"/>
              </a:rPr>
              <a:t>Fantasies</a:t>
            </a:r>
            <a:endParaRPr lang="en-US" sz="3600" b="1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801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226510" y="329437"/>
            <a:ext cx="7003473" cy="6705600"/>
            <a:chOff x="152400" y="0"/>
            <a:chExt cx="12649200" cy="6769596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2400" y="0"/>
              <a:ext cx="12649200" cy="6769596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2"/>
            <a:srcRect l="16868" t="3376" r="4820" b="86493"/>
            <a:stretch/>
          </p:blipFill>
          <p:spPr>
            <a:xfrm>
              <a:off x="453606" y="228600"/>
              <a:ext cx="12001500" cy="6324600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485539" y="610136"/>
            <a:ext cx="6485413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2000" i="1" dirty="0" smtClean="0"/>
              <a:t>Mon, Apr 20th</a:t>
            </a:r>
          </a:p>
          <a:p>
            <a:pPr algn="just">
              <a:spcAft>
                <a:spcPts val="1200"/>
              </a:spcAft>
            </a:pPr>
            <a:r>
              <a:rPr lang="en-US" sz="2000" i="1" dirty="0" smtClean="0"/>
              <a:t>Harry </a:t>
            </a:r>
            <a:r>
              <a:rPr lang="en-US" sz="2000" i="1" dirty="0"/>
              <a:t>Potter and the Sorcerer's Stone</a:t>
            </a:r>
            <a:r>
              <a:rPr lang="en-US" sz="2000" dirty="0"/>
              <a:t> is a fantasy. Its director is Chris Columbus. It is the first of the Harry Potter film </a:t>
            </a:r>
            <a:r>
              <a:rPr lang="en-US" sz="2000" dirty="0" smtClean="0"/>
              <a:t>                        </a:t>
            </a:r>
            <a:endParaRPr lang="en-US" sz="2000" dirty="0"/>
          </a:p>
          <a:p>
            <a:pPr algn="just">
              <a:spcAft>
                <a:spcPts val="1200"/>
              </a:spcAft>
            </a:pPr>
            <a:r>
              <a:rPr lang="en-US" sz="2000" dirty="0"/>
              <a:t>Daniel Radcliffe is one of the stars in the film.</a:t>
            </a:r>
          </a:p>
          <a:p>
            <a:pPr algn="just">
              <a:spcAft>
                <a:spcPts val="1200"/>
              </a:spcAft>
            </a:pPr>
            <a:r>
              <a:rPr lang="en-US" sz="2000" dirty="0" smtClean="0"/>
              <a:t>The film tells the story of Harry Potter. He's a powerful                He is a student at a school for wizards and learns about himself, his family, and the bad things happening around him.</a:t>
            </a:r>
          </a:p>
          <a:p>
            <a:pPr algn="just">
              <a:spcAft>
                <a:spcPts val="1200"/>
              </a:spcAft>
            </a:pPr>
            <a:r>
              <a:rPr lang="en-US" sz="2000" dirty="0" smtClean="0"/>
              <a:t>The </a:t>
            </a:r>
            <a:r>
              <a:rPr lang="en-US" sz="2000" dirty="0"/>
              <a:t>film received a lot of good reviews. People say it's a </a:t>
            </a:r>
            <a:r>
              <a:rPr lang="en-US" sz="2000" dirty="0" smtClean="0"/>
              <a:t>      </a:t>
            </a:r>
            <a:r>
              <a:rPr lang="en-US" sz="2000" dirty="0"/>
              <a:t> for teens. I agree because the story is </a:t>
            </a:r>
            <a:r>
              <a:rPr lang="en-US" sz="2000" dirty="0" smtClean="0"/>
              <a:t>               and </a:t>
            </a:r>
            <a:r>
              <a:rPr lang="en-US" sz="2000" dirty="0"/>
              <a:t>the acting is excellent. The music is also amazing.</a:t>
            </a:r>
          </a:p>
          <a:p>
            <a:pPr algn="just">
              <a:spcAft>
                <a:spcPts val="1200"/>
              </a:spcAft>
            </a:pPr>
            <a:r>
              <a:rPr lang="en-US" sz="2000" dirty="0"/>
              <a:t>Although </a:t>
            </a:r>
            <a:r>
              <a:rPr lang="en-US" sz="2000" i="1" dirty="0"/>
              <a:t>Harry Potter and the Sorcerer's Stone</a:t>
            </a:r>
            <a:r>
              <a:rPr lang="en-US" sz="2000" dirty="0"/>
              <a:t> is a little frightening at times, it is very interesting and full of action. Go and see it if you can.</a:t>
            </a:r>
          </a:p>
          <a:p>
            <a:pPr algn="just">
              <a:spcAft>
                <a:spcPts val="1200"/>
              </a:spcAft>
            </a:pPr>
            <a:r>
              <a:rPr lang="en-US" sz="2000" i="1" dirty="0"/>
              <a:t>Posted by Mark at 5.30 p.m</a:t>
            </a:r>
            <a:r>
              <a:rPr lang="en-US" sz="2000" i="1" dirty="0" smtClean="0"/>
              <a:t>.</a:t>
            </a:r>
            <a:endParaRPr lang="en-US" sz="2000" i="1" dirty="0"/>
          </a:p>
        </p:txBody>
      </p:sp>
      <p:sp>
        <p:nvSpPr>
          <p:cNvPr id="6" name="Rectangle 5"/>
          <p:cNvSpPr/>
          <p:nvPr/>
        </p:nvSpPr>
        <p:spPr>
          <a:xfrm>
            <a:off x="1717964" y="1671742"/>
            <a:ext cx="9108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series.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676926" y="2887297"/>
            <a:ext cx="9929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wizard.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74985" y="4278041"/>
            <a:ext cx="12137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must-see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30256" y="4585271"/>
            <a:ext cx="11031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gripping</a:t>
            </a:r>
            <a:endParaRPr lang="en-US" dirty="0"/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2122515"/>
              </p:ext>
            </p:extLst>
          </p:nvPr>
        </p:nvGraphicFramePr>
        <p:xfrm>
          <a:off x="7862134" y="428561"/>
          <a:ext cx="2564491" cy="4626912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564491">
                  <a:extLst>
                    <a:ext uri="{9D8B030D-6E8A-4147-A177-3AD203B41FA5}">
                      <a16:colId xmlns:a16="http://schemas.microsoft.com/office/drawing/2014/main" val="1143011289"/>
                    </a:ext>
                  </a:extLst>
                </a:gridCol>
              </a:tblGrid>
              <a:tr h="757131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Words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5465057"/>
                  </a:ext>
                </a:extLst>
              </a:tr>
              <a:tr h="10098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200" dirty="0">
                          <a:solidFill>
                            <a:srgbClr val="EA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 </a:t>
                      </a:r>
                      <a:r>
                        <a:rPr lang="en-US" sz="3200" b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series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14874914"/>
                  </a:ext>
                </a:extLst>
              </a:tr>
              <a:tr h="10098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200" dirty="0">
                          <a:solidFill>
                            <a:srgbClr val="EA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</a:t>
                      </a:r>
                      <a:r>
                        <a:rPr lang="en-US" sz="3200" b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wizard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19598068"/>
                  </a:ext>
                </a:extLst>
              </a:tr>
              <a:tr h="9474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200" dirty="0">
                          <a:solidFill>
                            <a:srgbClr val="EA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3.</a:t>
                      </a:r>
                      <a:r>
                        <a:rPr lang="en-US" sz="3200" b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must-see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18530672"/>
                  </a:ext>
                </a:extLst>
              </a:tr>
              <a:tr h="9026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200" dirty="0">
                          <a:solidFill>
                            <a:srgbClr val="EA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4.</a:t>
                      </a:r>
                      <a:r>
                        <a:rPr lang="en-US" sz="3200" b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gripping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25954806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087415" y="-12964"/>
            <a:ext cx="8875137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Mark’s blog</a:t>
            </a:r>
            <a:endParaRPr lang="en-US" sz="2800" b="1" dirty="0"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488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457200"/>
            <a:ext cx="6248400" cy="6769596"/>
            <a:chOff x="152400" y="0"/>
            <a:chExt cx="12649200" cy="6769596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2400" y="0"/>
              <a:ext cx="12649200" cy="6769596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2"/>
            <a:srcRect l="16868" t="3376" r="4820" b="86493"/>
            <a:stretch/>
          </p:blipFill>
          <p:spPr>
            <a:xfrm>
              <a:off x="453606" y="228600"/>
              <a:ext cx="12001500" cy="6324600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236465" y="685800"/>
            <a:ext cx="575310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2000" i="1" dirty="0" smtClean="0"/>
              <a:t>Mon, Apr 20th</a:t>
            </a:r>
          </a:p>
          <a:p>
            <a:pPr algn="just">
              <a:spcAft>
                <a:spcPts val="1200"/>
              </a:spcAft>
            </a:pPr>
            <a:r>
              <a:rPr lang="en-US" sz="2000" i="1" dirty="0" smtClean="0"/>
              <a:t>Harry </a:t>
            </a:r>
            <a:r>
              <a:rPr lang="en-US" sz="2000" i="1" dirty="0"/>
              <a:t>Potter and the Sorcerer's Stone</a:t>
            </a:r>
            <a:r>
              <a:rPr lang="en-US" sz="2000" dirty="0"/>
              <a:t> is a fantasy. Its director is Chris Columbus. It is the first of the Harry Potter film </a:t>
            </a:r>
            <a:r>
              <a:rPr lang="en-US" sz="2000" b="1" u="sng" dirty="0"/>
              <a:t>series</a:t>
            </a:r>
            <a:r>
              <a:rPr lang="en-US" sz="2000" dirty="0"/>
              <a:t>.</a:t>
            </a:r>
          </a:p>
          <a:p>
            <a:pPr algn="just">
              <a:spcAft>
                <a:spcPts val="1200"/>
              </a:spcAft>
            </a:pPr>
            <a:r>
              <a:rPr lang="en-US" sz="2000" dirty="0"/>
              <a:t>Daniel Radcliffe is one of the stars in the film.</a:t>
            </a:r>
          </a:p>
          <a:p>
            <a:pPr algn="just">
              <a:spcAft>
                <a:spcPts val="1200"/>
              </a:spcAft>
            </a:pPr>
            <a:r>
              <a:rPr lang="en-US" sz="2000" dirty="0"/>
              <a:t>The film tells the story of Harry Potter. He's a powerful </a:t>
            </a:r>
            <a:r>
              <a:rPr lang="en-US" sz="2000" b="1" u="sng" dirty="0"/>
              <a:t>wizard</a:t>
            </a:r>
            <a:r>
              <a:rPr lang="en-US" sz="2000" dirty="0"/>
              <a:t>. He is a student at a school for wizards and learns about himself, his family, and the bad things happening around him.</a:t>
            </a:r>
          </a:p>
          <a:p>
            <a:pPr algn="just">
              <a:spcAft>
                <a:spcPts val="1200"/>
              </a:spcAft>
            </a:pPr>
            <a:r>
              <a:rPr lang="en-US" sz="2000" dirty="0"/>
              <a:t>The film received a lot of good reviews. People say it's a </a:t>
            </a:r>
            <a:r>
              <a:rPr lang="en-US" sz="2000" b="1" u="sng" dirty="0"/>
              <a:t>must-see</a:t>
            </a:r>
            <a:r>
              <a:rPr lang="en-US" sz="2000" dirty="0"/>
              <a:t> for teens. I agree because the story is </a:t>
            </a:r>
            <a:r>
              <a:rPr lang="en-US" sz="2000" b="1" u="sng" dirty="0"/>
              <a:t>gripping</a:t>
            </a:r>
            <a:r>
              <a:rPr lang="en-US" sz="2000" dirty="0"/>
              <a:t> and the acting is excellent. The music is also amazing.</a:t>
            </a:r>
          </a:p>
          <a:p>
            <a:pPr algn="just">
              <a:spcAft>
                <a:spcPts val="1200"/>
              </a:spcAft>
            </a:pPr>
            <a:r>
              <a:rPr lang="en-US" sz="2000" dirty="0"/>
              <a:t>Although </a:t>
            </a:r>
            <a:r>
              <a:rPr lang="en-US" sz="2000" i="1" dirty="0"/>
              <a:t>Harry Potter and the Sorcerer's Stone</a:t>
            </a:r>
            <a:r>
              <a:rPr lang="en-US" sz="2000" dirty="0"/>
              <a:t> is a little frightening at times, it is very interesting and full of action. Go and see it if you can.</a:t>
            </a:r>
          </a:p>
          <a:p>
            <a:pPr algn="just">
              <a:spcAft>
                <a:spcPts val="1200"/>
              </a:spcAft>
            </a:pPr>
            <a:r>
              <a:rPr lang="en-US" sz="2000" i="1" dirty="0"/>
              <a:t>Posted by Mark at 5.30 p.m</a:t>
            </a:r>
            <a:r>
              <a:rPr lang="en-US" i="1" dirty="0" smtClean="0"/>
              <a:t>.</a:t>
            </a:r>
            <a:endParaRPr lang="en-US" i="1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7796701"/>
              </p:ext>
            </p:extLst>
          </p:nvPr>
        </p:nvGraphicFramePr>
        <p:xfrm>
          <a:off x="6667500" y="1828800"/>
          <a:ext cx="5981700" cy="454390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236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45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054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70C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70C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Meanings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241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 smtClean="0">
                          <a:solidFill>
                            <a:srgbClr val="EA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 </a:t>
                      </a:r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series</a:t>
                      </a:r>
                      <a:endParaRPr lang="en-US" sz="2400" b="0" kern="1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522288" indent="-522288"/>
                      <a:r>
                        <a:rPr lang="en-US" sz="2400" b="1" i="0" dirty="0" smtClean="0">
                          <a:solidFill>
                            <a:srgbClr val="0070C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a.</a:t>
                      </a:r>
                      <a:r>
                        <a:rPr lang="en-US" sz="2400" b="0" i="0" dirty="0" smtClean="0">
                          <a:solidFill>
                            <a:srgbClr val="00A9A5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="0" i="0" dirty="0" smtClean="0">
                          <a:solidFill>
                            <a:srgbClr val="24202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something that is so</a:t>
                      </a:r>
                      <a:r>
                        <a:rPr lang="en-US" sz="2400" b="0" i="0" baseline="0" dirty="0" smtClean="0">
                          <a:solidFill>
                            <a:srgbClr val="24202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="0" i="0" dirty="0" smtClean="0">
                          <a:solidFill>
                            <a:srgbClr val="24202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good that you think</a:t>
                      </a:r>
                      <a:r>
                        <a:rPr lang="en-US" sz="2400" b="0" i="0" baseline="0" dirty="0" smtClean="0">
                          <a:solidFill>
                            <a:srgbClr val="24202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="0" i="0" dirty="0" smtClean="0">
                          <a:solidFill>
                            <a:srgbClr val="24202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others should see it</a:t>
                      </a:r>
                      <a:endParaRPr lang="en-US" sz="2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241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rgbClr val="EA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wizard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522288" indent="-522288"/>
                      <a:r>
                        <a:rPr lang="en-US" sz="2400" b="1" i="0" dirty="0" smtClean="0">
                          <a:solidFill>
                            <a:srgbClr val="0070C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b.</a:t>
                      </a:r>
                      <a:r>
                        <a:rPr lang="en-US" sz="2400" b="0" i="0" dirty="0" smtClean="0">
                          <a:solidFill>
                            <a:srgbClr val="00A9A5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="0" i="0" dirty="0" smtClean="0">
                          <a:solidFill>
                            <a:srgbClr val="24202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related films that tell</a:t>
                      </a:r>
                      <a:r>
                        <a:rPr lang="en-US" sz="2400" b="0" i="0" baseline="0" dirty="0" smtClean="0">
                          <a:solidFill>
                            <a:srgbClr val="24202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="0" i="0" dirty="0" smtClean="0">
                          <a:solidFill>
                            <a:srgbClr val="24202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stories about the</a:t>
                      </a:r>
                      <a:r>
                        <a:rPr lang="en-US" sz="2400" b="0" i="0" baseline="0" dirty="0" smtClean="0">
                          <a:solidFill>
                            <a:srgbClr val="24202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="0" i="0" dirty="0" smtClean="0">
                          <a:solidFill>
                            <a:srgbClr val="24202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same characters</a:t>
                      </a:r>
                      <a:endParaRPr lang="en-US" sz="2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466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rgbClr val="EA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3.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must-see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65138" indent="-465138"/>
                      <a:r>
                        <a:rPr lang="en-US" sz="2400" b="1" i="0" dirty="0">
                          <a:solidFill>
                            <a:srgbClr val="0070C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c.</a:t>
                      </a:r>
                      <a:r>
                        <a:rPr lang="en-US" sz="2400" b="0" i="0" dirty="0">
                          <a:solidFill>
                            <a:srgbClr val="00A9A5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="0" i="0" dirty="0">
                          <a:solidFill>
                            <a:srgbClr val="24202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very exciting or</a:t>
                      </a:r>
                      <a:r>
                        <a:rPr lang="en-US" sz="2400" b="0" i="0" baseline="0" dirty="0">
                          <a:solidFill>
                            <a:srgbClr val="24202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="0" i="0" dirty="0">
                          <a:solidFill>
                            <a:srgbClr val="24202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interesting</a:t>
                      </a:r>
                      <a:endParaRPr lang="en-US" sz="2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044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rgbClr val="EA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4.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gripping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65138" indent="-465138"/>
                      <a:r>
                        <a:rPr lang="en-US" sz="2400" b="1" i="0" dirty="0">
                          <a:solidFill>
                            <a:srgbClr val="0070C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d.</a:t>
                      </a:r>
                      <a:r>
                        <a:rPr lang="en-US" sz="2400" b="0" i="0" dirty="0">
                          <a:solidFill>
                            <a:srgbClr val="00A9A5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="0" i="0" dirty="0">
                          <a:solidFill>
                            <a:srgbClr val="24202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 man who has</a:t>
                      </a:r>
                      <a:r>
                        <a:rPr lang="en-US" sz="2400" b="0" i="0" baseline="0" dirty="0">
                          <a:solidFill>
                            <a:srgbClr val="24202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="0" i="0" dirty="0">
                          <a:solidFill>
                            <a:srgbClr val="24202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magical powers</a:t>
                      </a:r>
                      <a:endParaRPr lang="en-US" sz="2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7" name="Picture 4" descr="Buy Harry Potter &amp;amp; The Sorcerer&amp;#39;s Stone: The Harry Potter Magical Movie  Mode - Microsoft Store">
            <a:extLst>
              <a:ext uri="{FF2B5EF4-FFF2-40B4-BE49-F238E27FC236}">
                <a16:creationId xmlns:a16="http://schemas.microsoft.com/office/drawing/2014/main" id="{DC9092F0-E244-48EA-9010-2A2A7C403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086" y="0"/>
            <a:ext cx="3519714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336;p20"/>
          <p:cNvSpPr txBox="1"/>
          <p:nvPr/>
        </p:nvSpPr>
        <p:spPr>
          <a:xfrm>
            <a:off x="148789" y="69190"/>
            <a:ext cx="12636904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2000" b="1" kern="0" dirty="0" smtClean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Read and match </a:t>
            </a:r>
            <a:r>
              <a:rPr lang="en-US" sz="2000" b="1" kern="0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the words or phrases with their meanings.</a:t>
            </a:r>
          </a:p>
        </p:txBody>
      </p:sp>
      <p:sp>
        <p:nvSpPr>
          <p:cNvPr id="9" name="Down Arrow 8"/>
          <p:cNvSpPr/>
          <p:nvPr/>
        </p:nvSpPr>
        <p:spPr>
          <a:xfrm rot="18674265">
            <a:off x="8513673" y="2743866"/>
            <a:ext cx="214926" cy="15413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 rot="19812876">
            <a:off x="8754857" y="4327942"/>
            <a:ext cx="199728" cy="15136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/>
          <p:cNvSpPr/>
          <p:nvPr/>
        </p:nvSpPr>
        <p:spPr>
          <a:xfrm rot="13864952">
            <a:off x="8693852" y="4957293"/>
            <a:ext cx="191387" cy="11972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 rot="12850435" flipH="1">
            <a:off x="8436895" y="2448858"/>
            <a:ext cx="200199" cy="299562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619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457200"/>
            <a:ext cx="6248400" cy="6769596"/>
            <a:chOff x="152400" y="0"/>
            <a:chExt cx="12649200" cy="6769596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2400" y="0"/>
              <a:ext cx="12649200" cy="6769596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2"/>
            <a:srcRect l="16868" t="3376" r="4820" b="86493"/>
            <a:stretch/>
          </p:blipFill>
          <p:spPr>
            <a:xfrm>
              <a:off x="453606" y="228600"/>
              <a:ext cx="12001500" cy="6324600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236465" y="685800"/>
            <a:ext cx="575310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2000" i="1" dirty="0" smtClean="0"/>
              <a:t>Mon, Apr 20th</a:t>
            </a:r>
          </a:p>
          <a:p>
            <a:pPr algn="just">
              <a:spcAft>
                <a:spcPts val="1200"/>
              </a:spcAft>
            </a:pPr>
            <a:r>
              <a:rPr lang="en-US" sz="2000" i="1" dirty="0" smtClean="0"/>
              <a:t>Harry </a:t>
            </a:r>
            <a:r>
              <a:rPr lang="en-US" sz="2000" i="1" dirty="0"/>
              <a:t>Potter and the Sorcerer's Stone</a:t>
            </a:r>
            <a:r>
              <a:rPr lang="en-US" sz="2000" dirty="0"/>
              <a:t> is a fantasy. Its director is Chris Columbus. It is the first of the Harry Potter film </a:t>
            </a:r>
            <a:r>
              <a:rPr lang="en-US" sz="2000" b="1" u="sng" dirty="0"/>
              <a:t>series</a:t>
            </a:r>
            <a:r>
              <a:rPr lang="en-US" sz="2000" dirty="0"/>
              <a:t>.</a:t>
            </a:r>
          </a:p>
          <a:p>
            <a:pPr algn="just">
              <a:spcAft>
                <a:spcPts val="1200"/>
              </a:spcAft>
            </a:pPr>
            <a:r>
              <a:rPr lang="en-US" sz="2000" dirty="0"/>
              <a:t>Daniel Radcliffe is one of the stars in the film.</a:t>
            </a:r>
          </a:p>
          <a:p>
            <a:pPr algn="just">
              <a:spcAft>
                <a:spcPts val="1200"/>
              </a:spcAft>
            </a:pPr>
            <a:r>
              <a:rPr lang="en-US" sz="2000" dirty="0"/>
              <a:t>The film tells the story of Harry Potter. He's a powerful </a:t>
            </a:r>
            <a:r>
              <a:rPr lang="en-US" sz="2000" b="1" u="sng" dirty="0"/>
              <a:t>wizard</a:t>
            </a:r>
            <a:r>
              <a:rPr lang="en-US" sz="2000" dirty="0"/>
              <a:t>. He is a student at a school for wizards and learns about himself, his family, and the bad things happening around him.</a:t>
            </a:r>
          </a:p>
          <a:p>
            <a:pPr algn="just">
              <a:spcAft>
                <a:spcPts val="1200"/>
              </a:spcAft>
            </a:pPr>
            <a:r>
              <a:rPr lang="en-US" sz="2000" dirty="0"/>
              <a:t>The film received a lot of good reviews. People say it's a </a:t>
            </a:r>
            <a:r>
              <a:rPr lang="en-US" sz="2000" b="1" u="sng" dirty="0"/>
              <a:t>must-see</a:t>
            </a:r>
            <a:r>
              <a:rPr lang="en-US" sz="2000" dirty="0"/>
              <a:t> for teens. I agree because the story is </a:t>
            </a:r>
            <a:r>
              <a:rPr lang="en-US" sz="2000" b="1" u="sng" dirty="0"/>
              <a:t>gripping</a:t>
            </a:r>
            <a:r>
              <a:rPr lang="en-US" sz="2000" dirty="0"/>
              <a:t> and the acting is excellent. The music is also amazing.</a:t>
            </a:r>
          </a:p>
          <a:p>
            <a:pPr algn="just">
              <a:spcAft>
                <a:spcPts val="1200"/>
              </a:spcAft>
            </a:pPr>
            <a:r>
              <a:rPr lang="en-US" sz="2000" dirty="0"/>
              <a:t>Although </a:t>
            </a:r>
            <a:r>
              <a:rPr lang="en-US" sz="2000" i="1" dirty="0"/>
              <a:t>Harry Potter and the Sorcerer's Stone</a:t>
            </a:r>
            <a:r>
              <a:rPr lang="en-US" sz="2000" dirty="0"/>
              <a:t> is a little frightening at times, it is very interesting and full of action. Go and see it if you can.</a:t>
            </a:r>
          </a:p>
          <a:p>
            <a:pPr algn="just">
              <a:spcAft>
                <a:spcPts val="1200"/>
              </a:spcAft>
            </a:pPr>
            <a:r>
              <a:rPr lang="en-US" sz="2000" i="1" dirty="0"/>
              <a:t>Posted by Mark at 5.30 p.m</a:t>
            </a:r>
            <a:r>
              <a:rPr lang="en-US" i="1" dirty="0" smtClean="0"/>
              <a:t>.</a:t>
            </a:r>
            <a:endParaRPr lang="en-US" i="1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3630559"/>
              </p:ext>
            </p:extLst>
          </p:nvPr>
        </p:nvGraphicFramePr>
        <p:xfrm>
          <a:off x="6705600" y="2679859"/>
          <a:ext cx="5829300" cy="417814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5829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2054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70C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Words - Meanings</a:t>
                      </a:r>
                      <a:endParaRPr lang="en-US" sz="2400" b="1" dirty="0">
                        <a:solidFill>
                          <a:srgbClr val="0070C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241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 smtClean="0">
                          <a:solidFill>
                            <a:srgbClr val="EA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 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series:</a:t>
                      </a:r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="0" i="0" dirty="0" smtClean="0">
                          <a:solidFill>
                            <a:srgbClr val="24202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related films that tell</a:t>
                      </a:r>
                      <a:r>
                        <a:rPr lang="en-US" sz="2400" b="0" i="0" baseline="0" dirty="0" smtClean="0">
                          <a:solidFill>
                            <a:srgbClr val="24202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="0" i="0" dirty="0" smtClean="0">
                          <a:solidFill>
                            <a:srgbClr val="24202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stories about the</a:t>
                      </a:r>
                      <a:r>
                        <a:rPr lang="en-US" sz="2400" b="0" i="0" baseline="0" dirty="0" smtClean="0">
                          <a:solidFill>
                            <a:srgbClr val="24202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="0" i="0" dirty="0" smtClean="0">
                          <a:solidFill>
                            <a:srgbClr val="24202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same characters</a:t>
                      </a:r>
                      <a:endParaRPr lang="en-US" sz="2400" b="0" kern="1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241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rgbClr val="EA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wizard:</a:t>
                      </a:r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="0" i="0" dirty="0" smtClean="0">
                          <a:solidFill>
                            <a:srgbClr val="24202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 man who has</a:t>
                      </a:r>
                      <a:r>
                        <a:rPr lang="en-US" sz="2400" b="0" i="0" baseline="0" dirty="0" smtClean="0">
                          <a:solidFill>
                            <a:srgbClr val="24202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="0" i="0" dirty="0" smtClean="0">
                          <a:solidFill>
                            <a:srgbClr val="24202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magical powers</a:t>
                      </a:r>
                      <a:endParaRPr lang="en-US" sz="2400" dirty="0" smtClean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kern="1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4669">
                <a:tc>
                  <a:txBody>
                    <a:bodyPr/>
                    <a:lstStyle/>
                    <a:p>
                      <a:pPr marL="522288" indent="-522288"/>
                      <a:r>
                        <a:rPr lang="en-US" sz="2400" b="1" kern="1200" dirty="0">
                          <a:solidFill>
                            <a:srgbClr val="EA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3.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must-see</a:t>
                      </a:r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: </a:t>
                      </a:r>
                      <a:r>
                        <a:rPr lang="en-US" sz="2400" b="0" i="0" dirty="0" smtClean="0">
                          <a:solidFill>
                            <a:srgbClr val="24202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something that is so</a:t>
                      </a:r>
                      <a:r>
                        <a:rPr lang="en-US" sz="2400" b="0" i="0" baseline="0" dirty="0" smtClean="0">
                          <a:solidFill>
                            <a:srgbClr val="24202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="0" i="0" dirty="0" smtClean="0">
                          <a:solidFill>
                            <a:srgbClr val="24202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good that you think</a:t>
                      </a:r>
                      <a:r>
                        <a:rPr lang="en-US" sz="2400" b="0" i="0" baseline="0" dirty="0" smtClean="0">
                          <a:solidFill>
                            <a:srgbClr val="24202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="0" i="0" dirty="0" smtClean="0">
                          <a:solidFill>
                            <a:srgbClr val="24202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others should see it</a:t>
                      </a:r>
                      <a:endParaRPr lang="en-US" sz="2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044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rgbClr val="EA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4.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Gripping</a:t>
                      </a:r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: </a:t>
                      </a:r>
                      <a:r>
                        <a:rPr lang="en-US" sz="2400" b="0" i="0" dirty="0" smtClean="0">
                          <a:solidFill>
                            <a:srgbClr val="24202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very exciting or</a:t>
                      </a:r>
                      <a:r>
                        <a:rPr lang="en-US" sz="2400" b="0" i="0" baseline="0" dirty="0" smtClean="0">
                          <a:solidFill>
                            <a:srgbClr val="24202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="0" i="0" dirty="0" smtClean="0">
                          <a:solidFill>
                            <a:srgbClr val="24202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interesting</a:t>
                      </a:r>
                      <a:endParaRPr lang="en-US" sz="2400" dirty="0" smtClean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kern="1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7" name="Picture 4" descr="Buy Harry Potter &amp;amp; The Sorcerer&amp;#39;s Stone: The Harry Potter Magical Movie  Mode - Microsoft Store">
            <a:extLst>
              <a:ext uri="{FF2B5EF4-FFF2-40B4-BE49-F238E27FC236}">
                <a16:creationId xmlns:a16="http://schemas.microsoft.com/office/drawing/2014/main" id="{DC9092F0-E244-48EA-9010-2A2A7C403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292669"/>
            <a:ext cx="3519714" cy="2387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336;p20"/>
          <p:cNvSpPr txBox="1"/>
          <p:nvPr/>
        </p:nvSpPr>
        <p:spPr>
          <a:xfrm>
            <a:off x="148789" y="69190"/>
            <a:ext cx="12636904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2000" b="1" kern="0" dirty="0" smtClean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Read and match </a:t>
            </a:r>
            <a:r>
              <a:rPr lang="en-US" sz="2000" b="1" kern="0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the words or phrases with their meanings.</a:t>
            </a:r>
          </a:p>
        </p:txBody>
      </p:sp>
    </p:spTree>
    <p:extLst>
      <p:ext uri="{BB962C8B-B14F-4D97-AF65-F5344CB8AC3E}">
        <p14:creationId xmlns:p14="http://schemas.microsoft.com/office/powerpoint/2010/main" val="384164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1948780"/>
              </p:ext>
            </p:extLst>
          </p:nvPr>
        </p:nvGraphicFramePr>
        <p:xfrm>
          <a:off x="609600" y="838200"/>
          <a:ext cx="10915703" cy="58961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6600">
                  <a:extLst>
                    <a:ext uri="{9D8B030D-6E8A-4147-A177-3AD203B41FA5}">
                      <a16:colId xmlns:a16="http://schemas.microsoft.com/office/drawing/2014/main" val="1217793384"/>
                    </a:ext>
                  </a:extLst>
                </a:gridCol>
                <a:gridCol w="7639103">
                  <a:extLst>
                    <a:ext uri="{9D8B030D-6E8A-4147-A177-3AD203B41FA5}">
                      <a16:colId xmlns:a16="http://schemas.microsoft.com/office/drawing/2014/main" val="2590515497"/>
                    </a:ext>
                  </a:extLst>
                </a:gridCol>
              </a:tblGrid>
              <a:tr h="721445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Film’s name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i="1" dirty="0" smtClean="0">
                          <a:solidFill>
                            <a:srgbClr val="C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Harry Potter and the Sorcerer's Stone</a:t>
                      </a:r>
                      <a:endParaRPr lang="en-GB" sz="2400" b="1" i="1" dirty="0">
                        <a:solidFill>
                          <a:srgbClr val="C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870546"/>
                  </a:ext>
                </a:extLst>
              </a:tr>
              <a:tr h="572046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Director</a:t>
                      </a:r>
                      <a:endParaRPr lang="en-GB" sz="2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1811928"/>
                  </a:ext>
                </a:extLst>
              </a:tr>
              <a:tr h="572046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Type of</a:t>
                      </a:r>
                      <a:r>
                        <a:rPr lang="en-US" sz="2400" b="1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film</a:t>
                      </a:r>
                      <a:endParaRPr lang="en-GB" sz="2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9435401"/>
                  </a:ext>
                </a:extLst>
              </a:tr>
              <a:tr h="987367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Main actor / actress</a:t>
                      </a:r>
                      <a:endParaRPr lang="en-GB" sz="2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5814947"/>
                  </a:ext>
                </a:extLst>
              </a:tr>
              <a:tr h="2177725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Main content</a:t>
                      </a:r>
                      <a:endParaRPr lang="en-GB" sz="2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8835133"/>
                  </a:ext>
                </a:extLst>
              </a:tr>
              <a:tr h="865533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Reviews</a:t>
                      </a:r>
                      <a:endParaRPr lang="en-GB" sz="2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4147045"/>
                  </a:ext>
                </a:extLst>
              </a:tr>
            </a:tbl>
          </a:graphicData>
        </a:graphic>
      </p:graphicFrame>
      <p:sp>
        <p:nvSpPr>
          <p:cNvPr id="10" name="Google Shape;336;p20"/>
          <p:cNvSpPr txBox="1"/>
          <p:nvPr/>
        </p:nvSpPr>
        <p:spPr>
          <a:xfrm>
            <a:off x="2819400" y="27214"/>
            <a:ext cx="1263690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b="1" kern="0" dirty="0" smtClean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Read again and complete the tables.</a:t>
            </a:r>
            <a:endParaRPr lang="en-US" b="1" kern="0" dirty="0">
              <a:solidFill>
                <a:srgbClr val="FF0000"/>
              </a:solidFill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666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145553" y="427702"/>
            <a:ext cx="6781800" cy="6709047"/>
            <a:chOff x="152400" y="0"/>
            <a:chExt cx="12649200" cy="6769596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400" y="0"/>
              <a:ext cx="12649200" cy="6769596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3"/>
            <a:srcRect l="16868" t="3376" r="4820" b="86493"/>
            <a:stretch/>
          </p:blipFill>
          <p:spPr>
            <a:xfrm>
              <a:off x="453606" y="228600"/>
              <a:ext cx="12001500" cy="6324600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313913" y="504406"/>
            <a:ext cx="63627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2000" i="1" dirty="0" smtClean="0"/>
              <a:t>Mon, Apr 20th</a:t>
            </a:r>
          </a:p>
          <a:p>
            <a:pPr algn="just">
              <a:spcAft>
                <a:spcPts val="1200"/>
              </a:spcAft>
            </a:pPr>
            <a:r>
              <a:rPr lang="en-US" sz="2000" dirty="0" smtClean="0"/>
              <a:t>.</a:t>
            </a:r>
          </a:p>
          <a:p>
            <a:pPr algn="just">
              <a:spcAft>
                <a:spcPts val="1200"/>
              </a:spcAft>
            </a:pPr>
            <a:r>
              <a:rPr lang="en-US" sz="2000" dirty="0" smtClean="0"/>
              <a:t>                                           . </a:t>
            </a:r>
            <a:r>
              <a:rPr lang="en-US" sz="2000" dirty="0"/>
              <a:t>It is the first of the Harry Potter film series.</a:t>
            </a:r>
          </a:p>
          <a:p>
            <a:pPr algn="just">
              <a:spcAft>
                <a:spcPts val="1200"/>
              </a:spcAft>
            </a:pPr>
            <a:r>
              <a:rPr lang="en-US" sz="2000" dirty="0" smtClean="0"/>
              <a:t>.</a:t>
            </a:r>
            <a:endParaRPr lang="en-US" sz="2000" dirty="0"/>
          </a:p>
          <a:p>
            <a:pPr algn="just">
              <a:spcAft>
                <a:spcPts val="1200"/>
              </a:spcAft>
            </a:pPr>
            <a:r>
              <a:rPr lang="en-US" sz="2000" dirty="0"/>
              <a:t>The film tells the story of Harry Potter. He's a </a:t>
            </a:r>
            <a:endParaRPr lang="en-US" sz="2000" dirty="0" smtClean="0"/>
          </a:p>
          <a:p>
            <a:pPr algn="just">
              <a:spcAft>
                <a:spcPts val="1200"/>
              </a:spcAft>
            </a:pPr>
            <a:endParaRPr lang="en-US" sz="2000" dirty="0"/>
          </a:p>
          <a:p>
            <a:pPr algn="just">
              <a:spcAft>
                <a:spcPts val="1200"/>
              </a:spcAft>
            </a:pPr>
            <a:endParaRPr lang="en-US" sz="2000" dirty="0" smtClean="0"/>
          </a:p>
          <a:p>
            <a:pPr algn="just">
              <a:spcAft>
                <a:spcPts val="1200"/>
              </a:spcAft>
            </a:pPr>
            <a:r>
              <a:rPr lang="en-US" sz="2000" dirty="0" smtClean="0"/>
              <a:t>The </a:t>
            </a:r>
            <a:r>
              <a:rPr lang="en-US" sz="2000" dirty="0"/>
              <a:t>film received a lot of good reviews. People say it's </a:t>
            </a:r>
            <a:endParaRPr lang="en-US" sz="2000" dirty="0" smtClean="0"/>
          </a:p>
          <a:p>
            <a:pPr algn="just">
              <a:spcAft>
                <a:spcPts val="1200"/>
              </a:spcAft>
            </a:pPr>
            <a:r>
              <a:rPr lang="en-US" sz="2000" dirty="0"/>
              <a:t> </a:t>
            </a:r>
            <a:r>
              <a:rPr lang="en-US" sz="2000" dirty="0" smtClean="0"/>
              <a:t>                             . </a:t>
            </a:r>
            <a:r>
              <a:rPr lang="en-US" sz="2000" dirty="0"/>
              <a:t>I agree because the story is gripping and the acting is excellent. The music is also amazing.</a:t>
            </a:r>
          </a:p>
          <a:p>
            <a:pPr algn="just">
              <a:spcAft>
                <a:spcPts val="1200"/>
              </a:spcAft>
            </a:pPr>
            <a:r>
              <a:rPr lang="en-US" sz="2000" dirty="0"/>
              <a:t>Although </a:t>
            </a:r>
            <a:r>
              <a:rPr lang="en-US" sz="2000" i="1" dirty="0"/>
              <a:t>Harry Potter and the Sorcerer's Stone</a:t>
            </a:r>
            <a:r>
              <a:rPr lang="en-US" sz="2000" dirty="0"/>
              <a:t> is a little frightening at times, it is very interesting and full of action. Go and see it if you can.</a:t>
            </a:r>
          </a:p>
          <a:p>
            <a:pPr algn="just">
              <a:spcAft>
                <a:spcPts val="1200"/>
              </a:spcAft>
            </a:pPr>
            <a:r>
              <a:rPr lang="en-US" sz="2000" i="1" dirty="0"/>
              <a:t>Posted by Mark at 5.30 p.m</a:t>
            </a:r>
            <a:r>
              <a:rPr lang="en-US" sz="2000" i="1" dirty="0" smtClean="0"/>
              <a:t>.</a:t>
            </a:r>
            <a:endParaRPr lang="en-US" sz="2000" i="1" dirty="0"/>
          </a:p>
        </p:txBody>
      </p:sp>
      <p:sp>
        <p:nvSpPr>
          <p:cNvPr id="7" name="Google Shape;336;p20"/>
          <p:cNvSpPr txBox="1"/>
          <p:nvPr/>
        </p:nvSpPr>
        <p:spPr>
          <a:xfrm>
            <a:off x="2819400" y="6628"/>
            <a:ext cx="1263690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b="1" kern="0" dirty="0" smtClean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Read again and complete the tables.</a:t>
            </a:r>
            <a:endParaRPr lang="en-US" b="1" kern="0" dirty="0">
              <a:solidFill>
                <a:srgbClr val="FF0000"/>
              </a:solidFill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0823445"/>
              </p:ext>
            </p:extLst>
          </p:nvPr>
        </p:nvGraphicFramePr>
        <p:xfrm>
          <a:off x="6988863" y="805519"/>
          <a:ext cx="5489118" cy="58198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6215">
                  <a:extLst>
                    <a:ext uri="{9D8B030D-6E8A-4147-A177-3AD203B41FA5}">
                      <a16:colId xmlns:a16="http://schemas.microsoft.com/office/drawing/2014/main" val="1217793384"/>
                    </a:ext>
                  </a:extLst>
                </a:gridCol>
                <a:gridCol w="3752903">
                  <a:extLst>
                    <a:ext uri="{9D8B030D-6E8A-4147-A177-3AD203B41FA5}">
                      <a16:colId xmlns:a16="http://schemas.microsoft.com/office/drawing/2014/main" val="2590515497"/>
                    </a:ext>
                  </a:extLst>
                </a:gridCol>
              </a:tblGrid>
              <a:tr h="749416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Film’s name</a:t>
                      </a:r>
                      <a:endParaRPr lang="en-GB" sz="20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i="0" dirty="0" smtClean="0">
                          <a:solidFill>
                            <a:srgbClr val="C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Harry Potter and the Sorcerer's Stone</a:t>
                      </a:r>
                      <a:endParaRPr lang="en-GB" sz="2000" b="1" i="0" dirty="0">
                        <a:solidFill>
                          <a:srgbClr val="C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870546"/>
                  </a:ext>
                </a:extLst>
              </a:tr>
              <a:tr h="594225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Director</a:t>
                      </a:r>
                      <a:endParaRPr lang="en-GB" sz="2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………………………………..</a:t>
                      </a:r>
                      <a:endParaRPr lang="en-GB" sz="20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1811928"/>
                  </a:ext>
                </a:extLst>
              </a:tr>
              <a:tr h="594225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Type of</a:t>
                      </a:r>
                      <a:r>
                        <a:rPr lang="en-US" sz="2000" b="1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film</a:t>
                      </a:r>
                      <a:endParaRPr lang="en-GB" sz="2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……………………………………</a:t>
                      </a:r>
                      <a:endParaRPr lang="en-GB" sz="20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9435401"/>
                  </a:ext>
                </a:extLst>
              </a:tr>
              <a:tr h="1025648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Main actor / actress</a:t>
                      </a:r>
                      <a:endParaRPr lang="en-GB" sz="2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……………………………………</a:t>
                      </a:r>
                      <a:endParaRPr lang="en-GB" sz="20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5814947"/>
                  </a:ext>
                </a:extLst>
              </a:tr>
              <a:tr h="2262158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Main content</a:t>
                      </a:r>
                      <a:endParaRPr lang="en-GB" sz="2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……………………………………</a:t>
                      </a:r>
                    </a:p>
                    <a:p>
                      <a:r>
                        <a:rPr lang="en-GB" sz="2000" b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………………………………………………………………………………………………………………</a:t>
                      </a:r>
                      <a:endParaRPr lang="en-US" sz="2000" b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8835133"/>
                  </a:ext>
                </a:extLst>
              </a:tr>
              <a:tr h="594225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Reviews</a:t>
                      </a:r>
                      <a:endParaRPr lang="en-GB" sz="2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………………………………</a:t>
                      </a:r>
                      <a:endParaRPr lang="en-GB" sz="20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4147045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9137852" y="2139320"/>
            <a:ext cx="12634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8000"/>
                </a:solidFill>
                <a:latin typeface="Helvetica Neue"/>
              </a:rPr>
              <a:t>fantasy</a:t>
            </a:r>
            <a:endParaRPr lang="en-US" sz="2400" b="1" dirty="0"/>
          </a:p>
        </p:txBody>
      </p:sp>
      <p:sp>
        <p:nvSpPr>
          <p:cNvPr id="9" name="Rectangle 8"/>
          <p:cNvSpPr/>
          <p:nvPr/>
        </p:nvSpPr>
        <p:spPr>
          <a:xfrm>
            <a:off x="8785868" y="2915140"/>
            <a:ext cx="24929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339933"/>
                </a:solidFill>
                <a:latin typeface="Helvetica Neue"/>
              </a:rPr>
              <a:t>Daniel Radcliffe</a:t>
            </a:r>
            <a:endParaRPr lang="en-US" sz="2400" b="1" dirty="0">
              <a:solidFill>
                <a:srgbClr val="339933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811268" y="1558708"/>
            <a:ext cx="25907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339933"/>
                </a:solidFill>
              </a:rPr>
              <a:t>Chris Columbus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785868" y="4053322"/>
            <a:ext cx="347630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8000"/>
                </a:solidFill>
                <a:latin typeface="Helvetica Neue"/>
              </a:rPr>
              <a:t>A powerful wizard who learns about himself, his family and the bad things happening around him.</a:t>
            </a:r>
            <a:endParaRPr lang="en-US" sz="2400" b="1" dirty="0"/>
          </a:p>
        </p:txBody>
      </p:sp>
      <p:sp>
        <p:nvSpPr>
          <p:cNvPr id="13" name="Rectangle 12"/>
          <p:cNvSpPr/>
          <p:nvPr/>
        </p:nvSpPr>
        <p:spPr>
          <a:xfrm>
            <a:off x="8698669" y="6037192"/>
            <a:ext cx="30925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8000"/>
                </a:solidFill>
                <a:latin typeface="Helvetica Neue"/>
              </a:rPr>
              <a:t> </a:t>
            </a:r>
            <a:r>
              <a:rPr lang="en-US" sz="2400" b="1" dirty="0" smtClean="0">
                <a:solidFill>
                  <a:srgbClr val="008000"/>
                </a:solidFill>
                <a:latin typeface="Helvetica Neue"/>
              </a:rPr>
              <a:t> must-see </a:t>
            </a:r>
            <a:r>
              <a:rPr lang="en-US" sz="2400" b="1" dirty="0">
                <a:solidFill>
                  <a:srgbClr val="008000"/>
                </a:solidFill>
                <a:latin typeface="Helvetica Neue"/>
              </a:rPr>
              <a:t>for teens</a:t>
            </a:r>
            <a:endParaRPr lang="en-US" sz="2400" b="1" dirty="0"/>
          </a:p>
        </p:txBody>
      </p:sp>
      <p:sp>
        <p:nvSpPr>
          <p:cNvPr id="16" name="Rectangle 15"/>
          <p:cNvSpPr/>
          <p:nvPr/>
        </p:nvSpPr>
        <p:spPr>
          <a:xfrm>
            <a:off x="323062" y="1358653"/>
            <a:ext cx="35096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Its director is Chris Columbus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35159" y="958543"/>
            <a:ext cx="58460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spcAft>
                <a:spcPts val="1200"/>
              </a:spcAft>
            </a:pPr>
            <a:r>
              <a:rPr lang="en-US" sz="2000" i="1" dirty="0">
                <a:solidFill>
                  <a:prstClr val="black"/>
                </a:solidFill>
              </a:rPr>
              <a:t>Harry Potter and the Sorcerer's Stone</a:t>
            </a:r>
            <a:r>
              <a:rPr lang="en-US" sz="2000" dirty="0">
                <a:solidFill>
                  <a:prstClr val="black"/>
                </a:solidFill>
              </a:rPr>
              <a:t> is a fantasy.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23062" y="2164402"/>
            <a:ext cx="52735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Daniel Radcliffe is one of the stars in the film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375245" y="2945786"/>
            <a:ext cx="64008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powerful wizard. He is a student at a school for wizards and learns about himself, his family, and the bad things happening around him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313913" y="4413800"/>
            <a:ext cx="25128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a must-see for teens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50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1" grpId="0"/>
      <p:bldP spid="12" grpId="0"/>
      <p:bldP spid="13" grpId="0"/>
      <p:bldP spid="16" grpId="0"/>
      <p:bldP spid="18" grpId="0"/>
      <p:bldP spid="19" grpId="0"/>
      <p:bldP spid="20" grpId="0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68&quot;/&gt;&lt;/object&gt;&lt;object type=&quot;3&quot; unique_id=&quot;10006&quot;&gt;&lt;property id=&quot;20148&quot; value=&quot;5&quot;/&gt;&lt;property id=&quot;20300&quot; value=&quot;Slide 11&quot;/&gt;&lt;property id=&quot;20307&quot; value=&quot;256&quot;/&gt;&lt;/object&gt;&lt;object type=&quot;3&quot; unique_id=&quot;10007&quot;&gt;&lt;property id=&quot;20148&quot; value=&quot;5&quot;/&gt;&lt;property id=&quot;20300&quot; value=&quot;Slide 12&quot;/&gt;&lt;property id=&quot;20307&quot; value=&quot;273&quot;/&gt;&lt;/object&gt;&lt;object type=&quot;3&quot; unique_id=&quot;10014&quot;&gt;&lt;property id=&quot;20148&quot; value=&quot;5&quot;/&gt;&lt;property id=&quot;20300&quot; value=&quot;Slide 14&quot;/&gt;&lt;property id=&quot;20307&quot; value=&quot;269&quot;/&gt;&lt;/object&gt;&lt;object type=&quot;3&quot; unique_id=&quot;10016&quot;&gt;&lt;property id=&quot;20148&quot; value=&quot;5&quot;/&gt;&lt;property id=&quot;20300&quot; value=&quot;Slide 16 - &amp;quot;- Learn new words by heart.&amp;#x0D;&amp;#x0A;- Practice the dialogue more.&amp;#x0D;&amp;#x0A;- Prepare Lesson 3: Read P43 – 44.&amp;#x0D;&amp;#x0A;(to get information, &quot;/&gt;&lt;property id=&quot;20307&quot; value=&quot;261&quot;/&gt;&lt;/object&gt;&lt;object type=&quot;3&quot; unique_id=&quot;10018&quot;&gt;&lt;property id=&quot;20148&quot; value=&quot;5&quot;/&gt;&lt;property id=&quot;20300&quot; value=&quot;Slide 17&quot;/&gt;&lt;property id=&quot;20307&quot; value=&quot;277&quot;/&gt;&lt;/object&gt;&lt;object type=&quot;3&quot; unique_id=&quot;10036&quot;&gt;&lt;property id=&quot;20148&quot; value=&quot;5&quot;/&gt;&lt;property id=&quot;20300&quot; value=&quot;Slide 13&quot;/&gt;&lt;property id=&quot;20307&quot; value=&quot;278&quot;/&gt;&lt;/object&gt;&lt;object type=&quot;3&quot; unique_id=&quot;10180&quot;&gt;&lt;property id=&quot;20148&quot; value=&quot;5&quot;/&gt;&lt;property id=&quot;20300&quot; value=&quot;Slide 3&quot;/&gt;&lt;property id=&quot;20307&quot; value=&quot;279&quot;/&gt;&lt;/object&gt;&lt;object type=&quot;3&quot; unique_id=&quot;10181&quot;&gt;&lt;property id=&quot;20148&quot; value=&quot;5&quot;/&gt;&lt;property id=&quot;20300&quot; value=&quot;Slide 4&quot;/&gt;&lt;property id=&quot;20307&quot; value=&quot;280&quot;/&gt;&lt;/object&gt;&lt;object type=&quot;3&quot; unique_id=&quot;10182&quot;&gt;&lt;property id=&quot;20148&quot; value=&quot;5&quot;/&gt;&lt;property id=&quot;20300&quot; value=&quot;Slide 5&quot;/&gt;&lt;property id=&quot;20307&quot; value=&quot;281&quot;/&gt;&lt;/object&gt;&lt;object type=&quot;3&quot; unique_id=&quot;10183&quot;&gt;&lt;property id=&quot;20148&quot; value=&quot;5&quot;/&gt;&lt;property id=&quot;20300&quot; value=&quot;Slide 6&quot;/&gt;&lt;property id=&quot;20307&quot; value=&quot;282&quot;/&gt;&lt;/object&gt;&lt;object type=&quot;3&quot; unique_id=&quot;10184&quot;&gt;&lt;property id=&quot;20148&quot; value=&quot;5&quot;/&gt;&lt;property id=&quot;20300&quot; value=&quot;Slide 7&quot;/&gt;&lt;property id=&quot;20307&quot; value=&quot;283&quot;/&gt;&lt;/object&gt;&lt;object type=&quot;3&quot; unique_id=&quot;10185&quot;&gt;&lt;property id=&quot;20148&quot; value=&quot;5&quot;/&gt;&lt;property id=&quot;20300&quot; value=&quot;Slide 8&quot;/&gt;&lt;property id=&quot;20307&quot; value=&quot;284&quot;/&gt;&lt;/object&gt;&lt;object type=&quot;3&quot; unique_id=&quot;10186&quot;&gt;&lt;property id=&quot;20148&quot; value=&quot;5&quot;/&gt;&lt;property id=&quot;20300&quot; value=&quot;Slide 9&quot;/&gt;&lt;property id=&quot;20307&quot; value=&quot;285&quot;/&gt;&lt;/object&gt;&lt;object type=&quot;3&quot; unique_id=&quot;10187&quot;&gt;&lt;property id=&quot;20148&quot; value=&quot;5&quot;/&gt;&lt;property id=&quot;20300&quot; value=&quot;Slide 1 - &amp;quot;Trường THCS Khaùnh  An &amp;#x0D;&amp;#x0A;Chaøo möøng quyù thaày coâ veà tham döï buoåi thao giaûng boä moân tieáng Anh&amp;#x0D;&amp;#x0A;Khoái lôùp 9&amp;quot;&quot;/&gt;&lt;property id=&quot;20307&quot; value=&quot;286&quot;/&gt;&lt;/object&gt;&lt;object type=&quot;3&quot; unique_id=&quot;10274&quot;&gt;&lt;property id=&quot;20148&quot; value=&quot;5&quot;/&gt;&lt;property id=&quot;20300&quot; value=&quot;Slide 10&quot;/&gt;&lt;property id=&quot;20307&quot; value=&quot;287&quot;/&gt;&lt;/object&gt;&lt;object type=&quot;3&quot; unique_id=&quot;10956&quot;&gt;&lt;property id=&quot;20148&quot; value=&quot;5&quot;/&gt;&lt;property id=&quot;20300&quot; value=&quot;Slide 15&quot;/&gt;&lt;property id=&quot;20307&quot; value=&quot;288&quot;/&gt;&lt;/object&gt;&lt;/object&gt;&lt;/object&gt;&lt;/database&gt;"/>
  <p:tag name="SECTOMILLISECCONVERTED" val="1"/>
  <p:tag name="ISPRING_UUID" val="{F3FBEBD0-E195-4589-984B-B25F37B17ACA}"/>
  <p:tag name="ISPRING_RESOURCE_FOLDER" val="C:\Users\Administrator\Google Drive\GADT\TAO MATCHING VA MULTIPLE CHOICE\"/>
  <p:tag name="ISPRING_PRESENTATION_PATH" val="C:\Users\Administrator\Google Drive\GADT\TAO MATCHING VA MULTIPLE CHOICE.pptm"/>
  <p:tag name="ISPRING_PROJECT_VERSION" val="9"/>
  <p:tag name="ISPRING_PROJECT_FOLDER_UPDATED" val="1"/>
  <p:tag name="ISPRING_SCREEN_RECS_UPDATED" val="C:\Users\Administrator\Google Drive\GADT\TAO MATCHING VA MULTIPLE CHOICE\"/>
</p:tagLst>
</file>

<file path=ppt/theme/theme1.xml><?xml version="1.0" encoding="utf-8"?>
<a:theme xmlns:a="http://schemas.openxmlformats.org/drawingml/2006/main" name="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Fireworks</Template>
  <TotalTime>43496</TotalTime>
  <Words>635</Words>
  <Application>Microsoft Office PowerPoint</Application>
  <PresentationFormat>Custom</PresentationFormat>
  <Paragraphs>176</Paragraphs>
  <Slides>16</Slides>
  <Notes>8</Notes>
  <HiddenSlides>1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Arial</vt:lpstr>
      <vt:lpstr>Calibri</vt:lpstr>
      <vt:lpstr>Calibri Light</vt:lpstr>
      <vt:lpstr>ChronicaPro-Medium</vt:lpstr>
      <vt:lpstr>Helvetica Neue</vt:lpstr>
      <vt:lpstr>Myriad Pro</vt:lpstr>
      <vt:lpstr>Roboto</vt:lpstr>
      <vt:lpstr>Rockwell</vt:lpstr>
      <vt:lpstr>Segoe UI Light</vt:lpstr>
      <vt:lpstr>Tahoma</vt:lpstr>
      <vt:lpstr>Times New Roman</vt:lpstr>
      <vt:lpstr>Wingdings</vt:lpstr>
      <vt:lpstr>Ocean</vt:lpstr>
      <vt:lpstr>2_Office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Email : thanphong07@gmail.com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- visit (v) tham quan</dc:title>
  <dc:creator>Lê Quang Vinh - THCS Khánh An</dc:creator>
  <cp:lastModifiedBy>Admin</cp:lastModifiedBy>
  <cp:revision>1679</cp:revision>
  <dcterms:created xsi:type="dcterms:W3CDTF">2010-03-06T13:48:35Z</dcterms:created>
  <dcterms:modified xsi:type="dcterms:W3CDTF">2025-02-20T01:03:16Z</dcterms:modified>
</cp:coreProperties>
</file>