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7"/>
  </p:notesMasterIdLst>
  <p:sldIdLst>
    <p:sldId id="275" r:id="rId3"/>
    <p:sldId id="319" r:id="rId4"/>
    <p:sldId id="357" r:id="rId5"/>
    <p:sldId id="364" r:id="rId6"/>
    <p:sldId id="360" r:id="rId7"/>
    <p:sldId id="347" r:id="rId8"/>
    <p:sldId id="368" r:id="rId9"/>
    <p:sldId id="361" r:id="rId10"/>
    <p:sldId id="365" r:id="rId11"/>
    <p:sldId id="362" r:id="rId12"/>
    <p:sldId id="356" r:id="rId13"/>
    <p:sldId id="367" r:id="rId14"/>
    <p:sldId id="354" r:id="rId15"/>
    <p:sldId id="29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9CE63FA-F86C-4F84-BAFA-CAC8F4DC99C3}">
          <p14:sldIdLst>
            <p14:sldId id="275"/>
            <p14:sldId id="319"/>
            <p14:sldId id="357"/>
            <p14:sldId id="364"/>
            <p14:sldId id="360"/>
            <p14:sldId id="347"/>
            <p14:sldId id="368"/>
            <p14:sldId id="361"/>
            <p14:sldId id="365"/>
            <p14:sldId id="362"/>
            <p14:sldId id="356"/>
            <p14:sldId id="367"/>
          </p14:sldIdLst>
        </p14:section>
        <p14:section name="Untitled Section" id="{12FCA66F-5053-455F-BF6D-F603FB3D663F}">
          <p14:sldIdLst>
            <p14:sldId id="354"/>
            <p14:sldId id="29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000099"/>
    <a:srgbClr val="396499"/>
    <a:srgbClr val="00FF00"/>
    <a:srgbClr val="FF00FF"/>
    <a:srgbClr val="00FFFF"/>
    <a:srgbClr val="355E8F"/>
    <a:srgbClr val="003300"/>
    <a:srgbClr val="386294"/>
    <a:srgbClr val="09B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1" autoAdjust="0"/>
    <p:restoredTop sz="93238" autoAdjust="0"/>
  </p:normalViewPr>
  <p:slideViewPr>
    <p:cSldViewPr>
      <p:cViewPr varScale="1">
        <p:scale>
          <a:sx n="62" d="100"/>
          <a:sy n="62" d="100"/>
        </p:scale>
        <p:origin x="75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29761C-F0AF-49B3-8B5E-F70B049D21A5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739617-9017-439B-9C7B-034409F22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562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39617-9017-439B-9C7B-034409F2221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9115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69F506-43CB-44D2-8D20-EDEC56CA099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54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D7475-8F28-4726-8D03-5B24467D8B50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C2E6B-A6D8-4D47-9916-A3878C820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611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D7475-8F28-4726-8D03-5B24467D8B50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C2E6B-A6D8-4D47-9916-A3878C820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559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D7475-8F28-4726-8D03-5B24467D8B50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C2E6B-A6D8-4D47-9916-A3878C820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8924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590552" y="103188"/>
            <a:ext cx="10991849" cy="13144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510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510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03663"/>
            <a:ext cx="5384800" cy="21526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03663"/>
            <a:ext cx="5384800" cy="21526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AF8B0A-75C9-4932-9AF6-EE66981332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5438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FCEB82-802D-4B2F-8973-0185CC77B4EB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56034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E0FF53-F0A7-4012-B06F-1CB3E71853B6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0780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A8B19B-0873-453B-8D7D-2CA30A035E4C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05789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B99203-B0C4-4EA8-99CC-060B3E429E05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97735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C71C69-A23F-470B-B4D8-BA854B658BE8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82941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9E08341-11CB-4626-8945-8DE303BD30EE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10257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D0510E-4DF3-480F-961D-F9A98EB870B3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2336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D7475-8F28-4726-8D03-5B24467D8B50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C2E6B-A6D8-4D47-9916-A3878C820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9876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12B4A4-797B-4DFD-B653-A12C873B9916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83044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D9DCC9-B8EF-4520-B91A-FEFD8B246EE6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15325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310704-21C0-4872-B3BD-55B89DC4CC57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34115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9C1991-5EC8-4458-9253-685E48D44563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0442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D7475-8F28-4726-8D03-5B24467D8B50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C2E6B-A6D8-4D47-9916-A3878C820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566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D7475-8F28-4726-8D03-5B24467D8B50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C2E6B-A6D8-4D47-9916-A3878C820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41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D7475-8F28-4726-8D03-5B24467D8B50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C2E6B-A6D8-4D47-9916-A3878C820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357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D7475-8F28-4726-8D03-5B24467D8B50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C2E6B-A6D8-4D47-9916-A3878C820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274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D7475-8F28-4726-8D03-5B24467D8B50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C2E6B-A6D8-4D47-9916-A3878C820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877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D7475-8F28-4726-8D03-5B24467D8B50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C2E6B-A6D8-4D47-9916-A3878C820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568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D7475-8F28-4726-8D03-5B24467D8B50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C2E6B-A6D8-4D47-9916-A3878C820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196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DD7475-8F28-4726-8D03-5B24467D8B50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BC2E6B-A6D8-4D47-9916-A3878C820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032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F33122-892C-45D6-A7DD-C307676F2D4F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0652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video" Target="file:///C:\Program%20Files\mtd2002\DATA\MEDIA\MM\T0000029.AVI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22.gif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56ECC-C9E4-4570-76E0-6378859CD3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9065" y="121186"/>
            <a:ext cx="3444607" cy="601510"/>
          </a:xfrm>
          <a:pattFill prst="pct90">
            <a:fgClr>
              <a:srgbClr val="0070C0"/>
            </a:fgClr>
            <a:bgClr>
              <a:srgbClr val="002060"/>
            </a:bgClr>
          </a:pattFill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Kim’s Game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555401C-276A-00AD-3FBF-11085224E22E}"/>
              </a:ext>
            </a:extLst>
          </p:cNvPr>
          <p:cNvSpPr/>
          <p:nvPr/>
        </p:nvSpPr>
        <p:spPr>
          <a:xfrm>
            <a:off x="10146535" y="5938091"/>
            <a:ext cx="1615807" cy="78219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C913AB-E659-A254-63DC-2A9E1AF1635F}"/>
              </a:ext>
            </a:extLst>
          </p:cNvPr>
          <p:cNvSpPr/>
          <p:nvPr/>
        </p:nvSpPr>
        <p:spPr>
          <a:xfrm>
            <a:off x="47740" y="1104441"/>
            <a:ext cx="12096520" cy="46491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4A0EF2-53EB-69F7-EA60-29663FFED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156" y="1395808"/>
            <a:ext cx="9849116" cy="406638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F45FEB4-4116-13DE-009D-47D66353F4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2156" y="1395808"/>
            <a:ext cx="9327688" cy="406638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D782D09-A01D-2BA1-F976-5196E94741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9480" y="1310456"/>
            <a:ext cx="9413040" cy="423708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7E15104-FD79-41B7-28B3-975F1CB9CC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1410" y="1395808"/>
            <a:ext cx="9169179" cy="406638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B46AC5B-EF8E-22AD-8A7F-CDB0824B6A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3810" y="1548208"/>
            <a:ext cx="9169179" cy="406638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20DDC50-9A7B-0F5E-A5A4-993E890758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1410" y="1386663"/>
            <a:ext cx="9169179" cy="408467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FD98810-1C09-7762-E17C-EDC61731D2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11410" y="1377518"/>
            <a:ext cx="9169179" cy="410296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57484F4-FA25-E266-F99A-F0F67EF2DF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32155" y="1328747"/>
            <a:ext cx="9849116" cy="423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7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E4701271-5A42-08B3-BA92-B46E09919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7124"/>
            <a:ext cx="10972800" cy="1143000"/>
          </a:xfrm>
        </p:spPr>
        <p:txBody>
          <a:bodyPr/>
          <a:lstStyle/>
          <a:p>
            <a:r>
              <a:rPr lang="en-US" altLang="en-US" sz="28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Read the conversation between Mai and Vinh again and write down all the verbs that are followed by to-infinitive that you can find</a:t>
            </a:r>
            <a:endParaRPr lang="en-US" sz="2800" dirty="0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1225176C-AB9D-513B-C103-FDAF798FE9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89820"/>
            <a:ext cx="10972800" cy="4708525"/>
          </a:xfrm>
        </p:spPr>
        <p:txBody>
          <a:bodyPr>
            <a:normAutofit/>
          </a:bodyPr>
          <a:lstStyle/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Mai: Hi Vinh, I plan to come to the cinema at 7 pm tomorrow. Do you want to go with me?</a:t>
            </a: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Vinh: Great…, but I will be having my English class at this time tomorrow.</a:t>
            </a: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Mai: How about next Sunday?</a:t>
            </a: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Vinh: What time will we be going there?</a:t>
            </a: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Mai: At 4pm</a:t>
            </a: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Vinh: This time next Sunday, I will be having a video conference.  I will try to get there at 6pm. Are you ok? Mai:</a:t>
            </a: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Mai: 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Yes. Do 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need to take you there?</a:t>
            </a: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Vinh: Thank you very much, but  I will be taking the bus.</a:t>
            </a:r>
          </a:p>
          <a:p>
            <a:endParaRPr lang="en-US" sz="2000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E52E2D6-683B-8745-2C8A-C703BB9E5EFC}"/>
              </a:ext>
            </a:extLst>
          </p:cNvPr>
          <p:cNvCxnSpPr/>
          <p:nvPr/>
        </p:nvCxnSpPr>
        <p:spPr>
          <a:xfrm>
            <a:off x="2552700" y="1524000"/>
            <a:ext cx="381000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A7FBD6B-F6E4-0364-190D-6499AC3188F0}"/>
              </a:ext>
            </a:extLst>
          </p:cNvPr>
          <p:cNvCxnSpPr/>
          <p:nvPr/>
        </p:nvCxnSpPr>
        <p:spPr>
          <a:xfrm>
            <a:off x="8802384" y="1519719"/>
            <a:ext cx="381000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B2BE48B-6DB4-5191-20EF-709E90B0BF16}"/>
              </a:ext>
            </a:extLst>
          </p:cNvPr>
          <p:cNvCxnSpPr/>
          <p:nvPr/>
        </p:nvCxnSpPr>
        <p:spPr>
          <a:xfrm>
            <a:off x="8802384" y="4038600"/>
            <a:ext cx="381000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14CCE67-1C21-C64C-C8B3-1492CA688031}"/>
              </a:ext>
            </a:extLst>
          </p:cNvPr>
          <p:cNvCxnSpPr/>
          <p:nvPr/>
        </p:nvCxnSpPr>
        <p:spPr>
          <a:xfrm>
            <a:off x="2552700" y="4953000"/>
            <a:ext cx="381000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86411B7-A78E-CAC6-2D4B-51B6B2F73484}"/>
              </a:ext>
            </a:extLst>
          </p:cNvPr>
          <p:cNvSpPr txBox="1">
            <a:spLocks/>
          </p:cNvSpPr>
          <p:nvPr/>
        </p:nvSpPr>
        <p:spPr>
          <a:xfrm>
            <a:off x="228600" y="5798345"/>
            <a:ext cx="10972800" cy="1523999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4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 more some verbs followed by to- infinitive.</a:t>
            </a:r>
          </a:p>
        </p:txBody>
      </p:sp>
    </p:spTree>
    <p:extLst>
      <p:ext uri="{BB962C8B-B14F-4D97-AF65-F5344CB8AC3E}">
        <p14:creationId xmlns:p14="http://schemas.microsoft.com/office/powerpoint/2010/main" val="113388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5300" y="1020505"/>
            <a:ext cx="11201400" cy="5837495"/>
          </a:xfrm>
          <a:prstGeom prst="rect">
            <a:avLst/>
          </a:prstGeom>
        </p:spPr>
        <p:txBody>
          <a:bodyPr wrap="square" rIns="36000">
            <a:spAutoFit/>
          </a:bodyPr>
          <a:lstStyle/>
          <a:p>
            <a:pPr marL="442913" indent="-442913">
              <a:lnSpc>
                <a:spcPts val="3200"/>
              </a:lnSpc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We’ve just decided _______ some flowers to them.</a:t>
            </a:r>
          </a:p>
          <a:p>
            <a:pPr indent="354013">
              <a:lnSpc>
                <a:spcPts val="3200"/>
              </a:lnSpc>
              <a:tabLst>
                <a:tab pos="2773363" algn="l"/>
                <a:tab pos="5648325" algn="l"/>
              </a:tabLst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send 	B. sending	C. to send</a:t>
            </a:r>
          </a:p>
          <a:p>
            <a:pPr marL="442913" indent="-442913">
              <a:lnSpc>
                <a:spcPts val="3200"/>
              </a:lnSpc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Teenagers love __________ many online friends.</a:t>
            </a:r>
          </a:p>
          <a:p>
            <a:pPr indent="354013">
              <a:lnSpc>
                <a:spcPts val="3200"/>
              </a:lnSpc>
              <a:tabLst>
                <a:tab pos="2773363" algn="l"/>
                <a:tab pos="5648325" algn="l"/>
              </a:tabLst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have 	B. to have 	C. has</a:t>
            </a:r>
          </a:p>
          <a:p>
            <a:pPr>
              <a:lnSpc>
                <a:spcPts val="3200"/>
              </a:lnSpc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They choose _______ video conferencing in every meeting.</a:t>
            </a:r>
          </a:p>
          <a:p>
            <a:pPr indent="354013">
              <a:lnSpc>
                <a:spcPts val="3200"/>
              </a:lnSpc>
              <a:tabLst>
                <a:tab pos="2773363" algn="l"/>
                <a:tab pos="5648325" algn="l"/>
              </a:tabLst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to use 	B. will use 	C. using</a:t>
            </a:r>
          </a:p>
          <a:p>
            <a:pPr marL="354013" indent="-354013">
              <a:lnSpc>
                <a:spcPts val="3200"/>
              </a:lnSpc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He _______ her face to face this time next week.</a:t>
            </a:r>
          </a:p>
          <a:p>
            <a:pPr indent="354013">
              <a:lnSpc>
                <a:spcPts val="3200"/>
              </a:lnSpc>
              <a:tabLst>
                <a:tab pos="2773363" algn="l"/>
                <a:tab pos="5648325" algn="l"/>
              </a:tabLst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will meet 	b. meet 	C. will be meeting</a:t>
            </a:r>
          </a:p>
          <a:p>
            <a:pPr marL="354013" indent="-354013">
              <a:lnSpc>
                <a:spcPts val="3200"/>
              </a:lnSpc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5. I think in the future many people will prefer ______ by using social media.</a:t>
            </a:r>
          </a:p>
          <a:p>
            <a:pPr marL="514350" indent="-514350">
              <a:lnSpc>
                <a:spcPts val="3200"/>
              </a:lnSpc>
              <a:buAutoNum type="alphaUcPeriod"/>
              <a:tabLst>
                <a:tab pos="2773363" algn="l"/>
                <a:tab pos="5648325" algn="l"/>
              </a:tabLst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 communicate    </a:t>
            </a:r>
            <a:r>
              <a:rPr lang="en-US" sz="2800" spc="-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will communicate           C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communicate</a:t>
            </a:r>
          </a:p>
          <a:p>
            <a:pPr>
              <a:lnSpc>
                <a:spcPts val="3200"/>
              </a:lnSpc>
              <a:tabLst>
                <a:tab pos="2773363" algn="l"/>
                <a:tab pos="5648325" algn="l"/>
              </a:tabLst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6. Tonight at 8.30 p.m.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Phuc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__________to his girl friend.</a:t>
            </a:r>
          </a:p>
          <a:p>
            <a:pPr>
              <a:lnSpc>
                <a:spcPts val="3200"/>
              </a:lnSpc>
              <a:tabLst>
                <a:tab pos="2773363" algn="l"/>
                <a:tab pos="5648325" algn="l"/>
              </a:tabLst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email 	B. will be emailing   	C. will email</a:t>
            </a:r>
          </a:p>
          <a:p>
            <a:pPr>
              <a:lnSpc>
                <a:spcPts val="3200"/>
              </a:lnSpc>
              <a:tabLst>
                <a:tab pos="2773363" algn="l"/>
                <a:tab pos="5648325" algn="l"/>
              </a:tabLst>
            </a:pP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lnSpc>
                <a:spcPts val="3200"/>
              </a:lnSpc>
              <a:buAutoNum type="alphaUcPeriod"/>
              <a:tabLst>
                <a:tab pos="2773363" algn="l"/>
                <a:tab pos="5648325" algn="l"/>
              </a:tabLst>
            </a:pP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5800" y="228600"/>
            <a:ext cx="517472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2000" rIns="72000">
            <a:spAutoFit/>
          </a:bodyPr>
          <a:lstStyle/>
          <a:p>
            <a:pPr marL="442913" indent="-442913" algn="just"/>
            <a:r>
              <a:rPr lang="en-US" sz="3200" b="1" spc="-15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Choose the best answer</a:t>
            </a:r>
            <a:r>
              <a:rPr lang="en-US" sz="3200" b="1" spc="-15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647147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E828A7A-7388-5477-8808-93F8659C4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66967"/>
            <a:ext cx="5386917" cy="857781"/>
          </a:xfrm>
        </p:spPr>
        <p:txBody>
          <a:bodyPr>
            <a:normAutofit fontScale="90000"/>
          </a:bodyPr>
          <a:lstStyle/>
          <a:p>
            <a:pPr algn="l"/>
            <a:b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We’ve just decided _______ flowers to them</a:t>
            </a:r>
            <a:b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send   	B. sending	C. to send</a:t>
            </a:r>
            <a:b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B03CA07-5E70-962F-F457-DD39E5630A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1724" y="100068"/>
            <a:ext cx="3111484" cy="21599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DCAE538-6E98-9E72-3ECB-5A1A37A4B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8752" y="100068"/>
            <a:ext cx="2732066" cy="21421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ACFB236-2F08-F90B-CBA1-1100E1EB04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5476" y="2274845"/>
            <a:ext cx="3057730" cy="20157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1458432-54B4-2E93-B889-639A868812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0146" y="2242237"/>
            <a:ext cx="2699816" cy="204386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D6CA3CA-30DD-72C2-C5F6-6C374EDB72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8596" y="4286097"/>
            <a:ext cx="3111484" cy="208225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7935026-613C-01F1-30B7-F550E90E44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7137" y="4067743"/>
            <a:ext cx="2810644" cy="2285931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70994648-DD4C-9CAD-1624-3CD3B518703B}"/>
              </a:ext>
            </a:extLst>
          </p:cNvPr>
          <p:cNvSpPr/>
          <p:nvPr/>
        </p:nvSpPr>
        <p:spPr>
          <a:xfrm>
            <a:off x="6240864" y="103191"/>
            <a:ext cx="3072343" cy="21568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B0076A9-66C4-70A0-2714-64C8E49581E5}"/>
              </a:ext>
            </a:extLst>
          </p:cNvPr>
          <p:cNvSpPr/>
          <p:nvPr/>
        </p:nvSpPr>
        <p:spPr>
          <a:xfrm>
            <a:off x="9313206" y="120697"/>
            <a:ext cx="2732066" cy="21392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B58C7F6-95AC-DF39-45E9-174F843D2774}"/>
              </a:ext>
            </a:extLst>
          </p:cNvPr>
          <p:cNvSpPr/>
          <p:nvPr/>
        </p:nvSpPr>
        <p:spPr>
          <a:xfrm>
            <a:off x="6255474" y="2270309"/>
            <a:ext cx="3057729" cy="20157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578F58B-5DF5-B3CE-2E9B-C818EF4BD5A5}"/>
              </a:ext>
            </a:extLst>
          </p:cNvPr>
          <p:cNvSpPr/>
          <p:nvPr/>
        </p:nvSpPr>
        <p:spPr>
          <a:xfrm>
            <a:off x="9294836" y="2247990"/>
            <a:ext cx="2761207" cy="20381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0AA20F0-7499-F659-5A40-E698E3075D51}"/>
              </a:ext>
            </a:extLst>
          </p:cNvPr>
          <p:cNvSpPr/>
          <p:nvPr/>
        </p:nvSpPr>
        <p:spPr>
          <a:xfrm>
            <a:off x="6240863" y="4271423"/>
            <a:ext cx="3043201" cy="20822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BD55708-5F64-B6D2-101E-3771389CF7A1}"/>
              </a:ext>
            </a:extLst>
          </p:cNvPr>
          <p:cNvSpPr/>
          <p:nvPr/>
        </p:nvSpPr>
        <p:spPr>
          <a:xfrm>
            <a:off x="9276108" y="4271422"/>
            <a:ext cx="2769164" cy="20822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38245F69-22D1-3695-68FB-B5CF53BB01A7}"/>
              </a:ext>
            </a:extLst>
          </p:cNvPr>
          <p:cNvSpPr/>
          <p:nvPr/>
        </p:nvSpPr>
        <p:spPr>
          <a:xfrm>
            <a:off x="6340843" y="206690"/>
            <a:ext cx="685800" cy="43359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01F6041-5B9F-E2E5-7C38-B17DE71491FF}"/>
              </a:ext>
            </a:extLst>
          </p:cNvPr>
          <p:cNvSpPr/>
          <p:nvPr/>
        </p:nvSpPr>
        <p:spPr>
          <a:xfrm>
            <a:off x="9684178" y="120637"/>
            <a:ext cx="613379" cy="44889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C372751-0D68-E331-63BD-4B2677A5536F}"/>
              </a:ext>
            </a:extLst>
          </p:cNvPr>
          <p:cNvSpPr/>
          <p:nvPr/>
        </p:nvSpPr>
        <p:spPr>
          <a:xfrm>
            <a:off x="6340843" y="2303268"/>
            <a:ext cx="685800" cy="43359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E956175-C6D2-5020-DEEE-647C539BBF90}"/>
              </a:ext>
            </a:extLst>
          </p:cNvPr>
          <p:cNvSpPr/>
          <p:nvPr/>
        </p:nvSpPr>
        <p:spPr>
          <a:xfrm>
            <a:off x="9608765" y="2371951"/>
            <a:ext cx="685800" cy="43359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89E81F2-52C1-86E8-3EB7-4D5AE232308E}"/>
              </a:ext>
            </a:extLst>
          </p:cNvPr>
          <p:cNvSpPr/>
          <p:nvPr/>
        </p:nvSpPr>
        <p:spPr>
          <a:xfrm>
            <a:off x="6443624" y="4273333"/>
            <a:ext cx="685800" cy="43359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489B948B-1D27-43BB-5F9A-3713A87F74C8}"/>
              </a:ext>
            </a:extLst>
          </p:cNvPr>
          <p:cNvSpPr/>
          <p:nvPr/>
        </p:nvSpPr>
        <p:spPr>
          <a:xfrm>
            <a:off x="9738587" y="4404756"/>
            <a:ext cx="685800" cy="43359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</a:t>
            </a:r>
          </a:p>
        </p:txBody>
      </p:sp>
      <p:sp>
        <p:nvSpPr>
          <p:cNvPr id="39" name="Oval 7">
            <a:extLst>
              <a:ext uri="{FF2B5EF4-FFF2-40B4-BE49-F238E27FC236}">
                <a16:creationId xmlns:a16="http://schemas.microsoft.com/office/drawing/2014/main" id="{67D0A6C5-3FCE-A067-C608-4487DBF6B3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0239" y="640289"/>
            <a:ext cx="533400" cy="448521"/>
          </a:xfrm>
          <a:prstGeom prst="ellipse">
            <a:avLst/>
          </a:prstGeom>
          <a:noFill/>
          <a:ln w="28575">
            <a:solidFill>
              <a:srgbClr val="A5002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55" name="Title 3">
            <a:extLst>
              <a:ext uri="{FF2B5EF4-FFF2-40B4-BE49-F238E27FC236}">
                <a16:creationId xmlns:a16="http://schemas.microsoft.com/office/drawing/2014/main" id="{59FFD35B-3C96-9B12-B054-990EC4D311FF}"/>
              </a:ext>
            </a:extLst>
          </p:cNvPr>
          <p:cNvSpPr txBox="1">
            <a:spLocks/>
          </p:cNvSpPr>
          <p:nvPr/>
        </p:nvSpPr>
        <p:spPr>
          <a:xfrm>
            <a:off x="141182" y="1031214"/>
            <a:ext cx="5582969" cy="10696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Teenagers love __________ many online friends.</a:t>
            </a:r>
          </a:p>
          <a:p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have 	              B. to have 	C. has</a:t>
            </a:r>
          </a:p>
          <a:p>
            <a:b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/>
          </a:p>
        </p:txBody>
      </p:sp>
      <p:sp>
        <p:nvSpPr>
          <p:cNvPr id="56" name="Oval 7">
            <a:extLst>
              <a:ext uri="{FF2B5EF4-FFF2-40B4-BE49-F238E27FC236}">
                <a16:creationId xmlns:a16="http://schemas.microsoft.com/office/drawing/2014/main" id="{C062B66A-D903-3A64-9F05-884EC7C2C1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0013" y="1568657"/>
            <a:ext cx="381000" cy="476487"/>
          </a:xfrm>
          <a:prstGeom prst="ellipse">
            <a:avLst/>
          </a:prstGeom>
          <a:noFill/>
          <a:ln w="28575">
            <a:solidFill>
              <a:srgbClr val="A5002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57" name="Title 3">
            <a:extLst>
              <a:ext uri="{FF2B5EF4-FFF2-40B4-BE49-F238E27FC236}">
                <a16:creationId xmlns:a16="http://schemas.microsoft.com/office/drawing/2014/main" id="{13A476C0-4E76-4D23-CDFA-A5516D31E922}"/>
              </a:ext>
            </a:extLst>
          </p:cNvPr>
          <p:cNvSpPr txBox="1">
            <a:spLocks/>
          </p:cNvSpPr>
          <p:nvPr/>
        </p:nvSpPr>
        <p:spPr>
          <a:xfrm>
            <a:off x="135957" y="2089406"/>
            <a:ext cx="6104908" cy="10696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54013" indent="-354013">
              <a:lnSpc>
                <a:spcPts val="3200"/>
              </a:lnSpc>
            </a:pP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4013" indent="-354013" algn="l">
              <a:lnSpc>
                <a:spcPts val="3200"/>
              </a:lnSpc>
            </a:pPr>
            <a:r>
              <a:rPr 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He _______ her face to face this time next week.</a:t>
            </a:r>
          </a:p>
          <a:p>
            <a:pPr marL="354013" indent="-354013" algn="l">
              <a:lnSpc>
                <a:spcPts val="3200"/>
              </a:lnSpc>
            </a:pPr>
            <a:r>
              <a:rPr 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will meet .      B. meet   	C. will be meeting</a:t>
            </a:r>
          </a:p>
          <a:p>
            <a:r>
              <a:rPr 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b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/>
          </a:p>
        </p:txBody>
      </p:sp>
      <p:sp>
        <p:nvSpPr>
          <p:cNvPr id="58" name="Oval 7">
            <a:extLst>
              <a:ext uri="{FF2B5EF4-FFF2-40B4-BE49-F238E27FC236}">
                <a16:creationId xmlns:a16="http://schemas.microsoft.com/office/drawing/2014/main" id="{3927A6D2-6801-C9DD-FA04-EA337E457C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0239" y="2624209"/>
            <a:ext cx="465762" cy="354084"/>
          </a:xfrm>
          <a:prstGeom prst="ellipse">
            <a:avLst/>
          </a:prstGeom>
          <a:noFill/>
          <a:ln w="28575">
            <a:solidFill>
              <a:srgbClr val="A5002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60" name="Title 3">
            <a:extLst>
              <a:ext uri="{FF2B5EF4-FFF2-40B4-BE49-F238E27FC236}">
                <a16:creationId xmlns:a16="http://schemas.microsoft.com/office/drawing/2014/main" id="{79AC2758-EB70-C22D-17A6-D820896851B1}"/>
              </a:ext>
            </a:extLst>
          </p:cNvPr>
          <p:cNvSpPr txBox="1">
            <a:spLocks/>
          </p:cNvSpPr>
          <p:nvPr/>
        </p:nvSpPr>
        <p:spPr>
          <a:xfrm>
            <a:off x="154341" y="3012456"/>
            <a:ext cx="6104908" cy="10696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54013" indent="-354013">
              <a:lnSpc>
                <a:spcPts val="3200"/>
              </a:lnSpc>
            </a:pP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4013" indent="-354013" algn="l">
              <a:lnSpc>
                <a:spcPts val="3200"/>
              </a:lnSpc>
            </a:pPr>
            <a:r>
              <a:rPr 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They choose ___ video conferencing in every meeting.</a:t>
            </a:r>
          </a:p>
          <a:p>
            <a:pPr marL="354013" indent="-354013" algn="l">
              <a:lnSpc>
                <a:spcPts val="3200"/>
              </a:lnSpc>
            </a:pPr>
            <a:r>
              <a:rPr 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to use 	B. will use 	C. using</a:t>
            </a:r>
          </a:p>
          <a:p>
            <a:r>
              <a:rPr 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b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/>
          </a:p>
        </p:txBody>
      </p:sp>
      <p:sp>
        <p:nvSpPr>
          <p:cNvPr id="61" name="Oval 7">
            <a:extLst>
              <a:ext uri="{FF2B5EF4-FFF2-40B4-BE49-F238E27FC236}">
                <a16:creationId xmlns:a16="http://schemas.microsoft.com/office/drawing/2014/main" id="{44E94B07-10F9-7B7A-F3EA-4C771FF3C9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42" y="3607876"/>
            <a:ext cx="465762" cy="354084"/>
          </a:xfrm>
          <a:prstGeom prst="ellipse">
            <a:avLst/>
          </a:prstGeom>
          <a:noFill/>
          <a:ln w="28575">
            <a:solidFill>
              <a:srgbClr val="A5002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62" name="Title 3">
            <a:extLst>
              <a:ext uri="{FF2B5EF4-FFF2-40B4-BE49-F238E27FC236}">
                <a16:creationId xmlns:a16="http://schemas.microsoft.com/office/drawing/2014/main" id="{38A5CC65-0217-08AD-DBE3-DD8C1B3CA503}"/>
              </a:ext>
            </a:extLst>
          </p:cNvPr>
          <p:cNvSpPr txBox="1">
            <a:spLocks/>
          </p:cNvSpPr>
          <p:nvPr/>
        </p:nvSpPr>
        <p:spPr>
          <a:xfrm>
            <a:off x="-11742" y="4055805"/>
            <a:ext cx="6104908" cy="10696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54013" indent="-354013">
              <a:lnSpc>
                <a:spcPts val="3200"/>
              </a:lnSpc>
            </a:pP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3200"/>
              </a:lnSpc>
              <a:tabLst>
                <a:tab pos="2773363" algn="l"/>
                <a:tab pos="5648325" algn="l"/>
              </a:tabLst>
            </a:pPr>
            <a:r>
              <a:rPr 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5. Tonight at 8.30 p.m. </a:t>
            </a:r>
            <a:r>
              <a:rPr lang="en-US" sz="8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Phuc</a:t>
            </a:r>
            <a:r>
              <a:rPr 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__________to his girl friend.</a:t>
            </a:r>
          </a:p>
          <a:p>
            <a:pPr>
              <a:lnSpc>
                <a:spcPts val="3200"/>
              </a:lnSpc>
              <a:tabLst>
                <a:tab pos="2773363" algn="l"/>
                <a:tab pos="5648325" algn="l"/>
              </a:tabLst>
            </a:pPr>
            <a:r>
              <a:rPr 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email               B. will be emailing   C. will email</a:t>
            </a:r>
          </a:p>
          <a:p>
            <a:pPr marL="354013" indent="-354013" algn="l">
              <a:lnSpc>
                <a:spcPts val="3200"/>
              </a:lnSpc>
            </a:pPr>
            <a:r>
              <a:rPr 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b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/>
          </a:p>
        </p:txBody>
      </p:sp>
      <p:sp>
        <p:nvSpPr>
          <p:cNvPr id="65" name="Oval 7">
            <a:extLst>
              <a:ext uri="{FF2B5EF4-FFF2-40B4-BE49-F238E27FC236}">
                <a16:creationId xmlns:a16="http://schemas.microsoft.com/office/drawing/2014/main" id="{06FD48FA-F738-16F2-E2F5-A7B2CFFEBF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0513" y="4565200"/>
            <a:ext cx="465762" cy="354084"/>
          </a:xfrm>
          <a:prstGeom prst="ellipse">
            <a:avLst/>
          </a:prstGeom>
          <a:noFill/>
          <a:ln w="28575">
            <a:solidFill>
              <a:srgbClr val="A5002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68" name="Title 3">
            <a:extLst>
              <a:ext uri="{FF2B5EF4-FFF2-40B4-BE49-F238E27FC236}">
                <a16:creationId xmlns:a16="http://schemas.microsoft.com/office/drawing/2014/main" id="{FC1972B8-0E98-857D-916D-736E648BC388}"/>
              </a:ext>
            </a:extLst>
          </p:cNvPr>
          <p:cNvSpPr txBox="1">
            <a:spLocks/>
          </p:cNvSpPr>
          <p:nvPr/>
        </p:nvSpPr>
        <p:spPr>
          <a:xfrm>
            <a:off x="38435" y="4919284"/>
            <a:ext cx="6302408" cy="12227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54013" indent="-354013">
              <a:lnSpc>
                <a:spcPts val="3200"/>
              </a:lnSpc>
            </a:pP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ts val="3200"/>
              </a:lnSpc>
              <a:tabLst>
                <a:tab pos="2773363" algn="l"/>
                <a:tab pos="5648325" algn="l"/>
              </a:tabLst>
            </a:pPr>
            <a:r>
              <a:rPr 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6. I think in the future many people will prefer </a:t>
            </a:r>
          </a:p>
          <a:p>
            <a:pPr>
              <a:lnSpc>
                <a:spcPts val="3200"/>
              </a:lnSpc>
              <a:tabLst>
                <a:tab pos="2773363" algn="l"/>
                <a:tab pos="5648325" algn="l"/>
              </a:tabLst>
            </a:pPr>
            <a:r>
              <a:rPr 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______ by using social media</a:t>
            </a:r>
          </a:p>
          <a:p>
            <a:pPr algn="l">
              <a:lnSpc>
                <a:spcPts val="3200"/>
              </a:lnSpc>
              <a:tabLst>
                <a:tab pos="2773363" algn="l"/>
                <a:tab pos="5648325" algn="l"/>
              </a:tabLst>
            </a:pPr>
            <a:r>
              <a:rPr 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to communicate  B. will communicate   C. communicate</a:t>
            </a:r>
          </a:p>
          <a:p>
            <a:b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/>
          </a:p>
        </p:txBody>
      </p:sp>
      <p:sp>
        <p:nvSpPr>
          <p:cNvPr id="69" name="Oval 7">
            <a:extLst>
              <a:ext uri="{FF2B5EF4-FFF2-40B4-BE49-F238E27FC236}">
                <a16:creationId xmlns:a16="http://schemas.microsoft.com/office/drawing/2014/main" id="{0987FC91-7FE1-BEEF-3B2C-D3C566BE15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886020"/>
            <a:ext cx="465762" cy="354084"/>
          </a:xfrm>
          <a:prstGeom prst="ellipse">
            <a:avLst/>
          </a:prstGeom>
          <a:noFill/>
          <a:ln w="28575">
            <a:solidFill>
              <a:srgbClr val="A5002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87B6BD0-6728-D1A3-C855-9F88B48BBF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493" y="-198037"/>
            <a:ext cx="6224368" cy="656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887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5" grpId="0" animBg="1"/>
      <p:bldP spid="25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55" grpId="0"/>
      <p:bldP spid="56" grpId="0" animBg="1"/>
      <p:bldP spid="57" grpId="0"/>
      <p:bldP spid="58" grpId="0" animBg="1"/>
      <p:bldP spid="60" grpId="0"/>
      <p:bldP spid="61" grpId="0" animBg="1"/>
      <p:bldP spid="62" grpId="0"/>
      <p:bldP spid="65" grpId="0" animBg="1"/>
      <p:bldP spid="68" grpId="0"/>
      <p:bldP spid="6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hidden="1"/>
          <p:cNvSpPr/>
          <p:nvPr/>
        </p:nvSpPr>
        <p:spPr>
          <a:xfrm>
            <a:off x="1524000" y="1484785"/>
            <a:ext cx="9144000" cy="2221121"/>
          </a:xfrm>
          <a:prstGeom prst="rect">
            <a:avLst/>
          </a:prstGeom>
        </p:spPr>
        <p:txBody>
          <a:bodyPr wrap="square" lIns="72000" rIns="72000">
            <a:spAutoFit/>
          </a:bodyPr>
          <a:lstStyle/>
          <a:p>
            <a:pPr marL="442913" indent="-442913" algn="just">
              <a:lnSpc>
                <a:spcPts val="37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People throw rubbish in the street. The street doesn’t look attractive.</a:t>
            </a:r>
          </a:p>
          <a:p>
            <a:pPr marL="442913" indent="-442913" algn="just">
              <a:lnSpc>
                <a:spcPts val="37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If people didn’t throw rubbish in the street, it would look attractive.</a:t>
            </a:r>
          </a:p>
        </p:txBody>
      </p:sp>
      <p:sp>
        <p:nvSpPr>
          <p:cNvPr id="5" name="Rectangle 4"/>
          <p:cNvSpPr/>
          <p:nvPr/>
        </p:nvSpPr>
        <p:spPr>
          <a:xfrm>
            <a:off x="579634" y="1752600"/>
            <a:ext cx="11582400" cy="1716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Example:- 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We will be using video conference in every meeting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ts val="35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- We will choose to use a video chatting when phoning</a:t>
            </a:r>
          </a:p>
          <a:p>
            <a:pPr>
              <a:lnSpc>
                <a:spcPts val="3500"/>
              </a:lnSpc>
              <a:spcBef>
                <a:spcPts val="600"/>
              </a:spcBef>
              <a:spcAft>
                <a:spcPts val="600"/>
              </a:spcAft>
            </a:pP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1814" y="162089"/>
            <a:ext cx="12000186" cy="93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42913" indent="-442913" algn="just">
              <a:lnSpc>
                <a:spcPts val="3300"/>
              </a:lnSpc>
            </a:pPr>
            <a:r>
              <a:rPr lang="en-US" sz="2800" b="1" spc="-5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Dream List. Imagine we are in the year 2050. Work in groups and select three ways of communication that you think will be most common. </a:t>
            </a:r>
          </a:p>
        </p:txBody>
      </p:sp>
    </p:spTree>
    <p:extLst>
      <p:ext uri="{BB962C8B-B14F-4D97-AF65-F5344CB8AC3E}">
        <p14:creationId xmlns:p14="http://schemas.microsoft.com/office/powerpoint/2010/main" val="362193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hinh nen dong ve ngon nen tinh yeu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116633"/>
            <a:ext cx="1399998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1013" name="T0000029.AVI">
            <a:hlinkClick r:id="" action="ppaction://media"/>
          </p:cNvPr>
          <p:cNvPicPr>
            <a:picLocks noGrp="1" noRot="1" noChangeAspect="1" noChangeArrowheads="1"/>
          </p:cNvPicPr>
          <p:nvPr>
            <p:ph sz="quarter" idx="3"/>
            <a:vide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98913" y="4973638"/>
            <a:ext cx="0" cy="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9942" name="Text Box 7"/>
          <p:cNvSpPr txBox="1">
            <a:spLocks noChangeArrowheads="1"/>
          </p:cNvSpPr>
          <p:nvPr/>
        </p:nvSpPr>
        <p:spPr bwMode="auto">
          <a:xfrm>
            <a:off x="4724400" y="2590801"/>
            <a:ext cx="533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1pPr>
            <a:lvl2pPr marL="742950" indent="-285750" eaLnBrk="0" hangingPunct="0"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2pPr>
            <a:lvl3pPr marL="1143000" indent="-228600" eaLnBrk="0" hangingPunct="0"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3pPr>
            <a:lvl4pPr marL="1600200" indent="-228600" eaLnBrk="0" hangingPunct="0"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4pPr>
            <a:lvl5pPr marL="2057400" indent="-228600" eaLnBrk="0" hangingPunct="0"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9pPr>
          </a:lstStyle>
          <a:p>
            <a:pPr algn="ctr"/>
            <a:r>
              <a:rPr lang="en-US" sz="1800">
                <a:latin typeface="VNI-Revue" pitchFamily="2" charset="0"/>
              </a:rPr>
              <a:t>+</a:t>
            </a:r>
            <a:endParaRPr lang="en-US" sz="2000">
              <a:solidFill>
                <a:srgbClr val="FF0000"/>
              </a:solidFill>
              <a:latin typeface="VNI-Revue" pitchFamily="2" charset="0"/>
            </a:endParaRPr>
          </a:p>
        </p:txBody>
      </p:sp>
      <p:sp>
        <p:nvSpPr>
          <p:cNvPr id="171016" name="AutoShape 8"/>
          <p:cNvSpPr>
            <a:spLocks noChangeArrowheads="1"/>
          </p:cNvSpPr>
          <p:nvPr/>
        </p:nvSpPr>
        <p:spPr bwMode="auto">
          <a:xfrm>
            <a:off x="1631504" y="116632"/>
            <a:ext cx="1676400" cy="1676400"/>
          </a:xfrm>
          <a:prstGeom prst="star32">
            <a:avLst>
              <a:gd name="adj" fmla="val 15278"/>
            </a:avLst>
          </a:prstGeom>
          <a:noFill/>
          <a:ln w="9525" algn="ctr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FFFF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17" name="WordArt 9"/>
          <p:cNvSpPr>
            <a:spLocks noChangeArrowheads="1" noChangeShapeType="1" noTextEdit="1"/>
          </p:cNvSpPr>
          <p:nvPr/>
        </p:nvSpPr>
        <p:spPr bwMode="auto">
          <a:xfrm>
            <a:off x="4129844" y="767476"/>
            <a:ext cx="5130552" cy="789316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solidFill>
                  <a:srgbClr val="FF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 HOMEWORK </a:t>
            </a:r>
          </a:p>
        </p:txBody>
      </p:sp>
      <p:sp>
        <p:nvSpPr>
          <p:cNvPr id="171018" name="Rectangle 10"/>
          <p:cNvSpPr>
            <a:spLocks noChangeArrowheads="1"/>
          </p:cNvSpPr>
          <p:nvPr/>
        </p:nvSpPr>
        <p:spPr bwMode="auto">
          <a:xfrm>
            <a:off x="3124200" y="2743200"/>
            <a:ext cx="82296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en-US" sz="3200">
              <a:latin typeface="Verdana" pitchFamily="34" charset="0"/>
            </a:endParaRPr>
          </a:p>
        </p:txBody>
      </p:sp>
      <p:sp>
        <p:nvSpPr>
          <p:cNvPr id="39946" name="Text Box 11"/>
          <p:cNvSpPr txBox="1">
            <a:spLocks noChangeArrowheads="1"/>
          </p:cNvSpPr>
          <p:nvPr/>
        </p:nvSpPr>
        <p:spPr bwMode="auto">
          <a:xfrm>
            <a:off x="1847528" y="2278320"/>
            <a:ext cx="9887272" cy="1723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1pPr>
            <a:lvl2pPr marL="742950" indent="-285750" eaLnBrk="0" hangingPunct="0"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2pPr>
            <a:lvl3pPr marL="1143000" indent="-228600" eaLnBrk="0" hangingPunct="0"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3pPr>
            <a:lvl4pPr marL="1600200" indent="-228600" eaLnBrk="0" hangingPunct="0"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4pPr>
            <a:lvl5pPr marL="2057400" indent="-228600" eaLnBrk="0" hangingPunct="0"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9pPr>
          </a:lstStyle>
          <a:p>
            <a:pPr marL="265113" indent="-265113" algn="just">
              <a:spcBef>
                <a:spcPts val="600"/>
              </a:spcBef>
              <a:spcAft>
                <a:spcPts val="600"/>
              </a:spcAft>
              <a:tabLst>
                <a:tab pos="265113" algn="l"/>
              </a:tabLst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	</a:t>
            </a:r>
            <a:r>
              <a:rPr lang="en-US" sz="3200" b="1" spc="-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Review the grammar points: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The Future continuous tense &amp; Verb + to-infinitive</a:t>
            </a:r>
            <a:r>
              <a:rPr lang="en-US" sz="3200" b="1" spc="-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</a:p>
          <a:p>
            <a:pPr marL="265113" indent="-265113" algn="just">
              <a:spcBef>
                <a:spcPts val="600"/>
              </a:spcBef>
              <a:spcAft>
                <a:spcPts val="600"/>
              </a:spcAft>
              <a:tabLst>
                <a:tab pos="265113" algn="l"/>
              </a:tabLst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  <a:sym typeface="Calibri" pitchFamily="34" charset="0"/>
              </a:rPr>
              <a:t>- Prepare  vocabulary for Communication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9978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710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71013"/>
                </p:tgtEl>
              </p:cMediaNode>
            </p:video>
          </p:childTnLst>
        </p:cTn>
      </p:par>
    </p:tnLst>
    <p:bldLst>
      <p:bldP spid="1710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áº¿t quáº£ hÃ¬nh áº£nh cho communicatio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62"/>
            <a:ext cx="12192000" cy="684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200400" y="1134070"/>
            <a:ext cx="5867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ln w="28575">
                  <a:solidFill>
                    <a:srgbClr val="C00000"/>
                  </a:solidFill>
                </a:ln>
                <a:solidFill>
                  <a:srgbClr val="FF33CC"/>
                </a:solidFill>
                <a:latin typeface="VNI-Helve-Condense" pitchFamily="2" charset="0"/>
                <a:cs typeface="Arial" pitchFamily="34" charset="0"/>
              </a:rPr>
              <a:t>COMMUNICATION</a:t>
            </a:r>
            <a:endParaRPr lang="en-US" sz="5400" dirty="0">
              <a:ln w="28575">
                <a:solidFill>
                  <a:srgbClr val="C00000"/>
                </a:solidFill>
              </a:ln>
              <a:solidFill>
                <a:srgbClr val="FF33CC"/>
              </a:solidFill>
              <a:latin typeface="VNI-Helve-Condense" pitchFamily="2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76128" y="4334470"/>
            <a:ext cx="88204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spc="-140" dirty="0">
                <a:ln w="25400">
                  <a:solidFill>
                    <a:srgbClr val="FF0000"/>
                  </a:solidFill>
                </a:ln>
                <a:solidFill>
                  <a:srgbClr val="0033CC"/>
                </a:solidFill>
                <a:latin typeface="VNI-Helve-Condense" pitchFamily="2" charset="0"/>
                <a:cs typeface="Arial" pitchFamily="34" charset="0"/>
              </a:rPr>
              <a:t>LESSON 3: A CLOSER LOOK 2</a:t>
            </a:r>
            <a:endParaRPr lang="en-US" sz="5400" spc="-140" dirty="0">
              <a:ln w="25400">
                <a:solidFill>
                  <a:srgbClr val="FF0000"/>
                </a:solidFill>
              </a:ln>
              <a:solidFill>
                <a:srgbClr val="0033CC"/>
              </a:solidFill>
              <a:latin typeface="VNI-Helve-Condense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14800" y="152400"/>
            <a:ext cx="41054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spc="-140" dirty="0">
                <a:ln w="25400">
                  <a:solidFill>
                    <a:srgbClr val="FF0000"/>
                  </a:solidFill>
                </a:ln>
                <a:solidFill>
                  <a:srgbClr val="0033CC"/>
                </a:solidFill>
                <a:latin typeface="VNI-Helve-Condense" pitchFamily="2" charset="0"/>
                <a:cs typeface="Arial" pitchFamily="34" charset="0"/>
              </a:rPr>
              <a:t>UNIT </a:t>
            </a:r>
            <a:r>
              <a:rPr lang="vi-VN" sz="5400" b="1" spc="-140" dirty="0">
                <a:ln w="25400">
                  <a:solidFill>
                    <a:srgbClr val="FF0000"/>
                  </a:solidFill>
                </a:ln>
                <a:solidFill>
                  <a:srgbClr val="0033CC"/>
                </a:solidFill>
                <a:latin typeface="VNI-Helve-Condense" pitchFamily="2" charset="0"/>
                <a:cs typeface="Arial" pitchFamily="34" charset="0"/>
              </a:rPr>
              <a:t>10</a:t>
            </a:r>
            <a:r>
              <a:rPr lang="en-US" sz="5400" b="1" spc="-140" dirty="0">
                <a:ln w="25400">
                  <a:solidFill>
                    <a:srgbClr val="FF0000"/>
                  </a:solidFill>
                </a:ln>
                <a:solidFill>
                  <a:srgbClr val="0033CC"/>
                </a:solidFill>
                <a:latin typeface="VNI-Helve-Condense" pitchFamily="2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95188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135560" y="836712"/>
            <a:ext cx="9142040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5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GRAMMAR</a:t>
            </a:r>
            <a:endParaRPr lang="en-US" sz="6600" dirty="0">
              <a:ln w="38100">
                <a:solidFill>
                  <a:srgbClr val="FF0000"/>
                </a:solidFill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47528" y="2852936"/>
            <a:ext cx="9734872" cy="1938992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algn="ctr"/>
            <a:r>
              <a:rPr lang="en-US" sz="6000" b="1" i="1" dirty="0">
                <a:ln w="28575">
                  <a:solidFill>
                    <a:srgbClr val="FF0000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Future continuous: review</a:t>
            </a:r>
          </a:p>
          <a:p>
            <a:pPr algn="ctr"/>
            <a:r>
              <a:rPr lang="en-US" sz="6000" b="1" i="1" dirty="0">
                <a:ln w="28575">
                  <a:solidFill>
                    <a:srgbClr val="FF0000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Verb + to-infinitive</a:t>
            </a:r>
            <a:endParaRPr lang="en-US" sz="3600" b="1" dirty="0">
              <a:ln w="28575">
                <a:noFill/>
              </a:ln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1881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66800" y="2133600"/>
            <a:ext cx="10515600" cy="1015663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algn="ctr"/>
            <a:r>
              <a:rPr lang="en-US" sz="6000" b="1" i="1" dirty="0">
                <a:ln w="28575">
                  <a:solidFill>
                    <a:srgbClr val="FF0000"/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 </a:t>
            </a:r>
            <a:r>
              <a:rPr lang="en-US" sz="6000" b="1" i="1" dirty="0">
                <a:ln w="28575">
                  <a:solidFill>
                    <a:srgbClr val="FF0000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continuous</a:t>
            </a:r>
            <a:r>
              <a:rPr lang="en-US" sz="6000" b="1" i="1" dirty="0">
                <a:ln w="28575">
                  <a:solidFill>
                    <a:srgbClr val="FF0000"/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review</a:t>
            </a:r>
          </a:p>
        </p:txBody>
      </p:sp>
    </p:spTree>
    <p:extLst>
      <p:ext uri="{BB962C8B-B14F-4D97-AF65-F5344CB8AC3E}">
        <p14:creationId xmlns:p14="http://schemas.microsoft.com/office/powerpoint/2010/main" val="2350086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61951E4-246F-B3F0-9C1F-78C48B4C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398"/>
            <a:ext cx="10515600" cy="1143000"/>
          </a:xfrm>
        </p:spPr>
        <p:txBody>
          <a:bodyPr/>
          <a:lstStyle/>
          <a:p>
            <a:r>
              <a:rPr lang="en-US" altLang="en-US" sz="28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Read the conversation between Mai and Vinh. Underline the future continuous tense and discuss .</a:t>
            </a:r>
            <a:endParaRPr lang="en-US" sz="28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E46041E-F2D3-02B6-4782-86FB2A53669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Form:</a:t>
            </a:r>
          </a:p>
          <a:p>
            <a:pPr>
              <a:buFontTx/>
              <a:buChar char="-"/>
            </a:pPr>
            <a:r>
              <a:rPr lang="en-US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Positive:</a:t>
            </a:r>
          </a:p>
          <a:p>
            <a:pPr>
              <a:buFontTx/>
              <a:buChar char="-"/>
            </a:pPr>
            <a:r>
              <a:rPr lang="en-US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Negative:</a:t>
            </a:r>
          </a:p>
          <a:p>
            <a:pPr>
              <a:buFontTx/>
              <a:buChar char="-"/>
            </a:pPr>
            <a:r>
              <a:rPr lang="en-US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Question: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Signals:</a:t>
            </a: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Usage</a:t>
            </a:r>
            <a:r>
              <a:rPr lang="en-US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026E73-2A4F-AEA6-1EB9-11092A23ED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514600" y="1170398"/>
            <a:ext cx="9525000" cy="4636213"/>
          </a:xfrm>
        </p:spPr>
        <p:txBody>
          <a:bodyPr/>
          <a:lstStyle/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Mai: Hi Vinh, I plan to come to the cinema at 7 pm tomorrow. Do you want to go with me?</a:t>
            </a: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Vinh: Great…, but I will be having my English class at this time tomorrow.</a:t>
            </a: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Mai: How about next Sunday?</a:t>
            </a: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Vinh: What time will we be going there?</a:t>
            </a: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Mai: At 4pm</a:t>
            </a: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Vinh: This time next Sunday, I will be having a video conference.  I will try to get there at 6pm. Are you ok?</a:t>
            </a: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Mai: Yes. Do 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need to take you there?</a:t>
            </a: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Vinh: Thank you very much, but  I will be taking the bus.</a:t>
            </a:r>
          </a:p>
          <a:p>
            <a:endParaRPr lang="en-US" sz="2000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77B0838-DA7C-6E35-A51E-CEB8E2E1D1C6}"/>
              </a:ext>
            </a:extLst>
          </p:cNvPr>
          <p:cNvCxnSpPr/>
          <p:nvPr/>
        </p:nvCxnSpPr>
        <p:spPr bwMode="auto">
          <a:xfrm>
            <a:off x="4953000" y="2057400"/>
            <a:ext cx="11430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F1D4758-41CF-C69C-2C32-BBF160B85F6B}"/>
              </a:ext>
            </a:extLst>
          </p:cNvPr>
          <p:cNvCxnSpPr/>
          <p:nvPr/>
        </p:nvCxnSpPr>
        <p:spPr bwMode="auto">
          <a:xfrm>
            <a:off x="4495800" y="2971800"/>
            <a:ext cx="11430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8A87D5A-3263-7EEF-6189-A74E29F11DD4}"/>
              </a:ext>
            </a:extLst>
          </p:cNvPr>
          <p:cNvCxnSpPr/>
          <p:nvPr/>
        </p:nvCxnSpPr>
        <p:spPr bwMode="auto">
          <a:xfrm>
            <a:off x="6323096" y="5257800"/>
            <a:ext cx="11430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57B06089-325F-567B-2FA0-2A7F70B2D4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3863182"/>
            <a:ext cx="1225402" cy="15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362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25302" y="376115"/>
            <a:ext cx="114380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2913" indent="-442913" algn="just"/>
            <a:r>
              <a:rPr lang="en-US" sz="2800" b="1" spc="-14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Look at the pictures. Say what each person will be doing at 8 </a:t>
            </a:r>
            <a:r>
              <a:rPr lang="en-US" sz="2800" b="1" spc="-14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p.m</a:t>
            </a:r>
            <a:r>
              <a:rPr lang="en-US" sz="2800" b="1" spc="-14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tomorrow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1B201DC-A36B-1267-1194-5A4A9981EB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066800"/>
            <a:ext cx="10210799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4409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D043811-6DD5-B5F2-8E4A-41B259638855}"/>
              </a:ext>
            </a:extLst>
          </p:cNvPr>
          <p:cNvSpPr txBox="1"/>
          <p:nvPr/>
        </p:nvSpPr>
        <p:spPr>
          <a:xfrm>
            <a:off x="990600" y="1169411"/>
            <a:ext cx="10210800" cy="5109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Ba will be  taking a shower at 8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p.m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tomorrow.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will be  eating dinner at 8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p.m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tomorrow.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Bao will be reading a comic at 8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p.m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tomorrow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d) Nga will be  writing a letter at 8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p.m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tomorrow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e) Na will be walking with her dog at 8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p.m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tomorrow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f) Lan will be talking to her grandmother at 8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p.m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tomorrow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7898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775A8-E7A9-E93C-051C-C354F336D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1506200" cy="944562"/>
          </a:xfrm>
        </p:spPr>
        <p:txBody>
          <a:bodyPr/>
          <a:lstStyle/>
          <a:p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 in pairs to ask and answer about what you will be doing at a specific time in the future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B689E2-6987-F2B2-5AC0-903AB863C6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example: 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A: What will you be doing at 8pm tonight?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B: I will be having a video chatting with my friend from America.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2C783C4-93CE-B23E-C7AD-0BE90D5144DA}"/>
              </a:ext>
            </a:extLst>
          </p:cNvPr>
          <p:cNvCxnSpPr/>
          <p:nvPr/>
        </p:nvCxnSpPr>
        <p:spPr bwMode="auto">
          <a:xfrm>
            <a:off x="5105400" y="2667000"/>
            <a:ext cx="24384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CFB58A1-2AB3-8746-CDC6-4B9962657531}"/>
              </a:ext>
            </a:extLst>
          </p:cNvPr>
          <p:cNvCxnSpPr/>
          <p:nvPr/>
        </p:nvCxnSpPr>
        <p:spPr bwMode="auto">
          <a:xfrm>
            <a:off x="1828800" y="3276600"/>
            <a:ext cx="57150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878286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66800" y="2133600"/>
            <a:ext cx="10515600" cy="1015663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algn="ctr"/>
            <a:r>
              <a:rPr lang="en-US" sz="6000" b="1" i="1" dirty="0">
                <a:ln w="28575">
                  <a:solidFill>
                    <a:srgbClr val="FF0000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Verb + To- infinitive</a:t>
            </a:r>
          </a:p>
        </p:txBody>
      </p:sp>
    </p:spTree>
    <p:extLst>
      <p:ext uri="{BB962C8B-B14F-4D97-AF65-F5344CB8AC3E}">
        <p14:creationId xmlns:p14="http://schemas.microsoft.com/office/powerpoint/2010/main" val="1106953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Unit 10 Communication Lesson 3 A Closer Look 2</Template>
  <TotalTime>596</TotalTime>
  <Words>921</Words>
  <Application>Microsoft Office PowerPoint</Application>
  <PresentationFormat>Widescreen</PresentationFormat>
  <Paragraphs>107</Paragraphs>
  <Slides>14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Calibri</vt:lpstr>
      <vt:lpstr>Impact</vt:lpstr>
      <vt:lpstr>Times New Roman</vt:lpstr>
      <vt:lpstr>Verdana</vt:lpstr>
      <vt:lpstr>VNI-Helve-Condense</vt:lpstr>
      <vt:lpstr>VNI-Revue</vt:lpstr>
      <vt:lpstr>Office Theme</vt:lpstr>
      <vt:lpstr>Default Design</vt:lpstr>
      <vt:lpstr>Kim’s Game</vt:lpstr>
      <vt:lpstr>PowerPoint Presentation</vt:lpstr>
      <vt:lpstr>PowerPoint Presentation</vt:lpstr>
      <vt:lpstr>PowerPoint Presentation</vt:lpstr>
      <vt:lpstr>Read the conversation between Mai and Vinh. Underline the future continuous tense and discuss .</vt:lpstr>
      <vt:lpstr>PowerPoint Presentation</vt:lpstr>
      <vt:lpstr>PowerPoint Presentation</vt:lpstr>
      <vt:lpstr>Work in pairs to ask and answer about what you will be doing at a specific time in the future</vt:lpstr>
      <vt:lpstr>PowerPoint Presentation</vt:lpstr>
      <vt:lpstr>Read the conversation between Mai and Vinh again and write down all the verbs that are followed by to-infinitive that you can find</vt:lpstr>
      <vt:lpstr>PowerPoint Presentation</vt:lpstr>
      <vt:lpstr> 1. We’ve just decided _______ flowers to them  A. send    B. sending C. to send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23</cp:revision>
  <dcterms:created xsi:type="dcterms:W3CDTF">2021-03-16T16:05:58Z</dcterms:created>
  <dcterms:modified xsi:type="dcterms:W3CDTF">2023-03-22T02:36:21Z</dcterms:modified>
</cp:coreProperties>
</file>