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4"/>
  </p:notesMasterIdLst>
  <p:sldIdLst>
    <p:sldId id="283" r:id="rId4"/>
    <p:sldId id="333" r:id="rId5"/>
    <p:sldId id="334" r:id="rId6"/>
    <p:sldId id="256" r:id="rId7"/>
    <p:sldId id="257" r:id="rId8"/>
    <p:sldId id="263" r:id="rId9"/>
    <p:sldId id="284" r:id="rId10"/>
    <p:sldId id="285" r:id="rId11"/>
    <p:sldId id="286" r:id="rId12"/>
    <p:sldId id="287" r:id="rId13"/>
    <p:sldId id="335" r:id="rId14"/>
    <p:sldId id="336" r:id="rId15"/>
    <p:sldId id="294" r:id="rId16"/>
    <p:sldId id="291" r:id="rId17"/>
    <p:sldId id="337" r:id="rId18"/>
    <p:sldId id="290" r:id="rId19"/>
    <p:sldId id="295" r:id="rId20"/>
    <p:sldId id="292" r:id="rId21"/>
    <p:sldId id="296" r:id="rId22"/>
    <p:sldId id="293" r:id="rId23"/>
    <p:sldId id="338" r:id="rId24"/>
    <p:sldId id="328" r:id="rId25"/>
    <p:sldId id="371" r:id="rId26"/>
    <p:sldId id="373" r:id="rId27"/>
    <p:sldId id="374" r:id="rId28"/>
    <p:sldId id="375" r:id="rId29"/>
    <p:sldId id="376" r:id="rId30"/>
    <p:sldId id="311" r:id="rId31"/>
    <p:sldId id="260" r:id="rId32"/>
    <p:sldId id="391" r:id="rId33"/>
    <p:sldId id="392" r:id="rId34"/>
    <p:sldId id="393" r:id="rId35"/>
    <p:sldId id="383" r:id="rId36"/>
    <p:sldId id="384" r:id="rId37"/>
    <p:sldId id="385" r:id="rId38"/>
    <p:sldId id="386" r:id="rId39"/>
    <p:sldId id="387" r:id="rId40"/>
    <p:sldId id="388" r:id="rId41"/>
    <p:sldId id="389" r:id="rId42"/>
    <p:sldId id="390" r:id="rId43"/>
  </p:sldIdLst>
  <p:sldSz cx="18288000" cy="10287000"/>
  <p:notesSz cx="6858000" cy="9144000"/>
  <p:embeddedFontLst>
    <p:embeddedFont>
      <p:font typeface="#9Slide04 Podkova SemiBold" panose="020B0604020202020204" charset="0"/>
      <p:bold r:id="rId45"/>
    </p:embeddedFont>
    <p:embeddedFont>
      <p:font typeface="Calibri Light" panose="020F0302020204030204" pitchFamily="34" charset="0"/>
      <p:regular r:id="rId46"/>
      <p:italic r:id="rId47"/>
    </p:embeddedFont>
    <p:embeddedFont>
      <p:font typeface="Calibri" panose="020F0502020204030204" pitchFamily="34" charset="0"/>
      <p:regular r:id="rId48"/>
      <p:bold r:id="rId49"/>
      <p:italic r:id="rId50"/>
      <p:boldItalic r:id="rId51"/>
    </p:embeddedFont>
    <p:embeddedFont>
      <p:font typeface="#9Slide04 Rokkitt" panose="020B0604020202020204" charset="0"/>
      <p:regular r:id="rId52"/>
    </p:embeddedFont>
    <p:embeddedFont>
      <p:font typeface="#9Slide04 Manuale" panose="020B0604020202020204" charset="0"/>
      <p:regular r:id="rId53"/>
    </p:embeddedFont>
    <p:embeddedFont>
      <p:font typeface="#9Slide04 Rokkitt ExtraBold" panose="020B0604020202020204" charset="0"/>
      <p:bold r:id="rId54"/>
    </p:embeddedFont>
    <p:embeddedFont>
      <p:font typeface="#9Slide05 Good Vibes Pro" panose="020B0604020202020204" charset="0"/>
      <p:regular r:id="rId55"/>
    </p:embeddedFont>
    <p:embeddedFont>
      <p:font typeface="Tahoma" panose="020B0604030504040204" pitchFamily="3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92000" autoAdjust="0"/>
  </p:normalViewPr>
  <p:slideViewPr>
    <p:cSldViewPr>
      <p:cViewPr varScale="1">
        <p:scale>
          <a:sx n="49" d="100"/>
          <a:sy n="49" d="100"/>
        </p:scale>
        <p:origin x="39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65646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3964427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219471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866215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Hãy</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liệt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kê</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các</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đoạn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trích</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lịch</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sử</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859345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318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200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556851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184301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493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77373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04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06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6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51090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411332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3597400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2893741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988645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190269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4885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240620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769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34127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20491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907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692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22882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43530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43786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5215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19829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51734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60090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53750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2118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84908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052804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31413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97181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9361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92714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79549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88136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480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1488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10/03/2025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307866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6.jpe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7.jpe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2.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2.sv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3.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3.png"/><Relationship Id="rId4" Type="http://schemas.openxmlformats.org/officeDocument/2006/relationships/image" Target="../media/image58.png"/><Relationship Id="rId9"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9.svg"/></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66.gif"/><Relationship Id="rId3" Type="http://schemas.openxmlformats.org/officeDocument/2006/relationships/slideLayout" Target="../slideLayouts/slideLayout13.xml"/><Relationship Id="rId7" Type="http://schemas.openxmlformats.org/officeDocument/2006/relationships/slide" Target="slide34.xml"/><Relationship Id="rId12" Type="http://schemas.openxmlformats.org/officeDocument/2006/relationships/slide" Target="slide39.xml"/><Relationship Id="rId2" Type="http://schemas.openxmlformats.org/officeDocument/2006/relationships/audio" Target="../media/media1.wav"/><Relationship Id="rId16" Type="http://schemas.openxmlformats.org/officeDocument/2006/relationships/image" Target="../media/image69.png"/><Relationship Id="rId1" Type="http://schemas.microsoft.com/office/2007/relationships/media" Target="../media/media1.wav"/><Relationship Id="rId6" Type="http://schemas.openxmlformats.org/officeDocument/2006/relationships/image" Target="../media/image65.png"/><Relationship Id="rId11" Type="http://schemas.openxmlformats.org/officeDocument/2006/relationships/slide" Target="slide38.xml"/><Relationship Id="rId5" Type="http://schemas.openxmlformats.org/officeDocument/2006/relationships/image" Target="../media/image64.png"/><Relationship Id="rId15" Type="http://schemas.openxmlformats.org/officeDocument/2006/relationships/image" Target="../media/image68.gif"/><Relationship Id="rId10" Type="http://schemas.openxmlformats.org/officeDocument/2006/relationships/slide" Target="slide37.xml"/><Relationship Id="rId4" Type="http://schemas.openxmlformats.org/officeDocument/2006/relationships/notesSlide" Target="../notesSlides/notesSlide33.xml"/><Relationship Id="rId9" Type="http://schemas.openxmlformats.org/officeDocument/2006/relationships/slide" Target="slide36.xml"/><Relationship Id="rId14" Type="http://schemas.openxmlformats.org/officeDocument/2006/relationships/image" Target="../media/image67.gif"/></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7.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6173" y="-322580"/>
            <a:ext cx="1288173" cy="1298237"/>
          </a:xfrm>
          <a:prstGeom prst="rect">
            <a:avLst/>
          </a:prstGeom>
        </p:spPr>
      </p:pic>
      <p:sp>
        <p:nvSpPr>
          <p:cNvPr id="5" name="TextBox 4"/>
          <p:cNvSpPr txBox="1"/>
          <p:nvPr/>
        </p:nvSpPr>
        <p:spPr>
          <a:xfrm>
            <a:off x="2590800" y="1796904"/>
            <a:ext cx="13716000" cy="6217087"/>
          </a:xfrm>
          <a:prstGeom prst="rect">
            <a:avLst/>
          </a:prstGeom>
          <a:noFill/>
        </p:spPr>
        <p:txBody>
          <a:bodyPr wrap="square" rtlCol="0">
            <a:spAutoFit/>
          </a:bodyPr>
          <a:lstStyle/>
          <a:p>
            <a:pPr algn="ctr"/>
            <a:r>
              <a:rPr lang="en-US" sz="19900" b="1" dirty="0">
                <a:solidFill>
                  <a:srgbClr val="4F3215"/>
                </a:solidFill>
                <a:latin typeface="#9Slide05 Good Vibes Pro" panose="02000507080000020002" pitchFamily="2" charset="0"/>
                <a:cs typeface="Times New Roman" panose="02020603050405020304" pitchFamily="18" charset="0"/>
              </a:rPr>
              <a:t>Nghe </a:t>
            </a:r>
            <a:r>
              <a:rPr lang="en-US" sz="19900" b="1" dirty="0" err="1">
                <a:solidFill>
                  <a:srgbClr val="4F3215"/>
                </a:solidFill>
                <a:latin typeface="#9Slide05 Good Vibes Pro" panose="02000507080000020002" pitchFamily="2" charset="0"/>
                <a:cs typeface="Times New Roman" panose="02020603050405020304" pitchFamily="18" charset="0"/>
              </a:rPr>
              <a:t>câu</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nói</a:t>
            </a:r>
            <a:r>
              <a:rPr lang="en-US" sz="19900" b="1" dirty="0">
                <a:solidFill>
                  <a:srgbClr val="4F3215"/>
                </a:solidFill>
                <a:latin typeface="#9Slide05 Good Vibes Pro" panose="02000507080000020002" pitchFamily="2" charset="0"/>
                <a:cs typeface="Times New Roman" panose="02020603050405020304" pitchFamily="18" charset="0"/>
              </a:rPr>
              <a:t> – </a:t>
            </a:r>
            <a:r>
              <a:rPr lang="en-US" sz="19900" b="1" dirty="0" err="1">
                <a:solidFill>
                  <a:srgbClr val="4F3215"/>
                </a:solidFill>
                <a:latin typeface="#9Slide05 Good Vibes Pro" panose="02000507080000020002" pitchFamily="2" charset="0"/>
                <a:cs typeface="Times New Roman" panose="02020603050405020304" pitchFamily="18" charset="0"/>
              </a:rPr>
              <a:t>đoán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nhân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tài</a:t>
            </a:r>
            <a:endParaRPr lang="en-US" sz="19900" b="1" dirty="0">
              <a:solidFill>
                <a:srgbClr val="4F3215"/>
              </a:solidFill>
              <a:latin typeface="#9Slide05 Good Vibes Pro" panose="02000507080000020002" pitchFamily="2" charset="0"/>
              <a:cs typeface="Times New Roman" panose="02020603050405020304" pitchFamily="18" charset="0"/>
            </a:endParaRPr>
          </a:p>
        </p:txBody>
      </p:sp>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3074" name="Picture 2" descr="Người Thăng Long - Hà Ân | NetaBooks">
            <a:extLst>
              <a:ext uri="{FF2B5EF4-FFF2-40B4-BE49-F238E27FC236}">
                <a16:creationId xmlns:a16="http://schemas.microsoft.com/office/drawing/2014/main" id="{0440764B-D26D-BD5A-8D94-988BAD53BE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58" r="16856"/>
          <a:stretch/>
        </p:blipFill>
        <p:spPr bwMode="auto">
          <a:xfrm>
            <a:off x="408862" y="697506"/>
            <a:ext cx="44196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ệt Nam] Người Thăng Long">
            <a:extLst>
              <a:ext uri="{FF2B5EF4-FFF2-40B4-BE49-F238E27FC236}">
                <a16:creationId xmlns:a16="http://schemas.microsoft.com/office/drawing/2014/main" id="{22E2009F-CC69-DD83-2743-BABEC6D71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7152" y="3143814"/>
            <a:ext cx="4866753"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ệt Nam] Người Thăng Long">
            <a:extLst>
              <a:ext uri="{FF2B5EF4-FFF2-40B4-BE49-F238E27FC236}">
                <a16:creationId xmlns:a16="http://schemas.microsoft.com/office/drawing/2014/main" id="{42283AE8-E512-5E5E-CCE3-7824E1AEB7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0937" y="497892"/>
            <a:ext cx="4621823" cy="65167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Book Truyện Lịch Sử Cho Thiếu Nhi - Hà Ân full mobi pdf epub azw3 [Tiểu  Thuyết]">
            <a:extLst>
              <a:ext uri="{FF2B5EF4-FFF2-40B4-BE49-F238E27FC236}">
                <a16:creationId xmlns:a16="http://schemas.microsoft.com/office/drawing/2014/main" id="{D19ED3E9-CAA1-4C49-6DD8-24817B1DB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24745" y="3843626"/>
            <a:ext cx="4246773" cy="59454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Book Người Thăng Long - Hà Ân full mobi pdf epub azw3 [Tiểu Thuyết]">
            <a:extLst>
              <a:ext uri="{FF2B5EF4-FFF2-40B4-BE49-F238E27FC236}">
                <a16:creationId xmlns:a16="http://schemas.microsoft.com/office/drawing/2014/main" id="{1566EB74-628E-8885-93D5-5301425B88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8339" y="1123949"/>
            <a:ext cx="4314825"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sp>
        <p:nvSpPr>
          <p:cNvPr id="28" name="TextBox 4"/>
          <p:cNvSpPr txBox="1"/>
          <p:nvPr/>
        </p:nvSpPr>
        <p:spPr>
          <a:xfrm>
            <a:off x="1791231" y="4421982"/>
            <a:ext cx="4343400" cy="872868"/>
          </a:xfrm>
          <a:prstGeom prst="rect">
            <a:avLst/>
          </a:prstGeom>
        </p:spPr>
        <p:txBody>
          <a:bodyPr wrap="square" lIns="0" tIns="0" rIns="0" bIns="0" rtlCol="0" anchor="t">
            <a:spAutoFit/>
          </a:bodyPr>
          <a:lstStyle/>
          <a:p>
            <a:pPr algn="just">
              <a:lnSpc>
                <a:spcPts val="7746"/>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chương</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22404" y="5543216"/>
            <a:ext cx="10064796" cy="2708434"/>
          </a:xfrm>
          <a:prstGeom prst="rect">
            <a:avLst/>
          </a:prstGeom>
        </p:spPr>
        <p:txBody>
          <a:bodyPr wrap="square" lIns="0" tIns="0" rIns="0" bIns="0" rtlCol="0" anchor="t">
            <a:spAutoFit/>
          </a:bodyPr>
          <a:lstStyle/>
          <a:p>
            <a:pPr algn="just"/>
            <a:r>
              <a:rPr lang="en-US" sz="4400" b="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b="1" kern="0" dirty="0" err="1">
                <a:solidFill>
                  <a:srgbClr val="000000"/>
                </a:solidFill>
                <a:latin typeface="Times New Roman" panose="02020603050405020304" pitchFamily="18" charset="0"/>
                <a:ea typeface="Times New Roman" panose="02020603050405020304" pitchFamily="18" charset="0"/>
                <a:cs typeface="Arial"/>
                <a:sym typeface="Arial"/>
              </a:rPr>
              <a:t>Nội</a:t>
            </a:r>
            <a:r>
              <a:rPr lang="en-US" sz="4400" b="1" kern="0" dirty="0">
                <a:solidFill>
                  <a:srgbClr val="000000"/>
                </a:solidFill>
                <a:latin typeface="Times New Roman" panose="02020603050405020304" pitchFamily="18" charset="0"/>
                <a:ea typeface="Times New Roman" panose="02020603050405020304" pitchFamily="18" charset="0"/>
                <a:cs typeface="Arial"/>
                <a:sym typeface="Arial"/>
              </a:rPr>
              <a:t> dung: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về</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một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địa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danh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lịch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sử</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nổi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tiếng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gắn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với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tuổi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của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những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anh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hùng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trong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cuộc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kháng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chiến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chống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quân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Mông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Nguyên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2 (1285).</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6005810" y="64106"/>
            <a:ext cx="6486706" cy="2139881"/>
          </a:xfrm>
          <a:prstGeom prst="rect">
            <a:avLst/>
          </a:prstGeom>
        </p:spPr>
      </p:pic>
      <p:pic>
        <p:nvPicPr>
          <p:cNvPr id="4098" name="Picture 2" descr="Tác giả - Tác phẩm: Bên bờ Thiên Mạc (hoàn cảnh sáng tác, bố cục)">
            <a:extLst>
              <a:ext uri="{FF2B5EF4-FFF2-40B4-BE49-F238E27FC236}">
                <a16:creationId xmlns:a16="http://schemas.microsoft.com/office/drawing/2014/main" id="{FA07CAEA-F7F7-668F-6539-28F2667768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8747" y="3275192"/>
            <a:ext cx="4165184" cy="597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0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0"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6"/>
          <a:srcRect/>
          <a:stretch>
            <a:fillRect/>
          </a:stretch>
        </p:blipFill>
        <p:spPr>
          <a:xfrm>
            <a:off x="795600" y="3623359"/>
            <a:ext cx="676526" cy="624941"/>
          </a:xfrm>
          <a:prstGeom prst="rect">
            <a:avLst/>
          </a:prstGeom>
        </p:spPr>
      </p:pic>
      <p:sp>
        <p:nvSpPr>
          <p:cNvPr id="28" name="TextBox 4"/>
          <p:cNvSpPr txBox="1"/>
          <p:nvPr/>
        </p:nvSpPr>
        <p:spPr>
          <a:xfrm>
            <a:off x="1802014" y="4183340"/>
            <a:ext cx="9229911" cy="872868"/>
          </a:xfrm>
          <a:prstGeom prst="rect">
            <a:avLst/>
          </a:prstGeom>
        </p:spPr>
        <p:txBody>
          <a:bodyPr wrap="square" lIns="0" tIns="0" rIns="0" bIns="0" rtlCol="0" anchor="t">
            <a:spAutoFit/>
          </a:bodyPr>
          <a:lstStyle/>
          <a:p>
            <a:pPr algn="just">
              <a:lnSpc>
                <a:spcPts val="7746"/>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16010" y="5277169"/>
            <a:ext cx="16008396" cy="4739759"/>
          </a:xfrm>
          <a:prstGeom prst="rect">
            <a:avLst/>
          </a:prstGeom>
        </p:spPr>
        <p:txBody>
          <a:bodyPr wrap="square" lIns="0" tIns="0" rIns="0" bIns="0" rtlCol="0" anchor="t">
            <a:spAutoFit/>
          </a:bodyPr>
          <a:lstStyle/>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chính: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kể về Trần Bình Trọng, ca ngợi tinh thần gan dạ, quả cảm, bất khuất của vị tướng này trước kẻ thù.</a:t>
            </a: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thứ hai: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kể chuyện vua Trần Nhân Tông và Trần Hưng Đạo, ca ngợi tư thế bình tĩnh, ung dung tự tại của người đứng đầu đất nước trong cuộc chiến tranh.</a:t>
            </a: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thứ ba: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gồm cha con ông già Màn Trò và người dân Thiên Mạc, ngợi ca tinh thần yêu nước của tầng lớp quần chúng nhân dân.</a:t>
            </a:r>
          </a:p>
        </p:txBody>
      </p:sp>
      <p:pic>
        <p:nvPicPr>
          <p:cNvPr id="2" name="Picture 1"/>
          <p:cNvPicPr>
            <a:picLocks noChangeAspect="1"/>
          </p:cNvPicPr>
          <p:nvPr/>
        </p:nvPicPr>
        <p:blipFill>
          <a:blip r:embed="rId7"/>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233091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Đoạn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9" name="TextBox 4"/>
          <p:cNvSpPr txBox="1"/>
          <p:nvPr/>
        </p:nvSpPr>
        <p:spPr>
          <a:xfrm>
            <a:off x="2133652" y="4961093"/>
            <a:ext cx="3984267" cy="4739759"/>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Trích</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trong</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truyện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Bên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bờ</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Thiên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Mạc</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thuộc</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chương</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4,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phần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2</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0"/>
          <a:stretch>
            <a:fillRect/>
          </a:stretch>
        </p:blipFill>
        <p:spPr>
          <a:xfrm>
            <a:off x="5835774" y="138548"/>
            <a:ext cx="6486706" cy="2139881"/>
          </a:xfrm>
          <a:prstGeom prst="rect">
            <a:avLst/>
          </a:prstGeom>
        </p:spPr>
      </p:pic>
      <p:pic>
        <p:nvPicPr>
          <p:cNvPr id="5122" name="Picture 2" descr="eBook Bên Bờ Thiên Mạc - Hà Ân full mobi pdf epub azw3 [Tiểu Thuyết]">
            <a:extLst>
              <a:ext uri="{FF2B5EF4-FFF2-40B4-BE49-F238E27FC236}">
                <a16:creationId xmlns:a16="http://schemas.microsoft.com/office/drawing/2014/main" id="{1F448D2C-1D2D-7166-6365-6461EB502D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33586" y="2053152"/>
            <a:ext cx="5465047" cy="7705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529155C3-C8CE-1EB6-2877-16850FC97DFA}"/>
              </a:ext>
            </a:extLst>
          </p:cNvPr>
          <p:cNvSpPr txBox="1"/>
          <p:nvPr/>
        </p:nvSpPr>
        <p:spPr>
          <a:xfrm>
            <a:off x="6795435" y="4961093"/>
            <a:ext cx="3984267" cy="2031325"/>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a:p>
            <a:pPr algn="ct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Truyện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lịch</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sử</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4"/>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720742" y="3380495"/>
            <a:ext cx="676526" cy="624941"/>
          </a:xfrm>
          <a:prstGeom prst="rect">
            <a:avLst/>
          </a:prstGeom>
        </p:spPr>
      </p:pic>
      <p:sp>
        <p:nvSpPr>
          <p:cNvPr id="25" name="TextBox 4"/>
          <p:cNvSpPr txBox="1"/>
          <p:nvPr/>
        </p:nvSpPr>
        <p:spPr>
          <a:xfrm>
            <a:off x="8001000" y="4061934"/>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731142" y="5016393"/>
            <a:ext cx="8871058" cy="1354217"/>
          </a:xfrm>
          <a:prstGeom prst="rect">
            <a:avLst/>
          </a:prstGeom>
        </p:spPr>
        <p:txBody>
          <a:bodyPr wrap="square" lIns="0" tIns="0" rIns="0" bIns="0" rtlCol="0" anchor="t">
            <a:spAutoFit/>
          </a:bodyPr>
          <a:lstStyle/>
          <a:p>
            <a:pPr algn="just" defTabSz="685800">
              <a:buClr>
                <a:srgbClr val="000000"/>
              </a:buClr>
            </a:pP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giao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nhiệm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vụ</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quan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và</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tuyệt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mật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27" name="TextBox 4"/>
          <p:cNvSpPr txBox="1"/>
          <p:nvPr/>
        </p:nvSpPr>
        <p:spPr>
          <a:xfrm>
            <a:off x="7997890" y="6701049"/>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731142" y="7844924"/>
            <a:ext cx="9138178" cy="2031325"/>
          </a:xfrm>
          <a:prstGeom prst="rect">
            <a:avLst/>
          </a:prstGeom>
        </p:spPr>
        <p:txBody>
          <a:bodyPr wrap="square" lIns="0" tIns="0" rIns="0" bIns="0" rtlCol="0" anchor="t">
            <a:spAutoFit/>
          </a:bodyPr>
          <a:lstStyle/>
          <a:p>
            <a:pPr algn="just"/>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giờ</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tay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xoá</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xăm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nô</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tì</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trán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cậu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trở</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thành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tự</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do.</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41" name="Picture 2"/>
          <p:cNvPicPr>
            <a:picLocks noChangeAspect="1"/>
          </p:cNvPicPr>
          <p:nvPr/>
        </p:nvPicPr>
        <p:blipFill>
          <a:blip r:embed="rId8"/>
          <a:srcRect/>
          <a:stretch>
            <a:fillRect/>
          </a:stretch>
        </p:blipFill>
        <p:spPr>
          <a:xfrm flipH="1">
            <a:off x="7265683" y="4114818"/>
            <a:ext cx="196539" cy="649715"/>
          </a:xfrm>
          <a:prstGeom prst="rect">
            <a:avLst/>
          </a:prstGeom>
        </p:spPr>
      </p:pic>
      <p:pic>
        <p:nvPicPr>
          <p:cNvPr id="42" name="Picture 2"/>
          <p:cNvPicPr>
            <a:picLocks noChangeAspect="1"/>
          </p:cNvPicPr>
          <p:nvPr/>
        </p:nvPicPr>
        <p:blipFill>
          <a:blip r:embed="rId8"/>
          <a:srcRect/>
          <a:stretch>
            <a:fillRect/>
          </a:stretch>
        </p:blipFill>
        <p:spPr>
          <a:xfrm flipH="1">
            <a:off x="7262573" y="6665642"/>
            <a:ext cx="196539" cy="649715"/>
          </a:xfrm>
          <a:prstGeom prst="rect">
            <a:avLst/>
          </a:prstGeom>
        </p:spPr>
      </p:pic>
      <p:pic>
        <p:nvPicPr>
          <p:cNvPr id="2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1"/>
          <a:stretch>
            <a:fillRect/>
          </a:stretch>
        </p:blipFill>
        <p:spPr>
          <a:xfrm>
            <a:off x="5733993" y="110370"/>
            <a:ext cx="6486706" cy="2139881"/>
          </a:xfrm>
          <a:prstGeom prst="rect">
            <a:avLst/>
          </a:prstGeom>
        </p:spPr>
      </p:pic>
      <p:sp>
        <p:nvSpPr>
          <p:cNvPr id="3" name="Freeform 2">
            <a:extLst>
              <a:ext uri="{FF2B5EF4-FFF2-40B4-BE49-F238E27FC236}">
                <a16:creationId xmlns:a16="http://schemas.microsoft.com/office/drawing/2014/main" id="{5BC15A1A-CE0F-E609-94CB-96C4FD8909D5}"/>
              </a:ext>
            </a:extLst>
          </p:cNvPr>
          <p:cNvSpPr/>
          <p:nvPr/>
        </p:nvSpPr>
        <p:spPr>
          <a:xfrm>
            <a:off x="685800" y="4325925"/>
            <a:ext cx="5872980" cy="517850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12"/>
            <a:stretch>
              <a:fillRect t="-58942"/>
            </a:stretch>
          </a:blipFill>
        </p:spPr>
      </p:sp>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par>
                                <p:cTn id="31" presetID="22" presetClass="entr" presetSubtype="4"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00629" y="4266412"/>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II.</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Tìm</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hiểu</a:t>
            </a:r>
            <a:r>
              <a:rPr lang="en-US" sz="6600" dirty="0">
                <a:solidFill>
                  <a:srgbClr val="B6452E"/>
                </a:solidFill>
                <a:latin typeface="#9Slide04 Rokkitt ExtraBold" panose="00000900000000000000" pitchFamily="2" charset="0"/>
                <a:cs typeface="Times New Roman" panose="02020603050405020304" pitchFamily="18" charset="0"/>
              </a:rPr>
              <a:t> chi </a:t>
            </a:r>
            <a:r>
              <a:rPr lang="en-US" sz="6600" dirty="0" err="1">
                <a:solidFill>
                  <a:srgbClr val="B6452E"/>
                </a:solidFill>
                <a:latin typeface="#9Slide04 Rokkitt ExtraBold" panose="00000900000000000000" pitchFamily="2" charset="0"/>
                <a:cs typeface="Times New Roman" panose="02020603050405020304" pitchFamily="18" charset="0"/>
              </a:rPr>
              <a:t>tiết</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932292736"/>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6E66D202-C4B9-AA56-A5A8-A2FB0E0A61CE}"/>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6B4C978B-4370-C799-F2A9-D3BD40CF5DE9}"/>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sp>
      </p:grpSp>
      <p:sp>
        <p:nvSpPr>
          <p:cNvPr id="5" name="TextBox 14">
            <a:extLst>
              <a:ext uri="{FF2B5EF4-FFF2-40B4-BE49-F238E27FC236}">
                <a16:creationId xmlns:a16="http://schemas.microsoft.com/office/drawing/2014/main" id="{2040B80A-4ABF-DF1B-54CF-E5D8F8A9EAC0}"/>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1.</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Bối</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cảnh</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lịch</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sử</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8753925"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Mông</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2</a:t>
            </a:r>
          </a:p>
        </p:txBody>
      </p:sp>
      <p:pic>
        <p:nvPicPr>
          <p:cNvPr id="8194" name="Picture 2" descr="Thời kỳ đầu cuộc kháng chiến chống Mông - Nguyên lần thứ hai (Phần 1)">
            <a:extLst>
              <a:ext uri="{FF2B5EF4-FFF2-40B4-BE49-F238E27FC236}">
                <a16:creationId xmlns:a16="http://schemas.microsoft.com/office/drawing/2014/main" id="{EC28BA37-6EB6-5C11-3FE0-3755FDD5B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8409" y="1013215"/>
            <a:ext cx="6869991" cy="40338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ời kỳ đầu cuộc kháng chiến chống Mông - Nguyên lần thứ hai (Phần 2 và hết)">
            <a:extLst>
              <a:ext uri="{FF2B5EF4-FFF2-40B4-BE49-F238E27FC236}">
                <a16:creationId xmlns:a16="http://schemas.microsoft.com/office/drawing/2014/main" id="{DC54BABE-C8B0-B65A-8E21-A519B073D7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278334"/>
            <a:ext cx="8704025" cy="48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par>
                                <p:cTn id="11" presetID="16" presetClass="entr" presetSubtype="21"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3469300" y="-151929"/>
            <a:ext cx="3164472" cy="565649"/>
          </a:xfrm>
          <a:prstGeom prst="rect">
            <a:avLst/>
          </a:prstGeom>
        </p:spPr>
      </p:pic>
      <p:grpSp>
        <p:nvGrpSpPr>
          <p:cNvPr id="3" name="Group 3">
            <a:extLst>
              <a:ext uri="{FF2B5EF4-FFF2-40B4-BE49-F238E27FC236}">
                <a16:creationId xmlns:a16="http://schemas.microsoft.com/office/drawing/2014/main" id="{BBB3F9EE-4CE7-FB61-100A-DC59E074C969}"/>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4BC60235-F884-EDA8-104D-D6FD82631F3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9"/>
              <a:stretch>
                <a:fillRect t="-56047" b="-6443"/>
              </a:stretch>
            </a:blipFill>
          </p:spPr>
        </p:sp>
      </p:grpSp>
      <p:sp>
        <p:nvSpPr>
          <p:cNvPr id="5" name="TextBox 14">
            <a:extLst>
              <a:ext uri="{FF2B5EF4-FFF2-40B4-BE49-F238E27FC236}">
                <a16:creationId xmlns:a16="http://schemas.microsoft.com/office/drawing/2014/main" id="{C7CA0120-DBF4-3DD2-6D14-D57A90B90720}"/>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2.</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Đề</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tài</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cốt</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truyện</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65682174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2438399" y="223593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1981200" y="1638300"/>
            <a:ext cx="7570143" cy="507383"/>
          </a:xfrm>
          <a:prstGeom prst="rect">
            <a:avLst/>
          </a:prstGeom>
        </p:spPr>
        <p:txBody>
          <a:bodyPr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55300FD-EC98-A67F-2A38-C1962E3495B6}"/>
              </a:ext>
            </a:extLst>
          </p:cNvPr>
          <p:cNvSpPr/>
          <p:nvPr/>
        </p:nvSpPr>
        <p:spPr>
          <a:xfrm>
            <a:off x="4419600" y="2476500"/>
            <a:ext cx="13030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Times New Roman" pitchFamily="18" charset="0"/>
                <a:cs typeface="Times New Roman" pitchFamily="18" charset="0"/>
              </a:rPr>
              <a:t>công</a:t>
            </a:r>
            <a:r>
              <a:rPr lang="en-US" sz="4400" dirty="0">
                <a:solidFill>
                  <a:prstClr val="black"/>
                </a:solidFill>
                <a:latin typeface="Times New Roman" pitchFamily="18" charset="0"/>
                <a:cs typeface="Times New Roman" pitchFamily="18" charset="0"/>
              </a:rPr>
              <a:t> c</a:t>
            </a:r>
            <a:r>
              <a:rPr lang="en-US" sz="4400" noProof="0" dirty="0" err="1">
                <a:solidFill>
                  <a:prstClr val="black"/>
                </a:solidFill>
                <a:latin typeface="Times New Roman" pitchFamily="18" charset="0"/>
                <a:cs typeface="Times New Roman" pitchFamily="18" charset="0"/>
              </a:rPr>
              <a:t>uộc</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kháng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chiến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của</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vua</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tôi</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nhà</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Trần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chống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quân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Mông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Nguyên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xâm</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lược</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lần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thứ</a:t>
            </a:r>
            <a:r>
              <a:rPr lang="en-US" sz="4400" noProof="0" dirty="0">
                <a:solidFill>
                  <a:prstClr val="black"/>
                </a:solidFill>
                <a:latin typeface="Times New Roman" pitchFamily="18" charset="0"/>
                <a:cs typeface="Times New Roman" pitchFamily="18" charset="0"/>
              </a:rPr>
              <a:t> 2 (1285)</a:t>
            </a:r>
          </a:p>
        </p:txBody>
      </p:sp>
      <p:sp>
        <p:nvSpPr>
          <p:cNvPr id="8" name="AutoShape 8">
            <a:extLst>
              <a:ext uri="{FF2B5EF4-FFF2-40B4-BE49-F238E27FC236}">
                <a16:creationId xmlns:a16="http://schemas.microsoft.com/office/drawing/2014/main" id="{8212E083-8F0E-E62F-61F3-F6F50E2E2611}"/>
              </a:ext>
            </a:extLst>
          </p:cNvPr>
          <p:cNvSpPr/>
          <p:nvPr/>
        </p:nvSpPr>
        <p:spPr>
          <a:xfrm>
            <a:off x="4419599" y="5325206"/>
            <a:ext cx="7570146" cy="0"/>
          </a:xfrm>
          <a:prstGeom prst="line">
            <a:avLst/>
          </a:prstGeom>
          <a:ln w="12700" cap="rnd">
            <a:solidFill>
              <a:srgbClr val="000000"/>
            </a:solidFill>
            <a:prstDash val="solid"/>
            <a:headEnd type="none" w="sm" len="sm"/>
            <a:tailEnd type="none" w="sm" len="sm"/>
          </a:ln>
        </p:spPr>
      </p:sp>
      <p:sp>
        <p:nvSpPr>
          <p:cNvPr id="9" name="TextBox 9">
            <a:extLst>
              <a:ext uri="{FF2B5EF4-FFF2-40B4-BE49-F238E27FC236}">
                <a16:creationId xmlns:a16="http://schemas.microsoft.com/office/drawing/2014/main" id="{E8483835-4275-D3D4-A0AD-8B9952E6D5D5}"/>
              </a:ext>
            </a:extLst>
          </p:cNvPr>
          <p:cNvSpPr txBox="1"/>
          <p:nvPr/>
        </p:nvSpPr>
        <p:spPr>
          <a:xfrm>
            <a:off x="3962400" y="4727576"/>
            <a:ext cx="7570143" cy="507383"/>
          </a:xfrm>
          <a:prstGeom prst="rect">
            <a:avLst/>
          </a:prstGeom>
        </p:spPr>
        <p:txBody>
          <a:bodyPr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Cốt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5658CEF-ACB0-44D2-E2E9-D67A0DD9ED18}"/>
              </a:ext>
            </a:extLst>
          </p:cNvPr>
          <p:cNvSpPr/>
          <p:nvPr/>
        </p:nvSpPr>
        <p:spPr>
          <a:xfrm>
            <a:off x="5257800" y="5721003"/>
            <a:ext cx="12192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câu</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chuyện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xoay</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quanh</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việc</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Trần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Quốc</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Tuấn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giao</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nhiệm</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vụ</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quan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trọng</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và</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tuyệt</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mật</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cho</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Hoàng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Đỗ</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lang="en-US" sz="4400" kern="0" dirty="0" err="1">
                <a:solidFill>
                  <a:srgbClr val="000000"/>
                </a:solidFill>
                <a:latin typeface="Times New Roman" panose="02020603050405020304" pitchFamily="18" charset="0"/>
                <a:cs typeface="Arial"/>
                <a:sym typeface="Arial"/>
              </a:rPr>
              <a:t>t</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rước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giờ</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tay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xoá</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xăm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nô</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tì</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trán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cậu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trở</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thành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tự</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do.</a:t>
            </a:r>
            <a:endParaRPr lang="en-US" sz="4400" noProof="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33A75D-F782-D3D0-CE20-6BC90F339193}"/>
              </a:ext>
            </a:extLst>
          </p:cNvPr>
          <p:cNvGrpSpPr/>
          <p:nvPr/>
        </p:nvGrpSpPr>
        <p:grpSpPr>
          <a:xfrm>
            <a:off x="683568" y="-45930"/>
            <a:ext cx="16461432" cy="8770829"/>
            <a:chOff x="755576" y="483518"/>
            <a:chExt cx="7680853" cy="3960440"/>
          </a:xfrm>
        </p:grpSpPr>
        <p:pic>
          <p:nvPicPr>
            <p:cNvPr id="3" name="Picture 2">
              <a:extLst>
                <a:ext uri="{FF2B5EF4-FFF2-40B4-BE49-F238E27FC236}">
                  <a16:creationId xmlns:a16="http://schemas.microsoft.com/office/drawing/2014/main" id="{C6069366-D0BD-E000-4CD7-0444300A825E}"/>
                </a:ext>
              </a:extLst>
            </p:cNvPr>
            <p:cNvPicPr>
              <a:picLocks noChangeAspect="1"/>
            </p:cNvPicPr>
            <p:nvPr/>
          </p:nvPicPr>
          <p:blipFill rotWithShape="1">
            <a:blip r:embed="rId3"/>
            <a:srcRect l="2812" t="23341" r="37202" b="21645"/>
            <a:stretch/>
          </p:blipFill>
          <p:spPr>
            <a:xfrm>
              <a:off x="755576" y="483518"/>
              <a:ext cx="7680853" cy="3960440"/>
            </a:xfrm>
            <a:prstGeom prst="rect">
              <a:avLst/>
            </a:prstGeom>
          </p:spPr>
        </p:pic>
        <p:sp>
          <p:nvSpPr>
            <p:cNvPr id="4" name="Rectangle 3">
              <a:extLst>
                <a:ext uri="{FF2B5EF4-FFF2-40B4-BE49-F238E27FC236}">
                  <a16:creationId xmlns:a16="http://schemas.microsoft.com/office/drawing/2014/main" id="{880D82A1-C922-ADDE-1BD1-2B2C87832708}"/>
                </a:ext>
              </a:extLst>
            </p:cNvPr>
            <p:cNvSpPr/>
            <p:nvPr/>
          </p:nvSpPr>
          <p:spPr>
            <a:xfrm>
              <a:off x="1259632" y="3507854"/>
              <a:ext cx="25922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BA312AF-47A5-CD72-5E30-8B25A9D1C08A}"/>
              </a:ext>
            </a:extLst>
          </p:cNvPr>
          <p:cNvSpPr txBox="1"/>
          <p:nvPr/>
        </p:nvSpPr>
        <p:spPr>
          <a:xfrm>
            <a:off x="4533900" y="9105900"/>
            <a:ext cx="9220200"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TRẦN BÌNH TRỌNG</a:t>
            </a:r>
          </a:p>
        </p:txBody>
      </p:sp>
    </p:spTree>
    <p:extLst>
      <p:ext uri="{BB962C8B-B14F-4D97-AF65-F5344CB8AC3E}">
        <p14:creationId xmlns:p14="http://schemas.microsoft.com/office/powerpoint/2010/main" val="10206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221EAF43-09BA-C945-C7E7-EC86030E5B7D}"/>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C2C98ACE-F1FD-6FF9-9227-A650A3EB8D8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sp>
      </p:grpSp>
      <p:sp>
        <p:nvSpPr>
          <p:cNvPr id="5" name="TextBox 14">
            <a:extLst>
              <a:ext uri="{FF2B5EF4-FFF2-40B4-BE49-F238E27FC236}">
                <a16:creationId xmlns:a16="http://schemas.microsoft.com/office/drawing/2014/main" id="{962E7C89-1244-3E21-FA04-566154EEA2D9}"/>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3.</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Nhân</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vật</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7942280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0E016-F930-FDD6-0484-9513033D9FC9}"/>
              </a:ext>
            </a:extLst>
          </p:cNvPr>
          <p:cNvPicPr>
            <a:picLocks noChangeAspect="1"/>
          </p:cNvPicPr>
          <p:nvPr/>
        </p:nvPicPr>
        <p:blipFill>
          <a:blip r:embed="rId3"/>
          <a:stretch>
            <a:fillRect/>
          </a:stretch>
        </p:blipFill>
        <p:spPr>
          <a:xfrm>
            <a:off x="2819400" y="0"/>
            <a:ext cx="7203491" cy="10287000"/>
          </a:xfrm>
          <a:prstGeom prst="rect">
            <a:avLst/>
          </a:prstGeom>
        </p:spPr>
      </p:pic>
      <p:sp>
        <p:nvSpPr>
          <p:cNvPr id="4" name="TextBox 14">
            <a:extLst>
              <a:ext uri="{FF2B5EF4-FFF2-40B4-BE49-F238E27FC236}">
                <a16:creationId xmlns:a16="http://schemas.microsoft.com/office/drawing/2014/main" id="{1BD12882-7222-2397-D8CC-F01128201056}"/>
              </a:ext>
            </a:extLst>
          </p:cNvPr>
          <p:cNvSpPr txBox="1"/>
          <p:nvPr/>
        </p:nvSpPr>
        <p:spPr>
          <a:xfrm>
            <a:off x="7772400" y="4533900"/>
            <a:ext cx="12575412" cy="1015663"/>
          </a:xfrm>
          <a:prstGeom prst="rect">
            <a:avLst/>
          </a:prstGeom>
        </p:spPr>
        <p:txBody>
          <a:bodyPr wrap="square" lIns="0" tIns="0" rIns="0" bIns="0" rtlCol="0" anchor="t">
            <a:spAutoFit/>
          </a:bodyPr>
          <a:lstStyle/>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Hoạt</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động</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nhóm</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pic>
        <p:nvPicPr>
          <p:cNvPr id="5" name="Picture 6">
            <a:extLst>
              <a:ext uri="{FF2B5EF4-FFF2-40B4-BE49-F238E27FC236}">
                <a16:creationId xmlns:a16="http://schemas.microsoft.com/office/drawing/2014/main" id="{75E40956-E8FE-4852-62C5-CABA228C11DB}"/>
              </a:ext>
            </a:extLst>
          </p:cNvPr>
          <p:cNvPicPr>
            <a:picLocks noChangeAspect="1"/>
          </p:cNvPicPr>
          <p:nvPr/>
        </p:nvPicPr>
        <p:blipFill>
          <a:blip r:embed="rId4"/>
          <a:srcRect/>
          <a:stretch>
            <a:fillRect/>
          </a:stretch>
        </p:blipFill>
        <p:spPr>
          <a:xfrm rot="-5400000">
            <a:off x="-4824748" y="51896"/>
            <a:ext cx="8390799" cy="6208709"/>
          </a:xfrm>
          <a:prstGeom prst="rect">
            <a:avLst/>
          </a:prstGeom>
        </p:spPr>
      </p:pic>
      <p:pic>
        <p:nvPicPr>
          <p:cNvPr id="6" name="Picture 5">
            <a:extLst>
              <a:ext uri="{FF2B5EF4-FFF2-40B4-BE49-F238E27FC236}">
                <a16:creationId xmlns:a16="http://schemas.microsoft.com/office/drawing/2014/main" id="{594AD8CE-847C-1B90-1C57-03780AA19F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032986" y="-1866900"/>
            <a:ext cx="3556828" cy="4114800"/>
          </a:xfrm>
          <a:prstGeom prst="rect">
            <a:avLst/>
          </a:prstGeom>
        </p:spPr>
      </p:pic>
    </p:spTree>
    <p:extLst>
      <p:ext uri="{BB962C8B-B14F-4D97-AF65-F5344CB8AC3E}">
        <p14:creationId xmlns:p14="http://schemas.microsoft.com/office/powerpoint/2010/main" val="34890977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DA8AA-1E6A-FB13-670E-35C4D0149D80}"/>
              </a:ext>
            </a:extLst>
          </p:cNvPr>
          <p:cNvPicPr>
            <a:picLocks noChangeAspect="1"/>
          </p:cNvPicPr>
          <p:nvPr/>
        </p:nvPicPr>
        <p:blipFill>
          <a:blip r:embed="rId3">
            <a:lum bright="70000" contrast="-70000"/>
          </a:blip>
          <a:stretch>
            <a:fillRect/>
          </a:stretch>
        </p:blipFill>
        <p:spPr>
          <a:xfrm>
            <a:off x="9982200" y="2476500"/>
            <a:ext cx="6937849" cy="5791702"/>
          </a:xfrm>
          <a:prstGeom prst="rect">
            <a:avLst/>
          </a:prstGeom>
        </p:spPr>
      </p:pic>
      <p:pic>
        <p:nvPicPr>
          <p:cNvPr id="6" name="Picture 5">
            <a:extLst>
              <a:ext uri="{FF2B5EF4-FFF2-40B4-BE49-F238E27FC236}">
                <a16:creationId xmlns:a16="http://schemas.microsoft.com/office/drawing/2014/main" id="{DE38B02C-DFD2-86C2-0C5A-36142C4BB827}"/>
              </a:ext>
            </a:extLst>
          </p:cNvPr>
          <p:cNvPicPr>
            <a:picLocks noChangeAspect="1"/>
          </p:cNvPicPr>
          <p:nvPr/>
        </p:nvPicPr>
        <p:blipFill>
          <a:blip r:embed="rId3">
            <a:lum bright="70000" contrast="-70000"/>
          </a:blip>
          <a:stretch>
            <a:fillRect/>
          </a:stretch>
        </p:blipFill>
        <p:spPr>
          <a:xfrm>
            <a:off x="1752600" y="2469573"/>
            <a:ext cx="6937849" cy="5791702"/>
          </a:xfrm>
          <a:prstGeom prst="rect">
            <a:avLst/>
          </a:prstGeom>
        </p:spPr>
      </p:pic>
      <p:pic>
        <p:nvPicPr>
          <p:cNvPr id="1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65170" y="-2775292"/>
            <a:ext cx="4308691" cy="4114800"/>
          </a:xfrm>
          <a:prstGeom prst="rect">
            <a:avLst/>
          </a:prstGeom>
        </p:spPr>
      </p:pic>
      <p:sp>
        <p:nvSpPr>
          <p:cNvPr id="3" name="Rectangle 2">
            <a:extLst>
              <a:ext uri="{FF2B5EF4-FFF2-40B4-BE49-F238E27FC236}">
                <a16:creationId xmlns:a16="http://schemas.microsoft.com/office/drawing/2014/main" id="{7A2EFEC6-3537-A8A6-EF62-49705A70741B}"/>
              </a:ext>
            </a:extLst>
          </p:cNvPr>
          <p:cNvSpPr/>
          <p:nvPr/>
        </p:nvSpPr>
        <p:spPr>
          <a:xfrm>
            <a:off x="1981200" y="3404562"/>
            <a:ext cx="6553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trích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Bình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Trọng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cha con Hoàng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Đỗ</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Quốc</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7" name="Rectangle 6">
            <a:extLst>
              <a:ext uri="{FF2B5EF4-FFF2-40B4-BE49-F238E27FC236}">
                <a16:creationId xmlns:a16="http://schemas.microsoft.com/office/drawing/2014/main" id="{8B2D0992-741F-EA46-800C-98743A39552F}"/>
              </a:ext>
            </a:extLst>
          </p:cNvPr>
          <p:cNvSpPr/>
          <p:nvPr/>
        </p:nvSpPr>
        <p:spPr>
          <a:xfrm>
            <a:off x="10515600" y="3404562"/>
            <a:ext cx="6096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Nhân</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vật</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có</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thật</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trong</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lịch</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sử</a:t>
            </a:r>
            <a:r>
              <a:rPr lang="en-US" sz="4400" b="1"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Trần</a:t>
            </a:r>
            <a:r>
              <a:rPr lang="en-US" sz="4400" dirty="0">
                <a:solidFill>
                  <a:prstClr val="black"/>
                </a:solidFill>
                <a:latin typeface="Times New Roman" pitchFamily="18" charset="0"/>
                <a:cs typeface="Times New Roman" pitchFamily="18" charset="0"/>
                <a:sym typeface="Arial"/>
              </a:rPr>
              <a:t> Bình </a:t>
            </a:r>
            <a:r>
              <a:rPr lang="en-US" sz="4400" dirty="0" err="1">
                <a:solidFill>
                  <a:prstClr val="black"/>
                </a:solidFill>
                <a:latin typeface="Times New Roman" pitchFamily="18" charset="0"/>
                <a:cs typeface="Times New Roman" pitchFamily="18" charset="0"/>
                <a:sym typeface="Arial"/>
              </a:rPr>
              <a:t>Trọng</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Trần</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Quốc</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9695551"/>
              </p:ext>
            </p:extLst>
          </p:nvPr>
        </p:nvGraphicFramePr>
        <p:xfrm>
          <a:off x="152400" y="266700"/>
          <a:ext cx="17678400" cy="9886648"/>
        </p:xfrm>
        <a:graphic>
          <a:graphicData uri="http://schemas.openxmlformats.org/drawingml/2006/table">
            <a:tbl>
              <a:tblPr firstRow="1" bandRow="1">
                <a:tableStyleId>{5940675A-B579-460E-94D1-54222C63F5DA}</a:tableStyleId>
              </a:tblPr>
              <a:tblGrid>
                <a:gridCol w="1295400">
                  <a:extLst>
                    <a:ext uri="{9D8B030D-6E8A-4147-A177-3AD203B41FA5}">
                      <a16:colId xmlns:a16="http://schemas.microsoft.com/office/drawing/2014/main" val="2316336810"/>
                    </a:ext>
                  </a:extLst>
                </a:gridCol>
                <a:gridCol w="7620000">
                  <a:extLst>
                    <a:ext uri="{9D8B030D-6E8A-4147-A177-3AD203B41FA5}">
                      <a16:colId xmlns:a16="http://schemas.microsoft.com/office/drawing/2014/main" val="2412561253"/>
                    </a:ext>
                  </a:extLst>
                </a:gridCol>
                <a:gridCol w="4419600">
                  <a:extLst>
                    <a:ext uri="{9D8B030D-6E8A-4147-A177-3AD203B41FA5}">
                      <a16:colId xmlns:a16="http://schemas.microsoft.com/office/drawing/2014/main" val="2056699566"/>
                    </a:ext>
                  </a:extLst>
                </a:gridCol>
                <a:gridCol w="4343400">
                  <a:extLst>
                    <a:ext uri="{9D8B030D-6E8A-4147-A177-3AD203B41FA5}">
                      <a16:colId xmlns:a16="http://schemas.microsoft.com/office/drawing/2014/main" val="1166746870"/>
                    </a:ext>
                  </a:extLst>
                </a:gridCol>
              </a:tblGrid>
              <a:tr h="628952">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extLst>
                  <a:ext uri="{0D108BD9-81ED-4DB2-BD59-A6C34878D82A}">
                    <a16:rowId xmlns:a16="http://schemas.microsoft.com/office/drawing/2014/main" val="1700777349"/>
                  </a:ext>
                </a:extLst>
              </a:tr>
              <a:tr h="3048000">
                <a:tc>
                  <a:txBody>
                    <a:bodyPr/>
                    <a:lstStyle/>
                    <a:p>
                      <a:pPr algn="ctr"/>
                      <a:r>
                        <a:rPr lang="en-US" sz="3800" b="1" dirty="0" err="1">
                          <a:latin typeface="Times New Roman" panose="02020603050405020304" pitchFamily="18" charset="0"/>
                          <a:cs typeface="Times New Roman" panose="02020603050405020304" pitchFamily="18" charset="0"/>
                        </a:rPr>
                        <a:t>Lời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nói</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hãy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xuống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hẳn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không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Thượng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thôi</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“Ta </a:t>
                      </a:r>
                      <a:r>
                        <a:rPr lang="en-US" sz="3800" baseline="0" dirty="0" err="1">
                          <a:latin typeface="Times New Roman" panose="02020603050405020304" pitchFamily="18" charset="0"/>
                          <a:cs typeface="Times New Roman" panose="02020603050405020304" pitchFamily="18" charset="0"/>
                        </a:rPr>
                        <a:t>cũng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được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vận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chỉ</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đảm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đương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việc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chạy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mạng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3457759441"/>
                  </a:ext>
                </a:extLst>
              </a:tr>
              <a:tr h="5467048">
                <a:tc>
                  <a:txBody>
                    <a:bodyPr/>
                    <a:lstStyle/>
                    <a:p>
                      <a:pPr algn="ctr"/>
                      <a:r>
                        <a:rPr lang="en-US" sz="3800" b="1" dirty="0" err="1">
                          <a:latin typeface="Times New Roman" panose="02020603050405020304" pitchFamily="18" charset="0"/>
                          <a:cs typeface="Times New Roman" panose="02020603050405020304" pitchFamily="18" charset="0"/>
                        </a:rPr>
                        <a:t>Suy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nghĩ</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ngựa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Nhớ</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đối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nô</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Muốn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thưởng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sung </a:t>
                      </a:r>
                      <a:r>
                        <a:rPr lang="en-US" sz="3800" baseline="0" dirty="0" err="1">
                          <a:latin typeface="Times New Roman" panose="02020603050405020304" pitchFamily="18" charset="0"/>
                          <a:cs typeface="Times New Roman" panose="02020603050405020304" pitchFamily="18" charset="0"/>
                        </a:rPr>
                        <a:t>sướng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hành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Hài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tỏ</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hiểu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lầy</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Nhận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ngợi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1740855442"/>
                  </a:ext>
                </a:extLst>
              </a:tr>
            </a:tbl>
          </a:graphicData>
        </a:graphic>
      </p:graphicFrame>
    </p:spTree>
    <p:extLst>
      <p:ext uri="{BB962C8B-B14F-4D97-AF65-F5344CB8AC3E}">
        <p14:creationId xmlns:p14="http://schemas.microsoft.com/office/powerpoint/2010/main" val="267344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19493483"/>
              </p:ext>
            </p:extLst>
          </p:nvPr>
        </p:nvGraphicFramePr>
        <p:xfrm>
          <a:off x="152400" y="190501"/>
          <a:ext cx="17907000" cy="9814560"/>
        </p:xfrm>
        <a:graphic>
          <a:graphicData uri="http://schemas.openxmlformats.org/drawingml/2006/table">
            <a:tbl>
              <a:tblPr firstRow="1" bandRow="1">
                <a:tableStyleId>{5940675A-B579-460E-94D1-54222C63F5DA}</a:tableStyleId>
              </a:tblPr>
              <a:tblGrid>
                <a:gridCol w="1627909">
                  <a:extLst>
                    <a:ext uri="{9D8B030D-6E8A-4147-A177-3AD203B41FA5}">
                      <a16:colId xmlns:a16="http://schemas.microsoft.com/office/drawing/2014/main" val="2316336810"/>
                    </a:ext>
                  </a:extLst>
                </a:gridCol>
                <a:gridCol w="7973291">
                  <a:extLst>
                    <a:ext uri="{9D8B030D-6E8A-4147-A177-3AD203B41FA5}">
                      <a16:colId xmlns:a16="http://schemas.microsoft.com/office/drawing/2014/main" val="2412561253"/>
                    </a:ext>
                  </a:extLst>
                </a:gridCol>
                <a:gridCol w="4191000">
                  <a:extLst>
                    <a:ext uri="{9D8B030D-6E8A-4147-A177-3AD203B41FA5}">
                      <a16:colId xmlns:a16="http://schemas.microsoft.com/office/drawing/2014/main" val="2056699566"/>
                    </a:ext>
                  </a:extLst>
                </a:gridCol>
                <a:gridCol w="4114800">
                  <a:extLst>
                    <a:ext uri="{9D8B030D-6E8A-4147-A177-3AD203B41FA5}">
                      <a16:colId xmlns:a16="http://schemas.microsoft.com/office/drawing/2014/main" val="1166746870"/>
                    </a:ext>
                  </a:extLst>
                </a:gridCol>
              </a:tblGrid>
              <a:tr h="651554">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extLst>
                  <a:ext uri="{0D108BD9-81ED-4DB2-BD59-A6C34878D82A}">
                    <a16:rowId xmlns:a16="http://schemas.microsoft.com/office/drawing/2014/main" val="1700777349"/>
                  </a:ext>
                </a:extLst>
              </a:tr>
              <a:tr h="4613003">
                <a:tc>
                  <a:txBody>
                    <a:bodyPr/>
                    <a:lstStyle/>
                    <a:p>
                      <a:pPr algn="ctr"/>
                      <a:r>
                        <a:rPr lang="en-US" sz="3800" b="1" dirty="0" err="1">
                          <a:latin typeface="Times New Roman" panose="02020603050405020304" pitchFamily="18" charset="0"/>
                          <a:cs typeface="Times New Roman" panose="02020603050405020304" pitchFamily="18" charset="0"/>
                        </a:rPr>
                        <a:t>Hành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động</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Đưa</a:t>
                      </a:r>
                      <a:r>
                        <a:rPr lang="en-US" sz="3800" baseline="0" dirty="0">
                          <a:latin typeface="Times New Roman" panose="02020603050405020304" pitchFamily="18" charset="0"/>
                          <a:cs typeface="Times New Roman" panose="02020603050405020304" pitchFamily="18" charset="0"/>
                        </a:rPr>
                        <a:t> cha con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gặp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mũi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kiếm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rạch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 “</a:t>
                      </a:r>
                      <a:r>
                        <a:rPr lang="en-US" sz="3800" baseline="0" dirty="0" err="1">
                          <a:latin typeface="Times New Roman" panose="02020603050405020304" pitchFamily="18" charset="0"/>
                          <a:cs typeface="Times New Roman" panose="02020603050405020304" pitchFamily="18" charset="0"/>
                        </a:rPr>
                        <a:t>quan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trung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khách</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áo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chiến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thuôc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dấu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buộc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nói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xúc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trìu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mến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Trao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ngắm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Nheo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cười</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Vẫy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Trò</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khỏi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lều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Sụp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rồi</a:t>
                      </a:r>
                      <a:r>
                        <a:rPr lang="en-US" sz="3800" baseline="0" dirty="0">
                          <a:latin typeface="Times New Roman" panose="02020603050405020304" pitchFamily="18" charset="0"/>
                          <a:cs typeface="Times New Roman" panose="02020603050405020304" pitchFamily="18" charset="0"/>
                        </a:rPr>
                        <a:t> quay sang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từ</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để</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ơn</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1779809393"/>
                  </a:ext>
                </a:extLst>
              </a:tr>
              <a:tr h="3574642">
                <a:tc>
                  <a:txBody>
                    <a:bodyPr/>
                    <a:lstStyle/>
                    <a:p>
                      <a:pPr algn="ctr"/>
                      <a:r>
                        <a:rPr lang="en-US" sz="3800" b="1" dirty="0" err="1">
                          <a:latin typeface="Times New Roman" panose="02020603050405020304" pitchFamily="18" charset="0"/>
                          <a:cs typeface="Times New Roman" panose="02020603050405020304" pitchFamily="18" charset="0"/>
                        </a:rPr>
                        <a:t>Nhận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xét</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tuệ</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năng</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phụng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thế</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tĩnh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ung</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tin </a:t>
                      </a:r>
                      <a:r>
                        <a:rPr lang="en-US" sz="3800" baseline="0" dirty="0" err="1">
                          <a:latin typeface="Times New Roman" panose="02020603050405020304" pitchFamily="18" charset="0"/>
                          <a:cs typeface="Times New Roman" panose="02020603050405020304" pitchFamily="18" charset="0"/>
                        </a:rPr>
                        <a:t>đúng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Nhỏ</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tuổi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nhưng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lớn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mưu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nhanh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nhẹn</a:t>
                      </a:r>
                      <a:endParaRPr lang="en-US" sz="380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Yêu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baseline="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937042231"/>
                  </a:ext>
                </a:extLst>
              </a:tr>
            </a:tbl>
          </a:graphicData>
        </a:graphic>
      </p:graphicFrame>
    </p:spTree>
    <p:extLst>
      <p:ext uri="{BB962C8B-B14F-4D97-AF65-F5344CB8AC3E}">
        <p14:creationId xmlns:p14="http://schemas.microsoft.com/office/powerpoint/2010/main" val="60402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221EAF43-09BA-C945-C7E7-EC86030E5B7D}"/>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C2C98ACE-F1FD-6FF9-9227-A650A3EB8D8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sp>
      </p:grpSp>
      <p:sp>
        <p:nvSpPr>
          <p:cNvPr id="5" name="TextBox 14">
            <a:extLst>
              <a:ext uri="{FF2B5EF4-FFF2-40B4-BE49-F238E27FC236}">
                <a16:creationId xmlns:a16="http://schemas.microsoft.com/office/drawing/2014/main" id="{962E7C89-1244-3E21-FA04-566154EEA2D9}"/>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4.</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Ngôn</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ngữ</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294450922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278C6-EF0E-A1FB-C4C1-A55FB7F90CA5}"/>
              </a:ext>
            </a:extLst>
          </p:cNvPr>
          <p:cNvSpPr/>
          <p:nvPr/>
        </p:nvSpPr>
        <p:spPr>
          <a:xfrm>
            <a:off x="990600" y="1547990"/>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Ngôn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ngữ</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phù</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hợp</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với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bối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cảnh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lịch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thời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nhà</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7">
            <a:extLst>
              <a:ext uri="{FF2B5EF4-FFF2-40B4-BE49-F238E27FC236}">
                <a16:creationId xmlns:a16="http://schemas.microsoft.com/office/drawing/2014/main" id="{715EC4F2-4A7F-3647-DFEE-E5F5E772D6E0}"/>
              </a:ext>
            </a:extLst>
          </p:cNvPr>
          <p:cNvSpPr/>
          <p:nvPr/>
        </p:nvSpPr>
        <p:spPr>
          <a:xfrm>
            <a:off x="10210800" y="1866900"/>
            <a:ext cx="7665918" cy="6324600"/>
          </a:xfrm>
          <a:custGeom>
            <a:avLst/>
            <a:gdLst/>
            <a:ahLst/>
            <a:cxnLst/>
            <a:rect l="l" t="t" r="r" b="b"/>
            <a:pathLst>
              <a:path w="8991798" h="7106493">
                <a:moveTo>
                  <a:pt x="0" y="0"/>
                </a:moveTo>
                <a:lnTo>
                  <a:pt x="8991798" y="0"/>
                </a:lnTo>
                <a:lnTo>
                  <a:pt x="8991798" y="7106493"/>
                </a:lnTo>
                <a:lnTo>
                  <a:pt x="0" y="7106493"/>
                </a:lnTo>
                <a:lnTo>
                  <a:pt x="0" y="0"/>
                </a:lnTo>
                <a:close/>
              </a:path>
            </a:pathLst>
          </a:custGeom>
          <a:blipFill>
            <a:blip r:embed="rId3"/>
            <a:stretch>
              <a:fillRect l="-7454"/>
            </a:stretch>
          </a:blipFill>
        </p:spPr>
      </p:sp>
      <p:pic>
        <p:nvPicPr>
          <p:cNvPr id="4" name="Picture 20">
            <a:extLst>
              <a:ext uri="{FF2B5EF4-FFF2-40B4-BE49-F238E27FC236}">
                <a16:creationId xmlns:a16="http://schemas.microsoft.com/office/drawing/2014/main" id="{9F60F6CA-73F1-E76D-2D3F-164A1EE1B8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339147" y="-116397"/>
            <a:ext cx="1288173" cy="1298237"/>
          </a:xfrm>
          <a:prstGeom prst="rect">
            <a:avLst/>
          </a:prstGeom>
        </p:spPr>
      </p:pic>
      <p:pic>
        <p:nvPicPr>
          <p:cNvPr id="5" name="Picture 21">
            <a:extLst>
              <a:ext uri="{FF2B5EF4-FFF2-40B4-BE49-F238E27FC236}">
                <a16:creationId xmlns:a16="http://schemas.microsoft.com/office/drawing/2014/main" id="{091AC71A-C47D-310F-2435-E8EA252C7F4A}"/>
              </a:ext>
            </a:extLst>
          </p:cNvPr>
          <p:cNvPicPr>
            <a:picLocks noChangeAspect="1"/>
          </p:cNvPicPr>
          <p:nvPr/>
        </p:nvPicPr>
        <p:blipFill>
          <a:blip r:embed="rId6"/>
          <a:srcRect/>
          <a:stretch>
            <a:fillRect/>
          </a:stretch>
        </p:blipFill>
        <p:spPr>
          <a:xfrm rot="762462">
            <a:off x="-682159" y="7890136"/>
            <a:ext cx="1750812" cy="2999250"/>
          </a:xfrm>
          <a:prstGeom prst="rect">
            <a:avLst/>
          </a:prstGeom>
        </p:spPr>
      </p:pic>
      <p:sp>
        <p:nvSpPr>
          <p:cNvPr id="6" name="Rectangle 5">
            <a:extLst>
              <a:ext uri="{FF2B5EF4-FFF2-40B4-BE49-F238E27FC236}">
                <a16:creationId xmlns:a16="http://schemas.microsoft.com/office/drawing/2014/main" id="{BCE82502-C9F2-A712-B06E-93EA0919E6B3}"/>
              </a:ext>
            </a:extLst>
          </p:cNvPr>
          <p:cNvSpPr/>
          <p:nvPr/>
        </p:nvSpPr>
        <p:spPr>
          <a:xfrm>
            <a:off x="1143000" y="4036516"/>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tái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hiện</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được</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không</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khí</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sự</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kiện</a:t>
            </a:r>
            <a:r>
              <a:rPr lang="en-US" sz="4400" noProof="0" dirty="0">
                <a:solidFill>
                  <a:prstClr val="black"/>
                </a:solidFill>
                <a:latin typeface="Times New Roman" pitchFamily="18" charset="0"/>
                <a:cs typeface="Times New Roman" pitchFamily="18" charset="0"/>
                <a:sym typeface="Wingdings" panose="05000000000000000000" pitchFamily="2" charset="2"/>
              </a:rPr>
              <a:t>, con </a:t>
            </a:r>
            <a:r>
              <a:rPr lang="en-US" sz="4400" noProof="0" dirty="0" err="1">
                <a:solidFill>
                  <a:prstClr val="black"/>
                </a:solidFill>
                <a:latin typeface="Times New Roman" pitchFamily="18" charset="0"/>
                <a:cs typeface="Times New Roman" pitchFamily="18" charset="0"/>
                <a:sym typeface="Wingdings" panose="05000000000000000000" pitchFamily="2" charset="2"/>
              </a:rPr>
              <a:t>người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thời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BA0FF8C9-D22E-B7EB-5556-3EADF5D7E0A7}"/>
              </a:ext>
            </a:extLst>
          </p:cNvPr>
          <p:cNvSpPr/>
          <p:nvPr/>
        </p:nvSpPr>
        <p:spPr>
          <a:xfrm>
            <a:off x="990600" y="3007134"/>
            <a:ext cx="815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Ngôn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ngữ</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linh</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hoạt</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sinh</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động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C79FA3BF-DF71-EDD8-4958-0D456450713C}"/>
              </a:ext>
            </a:extLst>
          </p:cNvPr>
          <p:cNvSpPr/>
          <p:nvPr/>
        </p:nvSpPr>
        <p:spPr>
          <a:xfrm>
            <a:off x="1377094" y="5743007"/>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Từ</a:t>
            </a:r>
            <a:r>
              <a:rPr kumimoji="0" lang="en-US" sz="4400" b="0" i="0" u="none" strike="noStrike" kern="1200" cap="none" spc="0" normalizeH="0" baseline="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ngữ</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chỉ</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tước</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hiệu</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Quốc</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công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Thượng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quân</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F5B05B91-04A7-0144-55DD-3A5F33BA0CF2}"/>
              </a:ext>
            </a:extLst>
          </p:cNvPr>
          <p:cNvSpPr/>
          <p:nvPr/>
        </p:nvSpPr>
        <p:spPr>
          <a:xfrm>
            <a:off x="1377094" y="7436798"/>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8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00629" y="4266412"/>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III.</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Tổng</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kết</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2750447599"/>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031110" y="610106"/>
            <a:ext cx="10890789"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Cách diễn tả tâm lý nhân vật độc đáo, phương thức đối thoại hấp</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Sự kết hợp nhuần nhị giữa kiến thức lịch sử vững chãi, cảm xúc dồi dào, tưởng tượng phong phú của tác giả. </a:t>
            </a:r>
          </a:p>
          <a:p>
            <a:pPr algn="just">
              <a:spcBef>
                <a:spcPct val="0"/>
              </a:spcBef>
            </a:pP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7162800" y="4642842"/>
            <a:ext cx="10820400"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algn="just">
              <a:defRP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Đoạn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trích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ca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ngợi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vị</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tướng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Bình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Trọng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giỏi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tài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thao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lược</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dùng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binh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cách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ông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ứng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xử</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với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yêu</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thương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gũi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a:defRPr/>
            </a:pP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inh thần yêu nước của nhân dân ta từ xưa đến nay. Lòng yêu nước là động lực, sức mạnh để nhân dân ta ra sức chiến đấu bảo vệ tự do của dân tộc.</a:t>
            </a:r>
            <a:endParaRPr lang="en-US" sz="4400" dirty="0">
              <a:solidFill>
                <a:prstClr val="black"/>
              </a:solidFill>
              <a:latin typeface="Times New Roman" pitchFamily="18" charset="0"/>
              <a:cs typeface="Times New Roman"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38308" y="7328416"/>
            <a:ext cx="3567292" cy="4114800"/>
          </a:xfrm>
          <a:prstGeom prst="rect">
            <a:avLst/>
          </a:prstGeom>
        </p:spPr>
      </p:pic>
      <p:sp>
        <p:nvSpPr>
          <p:cNvPr id="11" name="Freeform 5">
            <a:extLst>
              <a:ext uri="{FF2B5EF4-FFF2-40B4-BE49-F238E27FC236}">
                <a16:creationId xmlns:a16="http://schemas.microsoft.com/office/drawing/2014/main" id="{4DE71172-DD88-FE5F-E9F5-B937B792A5FD}"/>
              </a:ext>
            </a:extLst>
          </p:cNvPr>
          <p:cNvSpPr/>
          <p:nvPr/>
        </p:nvSpPr>
        <p:spPr>
          <a:xfrm>
            <a:off x="-15232" y="3836561"/>
            <a:ext cx="5577832" cy="6412339"/>
          </a:xfrm>
          <a:custGeom>
            <a:avLst/>
            <a:gdLst/>
            <a:ahLst/>
            <a:cxnLst/>
            <a:rect l="l" t="t" r="r" b="b"/>
            <a:pathLst>
              <a:path w="6147386" h="7128015">
                <a:moveTo>
                  <a:pt x="0" y="0"/>
                </a:moveTo>
                <a:lnTo>
                  <a:pt x="6147386" y="0"/>
                </a:lnTo>
                <a:lnTo>
                  <a:pt x="6147386" y="7128016"/>
                </a:lnTo>
                <a:lnTo>
                  <a:pt x="0" y="7128016"/>
                </a:lnTo>
                <a:lnTo>
                  <a:pt x="0" y="0"/>
                </a:lnTo>
                <a:close/>
              </a:path>
            </a:pathLst>
          </a:custGeom>
          <a:blipFill>
            <a:blip r:embed="rId8"/>
            <a:stretch>
              <a:fillRect/>
            </a:stretch>
          </a:blipFill>
        </p:spPr>
      </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12344400" y="-647700"/>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9" name="Picture 9"/>
          <p:cNvPicPr>
            <a:picLocks noChangeAspect="1"/>
          </p:cNvPicPr>
          <p:nvPr/>
        </p:nvPicPr>
        <p:blipFill>
          <a:blip r:embed="rId5"/>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6"/>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7"/>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801600" y="6742072"/>
            <a:ext cx="4994809" cy="4114800"/>
          </a:xfrm>
          <a:prstGeom prst="rect">
            <a:avLst/>
          </a:prstGeom>
        </p:spPr>
      </p:pic>
      <p:sp>
        <p:nvSpPr>
          <p:cNvPr id="2" name="TextBox 1">
            <a:extLst>
              <a:ext uri="{FF2B5EF4-FFF2-40B4-BE49-F238E27FC236}">
                <a16:creationId xmlns:a16="http://schemas.microsoft.com/office/drawing/2014/main" id="{9D2A652A-8B8E-9AC6-5509-CC621C47FD9D}"/>
              </a:ext>
            </a:extLst>
          </p:cNvPr>
          <p:cNvSpPr txBox="1"/>
          <p:nvPr/>
        </p:nvSpPr>
        <p:spPr>
          <a:xfrm>
            <a:off x="1662076" y="1257300"/>
            <a:ext cx="114443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F3215"/>
                </a:solidFill>
                <a:effectLst/>
                <a:uLnTx/>
                <a:uFillTx/>
                <a:latin typeface="#9Slide04 Rokkitt ExtraBold" panose="00000900000000000000" pitchFamily="2" charset="0"/>
                <a:cs typeface="Times New Roman" pitchFamily="18" charset="0"/>
              </a:rPr>
              <a:t>TRÌNH BÀY MỘT PHÚT</a:t>
            </a:r>
          </a:p>
        </p:txBody>
      </p:sp>
      <p:sp>
        <p:nvSpPr>
          <p:cNvPr id="3" name="Rectangle 2">
            <a:extLst>
              <a:ext uri="{FF2B5EF4-FFF2-40B4-BE49-F238E27FC236}">
                <a16:creationId xmlns:a16="http://schemas.microsoft.com/office/drawing/2014/main" id="{6C286F20-F36D-07FC-2295-BEEB45860C4D}"/>
              </a:ext>
            </a:extLst>
          </p:cNvPr>
          <p:cNvSpPr/>
          <p:nvPr/>
        </p:nvSpPr>
        <p:spPr>
          <a:xfrm>
            <a:off x="2987439" y="3259792"/>
            <a:ext cx="8861727"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trích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gây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ấn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sâu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nhất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Đoạn trích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bờ Thiên Mạc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giúp em hiểu thêm được gì về tấm lòng của những người con nước Việt khi đất nước có giặc ngoại xâm?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B5245-E055-B910-ED01-EE4665087B0B}"/>
              </a:ext>
            </a:extLst>
          </p:cNvPr>
          <p:cNvPicPr>
            <a:picLocks noChangeAspect="1"/>
          </p:cNvPicPr>
          <p:nvPr/>
        </p:nvPicPr>
        <p:blipFill rotWithShape="1">
          <a:blip r:embed="rId3"/>
          <a:srcRect b="7580"/>
          <a:stretch/>
        </p:blipFill>
        <p:spPr>
          <a:xfrm>
            <a:off x="838200" y="181347"/>
            <a:ext cx="16687800" cy="8848353"/>
          </a:xfrm>
          <a:prstGeom prst="rect">
            <a:avLst/>
          </a:prstGeom>
        </p:spPr>
      </p:pic>
      <p:sp>
        <p:nvSpPr>
          <p:cNvPr id="3" name="TextBox 2">
            <a:extLst>
              <a:ext uri="{FF2B5EF4-FFF2-40B4-BE49-F238E27FC236}">
                <a16:creationId xmlns:a16="http://schemas.microsoft.com/office/drawing/2014/main" id="{9C34762F-DED7-5DD9-0F56-00D894E4648C}"/>
              </a:ext>
            </a:extLst>
          </p:cNvPr>
          <p:cNvSpPr txBox="1"/>
          <p:nvPr/>
        </p:nvSpPr>
        <p:spPr>
          <a:xfrm>
            <a:off x="3043064" y="9278972"/>
            <a:ext cx="12201872"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TRẦN QUỐC TUẤN</a:t>
            </a:r>
          </a:p>
        </p:txBody>
      </p:sp>
    </p:spTree>
    <p:extLst>
      <p:ext uri="{BB962C8B-B14F-4D97-AF65-F5344CB8AC3E}">
        <p14:creationId xmlns:p14="http://schemas.microsoft.com/office/powerpoint/2010/main" val="20351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Hs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thơ về các nhân vật lịch sử trong văn bản.</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11"/>
          <a:stretch>
            <a:fillRect/>
          </a:stretch>
        </p:blipFill>
        <p:spPr>
          <a:xfrm>
            <a:off x="5205439" y="1140327"/>
            <a:ext cx="11485859" cy="2475191"/>
          </a:xfrm>
          <a:prstGeom prst="rect">
            <a:avLst/>
          </a:prstGeom>
        </p:spPr>
      </p:pic>
      <p:sp>
        <p:nvSpPr>
          <p:cNvPr id="3" name="Freeform 2">
            <a:extLst>
              <a:ext uri="{FF2B5EF4-FFF2-40B4-BE49-F238E27FC236}">
                <a16:creationId xmlns:a16="http://schemas.microsoft.com/office/drawing/2014/main" id="{2351D0A8-01BF-349A-E5AC-8BE877A7CF4B}"/>
              </a:ext>
            </a:extLst>
          </p:cNvPr>
          <p:cNvSpPr/>
          <p:nvPr/>
        </p:nvSpPr>
        <p:spPr>
          <a:xfrm>
            <a:off x="-870913" y="4715728"/>
            <a:ext cx="8127170" cy="720971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12"/>
            <a:stretch>
              <a:fillRect t="-58942"/>
            </a:stretch>
          </a:blipFill>
        </p:spPr>
      </p:sp>
    </p:spTree>
    <p:extLst>
      <p:ext uri="{BB962C8B-B14F-4D97-AF65-F5344CB8AC3E}">
        <p14:creationId xmlns:p14="http://schemas.microsoft.com/office/powerpoint/2010/main" val="41475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197" y="1681202"/>
            <a:ext cx="12039600" cy="705109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KHEN TRẦN BÌNH TRỌNG (PHAN KẾ BÍNH)</a:t>
            </a:r>
          </a:p>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Giỏi thay Trần Bình Trọng!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Dòng dõi Lê Đại Hành.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Đánh giặc dư tài mạnh,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Thờ vua một tiết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Bắc vương sống mà nhục,</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Nam quỷ thác cũng vinh.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Cứng cỏi lòng trung nghĩa.</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Ngàn thu tỏ đại danh.</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6" name="Freeform 6">
            <a:extLst>
              <a:ext uri="{FF2B5EF4-FFF2-40B4-BE49-F238E27FC236}">
                <a16:creationId xmlns:a16="http://schemas.microsoft.com/office/drawing/2014/main" id="{DAFE0E22-02BA-71B1-40B4-771D94637ADC}"/>
              </a:ext>
            </a:extLst>
          </p:cNvPr>
          <p:cNvSpPr/>
          <p:nvPr/>
        </p:nvSpPr>
        <p:spPr>
          <a:xfrm>
            <a:off x="8610600" y="3505200"/>
            <a:ext cx="9900476" cy="6781800"/>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6"/>
            <a:stretch>
              <a:fillRect/>
            </a:stretch>
          </a:blipFill>
        </p:spPr>
      </p:sp>
    </p:spTree>
    <p:extLst>
      <p:ext uri="{BB962C8B-B14F-4D97-AF65-F5344CB8AC3E}">
        <p14:creationId xmlns:p14="http://schemas.microsoft.com/office/powerpoint/2010/main" val="228549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0" y="839276"/>
            <a:ext cx="15163800" cy="860844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ANH HÙNG ĐẤT VIỆT – </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TRẦN QUỐC TUẤN (HƯNG ĐẠO VƯƠNG)</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(ĐÔNG QUAN)</a:t>
            </a: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Đức Thánh trời Nam, đệ nhất hùng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(1)</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Văn võ toàn tài, trọn hiếu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Bốn đời vì nước yên Thiên tử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(2)</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Ba lần phá giặc cứu non sông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(3)</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Hàm Tử, Chương Dương dìm Thát Đát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(4)</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Bạch Đằng, Vạn Kiếp quét Nguyên Mông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Lời hịch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(5)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nghìn năm còn văng vẳng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Với bầy xâm lược quyết không dung</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002651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6" y="717765"/>
            <a:ext cx="7563188" cy="7555282"/>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84166"/>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3"/>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1804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28670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533584"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578045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128784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3534720"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578159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7"/>
            <a:ext cx="7674857"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211" y="1268297"/>
            <a:ext cx="742950" cy="657226"/>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4609" y="1811209"/>
            <a:ext cx="742950" cy="657226"/>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8727" y="1020417"/>
            <a:ext cx="742950" cy="657226"/>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67747" y="717763"/>
            <a:ext cx="1071562" cy="1785938"/>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69291" y="3596018"/>
            <a:ext cx="2031322"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71228" y="-1040600"/>
            <a:ext cx="914400" cy="914400"/>
          </a:xfrm>
          <a:prstGeom prst="rect">
            <a:avLst/>
          </a:prstGeom>
        </p:spPr>
      </p:pic>
      <p:sp>
        <p:nvSpPr>
          <p:cNvPr id="31" name="Isosceles Triangle 3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3" y="3879674"/>
            <a:ext cx="1175658" cy="1175656"/>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Right Arrow 4">
            <a:hlinkClick r:id="rId10" action="ppaction://hlinksldjump"/>
          </p:cNvPr>
          <p:cNvSpPr/>
          <p:nvPr/>
        </p:nvSpPr>
        <p:spPr>
          <a:xfrm>
            <a:off x="498468" y="9359311"/>
            <a:ext cx="3354753"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anose="02020603050405020304" pitchFamily="18" charset="0"/>
                <a:cs typeface="Times New Roman" panose="02020603050405020304" pitchFamily="18" charset="0"/>
              </a:rPr>
              <a:t>Tiếp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tục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59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7200" dirty="0">
                <a:solidFill>
                  <a:prstClr val="black"/>
                </a:solidFill>
                <a:latin typeface="Times New Roman" panose="02020603050405020304" pitchFamily="18" charset="0"/>
                <a:cs typeface="Times New Roman" panose="02020603050405020304" pitchFamily="18" charset="0"/>
              </a:rPr>
              <a:t>1. </a:t>
            </a:r>
            <a:r>
              <a:rPr lang="vi-VN" sz="7200" dirty="0">
                <a:solidFill>
                  <a:prstClr val="black"/>
                </a:solidFill>
                <a:latin typeface="Times New Roman" panose="02020603050405020304" pitchFamily="18" charset="0"/>
                <a:cs typeface="Times New Roman" panose="02020603050405020304" pitchFamily="18" charset="0"/>
              </a:rPr>
              <a:t>Nhận xét nào là đúng về tính cách Hoàng Đỗ?</a:t>
            </a:r>
          </a:p>
        </p:txBody>
      </p:sp>
      <p:sp>
        <p:nvSpPr>
          <p:cNvPr id="26" name="Rectangle 25"/>
          <p:cNvSpPr/>
          <p:nvPr/>
        </p:nvSpPr>
        <p:spPr>
          <a:xfrm>
            <a:off x="1665331" y="2924019"/>
            <a:ext cx="7360198" cy="1728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A. Gan dạ và giàu lòng yêu nước</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solidFill>
              <a:latin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solidFill>
              <a:latin typeface="Times New Roman" panose="02020603050405020304" pitchFamily="18" charset="0"/>
            </a:endParaRPr>
          </a:p>
        </p:txBody>
      </p:sp>
      <p:sp>
        <p:nvSpPr>
          <p:cNvPr id="42" name="Rectangle 41"/>
          <p:cNvSpPr/>
          <p:nvPr/>
        </p:nvSpPr>
        <p:spPr>
          <a:xfrm>
            <a:off x="9195923" y="2930301"/>
            <a:ext cx="7360198" cy="1728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B. Nhát gan nhưng yêu nước</a:t>
            </a:r>
          </a:p>
        </p:txBody>
      </p:sp>
      <p:sp>
        <p:nvSpPr>
          <p:cNvPr id="43" name="Rectangle 42"/>
          <p:cNvSpPr/>
          <p:nvPr/>
        </p:nvSpPr>
        <p:spPr>
          <a:xfrm>
            <a:off x="1665331" y="484509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C. H</a:t>
            </a:r>
            <a:r>
              <a:rPr lang="en-US" sz="4800" dirty="0">
                <a:solidFill>
                  <a:prstClr val="black"/>
                </a:solidFill>
                <a:latin typeface="Times New Roman" panose="02020603050405020304" pitchFamily="18" charset="0"/>
                <a:cs typeface="Times New Roman" panose="02020603050405020304" pitchFamily="18" charset="0"/>
              </a:rPr>
              <a:t>è</a:t>
            </a:r>
            <a:r>
              <a:rPr lang="vi-VN" sz="4800" dirty="0">
                <a:solidFill>
                  <a:prstClr val="black"/>
                </a:solidFill>
                <a:latin typeface="Times New Roman" panose="02020603050405020304" pitchFamily="18" charset="0"/>
              </a:rPr>
              <a:t>n nhát, sợ chết</a:t>
            </a:r>
          </a:p>
        </p:txBody>
      </p:sp>
      <p:sp>
        <p:nvSpPr>
          <p:cNvPr id="44" name="Rectangle 43"/>
          <p:cNvSpPr/>
          <p:nvPr/>
        </p:nvSpPr>
        <p:spPr>
          <a:xfrm>
            <a:off x="9195923" y="485137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D. Không sợ chết </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3" y="2962232"/>
            <a:ext cx="1327706"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785388"/>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802784"/>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8"/>
            <a:ext cx="1207114" cy="1060796"/>
          </a:xfrm>
          <a:prstGeom prst="rect">
            <a:avLst/>
          </a:prstGeom>
        </p:spPr>
      </p:pic>
      <p:sp>
        <p:nvSpPr>
          <p:cNvPr id="57" name="Cloud 56">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black"/>
                </a:solidFill>
                <a:latin typeface="Calibri Light"/>
              </a:rPr>
              <a:t>QUAY VỀ</a:t>
            </a:r>
            <a:endParaRPr lang="vi-VN" sz="36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0672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2.</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 Bên bờ Thiên Mạc thuộc cốt truyện gì?</a:t>
            </a:r>
          </a:p>
        </p:txBody>
      </p:sp>
      <p:sp>
        <p:nvSpPr>
          <p:cNvPr id="26" name="Rectangle 25"/>
          <p:cNvSpPr/>
          <p:nvPr/>
        </p:nvSpPr>
        <p:spPr>
          <a:xfrm>
            <a:off x="1665331" y="292402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Đơn Tuyến</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Đa tuyến</a:t>
            </a:r>
          </a:p>
        </p:txBody>
      </p:sp>
      <p:sp>
        <p:nvSpPr>
          <p:cNvPr id="43" name="Rectangle 42"/>
          <p:cNvSpPr/>
          <p:nvPr/>
        </p:nvSpPr>
        <p:spPr>
          <a:xfrm>
            <a:off x="1665331" y="4257778"/>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A và B đều đúng</a:t>
            </a:r>
          </a:p>
        </p:txBody>
      </p:sp>
      <p:sp>
        <p:nvSpPr>
          <p:cNvPr id="44" name="Rectangle 43"/>
          <p:cNvSpPr/>
          <p:nvPr/>
        </p:nvSpPr>
        <p:spPr>
          <a:xfrm>
            <a:off x="9195923" y="426406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A và B đều sai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307824"/>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20"/>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039741"/>
            <a:ext cx="1207114" cy="965690"/>
          </a:xfrm>
          <a:prstGeom prst="rect">
            <a:avLst/>
          </a:prstGeom>
        </p:spPr>
      </p:pic>
      <p:sp>
        <p:nvSpPr>
          <p:cNvPr id="17" name="Cloud 16">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0120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3.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Phương thức biểu đạt chính của bài là gì?</a:t>
            </a:r>
          </a:p>
        </p:txBody>
      </p:sp>
      <p:sp>
        <p:nvSpPr>
          <p:cNvPr id="26" name="Rectangle 25"/>
          <p:cNvSpPr/>
          <p:nvPr/>
        </p:nvSpPr>
        <p:spPr>
          <a:xfrm>
            <a:off x="1665331" y="292402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Tự sự</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Biểu Cảm</a:t>
            </a:r>
          </a:p>
        </p:txBody>
      </p:sp>
      <p:sp>
        <p:nvSpPr>
          <p:cNvPr id="43" name="Rectangle 42"/>
          <p:cNvSpPr/>
          <p:nvPr/>
        </p:nvSpPr>
        <p:spPr>
          <a:xfrm>
            <a:off x="1665331" y="4257778"/>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Miêu tả</a:t>
            </a:r>
          </a:p>
        </p:txBody>
      </p:sp>
      <p:sp>
        <p:nvSpPr>
          <p:cNvPr id="44" name="Rectangle 43"/>
          <p:cNvSpPr/>
          <p:nvPr/>
        </p:nvSpPr>
        <p:spPr>
          <a:xfrm>
            <a:off x="9195923" y="426406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Nghị luận </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3" y="2962232"/>
            <a:ext cx="1327706"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307824"/>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20"/>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8"/>
            <a:ext cx="1207114" cy="1060796"/>
          </a:xfrm>
          <a:prstGeom prst="rect">
            <a:avLst/>
          </a:prstGeom>
        </p:spPr>
      </p:pic>
      <p:sp>
        <p:nvSpPr>
          <p:cNvPr id="18" name="Cloud 17">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5096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4.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Phần thưởng Trần Bình Trọng đã trao cho cậu bé Hoàng Đỗ là gì?</a:t>
            </a:r>
          </a:p>
        </p:txBody>
      </p:sp>
      <p:sp>
        <p:nvSpPr>
          <p:cNvPr id="26" name="Rectangle 25"/>
          <p:cNvSpPr/>
          <p:nvPr/>
        </p:nvSpPr>
        <p:spPr>
          <a:xfrm>
            <a:off x="1665331" y="2924019"/>
            <a:ext cx="7360198" cy="1653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Một bộ áo giáp làm bằng vàng </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1"/>
            <a:ext cx="7360198" cy="1653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Một chiếc kèn đồng </a:t>
            </a:r>
          </a:p>
        </p:txBody>
      </p:sp>
      <p:sp>
        <p:nvSpPr>
          <p:cNvPr id="43" name="Rectangle 42"/>
          <p:cNvSpPr/>
          <p:nvPr/>
        </p:nvSpPr>
        <p:spPr>
          <a:xfrm>
            <a:off x="1665331" y="4845089"/>
            <a:ext cx="7360198" cy="21010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Xóa bỏ thân phận nô tì của cậu</a:t>
            </a:r>
          </a:p>
        </p:txBody>
      </p:sp>
      <p:sp>
        <p:nvSpPr>
          <p:cNvPr id="44" name="Rectangle 43"/>
          <p:cNvSpPr/>
          <p:nvPr/>
        </p:nvSpPr>
        <p:spPr>
          <a:xfrm>
            <a:off x="9195923" y="4851371"/>
            <a:ext cx="7360198" cy="21010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Một thanh kiếm sắc bén đề cậu có thể tham gia chiến đấu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4" y="4940481"/>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912532"/>
            <a:ext cx="1207114"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1"/>
            <a:ext cx="1098888" cy="965690"/>
          </a:xfrm>
          <a:prstGeom prst="rect">
            <a:avLst/>
          </a:prstGeom>
        </p:spPr>
      </p:pic>
      <p:sp>
        <p:nvSpPr>
          <p:cNvPr id="17" name="Cloud 16">
            <a:hlinkClick r:id="rId14"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3304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5"/>
            <a:ext cx="15790092" cy="199677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5. </a:t>
            </a:r>
            <a:r>
              <a:rPr lang="vi-VN" sz="6400" dirty="0">
                <a:solidFill>
                  <a:prstClr val="black">
                    <a:lumMod val="95000"/>
                    <a:lumOff val="5000"/>
                  </a:prstClr>
                </a:solidFill>
                <a:latin typeface="Times New Roman" panose="02020603050405020304" pitchFamily="18" charset="0"/>
              </a:rPr>
              <a:t>Bối cảnh được đặt ra trong đoạn trích là khi nào?</a:t>
            </a:r>
          </a:p>
        </p:txBody>
      </p:sp>
      <p:sp>
        <p:nvSpPr>
          <p:cNvPr id="26" name="Rectangle 25"/>
          <p:cNvSpPr/>
          <p:nvPr/>
        </p:nvSpPr>
        <p:spPr>
          <a:xfrm>
            <a:off x="1665331" y="2703545"/>
            <a:ext cx="7360198" cy="213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A. Cuộc kháng chiến chống quân Mông Nguyên lần thứ nhất </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endParaRPr>
          </a:p>
        </p:txBody>
      </p:sp>
      <p:sp>
        <p:nvSpPr>
          <p:cNvPr id="42" name="Rectangle 41"/>
          <p:cNvSpPr/>
          <p:nvPr/>
        </p:nvSpPr>
        <p:spPr>
          <a:xfrm>
            <a:off x="9195923" y="2709827"/>
            <a:ext cx="7360198" cy="213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B. Cuộc kháng chiến chống quân Mông Nguyên lần thứ hai </a:t>
            </a:r>
          </a:p>
        </p:txBody>
      </p:sp>
      <p:sp>
        <p:nvSpPr>
          <p:cNvPr id="43" name="Rectangle 42"/>
          <p:cNvSpPr/>
          <p:nvPr/>
        </p:nvSpPr>
        <p:spPr>
          <a:xfrm>
            <a:off x="1665331" y="5154533"/>
            <a:ext cx="7360198" cy="214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C. Cuộc kháng chiến chống quân Mông Nguyên lần thứ ba </a:t>
            </a:r>
          </a:p>
        </p:txBody>
      </p:sp>
      <p:sp>
        <p:nvSpPr>
          <p:cNvPr id="44" name="Rectangle 43"/>
          <p:cNvSpPr/>
          <p:nvPr/>
        </p:nvSpPr>
        <p:spPr>
          <a:xfrm>
            <a:off x="9195923" y="5160815"/>
            <a:ext cx="7360198" cy="214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D. Tất cả những ý trên đều đúng</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3274154"/>
            <a:ext cx="1208584"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5505468"/>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522864"/>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351663"/>
            <a:ext cx="1207114" cy="965690"/>
          </a:xfrm>
          <a:prstGeom prst="rect">
            <a:avLst/>
          </a:prstGeom>
        </p:spPr>
      </p:pic>
      <p:sp>
        <p:nvSpPr>
          <p:cNvPr id="19" name="Cloud 18">
            <a:hlinkClick r:id="rId15" action="ppaction://hlinksldjump"/>
          </p:cNvPr>
          <p:cNvSpPr/>
          <p:nvPr/>
        </p:nvSpPr>
        <p:spPr>
          <a:xfrm>
            <a:off x="7001242" y="7826587"/>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6007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6.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Trần Quốc Tuấn đã giao nhiệm vụ gì cho Hoàng Đỗ?</a:t>
            </a:r>
          </a:p>
        </p:txBody>
      </p:sp>
      <p:sp>
        <p:nvSpPr>
          <p:cNvPr id="26" name="Rectangle 25"/>
          <p:cNvSpPr/>
          <p:nvPr/>
        </p:nvSpPr>
        <p:spPr>
          <a:xfrm>
            <a:off x="1665331" y="2924020"/>
            <a:ext cx="7360198" cy="1497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Đánh lừa kẻ thù</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497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Đục thủng thuyền giặc</a:t>
            </a:r>
          </a:p>
        </p:txBody>
      </p:sp>
      <p:sp>
        <p:nvSpPr>
          <p:cNvPr id="43" name="Rectangle 42"/>
          <p:cNvSpPr/>
          <p:nvPr/>
        </p:nvSpPr>
        <p:spPr>
          <a:xfrm>
            <a:off x="1665331" y="4701073"/>
            <a:ext cx="7360198" cy="20664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Cắm cọc trên sông Bạch Đằng</a:t>
            </a:r>
          </a:p>
        </p:txBody>
      </p:sp>
      <p:sp>
        <p:nvSpPr>
          <p:cNvPr id="44" name="Rectangle 43"/>
          <p:cNvSpPr/>
          <p:nvPr/>
        </p:nvSpPr>
        <p:spPr>
          <a:xfrm>
            <a:off x="9195923" y="4707355"/>
            <a:ext cx="7360198" cy="20664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D.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Đưa tin đến tướng quân Trần Quang Khải cho Hoàng Đỗ.</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3" y="4796465"/>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816069"/>
            <a:ext cx="1207114"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1"/>
            <a:ext cx="1098888" cy="965690"/>
          </a:xfrm>
          <a:prstGeom prst="rect">
            <a:avLst/>
          </a:prstGeom>
        </p:spPr>
      </p:pic>
      <p:sp>
        <p:nvSpPr>
          <p:cNvPr id="19" name="Cloud 18">
            <a:hlinkClick r:id="rId14"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293510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432730" y="5894566"/>
            <a:ext cx="7315200" cy="64008"/>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614433" y="6904116"/>
            <a:ext cx="7315200" cy="64008"/>
          </a:xfrm>
          <a:prstGeom prst="rect">
            <a:avLst/>
          </a:prstGeom>
        </p:spPr>
      </p:pic>
      <p:sp>
        <p:nvSpPr>
          <p:cNvPr id="12" name="TextBox 14">
            <a:extLst>
              <a:ext uri="{FF2B5EF4-FFF2-40B4-BE49-F238E27FC236}">
                <a16:creationId xmlns:a16="http://schemas.microsoft.com/office/drawing/2014/main" id="{242E784B-CCA1-350D-3099-6A60D09F6818}"/>
              </a:ext>
            </a:extLst>
          </p:cNvPr>
          <p:cNvSpPr txBox="1"/>
          <p:nvPr/>
        </p:nvSpPr>
        <p:spPr>
          <a:xfrm>
            <a:off x="573098" y="1578108"/>
            <a:ext cx="12920561" cy="923330"/>
          </a:xfrm>
          <a:prstGeom prst="rect">
            <a:avLst/>
          </a:prstGeom>
        </p:spPr>
        <p:txBody>
          <a:bodyPr wrap="square" lIns="0" tIns="0" rIns="0" bIns="0" rtlCol="0" anchor="t">
            <a:spAutoFit/>
          </a:bodyPr>
          <a:lstStyle/>
          <a:p>
            <a:pPr algn="ctr" defTabSz="609630">
              <a:defRPr/>
            </a:pPr>
            <a:r>
              <a:rPr lang="en-US" sz="6000" b="1" dirty="0" err="1">
                <a:solidFill>
                  <a:srgbClr val="2E3137"/>
                </a:solidFill>
                <a:latin typeface="#9Slide04 Rokkitt" panose="00000500000000000000" pitchFamily="2" charset="0"/>
                <a:cs typeface="Times New Roman" panose="02020603050405020304" pitchFamily="18" charset="0"/>
              </a:rPr>
              <a:t>Bài</a:t>
            </a:r>
            <a:r>
              <a:rPr lang="en-US" sz="6000" b="1" dirty="0">
                <a:solidFill>
                  <a:srgbClr val="2E3137"/>
                </a:solidFill>
                <a:latin typeface="#9Slide04 Rokkitt" panose="00000500000000000000" pitchFamily="2" charset="0"/>
                <a:cs typeface="Times New Roman" panose="02020603050405020304" pitchFamily="18" charset="0"/>
              </a:rPr>
              <a:t> 8: </a:t>
            </a:r>
            <a:r>
              <a:rPr lang="en-US" sz="6000" b="1" dirty="0" err="1">
                <a:solidFill>
                  <a:srgbClr val="2E3137"/>
                </a:solidFill>
                <a:latin typeface="#9Slide04 Rokkitt" panose="00000500000000000000" pitchFamily="2" charset="0"/>
                <a:cs typeface="Times New Roman" panose="02020603050405020304" pitchFamily="18" charset="0"/>
              </a:rPr>
              <a:t>Truyện</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lịch</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sử</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và</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tiểu</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thuyết</a:t>
            </a:r>
            <a:endParaRPr lang="en-US" sz="8000" b="1" dirty="0">
              <a:solidFill>
                <a:srgbClr val="2E3137"/>
              </a:solidFill>
              <a:latin typeface="#9Slide04 Rokkitt" panose="00000500000000000000" pitchFamily="2" charset="0"/>
              <a:cs typeface="Times New Roman" panose="02020603050405020304" pitchFamily="18" charset="0"/>
            </a:endParaRPr>
          </a:p>
        </p:txBody>
      </p:sp>
      <p:sp>
        <p:nvSpPr>
          <p:cNvPr id="13" name="TextBox 14">
            <a:extLst>
              <a:ext uri="{FF2B5EF4-FFF2-40B4-BE49-F238E27FC236}">
                <a16:creationId xmlns:a16="http://schemas.microsoft.com/office/drawing/2014/main" id="{581B6C3F-03F6-BBE1-EB89-312B2AF153B1}"/>
              </a:ext>
            </a:extLst>
          </p:cNvPr>
          <p:cNvSpPr txBox="1"/>
          <p:nvPr/>
        </p:nvSpPr>
        <p:spPr>
          <a:xfrm>
            <a:off x="1473004" y="2852864"/>
            <a:ext cx="10793370" cy="738664"/>
          </a:xfrm>
          <a:prstGeom prst="rect">
            <a:avLst/>
          </a:prstGeom>
        </p:spPr>
        <p:txBody>
          <a:bodyPr wrap="square" lIns="0" tIns="0" rIns="0" bIns="0" rtlCol="0" anchor="t">
            <a:spAutoFit/>
          </a:bodyPr>
          <a:lstStyle/>
          <a:p>
            <a:pPr algn="ctr" defTabSz="609630">
              <a:defRPr/>
            </a:pPr>
            <a:r>
              <a:rPr lang="en-US" sz="4800" dirty="0">
                <a:solidFill>
                  <a:srgbClr val="2E3137"/>
                </a:solidFill>
                <a:latin typeface="#9Slide04 Podkova SemiBold" panose="00000700000000000000" pitchFamily="2" charset="0"/>
                <a:cs typeface="Times New Roman" panose="02020603050405020304" pitchFamily="18" charset="0"/>
              </a:rPr>
              <a:t>Văn </a:t>
            </a:r>
            <a:r>
              <a:rPr lang="en-US" sz="4800" dirty="0" err="1">
                <a:solidFill>
                  <a:srgbClr val="2E3137"/>
                </a:solidFill>
                <a:latin typeface="#9Slide04 Podkova SemiBold" panose="00000700000000000000" pitchFamily="2" charset="0"/>
                <a:cs typeface="Times New Roman" panose="02020603050405020304" pitchFamily="18" charset="0"/>
              </a:rPr>
              <a:t>bản</a:t>
            </a:r>
            <a:endParaRPr lang="en-US" sz="6600" dirty="0">
              <a:solidFill>
                <a:srgbClr val="2E3137"/>
              </a:solidFill>
              <a:latin typeface="#9Slide04 Podkova SemiBold" panose="00000700000000000000" pitchFamily="2" charset="0"/>
              <a:cs typeface="Times New Roman" panose="02020603050405020304" pitchFamily="18" charset="0"/>
            </a:endParaRPr>
          </a:p>
        </p:txBody>
      </p:sp>
      <p:sp>
        <p:nvSpPr>
          <p:cNvPr id="14" name="TextBox 14">
            <a:extLst>
              <a:ext uri="{FF2B5EF4-FFF2-40B4-BE49-F238E27FC236}">
                <a16:creationId xmlns:a16="http://schemas.microsoft.com/office/drawing/2014/main" id="{2CFC7E3B-0845-AD35-451E-8E827C3EB479}"/>
              </a:ext>
            </a:extLst>
          </p:cNvPr>
          <p:cNvSpPr txBox="1"/>
          <p:nvPr/>
        </p:nvSpPr>
        <p:spPr>
          <a:xfrm>
            <a:off x="892804" y="4190294"/>
            <a:ext cx="12575412" cy="1015663"/>
          </a:xfrm>
          <a:prstGeom prst="rect">
            <a:avLst/>
          </a:prstGeom>
        </p:spPr>
        <p:txBody>
          <a:bodyPr wrap="square" lIns="0" tIns="0" rIns="0" bIns="0" rtlCol="0" anchor="t">
            <a:spAutoFit/>
          </a:bodyPr>
          <a:lstStyle/>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Bên</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bờ</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Thiên</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Mạc</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86DCBAB2-F6E3-8E9A-10BF-1CED6819A35C}"/>
              </a:ext>
            </a:extLst>
          </p:cNvPr>
          <p:cNvSpPr txBox="1"/>
          <p:nvPr/>
        </p:nvSpPr>
        <p:spPr>
          <a:xfrm>
            <a:off x="895116" y="6085209"/>
            <a:ext cx="12138778" cy="677108"/>
          </a:xfrm>
          <a:prstGeom prst="rect">
            <a:avLst/>
          </a:prstGeom>
        </p:spPr>
        <p:txBody>
          <a:bodyPr wrap="square" lIns="0" tIns="0" rIns="0" bIns="0" rtlCol="0" anchor="t">
            <a:spAutoFit/>
          </a:bodyPr>
          <a:lstStyle/>
          <a:p>
            <a:pPr algn="ctr" defTabSz="609630">
              <a:defRPr/>
            </a:pPr>
            <a:r>
              <a:rPr lang="en-US" sz="4400" dirty="0">
                <a:solidFill>
                  <a:srgbClr val="2E3137"/>
                </a:solidFill>
                <a:latin typeface="#9Slide04 Manuale" panose="02040504050405060204" pitchFamily="18" charset="0"/>
                <a:cs typeface="Times New Roman" panose="02020603050405020304" pitchFamily="18" charset="0"/>
              </a:rPr>
              <a:t>Hà </a:t>
            </a:r>
            <a:r>
              <a:rPr lang="en-US" sz="4400" dirty="0" err="1">
                <a:solidFill>
                  <a:srgbClr val="2E3137"/>
                </a:solidFill>
                <a:latin typeface="#9Slide04 Manuale" panose="02040504050405060204" pitchFamily="18" charset="0"/>
                <a:cs typeface="Times New Roman" panose="02020603050405020304" pitchFamily="18" charset="0"/>
              </a:rPr>
              <a:t>Ân</a:t>
            </a:r>
            <a:endParaRPr lang="en-US" sz="6000" dirty="0">
              <a:solidFill>
                <a:srgbClr val="2E3137"/>
              </a:solidFill>
              <a:latin typeface="#9Slide04 Manuale" panose="020405040504050602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4D3F137A-5ED1-48AF-399E-4B3A6A4DA7A3}"/>
              </a:ext>
            </a:extLst>
          </p:cNvPr>
          <p:cNvSpPr/>
          <p:nvPr/>
        </p:nvSpPr>
        <p:spPr>
          <a:xfrm>
            <a:off x="6330124" y="3510234"/>
            <a:ext cx="11957876" cy="6776766"/>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15"/>
            <a:stretch>
              <a:fillRect/>
            </a:stretch>
          </a:blipFill>
        </p:spPr>
      </p:sp>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i Thoại Trần Bình Trọng - Danh Tướng Lừng Lẫy Trong Sử Việt - Phim Hoạt Hình Lịch Sử Việt Nam">
            <a:hlinkClick r:id="" action="ppaction://media"/>
            <a:extLst>
              <a:ext uri="{FF2B5EF4-FFF2-40B4-BE49-F238E27FC236}">
                <a16:creationId xmlns:a16="http://schemas.microsoft.com/office/drawing/2014/main" id="{7AF50A74-B8EA-4FE4-EE0A-8F2C77B9FD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14300"/>
            <a:ext cx="17907000" cy="9982200"/>
          </a:xfrm>
          <a:prstGeom prst="rect">
            <a:avLst/>
          </a:prstGeom>
        </p:spPr>
      </p:pic>
    </p:spTree>
    <p:extLst>
      <p:ext uri="{BB962C8B-B14F-4D97-AF65-F5344CB8AC3E}">
        <p14:creationId xmlns:p14="http://schemas.microsoft.com/office/powerpoint/2010/main" val="420123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91024" y="4218818"/>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 </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Đọc</a:t>
            </a:r>
            <a:r>
              <a:rPr lang="en-US" sz="6600" dirty="0">
                <a:solidFill>
                  <a:srgbClr val="B6452E"/>
                </a:solidFill>
                <a:latin typeface="#9Slide04 Rokkitt ExtraBold" panose="00000900000000000000" pitchFamily="2" charset="0"/>
                <a:cs typeface="Times New Roman" panose="02020603050405020304" pitchFamily="18" charset="0"/>
              </a:rPr>
              <a:t> – </a:t>
            </a:r>
            <a:r>
              <a:rPr lang="en-US" sz="6600" dirty="0" err="1">
                <a:solidFill>
                  <a:srgbClr val="B6452E"/>
                </a:solidFill>
                <a:latin typeface="#9Slide04 Rokkitt ExtraBold" panose="00000900000000000000" pitchFamily="2" charset="0"/>
                <a:cs typeface="Times New Roman" panose="02020603050405020304" pitchFamily="18" charset="0"/>
              </a:rPr>
              <a:t>Tìm</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hiểu</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chung</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5" name="TextBox 9"/>
          <p:cNvSpPr txBox="1"/>
          <p:nvPr/>
        </p:nvSpPr>
        <p:spPr>
          <a:xfrm>
            <a:off x="1256919" y="3249216"/>
            <a:ext cx="9487282"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8"/>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580" y="1670614"/>
            <a:ext cx="17882839"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a:p>
            <a:pPr algn="ct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gia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cấp</a:t>
            </a:r>
            <a:r>
              <a:rPr lang="en-US" sz="4400" i="1" dirty="0">
                <a:latin typeface="Times New Roman" panose="02020603050405020304" pitchFamily="18" charset="0"/>
                <a:cs typeface="Times New Roman" panose="02020603050405020304" pitchFamily="18" charset="0"/>
              </a:rPr>
              <a:t> cap,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lệnh</a:t>
            </a:r>
            <a:r>
              <a:rPr lang="en-US" sz="44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2652" y="3674570"/>
            <a:ext cx="17044354"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a:t>
            </a:r>
            <a:r>
              <a:rPr lang="en-US" sz="4400" dirty="0">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itchFamily="18" charset="0"/>
              </a:rPr>
              <a:t>phục</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dịch</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trong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nhà</a:t>
            </a:r>
            <a:r>
              <a:rPr lang="en-US" sz="4400" dirty="0">
                <a:solidFill>
                  <a:prstClr val="black"/>
                </a:solidFill>
                <a:latin typeface="Times New Roman" panose="02020603050405020304" pitchFamily="18" charset="0"/>
                <a:cs typeface="Times New Roman" pitchFamily="18" charset="0"/>
              </a:rPr>
              <a:t> hay </a:t>
            </a:r>
            <a:r>
              <a:rPr lang="en-US" sz="4400" dirty="0" err="1">
                <a:solidFill>
                  <a:prstClr val="black"/>
                </a:solidFill>
                <a:latin typeface="Times New Roman" panose="02020603050405020304" pitchFamily="18" charset="0"/>
                <a:cs typeface="Times New Roman" pitchFamily="18" charset="0"/>
              </a:rPr>
              <a:t>trong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điền</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trang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thái</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ấp</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của</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quý</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tộc</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thời</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phong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kiến</a:t>
            </a:r>
            <a:r>
              <a:rPr lang="en-US" sz="4400" dirty="0">
                <a:solidFill>
                  <a:prstClr val="black"/>
                </a:solidFill>
                <a:latin typeface="Times New Roman" panose="02020603050405020304" pitchFamily="18" charset="0"/>
                <a:cs typeface="Times New Roman" pitchFamily="18" charset="0"/>
              </a:rPr>
              <a: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2. </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3. ...........................: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doanh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ngũ</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4. ..................: </a:t>
            </a:r>
            <a:r>
              <a:rPr lang="en-US" sz="4400" dirty="0" err="1">
                <a:latin typeface="Times New Roman" panose="02020603050405020304" pitchFamily="18" charset="0"/>
                <a:cs typeface="Times New Roman" panose="02020603050405020304" pitchFamily="18" charset="0"/>
              </a:rPr>
              <a:t>nô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dirty="0">
              <a:latin typeface="Times New Roman" panose="02020603050405020304" pitchFamily="18" charset="0"/>
              <a:cs typeface="Times New Roman" panose="02020603050405020304" pitchFamily="18" charset="0"/>
            </a:endParaRPr>
          </a:p>
        </p:txBody>
      </p:sp>
      <p:pic>
        <p:nvPicPr>
          <p:cNvPr id="5" name="Picture 12"/>
          <p:cNvPicPr>
            <a:picLocks noChangeAspect="1"/>
          </p:cNvPicPr>
          <p:nvPr/>
        </p:nvPicPr>
        <p:blipFill>
          <a:blip r:embed="rId3"/>
          <a:srcRect/>
          <a:stretch>
            <a:fillRect/>
          </a:stretch>
        </p:blipFill>
        <p:spPr>
          <a:xfrm rot="673482">
            <a:off x="14830309" y="7998350"/>
            <a:ext cx="1713516" cy="4104230"/>
          </a:xfrm>
          <a:prstGeom prst="rect">
            <a:avLst/>
          </a:prstGeom>
        </p:spPr>
      </p:pic>
      <p:pic>
        <p:nvPicPr>
          <p:cNvPr id="6" name="Picture 13"/>
          <p:cNvPicPr>
            <a:picLocks noChangeAspect="1"/>
          </p:cNvPicPr>
          <p:nvPr/>
        </p:nvPicPr>
        <p:blipFill>
          <a:blip r:embed="rId4"/>
          <a:srcRect/>
          <a:stretch>
            <a:fillRect/>
          </a:stretch>
        </p:blipFill>
        <p:spPr>
          <a:xfrm>
            <a:off x="13563600" y="10296452"/>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312905"/>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368173"/>
            <a:ext cx="7262848" cy="1272718"/>
          </a:xfrm>
          <a:prstGeom prst="rect">
            <a:avLst/>
          </a:prstGeom>
        </p:spPr>
      </p:pic>
      <p:sp>
        <p:nvSpPr>
          <p:cNvPr id="12" name="TextBox 11"/>
          <p:cNvSpPr txBox="1"/>
          <p:nvPr/>
        </p:nvSpPr>
        <p:spPr>
          <a:xfrm>
            <a:off x="790994" y="7486110"/>
            <a:ext cx="3008003" cy="769441"/>
          </a:xfrm>
          <a:prstGeom prst="rect">
            <a:avLst/>
          </a:prstGeom>
          <a:noFill/>
        </p:spPr>
        <p:txBody>
          <a:bodyPr wrap="square" rtlCol="0">
            <a:spAutoFit/>
          </a:bodyPr>
          <a:lstStyle/>
          <a:p>
            <a:pPr algn="ctr"/>
            <a:r>
              <a:rPr lang="en-US" sz="4400" b="1" i="1" dirty="0">
                <a:solidFill>
                  <a:srgbClr val="FF0000"/>
                </a:solidFill>
                <a:latin typeface="Times New Roman" panose="02020603050405020304" pitchFamily="18" charset="0"/>
                <a:cs typeface="Times New Roman" panose="02020603050405020304" pitchFamily="18" charset="0"/>
              </a:rPr>
              <a:t>Gia </a:t>
            </a:r>
            <a:r>
              <a:rPr lang="en-US" sz="4400" b="1" i="1" dirty="0" err="1">
                <a:solidFill>
                  <a:srgbClr val="FF0000"/>
                </a:solidFill>
                <a:latin typeface="Times New Roman" panose="02020603050405020304" pitchFamily="18" charset="0"/>
                <a:cs typeface="Times New Roman" panose="02020603050405020304" pitchFamily="18" charset="0"/>
              </a:rPr>
              <a:t>nô</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6202940"/>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Bản</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34926" y="5580340"/>
            <a:ext cx="748987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người</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chỉ</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huy</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cấp</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cao</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112504" y="3355044"/>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Nô</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tì</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501567"/>
            <a:ext cx="17301948" cy="1286367"/>
          </a:xfrm>
          <a:prstGeom prst="rect">
            <a:avLst/>
          </a:prstGeom>
        </p:spPr>
      </p:pic>
      <p:sp>
        <p:nvSpPr>
          <p:cNvPr id="20" name="TextBox 19">
            <a:extLst>
              <a:ext uri="{FF2B5EF4-FFF2-40B4-BE49-F238E27FC236}">
                <a16:creationId xmlns:a16="http://schemas.microsoft.com/office/drawing/2014/main" id="{7AC5287D-11E8-FED5-08BD-CC174699148D}"/>
              </a:ext>
            </a:extLst>
          </p:cNvPr>
          <p:cNvSpPr txBox="1"/>
          <p:nvPr/>
        </p:nvSpPr>
        <p:spPr>
          <a:xfrm>
            <a:off x="1295400" y="4857322"/>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Đạo</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5" grpId="0"/>
      <p:bldP spid="1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6" name="TextBox 4"/>
          <p:cNvSpPr txBox="1"/>
          <p:nvPr/>
        </p:nvSpPr>
        <p:spPr>
          <a:xfrm>
            <a:off x="6390289" y="3410342"/>
            <a:ext cx="11363592" cy="5972341"/>
          </a:xfrm>
          <a:prstGeom prst="rect">
            <a:avLst/>
          </a:prstGeom>
        </p:spPr>
        <p:txBody>
          <a:bodyPr wrap="square" lIns="0" tIns="0" rIns="0" bIns="0" rtlCol="0" anchor="t">
            <a:spAutoFit/>
          </a:bodyPr>
          <a:lstStyle/>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Hà Ân </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(1928- 2011)</a:t>
            </a: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T</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ên thật là Hoàng Hiển Mô</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Q</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uê ở Hà Nội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L</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à một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giáo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nhà văn Việt Nam.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Ông nổi tiếng với các tác phẩm tiểu thuyết lịch sử, truyện kể lịch sử và dã sử.</a:t>
            </a:r>
          </a:p>
        </p:txBody>
      </p:sp>
      <p:pic>
        <p:nvPicPr>
          <p:cNvPr id="5" name="Picture 4"/>
          <p:cNvPicPr>
            <a:picLocks noChangeAspect="1"/>
          </p:cNvPicPr>
          <p:nvPr/>
        </p:nvPicPr>
        <p:blipFill>
          <a:blip r:embed="rId6"/>
          <a:stretch>
            <a:fillRect/>
          </a:stretch>
        </p:blipFill>
        <p:spPr>
          <a:xfrm>
            <a:off x="6005810" y="24179"/>
            <a:ext cx="6486706" cy="2139881"/>
          </a:xfrm>
          <a:prstGeom prst="rect">
            <a:avLst/>
          </a:prstGeom>
        </p:spPr>
      </p:pic>
      <p:pic>
        <p:nvPicPr>
          <p:cNvPr id="2050" name="Picture 2" descr="Nhà văn hiện đại Việt Nam Hà Ân">
            <a:extLst>
              <a:ext uri="{FF2B5EF4-FFF2-40B4-BE49-F238E27FC236}">
                <a16:creationId xmlns:a16="http://schemas.microsoft.com/office/drawing/2014/main" id="{6F7A1A0E-E84E-E752-9B7E-B711621B69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66"/>
          <a:stretch/>
        </p:blipFill>
        <p:spPr bwMode="auto">
          <a:xfrm>
            <a:off x="940657" y="3380197"/>
            <a:ext cx="4797146" cy="646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1663</Words>
  <Application>Microsoft Office PowerPoint</Application>
  <PresentationFormat>Custom</PresentationFormat>
  <Paragraphs>234</Paragraphs>
  <Slides>40</Slides>
  <Notes>40</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#9Slide04 Podkova SemiBold</vt:lpstr>
      <vt:lpstr>Calibri Light</vt:lpstr>
      <vt:lpstr>Calibri</vt:lpstr>
      <vt:lpstr>#9Slide04 Rokkitt</vt:lpstr>
      <vt:lpstr>Wingdings</vt:lpstr>
      <vt:lpstr>Arial</vt:lpstr>
      <vt:lpstr>Times New Roman</vt:lpstr>
      <vt:lpstr>#9Slide04 Manuale</vt:lpstr>
      <vt:lpstr>#9Slide04 Rokkitt ExtraBold</vt:lpstr>
      <vt:lpstr>#9Slide05 Good Vibes Pro</vt:lpstr>
      <vt:lpstr>Tahoma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Admin</cp:lastModifiedBy>
  <cp:revision>90</cp:revision>
  <dcterms:created xsi:type="dcterms:W3CDTF">2006-08-16T00:00:00Z</dcterms:created>
  <dcterms:modified xsi:type="dcterms:W3CDTF">2025-03-10T14:00:29Z</dcterms:modified>
  <dc:identifier>DAFf2_-uKMI</dc:identifier>
</cp:coreProperties>
</file>