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281" r:id="rId4"/>
    <p:sldId id="282" r:id="rId5"/>
    <p:sldId id="283" r:id="rId6"/>
    <p:sldId id="258" r:id="rId7"/>
    <p:sldId id="284" r:id="rId8"/>
    <p:sldId id="285" r:id="rId9"/>
    <p:sldId id="277" r:id="rId10"/>
    <p:sldId id="278" r:id="rId11"/>
    <p:sldId id="268" r:id="rId12"/>
    <p:sldId id="279" r:id="rId13"/>
    <p:sldId id="27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46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135D361-C83D-4B21-B9BA-39D5EC9F62A9}" type="datetimeFigureOut">
              <a:rPr lang="en-US" smtClean="0"/>
              <a:t>18/3/2025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D9DFE-99BD-466A-B255-FBBCDD4D466E}" type="slidenum">
              <a:rPr lang="en-US" smtClean="0"/>
              <a:t>‹#›</a:t>
            </a:fld>
            <a:endParaRPr lang="en-US"/>
          </a:p>
        </p:txBody>
      </p:sp>
    </p:spTree>
    <p:extLst>
      <p:ext uri="{BB962C8B-B14F-4D97-AF65-F5344CB8AC3E}">
        <p14:creationId xmlns:p14="http://schemas.microsoft.com/office/powerpoint/2010/main" val="1658376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135D361-C83D-4B21-B9BA-39D5EC9F62A9}" type="datetimeFigureOut">
              <a:rPr lang="en-US" smtClean="0"/>
              <a:t>18/3/2025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D9DFE-99BD-466A-B255-FBBCDD4D466E}" type="slidenum">
              <a:rPr lang="en-US" smtClean="0"/>
              <a:t>‹#›</a:t>
            </a:fld>
            <a:endParaRPr lang="en-US"/>
          </a:p>
        </p:txBody>
      </p:sp>
    </p:spTree>
    <p:extLst>
      <p:ext uri="{BB962C8B-B14F-4D97-AF65-F5344CB8AC3E}">
        <p14:creationId xmlns:p14="http://schemas.microsoft.com/office/powerpoint/2010/main" val="3563892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135D361-C83D-4B21-B9BA-39D5EC9F62A9}" type="datetimeFigureOut">
              <a:rPr lang="en-US" smtClean="0"/>
              <a:t>18/3/2025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D9DFE-99BD-466A-B255-FBBCDD4D466E}" type="slidenum">
              <a:rPr lang="en-US" smtClean="0"/>
              <a:t>‹#›</a:t>
            </a:fld>
            <a:endParaRPr lang="en-US"/>
          </a:p>
        </p:txBody>
      </p:sp>
    </p:spTree>
    <p:extLst>
      <p:ext uri="{BB962C8B-B14F-4D97-AF65-F5344CB8AC3E}">
        <p14:creationId xmlns:p14="http://schemas.microsoft.com/office/powerpoint/2010/main" val="1341369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135D361-C83D-4B21-B9BA-39D5EC9F62A9}" type="datetimeFigureOut">
              <a:rPr lang="en-US" smtClean="0"/>
              <a:t>18/3/2025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D9DFE-99BD-466A-B255-FBBCDD4D466E}" type="slidenum">
              <a:rPr lang="en-US" smtClean="0"/>
              <a:t>‹#›</a:t>
            </a:fld>
            <a:endParaRPr lang="en-US"/>
          </a:p>
        </p:txBody>
      </p:sp>
    </p:spTree>
    <p:extLst>
      <p:ext uri="{BB962C8B-B14F-4D97-AF65-F5344CB8AC3E}">
        <p14:creationId xmlns:p14="http://schemas.microsoft.com/office/powerpoint/2010/main" val="59274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35D361-C83D-4B21-B9BA-39D5EC9F62A9}" type="datetimeFigureOut">
              <a:rPr lang="en-US" smtClean="0"/>
              <a:t>18/3/2025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D9DFE-99BD-466A-B255-FBBCDD4D466E}" type="slidenum">
              <a:rPr lang="en-US" smtClean="0"/>
              <a:t>‹#›</a:t>
            </a:fld>
            <a:endParaRPr lang="en-US"/>
          </a:p>
        </p:txBody>
      </p:sp>
    </p:spTree>
    <p:extLst>
      <p:ext uri="{BB962C8B-B14F-4D97-AF65-F5344CB8AC3E}">
        <p14:creationId xmlns:p14="http://schemas.microsoft.com/office/powerpoint/2010/main" val="2729992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135D361-C83D-4B21-B9BA-39D5EC9F62A9}" type="datetimeFigureOut">
              <a:rPr lang="en-US" smtClean="0"/>
              <a:t>18/3/2025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2D9DFE-99BD-466A-B255-FBBCDD4D466E}" type="slidenum">
              <a:rPr lang="en-US" smtClean="0"/>
              <a:t>‹#›</a:t>
            </a:fld>
            <a:endParaRPr lang="en-US"/>
          </a:p>
        </p:txBody>
      </p:sp>
    </p:spTree>
    <p:extLst>
      <p:ext uri="{BB962C8B-B14F-4D97-AF65-F5344CB8AC3E}">
        <p14:creationId xmlns:p14="http://schemas.microsoft.com/office/powerpoint/2010/main" val="4204252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135D361-C83D-4B21-B9BA-39D5EC9F62A9}" type="datetimeFigureOut">
              <a:rPr lang="en-US" smtClean="0"/>
              <a:t>18/3/2025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2D9DFE-99BD-466A-B255-FBBCDD4D466E}" type="slidenum">
              <a:rPr lang="en-US" smtClean="0"/>
              <a:t>‹#›</a:t>
            </a:fld>
            <a:endParaRPr lang="en-US"/>
          </a:p>
        </p:txBody>
      </p:sp>
    </p:spTree>
    <p:extLst>
      <p:ext uri="{BB962C8B-B14F-4D97-AF65-F5344CB8AC3E}">
        <p14:creationId xmlns:p14="http://schemas.microsoft.com/office/powerpoint/2010/main" val="4215253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135D361-C83D-4B21-B9BA-39D5EC9F62A9}" type="datetimeFigureOut">
              <a:rPr lang="en-US" smtClean="0"/>
              <a:t>18/3/2025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2D9DFE-99BD-466A-B255-FBBCDD4D466E}" type="slidenum">
              <a:rPr lang="en-US" smtClean="0"/>
              <a:t>‹#›</a:t>
            </a:fld>
            <a:endParaRPr lang="en-US"/>
          </a:p>
        </p:txBody>
      </p:sp>
    </p:spTree>
    <p:extLst>
      <p:ext uri="{BB962C8B-B14F-4D97-AF65-F5344CB8AC3E}">
        <p14:creationId xmlns:p14="http://schemas.microsoft.com/office/powerpoint/2010/main" val="3729223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35D361-C83D-4B21-B9BA-39D5EC9F62A9}" type="datetimeFigureOut">
              <a:rPr lang="en-US" smtClean="0"/>
              <a:t>18/3/2025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2D9DFE-99BD-466A-B255-FBBCDD4D466E}" type="slidenum">
              <a:rPr lang="en-US" smtClean="0"/>
              <a:t>‹#›</a:t>
            </a:fld>
            <a:endParaRPr lang="en-US"/>
          </a:p>
        </p:txBody>
      </p:sp>
    </p:spTree>
    <p:extLst>
      <p:ext uri="{BB962C8B-B14F-4D97-AF65-F5344CB8AC3E}">
        <p14:creationId xmlns:p14="http://schemas.microsoft.com/office/powerpoint/2010/main" val="3572591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35D361-C83D-4B21-B9BA-39D5EC9F62A9}" type="datetimeFigureOut">
              <a:rPr lang="en-US" smtClean="0"/>
              <a:t>18/3/2025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2D9DFE-99BD-466A-B255-FBBCDD4D466E}" type="slidenum">
              <a:rPr lang="en-US" smtClean="0"/>
              <a:t>‹#›</a:t>
            </a:fld>
            <a:endParaRPr lang="en-US"/>
          </a:p>
        </p:txBody>
      </p:sp>
    </p:spTree>
    <p:extLst>
      <p:ext uri="{BB962C8B-B14F-4D97-AF65-F5344CB8AC3E}">
        <p14:creationId xmlns:p14="http://schemas.microsoft.com/office/powerpoint/2010/main" val="3228340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35D361-C83D-4B21-B9BA-39D5EC9F62A9}" type="datetimeFigureOut">
              <a:rPr lang="en-US" smtClean="0"/>
              <a:t>18/3/2025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2D9DFE-99BD-466A-B255-FBBCDD4D466E}" type="slidenum">
              <a:rPr lang="en-US" smtClean="0"/>
              <a:t>‹#›</a:t>
            </a:fld>
            <a:endParaRPr lang="en-US"/>
          </a:p>
        </p:txBody>
      </p:sp>
    </p:spTree>
    <p:extLst>
      <p:ext uri="{BB962C8B-B14F-4D97-AF65-F5344CB8AC3E}">
        <p14:creationId xmlns:p14="http://schemas.microsoft.com/office/powerpoint/2010/main" val="2261776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35D361-C83D-4B21-B9BA-39D5EC9F62A9}" type="datetimeFigureOut">
              <a:rPr lang="en-US" smtClean="0"/>
              <a:t>18/3/2025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2D9DFE-99BD-466A-B255-FBBCDD4D466E}" type="slidenum">
              <a:rPr lang="en-US" smtClean="0"/>
              <a:t>‹#›</a:t>
            </a:fld>
            <a:endParaRPr lang="en-US"/>
          </a:p>
        </p:txBody>
      </p:sp>
    </p:spTree>
    <p:extLst>
      <p:ext uri="{BB962C8B-B14F-4D97-AF65-F5344CB8AC3E}">
        <p14:creationId xmlns:p14="http://schemas.microsoft.com/office/powerpoint/2010/main" val="13422454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382000" cy="461665"/>
          </a:xfrm>
          <a:prstGeom prst="rect">
            <a:avLst/>
          </a:prstGeom>
        </p:spPr>
        <p:txBody>
          <a:bodyPr wrap="square">
            <a:spAutoFit/>
          </a:bodyPr>
          <a:lstStyle/>
          <a:p>
            <a:pPr algn="ctr"/>
            <a:r>
              <a:rPr lang="en-US" sz="2400" b="1" dirty="0">
                <a:solidFill>
                  <a:srgbClr val="FF0000"/>
                </a:solidFill>
                <a:latin typeface="Arial" pitchFamily="34" charset="0"/>
                <a:cs typeface="Arial" pitchFamily="34" charset="0"/>
              </a:rPr>
              <a:t>BÀI 3. NHÂN GIỐNG BẰNG PHƯƠNG PHÁP GIÂM CÀNH</a:t>
            </a:r>
            <a:endParaRPr lang="en-US" sz="2400" dirty="0">
              <a:solidFill>
                <a:srgbClr val="FF0000"/>
              </a:solidFill>
              <a:latin typeface="Arial" pitchFamily="34" charset="0"/>
              <a:cs typeface="Arial" pitchFamily="34" charset="0"/>
            </a:endParaRPr>
          </a:p>
        </p:txBody>
      </p:sp>
      <p:pic>
        <p:nvPicPr>
          <p:cNvPr id="2" name="Picture 2" descr="C:\Users\USER\Desktop\200ff70d49066715b71e2b1a3902281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059596"/>
            <a:ext cx="8610600" cy="55698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4601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63471" y="1042748"/>
            <a:ext cx="6294529" cy="461665"/>
          </a:xfrm>
          <a:prstGeom prst="rect">
            <a:avLst/>
          </a:prstGeom>
        </p:spPr>
        <p:txBody>
          <a:bodyPr wrap="square">
            <a:spAutoFit/>
          </a:bodyPr>
          <a:lstStyle/>
          <a:p>
            <a:r>
              <a:rPr lang="en-US" sz="2400" b="1" i="1"/>
              <a:t>Tiêu chí đánh giá sản phẩm thực hành</a:t>
            </a:r>
            <a:endParaRPr lang="en-US" sz="2400" b="1"/>
          </a:p>
        </p:txBody>
      </p:sp>
      <p:graphicFrame>
        <p:nvGraphicFramePr>
          <p:cNvPr id="2" name="Table 1"/>
          <p:cNvGraphicFramePr>
            <a:graphicFrameLocks noGrp="1"/>
          </p:cNvGraphicFramePr>
          <p:nvPr>
            <p:extLst>
              <p:ext uri="{D42A27DB-BD31-4B8C-83A1-F6EECF244321}">
                <p14:modId xmlns:p14="http://schemas.microsoft.com/office/powerpoint/2010/main" val="438395572"/>
              </p:ext>
            </p:extLst>
          </p:nvPr>
        </p:nvGraphicFramePr>
        <p:xfrm>
          <a:off x="228601" y="1502484"/>
          <a:ext cx="8345346" cy="5181600"/>
        </p:xfrm>
        <a:graphic>
          <a:graphicData uri="http://schemas.openxmlformats.org/drawingml/2006/table">
            <a:tbl>
              <a:tblPr firstRow="1" firstCol="1" bandRow="1">
                <a:tableStyleId>{5C22544A-7EE6-4342-B048-85BDC9FD1C3A}</a:tableStyleId>
              </a:tblPr>
              <a:tblGrid>
                <a:gridCol w="659368">
                  <a:extLst>
                    <a:ext uri="{9D8B030D-6E8A-4147-A177-3AD203B41FA5}">
                      <a16:colId xmlns:a16="http://schemas.microsoft.com/office/drawing/2014/main" val="20000"/>
                    </a:ext>
                  </a:extLst>
                </a:gridCol>
                <a:gridCol w="4823242">
                  <a:extLst>
                    <a:ext uri="{9D8B030D-6E8A-4147-A177-3AD203B41FA5}">
                      <a16:colId xmlns:a16="http://schemas.microsoft.com/office/drawing/2014/main" val="20001"/>
                    </a:ext>
                  </a:extLst>
                </a:gridCol>
                <a:gridCol w="831836">
                  <a:extLst>
                    <a:ext uri="{9D8B030D-6E8A-4147-A177-3AD203B41FA5}">
                      <a16:colId xmlns:a16="http://schemas.microsoft.com/office/drawing/2014/main" val="20002"/>
                    </a:ext>
                  </a:extLst>
                </a:gridCol>
                <a:gridCol w="1337508">
                  <a:extLst>
                    <a:ext uri="{9D8B030D-6E8A-4147-A177-3AD203B41FA5}">
                      <a16:colId xmlns:a16="http://schemas.microsoft.com/office/drawing/2014/main" val="20003"/>
                    </a:ext>
                  </a:extLst>
                </a:gridCol>
                <a:gridCol w="693392">
                  <a:extLst>
                    <a:ext uri="{9D8B030D-6E8A-4147-A177-3AD203B41FA5}">
                      <a16:colId xmlns:a16="http://schemas.microsoft.com/office/drawing/2014/main" val="20004"/>
                    </a:ext>
                  </a:extLst>
                </a:gridCol>
              </a:tblGrid>
              <a:tr h="0">
                <a:tc>
                  <a:txBody>
                    <a:bodyPr/>
                    <a:lstStyle/>
                    <a:p>
                      <a:pPr algn="ctr">
                        <a:spcAft>
                          <a:spcPts val="0"/>
                        </a:spcAft>
                      </a:pPr>
                      <a:r>
                        <a:rPr lang="en-US" sz="2000">
                          <a:effectLst/>
                          <a:latin typeface="Arial" pitchFamily="34" charset="0"/>
                          <a:cs typeface="Arial" pitchFamily="34" charset="0"/>
                        </a:rPr>
                        <a:t>TT</a:t>
                      </a:r>
                      <a:endParaRPr lang="en-US" sz="2000">
                        <a:effectLst/>
                        <a:latin typeface="Arial" pitchFamily="34" charset="0"/>
                        <a:ea typeface="Times New Roman"/>
                        <a:cs typeface="Arial" pitchFamily="34" charset="0"/>
                      </a:endParaRPr>
                    </a:p>
                  </a:txBody>
                  <a:tcPr marL="68580" marR="68580" marT="0" marB="0"/>
                </a:tc>
                <a:tc>
                  <a:txBody>
                    <a:bodyPr/>
                    <a:lstStyle/>
                    <a:p>
                      <a:pPr algn="ctr">
                        <a:spcAft>
                          <a:spcPts val="0"/>
                        </a:spcAft>
                      </a:pPr>
                      <a:r>
                        <a:rPr lang="en-US" sz="2000">
                          <a:effectLst/>
                          <a:latin typeface="Arial" pitchFamily="34" charset="0"/>
                          <a:cs typeface="Arial" pitchFamily="34" charset="0"/>
                        </a:rPr>
                        <a:t>Tiêu chí đánh giá sản phẩm</a:t>
                      </a:r>
                      <a:endParaRPr lang="en-US" sz="2000">
                        <a:effectLst/>
                        <a:latin typeface="Arial" pitchFamily="34" charset="0"/>
                        <a:ea typeface="Times New Roman"/>
                        <a:cs typeface="Arial" pitchFamily="34" charset="0"/>
                      </a:endParaRPr>
                    </a:p>
                  </a:txBody>
                  <a:tcPr marL="68580" marR="68580" marT="0" marB="0"/>
                </a:tc>
                <a:tc>
                  <a:txBody>
                    <a:bodyPr/>
                    <a:lstStyle/>
                    <a:p>
                      <a:pPr algn="ctr">
                        <a:spcAft>
                          <a:spcPts val="0"/>
                        </a:spcAft>
                      </a:pPr>
                      <a:r>
                        <a:rPr lang="en-US" sz="2000">
                          <a:effectLst/>
                          <a:latin typeface="Arial" pitchFamily="34" charset="0"/>
                          <a:cs typeface="Arial" pitchFamily="34" charset="0"/>
                        </a:rPr>
                        <a:t>Có</a:t>
                      </a:r>
                      <a:endParaRPr lang="en-US" sz="2000">
                        <a:effectLst/>
                        <a:latin typeface="Arial" pitchFamily="34" charset="0"/>
                        <a:ea typeface="Times New Roman"/>
                        <a:cs typeface="Arial" pitchFamily="34" charset="0"/>
                      </a:endParaRPr>
                    </a:p>
                  </a:txBody>
                  <a:tcPr marL="68580" marR="68580" marT="0" marB="0"/>
                </a:tc>
                <a:tc>
                  <a:txBody>
                    <a:bodyPr/>
                    <a:lstStyle/>
                    <a:p>
                      <a:pPr algn="ctr">
                        <a:spcAft>
                          <a:spcPts val="0"/>
                        </a:spcAft>
                      </a:pPr>
                      <a:r>
                        <a:rPr lang="en-US" sz="2000">
                          <a:effectLst/>
                          <a:latin typeface="Arial" pitchFamily="34" charset="0"/>
                          <a:cs typeface="Arial" pitchFamily="34" charset="0"/>
                        </a:rPr>
                        <a:t>Không</a:t>
                      </a:r>
                      <a:endParaRPr lang="en-US" sz="2000">
                        <a:effectLst/>
                        <a:latin typeface="Arial" pitchFamily="34" charset="0"/>
                        <a:ea typeface="Times New Roman"/>
                        <a:cs typeface="Arial" pitchFamily="34" charset="0"/>
                      </a:endParaRPr>
                    </a:p>
                  </a:txBody>
                  <a:tcPr marL="68580" marR="68580" marT="0" marB="0"/>
                </a:tc>
                <a:tc>
                  <a:txBody>
                    <a:bodyPr/>
                    <a:lstStyle/>
                    <a:p>
                      <a:pPr algn="ctr">
                        <a:spcAft>
                          <a:spcPts val="0"/>
                        </a:spcAft>
                      </a:pPr>
                      <a:r>
                        <a:rPr lang="en-US" sz="2000">
                          <a:effectLst/>
                          <a:latin typeface="Arial" pitchFamily="34" charset="0"/>
                          <a:cs typeface="Arial" pitchFamily="34" charset="0"/>
                        </a:rPr>
                        <a:t>Ghi chú</a:t>
                      </a:r>
                      <a:endParaRPr lang="en-US" sz="2000">
                        <a:effectLst/>
                        <a:latin typeface="Arial" pitchFamily="34" charset="0"/>
                        <a:ea typeface="Times New Roman"/>
                        <a:cs typeface="Arial" pitchFamily="34" charset="0"/>
                      </a:endParaRPr>
                    </a:p>
                  </a:txBody>
                  <a:tcPr marL="68580" marR="68580" marT="0" marB="0"/>
                </a:tc>
                <a:extLst>
                  <a:ext uri="{0D108BD9-81ED-4DB2-BD59-A6C34878D82A}">
                    <a16:rowId xmlns:a16="http://schemas.microsoft.com/office/drawing/2014/main" val="10000"/>
                  </a:ext>
                </a:extLst>
              </a:tr>
              <a:tr h="0">
                <a:tc>
                  <a:txBody>
                    <a:bodyPr/>
                    <a:lstStyle/>
                    <a:p>
                      <a:pPr>
                        <a:spcAft>
                          <a:spcPts val="0"/>
                        </a:spcAft>
                      </a:pPr>
                      <a:r>
                        <a:rPr lang="en-US" sz="2000">
                          <a:effectLst/>
                          <a:latin typeface="Arial" pitchFamily="34" charset="0"/>
                          <a:cs typeface="Arial" pitchFamily="34" charset="0"/>
                        </a:rPr>
                        <a:t>1</a:t>
                      </a:r>
                      <a:endParaRPr lang="en-US" sz="20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000">
                          <a:effectLst/>
                          <a:latin typeface="Arial" pitchFamily="34" charset="0"/>
                          <a:cs typeface="Arial" pitchFamily="34" charset="0"/>
                        </a:rPr>
                        <a:t>Thành phần dinh dưỡng của đất phù hợp, cân đối với cây </a:t>
                      </a:r>
                      <a:endParaRPr lang="en-US" sz="20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000">
                          <a:effectLst/>
                          <a:latin typeface="Arial" pitchFamily="34" charset="0"/>
                          <a:cs typeface="Arial" pitchFamily="34" charset="0"/>
                        </a:rPr>
                        <a:t> </a:t>
                      </a:r>
                      <a:endParaRPr lang="en-US" sz="20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000">
                          <a:effectLst/>
                          <a:latin typeface="Arial" pitchFamily="34" charset="0"/>
                          <a:cs typeface="Arial" pitchFamily="34" charset="0"/>
                        </a:rPr>
                        <a:t> </a:t>
                      </a:r>
                      <a:endParaRPr lang="en-US" sz="20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000">
                          <a:effectLst/>
                          <a:latin typeface="Arial" pitchFamily="34" charset="0"/>
                          <a:cs typeface="Arial" pitchFamily="34" charset="0"/>
                        </a:rPr>
                        <a:t> </a:t>
                      </a:r>
                      <a:endParaRPr lang="en-US" sz="2000">
                        <a:effectLst/>
                        <a:latin typeface="Arial" pitchFamily="34" charset="0"/>
                        <a:ea typeface="Times New Roman"/>
                        <a:cs typeface="Arial" pitchFamily="34" charset="0"/>
                      </a:endParaRPr>
                    </a:p>
                  </a:txBody>
                  <a:tcPr marL="68580" marR="68580" marT="0" marB="0"/>
                </a:tc>
                <a:extLst>
                  <a:ext uri="{0D108BD9-81ED-4DB2-BD59-A6C34878D82A}">
                    <a16:rowId xmlns:a16="http://schemas.microsoft.com/office/drawing/2014/main" val="10001"/>
                  </a:ext>
                </a:extLst>
              </a:tr>
              <a:tr h="0">
                <a:tc>
                  <a:txBody>
                    <a:bodyPr/>
                    <a:lstStyle/>
                    <a:p>
                      <a:pPr>
                        <a:spcAft>
                          <a:spcPts val="0"/>
                        </a:spcAft>
                      </a:pPr>
                      <a:r>
                        <a:rPr lang="en-US" sz="2000">
                          <a:effectLst/>
                          <a:latin typeface="Arial" pitchFamily="34" charset="0"/>
                          <a:cs typeface="Arial" pitchFamily="34" charset="0"/>
                        </a:rPr>
                        <a:t>2</a:t>
                      </a:r>
                      <a:endParaRPr lang="en-US" sz="20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000">
                          <a:effectLst/>
                          <a:latin typeface="Arial" pitchFamily="34" charset="0"/>
                          <a:cs typeface="Arial" pitchFamily="34" charset="0"/>
                        </a:rPr>
                        <a:t>Lượng đất vừa đủ</a:t>
                      </a:r>
                      <a:endParaRPr lang="en-US" sz="20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000">
                          <a:effectLst/>
                          <a:latin typeface="Arial" pitchFamily="34" charset="0"/>
                          <a:cs typeface="Arial" pitchFamily="34" charset="0"/>
                        </a:rPr>
                        <a:t> </a:t>
                      </a:r>
                      <a:endParaRPr lang="en-US" sz="20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000">
                          <a:effectLst/>
                          <a:latin typeface="Arial" pitchFamily="34" charset="0"/>
                          <a:cs typeface="Arial" pitchFamily="34" charset="0"/>
                        </a:rPr>
                        <a:t> </a:t>
                      </a:r>
                      <a:endParaRPr lang="en-US" sz="20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000">
                          <a:effectLst/>
                          <a:latin typeface="Arial" pitchFamily="34" charset="0"/>
                          <a:cs typeface="Arial" pitchFamily="34" charset="0"/>
                        </a:rPr>
                        <a:t> </a:t>
                      </a:r>
                      <a:endParaRPr lang="en-US" sz="2000">
                        <a:effectLst/>
                        <a:latin typeface="Arial" pitchFamily="34" charset="0"/>
                        <a:ea typeface="Times New Roman"/>
                        <a:cs typeface="Arial" pitchFamily="34" charset="0"/>
                      </a:endParaRPr>
                    </a:p>
                  </a:txBody>
                  <a:tcPr marL="68580" marR="68580" marT="0" marB="0"/>
                </a:tc>
                <a:extLst>
                  <a:ext uri="{0D108BD9-81ED-4DB2-BD59-A6C34878D82A}">
                    <a16:rowId xmlns:a16="http://schemas.microsoft.com/office/drawing/2014/main" val="10002"/>
                  </a:ext>
                </a:extLst>
              </a:tr>
              <a:tr h="0">
                <a:tc>
                  <a:txBody>
                    <a:bodyPr/>
                    <a:lstStyle/>
                    <a:p>
                      <a:pPr>
                        <a:spcAft>
                          <a:spcPts val="0"/>
                        </a:spcAft>
                      </a:pPr>
                      <a:r>
                        <a:rPr lang="en-US" sz="2000">
                          <a:effectLst/>
                          <a:latin typeface="Arial" pitchFamily="34" charset="0"/>
                          <a:cs typeface="Arial" pitchFamily="34" charset="0"/>
                        </a:rPr>
                        <a:t>3</a:t>
                      </a:r>
                      <a:endParaRPr lang="en-US" sz="20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000">
                          <a:effectLst/>
                          <a:latin typeface="Arial" pitchFamily="34" charset="0"/>
                          <a:cs typeface="Arial" pitchFamily="34" charset="0"/>
                        </a:rPr>
                        <a:t>Cành giâm không quá già, quá non. Đủ số lượng</a:t>
                      </a:r>
                      <a:endParaRPr lang="en-US" sz="20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000">
                          <a:effectLst/>
                          <a:latin typeface="Arial" pitchFamily="34" charset="0"/>
                          <a:cs typeface="Arial" pitchFamily="34" charset="0"/>
                        </a:rPr>
                        <a:t> </a:t>
                      </a:r>
                      <a:endParaRPr lang="en-US" sz="20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000">
                          <a:effectLst/>
                          <a:latin typeface="Arial" pitchFamily="34" charset="0"/>
                          <a:cs typeface="Arial" pitchFamily="34" charset="0"/>
                        </a:rPr>
                        <a:t> </a:t>
                      </a:r>
                      <a:endParaRPr lang="en-US" sz="20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000">
                          <a:effectLst/>
                          <a:latin typeface="Arial" pitchFamily="34" charset="0"/>
                          <a:cs typeface="Arial" pitchFamily="34" charset="0"/>
                        </a:rPr>
                        <a:t> </a:t>
                      </a:r>
                      <a:endParaRPr lang="en-US" sz="2000">
                        <a:effectLst/>
                        <a:latin typeface="Arial" pitchFamily="34" charset="0"/>
                        <a:ea typeface="Times New Roman"/>
                        <a:cs typeface="Arial" pitchFamily="34" charset="0"/>
                      </a:endParaRPr>
                    </a:p>
                  </a:txBody>
                  <a:tcPr marL="68580" marR="68580" marT="0" marB="0"/>
                </a:tc>
                <a:extLst>
                  <a:ext uri="{0D108BD9-81ED-4DB2-BD59-A6C34878D82A}">
                    <a16:rowId xmlns:a16="http://schemas.microsoft.com/office/drawing/2014/main" val="10003"/>
                  </a:ext>
                </a:extLst>
              </a:tr>
              <a:tr h="0">
                <a:tc>
                  <a:txBody>
                    <a:bodyPr/>
                    <a:lstStyle/>
                    <a:p>
                      <a:pPr>
                        <a:spcAft>
                          <a:spcPts val="0"/>
                        </a:spcAft>
                      </a:pPr>
                      <a:r>
                        <a:rPr lang="en-US" sz="2000">
                          <a:effectLst/>
                          <a:latin typeface="Arial" pitchFamily="34" charset="0"/>
                          <a:cs typeface="Arial" pitchFamily="34" charset="0"/>
                        </a:rPr>
                        <a:t>4</a:t>
                      </a:r>
                      <a:endParaRPr lang="en-US" sz="20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000">
                          <a:effectLst/>
                          <a:latin typeface="Arial" pitchFamily="34" charset="0"/>
                          <a:cs typeface="Arial" pitchFamily="34" charset="0"/>
                        </a:rPr>
                        <a:t>Cành giâm được cắt vát 15-20cm, đoạn cành giâm có chồi mắt bằng nhau</a:t>
                      </a:r>
                      <a:endParaRPr lang="en-US" sz="20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000">
                          <a:effectLst/>
                          <a:latin typeface="Arial" pitchFamily="34" charset="0"/>
                          <a:cs typeface="Arial" pitchFamily="34" charset="0"/>
                        </a:rPr>
                        <a:t> </a:t>
                      </a:r>
                      <a:endParaRPr lang="en-US" sz="20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000">
                          <a:effectLst/>
                          <a:latin typeface="Arial" pitchFamily="34" charset="0"/>
                          <a:cs typeface="Arial" pitchFamily="34" charset="0"/>
                        </a:rPr>
                        <a:t> </a:t>
                      </a:r>
                      <a:endParaRPr lang="en-US" sz="20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000">
                          <a:effectLst/>
                          <a:latin typeface="Arial" pitchFamily="34" charset="0"/>
                          <a:cs typeface="Arial" pitchFamily="34" charset="0"/>
                        </a:rPr>
                        <a:t> </a:t>
                      </a:r>
                      <a:endParaRPr lang="en-US" sz="2000">
                        <a:effectLst/>
                        <a:latin typeface="Arial" pitchFamily="34" charset="0"/>
                        <a:ea typeface="Times New Roman"/>
                        <a:cs typeface="Arial" pitchFamily="34" charset="0"/>
                      </a:endParaRPr>
                    </a:p>
                  </a:txBody>
                  <a:tcPr marL="68580" marR="68580" marT="0" marB="0"/>
                </a:tc>
                <a:extLst>
                  <a:ext uri="{0D108BD9-81ED-4DB2-BD59-A6C34878D82A}">
                    <a16:rowId xmlns:a16="http://schemas.microsoft.com/office/drawing/2014/main" val="10004"/>
                  </a:ext>
                </a:extLst>
              </a:tr>
              <a:tr h="0">
                <a:tc>
                  <a:txBody>
                    <a:bodyPr/>
                    <a:lstStyle/>
                    <a:p>
                      <a:pPr>
                        <a:spcAft>
                          <a:spcPts val="0"/>
                        </a:spcAft>
                      </a:pPr>
                      <a:r>
                        <a:rPr lang="en-US" sz="2000">
                          <a:effectLst/>
                          <a:latin typeface="Arial" pitchFamily="34" charset="0"/>
                          <a:cs typeface="Arial" pitchFamily="34" charset="0"/>
                        </a:rPr>
                        <a:t>5</a:t>
                      </a:r>
                      <a:endParaRPr lang="en-US" sz="20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000">
                          <a:effectLst/>
                          <a:latin typeface="Arial" pitchFamily="34" charset="0"/>
                          <a:cs typeface="Arial" pitchFamily="34" charset="0"/>
                        </a:rPr>
                        <a:t>Đầu già của cành giâm được cắm xuống đất</a:t>
                      </a:r>
                      <a:endParaRPr lang="en-US" sz="20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000">
                          <a:effectLst/>
                          <a:latin typeface="Arial" pitchFamily="34" charset="0"/>
                          <a:cs typeface="Arial" pitchFamily="34" charset="0"/>
                        </a:rPr>
                        <a:t> </a:t>
                      </a:r>
                      <a:endParaRPr lang="en-US" sz="20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000">
                          <a:effectLst/>
                          <a:latin typeface="Arial" pitchFamily="34" charset="0"/>
                          <a:cs typeface="Arial" pitchFamily="34" charset="0"/>
                        </a:rPr>
                        <a:t> </a:t>
                      </a:r>
                      <a:endParaRPr lang="en-US" sz="20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000">
                          <a:effectLst/>
                          <a:latin typeface="Arial" pitchFamily="34" charset="0"/>
                          <a:cs typeface="Arial" pitchFamily="34" charset="0"/>
                        </a:rPr>
                        <a:t> </a:t>
                      </a:r>
                      <a:endParaRPr lang="en-US" sz="2000">
                        <a:effectLst/>
                        <a:latin typeface="Arial" pitchFamily="34" charset="0"/>
                        <a:ea typeface="Times New Roman"/>
                        <a:cs typeface="Arial" pitchFamily="34" charset="0"/>
                      </a:endParaRPr>
                    </a:p>
                  </a:txBody>
                  <a:tcPr marL="68580" marR="68580" marT="0" marB="0"/>
                </a:tc>
                <a:extLst>
                  <a:ext uri="{0D108BD9-81ED-4DB2-BD59-A6C34878D82A}">
                    <a16:rowId xmlns:a16="http://schemas.microsoft.com/office/drawing/2014/main" val="10005"/>
                  </a:ext>
                </a:extLst>
              </a:tr>
              <a:tr h="0">
                <a:tc>
                  <a:txBody>
                    <a:bodyPr/>
                    <a:lstStyle/>
                    <a:p>
                      <a:pPr>
                        <a:spcAft>
                          <a:spcPts val="0"/>
                        </a:spcAft>
                      </a:pPr>
                      <a:r>
                        <a:rPr lang="en-US" sz="2000">
                          <a:effectLst/>
                          <a:latin typeface="Arial" pitchFamily="34" charset="0"/>
                          <a:cs typeface="Arial" pitchFamily="34" charset="0"/>
                        </a:rPr>
                        <a:t>6</a:t>
                      </a:r>
                      <a:endParaRPr lang="en-US" sz="20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000">
                          <a:effectLst/>
                          <a:latin typeface="Arial" pitchFamily="34" charset="0"/>
                          <a:cs typeface="Arial" pitchFamily="34" charset="0"/>
                        </a:rPr>
                        <a:t>Cành giâm được cắm so với mặt đất trống</a:t>
                      </a:r>
                      <a:endParaRPr lang="en-US" sz="20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000">
                          <a:effectLst/>
                          <a:latin typeface="Arial" pitchFamily="34" charset="0"/>
                          <a:cs typeface="Arial" pitchFamily="34" charset="0"/>
                        </a:rPr>
                        <a:t> </a:t>
                      </a:r>
                      <a:endParaRPr lang="en-US" sz="20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000">
                          <a:effectLst/>
                          <a:latin typeface="Arial" pitchFamily="34" charset="0"/>
                          <a:cs typeface="Arial" pitchFamily="34" charset="0"/>
                        </a:rPr>
                        <a:t> </a:t>
                      </a:r>
                      <a:endParaRPr lang="en-US" sz="20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000">
                          <a:effectLst/>
                          <a:latin typeface="Arial" pitchFamily="34" charset="0"/>
                          <a:cs typeface="Arial" pitchFamily="34" charset="0"/>
                        </a:rPr>
                        <a:t> </a:t>
                      </a:r>
                      <a:endParaRPr lang="en-US" sz="2000">
                        <a:effectLst/>
                        <a:latin typeface="Arial" pitchFamily="34" charset="0"/>
                        <a:ea typeface="Times New Roman"/>
                        <a:cs typeface="Arial" pitchFamily="34" charset="0"/>
                      </a:endParaRPr>
                    </a:p>
                  </a:txBody>
                  <a:tcPr marL="68580" marR="68580" marT="0" marB="0"/>
                </a:tc>
                <a:extLst>
                  <a:ext uri="{0D108BD9-81ED-4DB2-BD59-A6C34878D82A}">
                    <a16:rowId xmlns:a16="http://schemas.microsoft.com/office/drawing/2014/main" val="10006"/>
                  </a:ext>
                </a:extLst>
              </a:tr>
              <a:tr h="0">
                <a:tc>
                  <a:txBody>
                    <a:bodyPr/>
                    <a:lstStyle/>
                    <a:p>
                      <a:pPr>
                        <a:spcAft>
                          <a:spcPts val="0"/>
                        </a:spcAft>
                      </a:pPr>
                      <a:r>
                        <a:rPr lang="en-US" sz="2000">
                          <a:effectLst/>
                          <a:latin typeface="Arial" pitchFamily="34" charset="0"/>
                          <a:cs typeface="Arial" pitchFamily="34" charset="0"/>
                        </a:rPr>
                        <a:t>7</a:t>
                      </a:r>
                      <a:endParaRPr lang="en-US" sz="20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000">
                          <a:effectLst/>
                          <a:latin typeface="Arial" pitchFamily="34" charset="0"/>
                          <a:cs typeface="Arial" pitchFamily="34" charset="0"/>
                        </a:rPr>
                        <a:t>Khoảng cách giữa cành giâm bằng nhau</a:t>
                      </a:r>
                      <a:endParaRPr lang="en-US" sz="20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000">
                          <a:effectLst/>
                          <a:latin typeface="Arial" pitchFamily="34" charset="0"/>
                          <a:cs typeface="Arial" pitchFamily="34" charset="0"/>
                        </a:rPr>
                        <a:t> </a:t>
                      </a:r>
                      <a:endParaRPr lang="en-US" sz="20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000">
                          <a:effectLst/>
                          <a:latin typeface="Arial" pitchFamily="34" charset="0"/>
                          <a:cs typeface="Arial" pitchFamily="34" charset="0"/>
                        </a:rPr>
                        <a:t> </a:t>
                      </a:r>
                      <a:endParaRPr lang="en-US" sz="20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000">
                          <a:effectLst/>
                          <a:latin typeface="Arial" pitchFamily="34" charset="0"/>
                          <a:cs typeface="Arial" pitchFamily="34" charset="0"/>
                        </a:rPr>
                        <a:t> </a:t>
                      </a:r>
                      <a:endParaRPr lang="en-US" sz="2000">
                        <a:effectLst/>
                        <a:latin typeface="Arial" pitchFamily="34" charset="0"/>
                        <a:ea typeface="Times New Roman"/>
                        <a:cs typeface="Arial" pitchFamily="34" charset="0"/>
                      </a:endParaRPr>
                    </a:p>
                  </a:txBody>
                  <a:tcPr marL="68580" marR="68580" marT="0" marB="0"/>
                </a:tc>
                <a:extLst>
                  <a:ext uri="{0D108BD9-81ED-4DB2-BD59-A6C34878D82A}">
                    <a16:rowId xmlns:a16="http://schemas.microsoft.com/office/drawing/2014/main" val="10007"/>
                  </a:ext>
                </a:extLst>
              </a:tr>
              <a:tr h="0">
                <a:tc>
                  <a:txBody>
                    <a:bodyPr/>
                    <a:lstStyle/>
                    <a:p>
                      <a:pPr>
                        <a:spcAft>
                          <a:spcPts val="0"/>
                        </a:spcAft>
                      </a:pPr>
                      <a:r>
                        <a:rPr lang="en-US" sz="2000">
                          <a:effectLst/>
                          <a:latin typeface="Arial" pitchFamily="34" charset="0"/>
                          <a:cs typeface="Arial" pitchFamily="34" charset="0"/>
                        </a:rPr>
                        <a:t>8</a:t>
                      </a:r>
                      <a:endParaRPr lang="en-US" sz="20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000">
                          <a:effectLst/>
                          <a:latin typeface="Arial" pitchFamily="34" charset="0"/>
                          <a:cs typeface="Arial" pitchFamily="34" charset="0"/>
                        </a:rPr>
                        <a:t>Bề mặt đất luôn ẩm</a:t>
                      </a:r>
                      <a:endParaRPr lang="en-US" sz="20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000">
                          <a:effectLst/>
                          <a:latin typeface="Arial" pitchFamily="34" charset="0"/>
                          <a:cs typeface="Arial" pitchFamily="34" charset="0"/>
                        </a:rPr>
                        <a:t> </a:t>
                      </a:r>
                      <a:endParaRPr lang="en-US" sz="20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000">
                          <a:effectLst/>
                          <a:latin typeface="Arial" pitchFamily="34" charset="0"/>
                          <a:cs typeface="Arial" pitchFamily="34" charset="0"/>
                        </a:rPr>
                        <a:t> </a:t>
                      </a:r>
                      <a:endParaRPr lang="en-US" sz="20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000">
                          <a:effectLst/>
                          <a:latin typeface="Arial" pitchFamily="34" charset="0"/>
                          <a:cs typeface="Arial" pitchFamily="34" charset="0"/>
                        </a:rPr>
                        <a:t> </a:t>
                      </a:r>
                      <a:endParaRPr lang="en-US" sz="2000">
                        <a:effectLst/>
                        <a:latin typeface="Arial" pitchFamily="34" charset="0"/>
                        <a:ea typeface="Times New Roman"/>
                        <a:cs typeface="Arial" pitchFamily="34" charset="0"/>
                      </a:endParaRPr>
                    </a:p>
                  </a:txBody>
                  <a:tcPr marL="68580" marR="68580" marT="0" marB="0"/>
                </a:tc>
                <a:extLst>
                  <a:ext uri="{0D108BD9-81ED-4DB2-BD59-A6C34878D82A}">
                    <a16:rowId xmlns:a16="http://schemas.microsoft.com/office/drawing/2014/main" val="10008"/>
                  </a:ext>
                </a:extLst>
              </a:tr>
              <a:tr h="0">
                <a:tc>
                  <a:txBody>
                    <a:bodyPr/>
                    <a:lstStyle/>
                    <a:p>
                      <a:pPr>
                        <a:spcAft>
                          <a:spcPts val="0"/>
                        </a:spcAft>
                      </a:pPr>
                      <a:r>
                        <a:rPr lang="en-US" sz="2000">
                          <a:effectLst/>
                          <a:latin typeface="Arial" pitchFamily="34" charset="0"/>
                          <a:cs typeface="Arial" pitchFamily="34" charset="0"/>
                        </a:rPr>
                        <a:t>9</a:t>
                      </a:r>
                      <a:endParaRPr lang="en-US" sz="20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000">
                          <a:effectLst/>
                          <a:latin typeface="Arial" pitchFamily="34" charset="0"/>
                          <a:cs typeface="Arial" pitchFamily="34" charset="0"/>
                        </a:rPr>
                        <a:t>Cây phát triển tốt, không bị sâu bệnh hại</a:t>
                      </a:r>
                      <a:endParaRPr lang="en-US" sz="20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000">
                          <a:effectLst/>
                          <a:latin typeface="Arial" pitchFamily="34" charset="0"/>
                          <a:cs typeface="Arial" pitchFamily="34" charset="0"/>
                        </a:rPr>
                        <a:t> </a:t>
                      </a:r>
                      <a:endParaRPr lang="en-US" sz="20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000">
                          <a:effectLst/>
                          <a:latin typeface="Arial" pitchFamily="34" charset="0"/>
                          <a:cs typeface="Arial" pitchFamily="34" charset="0"/>
                        </a:rPr>
                        <a:t> </a:t>
                      </a:r>
                      <a:endParaRPr lang="en-US" sz="20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000">
                          <a:effectLst/>
                          <a:latin typeface="Arial" pitchFamily="34" charset="0"/>
                          <a:cs typeface="Arial" pitchFamily="34" charset="0"/>
                        </a:rPr>
                        <a:t> </a:t>
                      </a:r>
                      <a:endParaRPr lang="en-US" sz="2000">
                        <a:effectLst/>
                        <a:latin typeface="Arial" pitchFamily="34" charset="0"/>
                        <a:ea typeface="Times New Roman"/>
                        <a:cs typeface="Arial" pitchFamily="34" charset="0"/>
                      </a:endParaRPr>
                    </a:p>
                  </a:txBody>
                  <a:tcPr marL="68580" marR="68580" marT="0" marB="0"/>
                </a:tc>
                <a:extLst>
                  <a:ext uri="{0D108BD9-81ED-4DB2-BD59-A6C34878D82A}">
                    <a16:rowId xmlns:a16="http://schemas.microsoft.com/office/drawing/2014/main" val="10009"/>
                  </a:ext>
                </a:extLst>
              </a:tr>
              <a:tr h="0">
                <a:tc>
                  <a:txBody>
                    <a:bodyPr/>
                    <a:lstStyle/>
                    <a:p>
                      <a:pPr>
                        <a:spcAft>
                          <a:spcPts val="0"/>
                        </a:spcAft>
                      </a:pPr>
                      <a:r>
                        <a:rPr lang="en-US" sz="2000">
                          <a:effectLst/>
                          <a:latin typeface="Arial" pitchFamily="34" charset="0"/>
                          <a:cs typeface="Arial" pitchFamily="34" charset="0"/>
                        </a:rPr>
                        <a:t>10</a:t>
                      </a:r>
                      <a:endParaRPr lang="en-US" sz="20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000">
                          <a:effectLst/>
                          <a:latin typeface="Arial" pitchFamily="34" charset="0"/>
                          <a:cs typeface="Arial" pitchFamily="34" charset="0"/>
                        </a:rPr>
                        <a:t>Đảm bảo sự sáng tạo</a:t>
                      </a:r>
                      <a:endParaRPr lang="en-US" sz="20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000">
                          <a:effectLst/>
                          <a:latin typeface="Arial" pitchFamily="34" charset="0"/>
                          <a:cs typeface="Arial" pitchFamily="34" charset="0"/>
                        </a:rPr>
                        <a:t> </a:t>
                      </a:r>
                      <a:endParaRPr lang="en-US" sz="20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000">
                          <a:effectLst/>
                          <a:latin typeface="Arial" pitchFamily="34" charset="0"/>
                          <a:cs typeface="Arial" pitchFamily="34" charset="0"/>
                        </a:rPr>
                        <a:t> </a:t>
                      </a:r>
                      <a:endParaRPr lang="en-US" sz="20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000">
                          <a:effectLst/>
                          <a:latin typeface="Arial" pitchFamily="34" charset="0"/>
                          <a:cs typeface="Arial" pitchFamily="34" charset="0"/>
                        </a:rPr>
                        <a:t> </a:t>
                      </a:r>
                      <a:endParaRPr lang="en-US" sz="2000">
                        <a:effectLst/>
                        <a:latin typeface="Arial" pitchFamily="34" charset="0"/>
                        <a:ea typeface="Times New Roman"/>
                        <a:cs typeface="Arial" pitchFamily="34" charset="0"/>
                      </a:endParaRPr>
                    </a:p>
                  </a:txBody>
                  <a:tcPr marL="68580" marR="68580" marT="0" marB="0"/>
                </a:tc>
                <a:extLst>
                  <a:ext uri="{0D108BD9-81ED-4DB2-BD59-A6C34878D82A}">
                    <a16:rowId xmlns:a16="http://schemas.microsoft.com/office/drawing/2014/main" val="10010"/>
                  </a:ext>
                </a:extLst>
              </a:tr>
            </a:tbl>
          </a:graphicData>
        </a:graphic>
      </p:graphicFrame>
      <p:sp>
        <p:nvSpPr>
          <p:cNvPr id="7" name="Rectangle 6"/>
          <p:cNvSpPr/>
          <p:nvPr/>
        </p:nvSpPr>
        <p:spPr>
          <a:xfrm>
            <a:off x="381000" y="381000"/>
            <a:ext cx="8382000" cy="461665"/>
          </a:xfrm>
          <a:prstGeom prst="rect">
            <a:avLst/>
          </a:prstGeom>
        </p:spPr>
        <p:txBody>
          <a:bodyPr wrap="square">
            <a:spAutoFit/>
          </a:bodyPr>
          <a:lstStyle/>
          <a:p>
            <a:pPr algn="ctr"/>
            <a:r>
              <a:rPr lang="en-US" sz="2400" b="1">
                <a:solidFill>
                  <a:srgbClr val="FF0000"/>
                </a:solidFill>
                <a:latin typeface="Arial" pitchFamily="34" charset="0"/>
                <a:cs typeface="Arial" pitchFamily="34" charset="0"/>
              </a:rPr>
              <a:t>TIẾT 8. BÀI 3. NHÂN GIỐNG CÂY TRỒNG(TIẾP)</a:t>
            </a:r>
            <a:endParaRPr lang="en-US" sz="240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2743606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3149"/>
            <a:ext cx="8229600" cy="685800"/>
          </a:xfrm>
        </p:spPr>
        <p:txBody>
          <a:bodyPr>
            <a:normAutofit/>
          </a:bodyPr>
          <a:lstStyle/>
          <a:p>
            <a:r>
              <a:rPr lang="en-US" sz="2800" b="1">
                <a:solidFill>
                  <a:srgbClr val="FF0000"/>
                </a:solidFill>
                <a:latin typeface="Arial" pitchFamily="34" charset="0"/>
                <a:cs typeface="Arial" pitchFamily="34" charset="0"/>
              </a:rPr>
              <a:t>LUYỆN TẬP</a:t>
            </a:r>
          </a:p>
        </p:txBody>
      </p:sp>
      <p:sp>
        <p:nvSpPr>
          <p:cNvPr id="4" name="Rectangle 3"/>
          <p:cNvSpPr/>
          <p:nvPr/>
        </p:nvSpPr>
        <p:spPr>
          <a:xfrm>
            <a:off x="229563" y="609600"/>
            <a:ext cx="8778433" cy="1569660"/>
          </a:xfrm>
          <a:prstGeom prst="rect">
            <a:avLst/>
          </a:prstGeom>
        </p:spPr>
        <p:txBody>
          <a:bodyPr wrap="square">
            <a:spAutoFit/>
          </a:bodyPr>
          <a:lstStyle/>
          <a:p>
            <a:r>
              <a:rPr lang="en-US" sz="2400" b="1">
                <a:solidFill>
                  <a:srgbClr val="000099"/>
                </a:solidFill>
                <a:latin typeface="Arial" pitchFamily="34" charset="0"/>
                <a:cs typeface="Arial" pitchFamily="34" charset="0"/>
              </a:rPr>
              <a:t>1. Thân cây sắn sau khi thu hoạch sẽ được cắt thành các đoạn ngắn để làm giống cho vụ tiếp theo. Đoạn thân sắn nào trong Hình 4.5 đạt yêu cầu kĩ thuật làm cành giâm? Vì sao</a:t>
            </a:r>
          </a:p>
        </p:txBody>
      </p:sp>
      <p:pic>
        <p:nvPicPr>
          <p:cNvPr id="5" name="Picture 4" descr="C:\Users\USER\Desktop\45.png"/>
          <p:cNvPicPr/>
          <p:nvPr/>
        </p:nvPicPr>
        <p:blipFill>
          <a:blip r:embed="rId2">
            <a:extLst>
              <a:ext uri="{28A0092B-C50C-407E-A947-70E740481C1C}">
                <a14:useLocalDpi xmlns:a14="http://schemas.microsoft.com/office/drawing/2010/main" val="0"/>
              </a:ext>
            </a:extLst>
          </a:blip>
          <a:srcRect/>
          <a:stretch>
            <a:fillRect/>
          </a:stretch>
        </p:blipFill>
        <p:spPr bwMode="auto">
          <a:xfrm>
            <a:off x="233421" y="2169614"/>
            <a:ext cx="8685837" cy="4231186"/>
          </a:xfrm>
          <a:prstGeom prst="rect">
            <a:avLst/>
          </a:prstGeom>
          <a:noFill/>
          <a:ln>
            <a:noFill/>
          </a:ln>
        </p:spPr>
      </p:pic>
    </p:spTree>
    <p:extLst>
      <p:ext uri="{BB962C8B-B14F-4D97-AF65-F5344CB8AC3E}">
        <p14:creationId xmlns:p14="http://schemas.microsoft.com/office/powerpoint/2010/main" val="3014788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par>
                                <p:cTn id="8" presetID="6" presetClass="entr" presetSubtype="16"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ircle(in)">
                                      <p:cBhvr>
                                        <p:cTn id="1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3149"/>
            <a:ext cx="8229600" cy="685800"/>
          </a:xfrm>
        </p:spPr>
        <p:txBody>
          <a:bodyPr>
            <a:normAutofit/>
          </a:bodyPr>
          <a:lstStyle/>
          <a:p>
            <a:r>
              <a:rPr lang="en-US" sz="2800" b="1">
                <a:solidFill>
                  <a:srgbClr val="FF0000"/>
                </a:solidFill>
                <a:latin typeface="Arial" pitchFamily="34" charset="0"/>
                <a:cs typeface="Arial" pitchFamily="34" charset="0"/>
              </a:rPr>
              <a:t>LUYỆN TẬP</a:t>
            </a:r>
          </a:p>
        </p:txBody>
      </p:sp>
      <p:sp>
        <p:nvSpPr>
          <p:cNvPr id="4" name="Rectangle 3"/>
          <p:cNvSpPr/>
          <p:nvPr/>
        </p:nvSpPr>
        <p:spPr>
          <a:xfrm>
            <a:off x="229563" y="609600"/>
            <a:ext cx="8778433" cy="1569660"/>
          </a:xfrm>
          <a:prstGeom prst="rect">
            <a:avLst/>
          </a:prstGeom>
        </p:spPr>
        <p:txBody>
          <a:bodyPr wrap="square">
            <a:spAutoFit/>
          </a:bodyPr>
          <a:lstStyle/>
          <a:p>
            <a:r>
              <a:rPr lang="en-US" sz="2400" b="1">
                <a:solidFill>
                  <a:srgbClr val="000099"/>
                </a:solidFill>
                <a:latin typeface="Arial" pitchFamily="34" charset="0"/>
                <a:cs typeface="Arial" pitchFamily="34" charset="0"/>
              </a:rPr>
              <a:t>1. Thân cây sắn sau khi thu hoạch sẽ được cắt thành các đoạn ngắn để làm giống cho vụ tiếp theo. Đoạn thân sắn nào trong Hình 4.5 đạt yêu cầu kĩ thuật làm cành giâm? Vì sao</a:t>
            </a:r>
          </a:p>
        </p:txBody>
      </p:sp>
      <p:pic>
        <p:nvPicPr>
          <p:cNvPr id="5" name="Picture 4" descr="C:\Users\USER\Desktop\45.png"/>
          <p:cNvPicPr/>
          <p:nvPr/>
        </p:nvPicPr>
        <p:blipFill>
          <a:blip r:embed="rId2">
            <a:extLst>
              <a:ext uri="{28A0092B-C50C-407E-A947-70E740481C1C}">
                <a14:useLocalDpi xmlns:a14="http://schemas.microsoft.com/office/drawing/2010/main" val="0"/>
              </a:ext>
            </a:extLst>
          </a:blip>
          <a:srcRect/>
          <a:stretch>
            <a:fillRect/>
          </a:stretch>
        </p:blipFill>
        <p:spPr bwMode="auto">
          <a:xfrm>
            <a:off x="233421" y="2169614"/>
            <a:ext cx="8685837" cy="2630986"/>
          </a:xfrm>
          <a:prstGeom prst="rect">
            <a:avLst/>
          </a:prstGeom>
          <a:noFill/>
          <a:ln>
            <a:noFill/>
          </a:ln>
        </p:spPr>
      </p:pic>
      <p:sp>
        <p:nvSpPr>
          <p:cNvPr id="3" name="Rectangle 2"/>
          <p:cNvSpPr/>
          <p:nvPr/>
        </p:nvSpPr>
        <p:spPr>
          <a:xfrm>
            <a:off x="233421" y="4800981"/>
            <a:ext cx="8605779" cy="1569660"/>
          </a:xfrm>
          <a:prstGeom prst="rect">
            <a:avLst/>
          </a:prstGeom>
        </p:spPr>
        <p:txBody>
          <a:bodyPr wrap="square">
            <a:spAutoFit/>
          </a:bodyPr>
          <a:lstStyle/>
          <a:p>
            <a:r>
              <a:rPr lang="vi-VN" sz="2400" b="1">
                <a:solidFill>
                  <a:srgbClr val="FF0000"/>
                </a:solidFill>
              </a:rPr>
              <a:t>Đoạn thân 20cm đảm bảo yêu cầu kĩ thuật làm cành giâm. Vì cành giâm được lấy từ cây mẹ phải khỏe, không mang mầm bệnh, không quá non, không quá già. còn cành 10 cm là cành non nên ko đảm bảo yêu cầu kĩ thuật</a:t>
            </a:r>
            <a:endParaRPr lang="en-US" sz="2400" b="1">
              <a:solidFill>
                <a:srgbClr val="FF0000"/>
              </a:solidFill>
            </a:endParaRPr>
          </a:p>
        </p:txBody>
      </p:sp>
    </p:spTree>
    <p:extLst>
      <p:ext uri="{BB962C8B-B14F-4D97-AF65-F5344CB8AC3E}">
        <p14:creationId xmlns:p14="http://schemas.microsoft.com/office/powerpoint/2010/main" val="2636218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3149"/>
            <a:ext cx="8229600" cy="685800"/>
          </a:xfrm>
        </p:spPr>
        <p:txBody>
          <a:bodyPr>
            <a:normAutofit/>
          </a:bodyPr>
          <a:lstStyle/>
          <a:p>
            <a:r>
              <a:rPr lang="en-US" sz="2800" b="1">
                <a:solidFill>
                  <a:srgbClr val="FF0000"/>
                </a:solidFill>
                <a:latin typeface="Arial" pitchFamily="34" charset="0"/>
                <a:cs typeface="Arial" pitchFamily="34" charset="0"/>
              </a:rPr>
              <a:t>CỦNG CỐ</a:t>
            </a:r>
          </a:p>
        </p:txBody>
      </p:sp>
      <p:sp>
        <p:nvSpPr>
          <p:cNvPr id="6" name="Rectangle 5"/>
          <p:cNvSpPr/>
          <p:nvPr/>
        </p:nvSpPr>
        <p:spPr>
          <a:xfrm>
            <a:off x="406078" y="609600"/>
            <a:ext cx="8534400" cy="1938992"/>
          </a:xfrm>
          <a:prstGeom prst="rect">
            <a:avLst/>
          </a:prstGeom>
        </p:spPr>
        <p:txBody>
          <a:bodyPr wrap="square">
            <a:spAutoFit/>
          </a:bodyPr>
          <a:lstStyle/>
          <a:p>
            <a:r>
              <a:rPr lang="en-US" sz="2400" b="1">
                <a:solidFill>
                  <a:srgbClr val="000099"/>
                </a:solidFill>
                <a:latin typeface="Arial" pitchFamily="34" charset="0"/>
                <a:cs typeface="Arial" pitchFamily="34" charset="0"/>
              </a:rPr>
              <a:t>Em hãy chọn một loại rau mà gia đình em thường sử dụng và nhân giống cây rau này bằng phương pháp giâm cành. Ghi nhận lại quá trình phát triển của cây từ khi giảm đến khi cây có 3 chồi non</a:t>
            </a:r>
            <a:r>
              <a:rPr lang="en-US" sz="2400"/>
              <a:t>.</a:t>
            </a:r>
            <a:br>
              <a:rPr lang="en-US" sz="2400"/>
            </a:br>
            <a:r>
              <a:rPr lang="vi-VN" sz="2400" b="1">
                <a:solidFill>
                  <a:srgbClr val="000099"/>
                </a:solidFill>
              </a:rPr>
              <a:t>Ghi trên giấy A4. Giờ sau nộp </a:t>
            </a:r>
            <a:r>
              <a:rPr lang="en-US" sz="2400" b="1">
                <a:solidFill>
                  <a:srgbClr val="000099"/>
                </a:solidFill>
              </a:rPr>
              <a:t>GV</a:t>
            </a:r>
          </a:p>
        </p:txBody>
      </p:sp>
    </p:spTree>
    <p:extLst>
      <p:ext uri="{BB962C8B-B14F-4D97-AF65-F5344CB8AC3E}">
        <p14:creationId xmlns:p14="http://schemas.microsoft.com/office/powerpoint/2010/main" val="1475718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heel(1)">
                                      <p:cBhvr>
                                        <p:cTn id="10"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loud Callout 3"/>
          <p:cNvSpPr/>
          <p:nvPr/>
        </p:nvSpPr>
        <p:spPr>
          <a:xfrm>
            <a:off x="990600" y="4038600"/>
            <a:ext cx="4419600" cy="2819400"/>
          </a:xfrm>
          <a:prstGeom prst="cloudCallout">
            <a:avLst>
              <a:gd name="adj1" fmla="val 52349"/>
              <a:gd name="adj2" fmla="val -68007"/>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a:solidFill>
                  <a:srgbClr val="000099"/>
                </a:solidFill>
                <a:latin typeface="Arial" pitchFamily="34" charset="0"/>
                <a:cs typeface="Arial" pitchFamily="34" charset="0"/>
              </a:rPr>
              <a:t>? Từ một cành rau ngót làm thế nào để có được cây rau ngót</a:t>
            </a:r>
          </a:p>
        </p:txBody>
      </p:sp>
      <p:pic>
        <p:nvPicPr>
          <p:cNvPr id="8" name="Picture 7" descr="C:\Users\USER\Desktop\maxresdefault.jpg"/>
          <p:cNvPicPr/>
          <p:nvPr/>
        </p:nvPicPr>
        <p:blipFill>
          <a:blip r:embed="rId2">
            <a:extLst>
              <a:ext uri="{28A0092B-C50C-407E-A947-70E740481C1C}">
                <a14:useLocalDpi xmlns:a14="http://schemas.microsoft.com/office/drawing/2010/main" val="0"/>
              </a:ext>
            </a:extLst>
          </a:blip>
          <a:srcRect/>
          <a:stretch>
            <a:fillRect/>
          </a:stretch>
        </p:blipFill>
        <p:spPr bwMode="auto">
          <a:xfrm>
            <a:off x="457200" y="426031"/>
            <a:ext cx="8153400" cy="3460169"/>
          </a:xfrm>
          <a:prstGeom prst="rect">
            <a:avLst/>
          </a:prstGeom>
          <a:noFill/>
          <a:ln>
            <a:noFill/>
          </a:ln>
        </p:spPr>
      </p:pic>
    </p:spTree>
    <p:extLst>
      <p:ext uri="{BB962C8B-B14F-4D97-AF65-F5344CB8AC3E}">
        <p14:creationId xmlns:p14="http://schemas.microsoft.com/office/powerpoint/2010/main" val="3994352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loud Callout 3"/>
          <p:cNvSpPr/>
          <p:nvPr/>
        </p:nvSpPr>
        <p:spPr>
          <a:xfrm>
            <a:off x="990600" y="4038600"/>
            <a:ext cx="4419600" cy="2819400"/>
          </a:xfrm>
          <a:prstGeom prst="cloudCallout">
            <a:avLst>
              <a:gd name="adj1" fmla="val 52349"/>
              <a:gd name="adj2" fmla="val -68007"/>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a:solidFill>
                  <a:srgbClr val="000099"/>
                </a:solidFill>
                <a:latin typeface="Arial" pitchFamily="34" charset="0"/>
                <a:cs typeface="Arial" pitchFamily="34" charset="0"/>
              </a:rPr>
              <a:t>? Từ một cành rau ngót làm thế nào để có được cây rau ngót</a:t>
            </a:r>
          </a:p>
        </p:txBody>
      </p:sp>
      <p:pic>
        <p:nvPicPr>
          <p:cNvPr id="8" name="Picture 7" descr="C:\Users\USER\Desktop\maxresdefault.jpg"/>
          <p:cNvPicPr/>
          <p:nvPr/>
        </p:nvPicPr>
        <p:blipFill>
          <a:blip r:embed="rId2">
            <a:extLst>
              <a:ext uri="{28A0092B-C50C-407E-A947-70E740481C1C}">
                <a14:useLocalDpi xmlns:a14="http://schemas.microsoft.com/office/drawing/2010/main" val="0"/>
              </a:ext>
            </a:extLst>
          </a:blip>
          <a:srcRect/>
          <a:stretch>
            <a:fillRect/>
          </a:stretch>
        </p:blipFill>
        <p:spPr bwMode="auto">
          <a:xfrm>
            <a:off x="457200" y="426031"/>
            <a:ext cx="8153400" cy="3460169"/>
          </a:xfrm>
          <a:prstGeom prst="rect">
            <a:avLst/>
          </a:prstGeom>
          <a:noFill/>
          <a:ln>
            <a:noFill/>
          </a:ln>
        </p:spPr>
      </p:pic>
      <p:sp>
        <p:nvSpPr>
          <p:cNvPr id="2" name="Rectangle 1"/>
          <p:cNvSpPr/>
          <p:nvPr/>
        </p:nvSpPr>
        <p:spPr>
          <a:xfrm>
            <a:off x="5562600" y="4478804"/>
            <a:ext cx="2438400" cy="1938992"/>
          </a:xfrm>
          <a:prstGeom prst="rect">
            <a:avLst/>
          </a:prstGeom>
        </p:spPr>
        <p:txBody>
          <a:bodyPr wrap="square">
            <a:spAutoFit/>
          </a:bodyPr>
          <a:lstStyle/>
          <a:p>
            <a:r>
              <a:rPr lang="vi-VN" sz="2400" b="1">
                <a:solidFill>
                  <a:srgbClr val="FF0000"/>
                </a:solidFill>
              </a:rPr>
              <a:t>Để có được cây rau ngót thì chúng ta phải giâm cành.</a:t>
            </a:r>
            <a:endParaRPr lang="en-US" sz="2400" b="1">
              <a:solidFill>
                <a:srgbClr val="FF0000"/>
              </a:solidFill>
            </a:endParaRPr>
          </a:p>
        </p:txBody>
      </p:sp>
    </p:spTree>
    <p:extLst>
      <p:ext uri="{BB962C8B-B14F-4D97-AF65-F5344CB8AC3E}">
        <p14:creationId xmlns:p14="http://schemas.microsoft.com/office/powerpoint/2010/main" val="832574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loud Callout 3"/>
          <p:cNvSpPr/>
          <p:nvPr/>
        </p:nvSpPr>
        <p:spPr>
          <a:xfrm>
            <a:off x="990600" y="4038600"/>
            <a:ext cx="4419600" cy="2819400"/>
          </a:xfrm>
          <a:prstGeom prst="cloudCallout">
            <a:avLst>
              <a:gd name="adj1" fmla="val 52349"/>
              <a:gd name="adj2" fmla="val -68007"/>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a:solidFill>
                  <a:srgbClr val="000099"/>
                </a:solidFill>
                <a:latin typeface="Arial" pitchFamily="34" charset="0"/>
                <a:cs typeface="Arial" pitchFamily="34" charset="0"/>
              </a:rPr>
              <a:t>? Liệt kê dụng cụ, vật liệu thưc hành</a:t>
            </a:r>
          </a:p>
        </p:txBody>
      </p:sp>
      <p:pic>
        <p:nvPicPr>
          <p:cNvPr id="8" name="Picture 7" descr="C:\Users\USER\Desktop\maxresdefault.jpg"/>
          <p:cNvPicPr/>
          <p:nvPr/>
        </p:nvPicPr>
        <p:blipFill>
          <a:blip r:embed="rId2">
            <a:extLst>
              <a:ext uri="{28A0092B-C50C-407E-A947-70E740481C1C}">
                <a14:useLocalDpi xmlns:a14="http://schemas.microsoft.com/office/drawing/2010/main" val="0"/>
              </a:ext>
            </a:extLst>
          </a:blip>
          <a:srcRect/>
          <a:stretch>
            <a:fillRect/>
          </a:stretch>
        </p:blipFill>
        <p:spPr bwMode="auto">
          <a:xfrm>
            <a:off x="457200" y="426031"/>
            <a:ext cx="8153400" cy="3460169"/>
          </a:xfrm>
          <a:prstGeom prst="rect">
            <a:avLst/>
          </a:prstGeom>
          <a:noFill/>
          <a:ln>
            <a:noFill/>
          </a:ln>
        </p:spPr>
      </p:pic>
    </p:spTree>
    <p:extLst>
      <p:ext uri="{BB962C8B-B14F-4D97-AF65-F5344CB8AC3E}">
        <p14:creationId xmlns:p14="http://schemas.microsoft.com/office/powerpoint/2010/main" val="1338794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loud Callout 3"/>
          <p:cNvSpPr/>
          <p:nvPr/>
        </p:nvSpPr>
        <p:spPr>
          <a:xfrm>
            <a:off x="-5687" y="3505200"/>
            <a:ext cx="3358487" cy="2819400"/>
          </a:xfrm>
          <a:prstGeom prst="cloudCallout">
            <a:avLst>
              <a:gd name="adj1" fmla="val 52349"/>
              <a:gd name="adj2" fmla="val -68007"/>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a:solidFill>
                  <a:srgbClr val="000099"/>
                </a:solidFill>
                <a:latin typeface="Arial" pitchFamily="34" charset="0"/>
                <a:cs typeface="Arial" pitchFamily="34" charset="0"/>
              </a:rPr>
              <a:t>? Liệt kê dụng cụ, vật liệu thưc hành</a:t>
            </a:r>
          </a:p>
        </p:txBody>
      </p:sp>
      <p:pic>
        <p:nvPicPr>
          <p:cNvPr id="8" name="Picture 7" descr="C:\Users\USER\Desktop\maxresdefault.jpg"/>
          <p:cNvPicPr/>
          <p:nvPr/>
        </p:nvPicPr>
        <p:blipFill>
          <a:blip r:embed="rId2">
            <a:extLst>
              <a:ext uri="{28A0092B-C50C-407E-A947-70E740481C1C}">
                <a14:useLocalDpi xmlns:a14="http://schemas.microsoft.com/office/drawing/2010/main" val="0"/>
              </a:ext>
            </a:extLst>
          </a:blip>
          <a:srcRect/>
          <a:stretch>
            <a:fillRect/>
          </a:stretch>
        </p:blipFill>
        <p:spPr bwMode="auto">
          <a:xfrm>
            <a:off x="457200" y="426031"/>
            <a:ext cx="8153400" cy="2621969"/>
          </a:xfrm>
          <a:prstGeom prst="rect">
            <a:avLst/>
          </a:prstGeom>
          <a:noFill/>
          <a:ln>
            <a:noFill/>
          </a:ln>
        </p:spPr>
      </p:pic>
      <p:sp>
        <p:nvSpPr>
          <p:cNvPr id="2" name="Rectangle 1"/>
          <p:cNvSpPr/>
          <p:nvPr/>
        </p:nvSpPr>
        <p:spPr>
          <a:xfrm>
            <a:off x="3810000" y="3276600"/>
            <a:ext cx="4953000" cy="3416320"/>
          </a:xfrm>
          <a:prstGeom prst="rect">
            <a:avLst/>
          </a:prstGeom>
        </p:spPr>
        <p:txBody>
          <a:bodyPr wrap="square">
            <a:spAutoFit/>
          </a:bodyPr>
          <a:lstStyle/>
          <a:p>
            <a:r>
              <a:rPr lang="vi-VN" sz="2400" b="1">
                <a:solidFill>
                  <a:srgbClr val="FF0000"/>
                </a:solidFill>
              </a:rPr>
              <a:t>1.Vật liệu và dụng cụ thực hành</a:t>
            </a:r>
          </a:p>
          <a:p>
            <a:r>
              <a:rPr lang="vi-VN" sz="2400" b="1">
                <a:solidFill>
                  <a:srgbClr val="FF0000"/>
                </a:solidFill>
              </a:rPr>
              <a:t>- Vật liệu: Mẫu thực vật. Chuẩn bị cành bánh tẻ của một số cây phổ biến(cây sanh, rau ngót,…)  mỗi loại từ 10 đến 20 cành.</a:t>
            </a:r>
          </a:p>
          <a:p>
            <a:r>
              <a:rPr lang="vi-VN" sz="2400" b="1">
                <a:solidFill>
                  <a:srgbClr val="FF0000"/>
                </a:solidFill>
              </a:rPr>
              <a:t>- Dụng cụ: Dao, kéo, khay đất hay luống đất ẩm, thuốc kích thích ra rễ, nước sạch, lọ thủy tinh, bình tưới nước.</a:t>
            </a:r>
          </a:p>
        </p:txBody>
      </p:sp>
    </p:spTree>
    <p:extLst>
      <p:ext uri="{BB962C8B-B14F-4D97-AF65-F5344CB8AC3E}">
        <p14:creationId xmlns:p14="http://schemas.microsoft.com/office/powerpoint/2010/main" val="860255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wipe(down)">
                                      <p:cBhvr>
                                        <p:cTn id="10" dur="500"/>
                                        <p:tgtEl>
                                          <p:spTgt spid="2">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wipe(down)">
                                      <p:cBhvr>
                                        <p:cTn id="13"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5962" y="908822"/>
            <a:ext cx="8458200" cy="830997"/>
          </a:xfrm>
          <a:prstGeom prst="rect">
            <a:avLst/>
          </a:prstGeom>
        </p:spPr>
        <p:txBody>
          <a:bodyPr wrap="square">
            <a:spAutoFit/>
          </a:bodyPr>
          <a:lstStyle/>
          <a:p>
            <a:r>
              <a:rPr lang="vi-VN" sz="2400" b="1">
                <a:solidFill>
                  <a:srgbClr val="FF0000"/>
                </a:solidFill>
                <a:latin typeface="Arial" pitchFamily="34" charset="0"/>
                <a:cs typeface="Arial" pitchFamily="34" charset="0"/>
              </a:rPr>
              <a:t>I.Mục tiêu</a:t>
            </a:r>
            <a:endParaRPr lang="en-US" sz="2400"/>
          </a:p>
          <a:p>
            <a:r>
              <a:rPr lang="en-US" sz="2400" b="1">
                <a:latin typeface="Arial" pitchFamily="34" charset="0"/>
                <a:cs typeface="Arial" pitchFamily="34" charset="0"/>
              </a:rPr>
              <a:t>- Nhân giống cây trồng bằng phương pháp giâm cành</a:t>
            </a:r>
          </a:p>
        </p:txBody>
      </p:sp>
      <p:sp>
        <p:nvSpPr>
          <p:cNvPr id="9" name="Rectangle 8"/>
          <p:cNvSpPr/>
          <p:nvPr/>
        </p:nvSpPr>
        <p:spPr>
          <a:xfrm>
            <a:off x="228600" y="214132"/>
            <a:ext cx="8382000" cy="461665"/>
          </a:xfrm>
          <a:prstGeom prst="rect">
            <a:avLst/>
          </a:prstGeom>
        </p:spPr>
        <p:txBody>
          <a:bodyPr wrap="square">
            <a:spAutoFit/>
          </a:bodyPr>
          <a:lstStyle/>
          <a:p>
            <a:pPr algn="ctr"/>
            <a:r>
              <a:rPr lang="en-US" sz="2400" b="1">
                <a:solidFill>
                  <a:srgbClr val="FF0000"/>
                </a:solidFill>
                <a:latin typeface="Arial" pitchFamily="34" charset="0"/>
                <a:cs typeface="Arial" pitchFamily="34" charset="0"/>
              </a:rPr>
              <a:t>TIẾT 8. BÀI 3. NHÂN GIỐNG CÂY TRỒNG(TIẾP)</a:t>
            </a:r>
            <a:endParaRPr lang="en-US" sz="240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1597424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5962" y="908822"/>
            <a:ext cx="8458200" cy="1938992"/>
          </a:xfrm>
          <a:prstGeom prst="rect">
            <a:avLst/>
          </a:prstGeom>
        </p:spPr>
        <p:txBody>
          <a:bodyPr wrap="square">
            <a:spAutoFit/>
          </a:bodyPr>
          <a:lstStyle/>
          <a:p>
            <a:r>
              <a:rPr lang="en-US" sz="2400" b="1">
                <a:latin typeface="Arial" pitchFamily="34" charset="0"/>
                <a:cs typeface="Arial" pitchFamily="34" charset="0"/>
              </a:rPr>
              <a:t>II.Dụng cụ và vật liệu thực hành</a:t>
            </a:r>
          </a:p>
          <a:p>
            <a:r>
              <a:rPr lang="en-US" sz="2400" b="1">
                <a:latin typeface="Arial" pitchFamily="34" charset="0"/>
                <a:cs typeface="Arial" pitchFamily="34" charset="0"/>
              </a:rPr>
              <a:t>- Cành giâm: Rau ngót, rau muống..</a:t>
            </a:r>
          </a:p>
          <a:p>
            <a:r>
              <a:rPr lang="en-US" sz="2400" b="1">
                <a:latin typeface="Arial" pitchFamily="34" charset="0"/>
                <a:cs typeface="Arial" pitchFamily="34" charset="0"/>
              </a:rPr>
              <a:t>- Dụng cụ: 2 dao nhỏ sắc, 1 kéo cắt cành, 1 bình tưới nước, 1 lọ thuốc kích thích ra rễ, 1 khay đựng đất hoặc cát</a:t>
            </a:r>
          </a:p>
        </p:txBody>
      </p:sp>
      <p:sp>
        <p:nvSpPr>
          <p:cNvPr id="9" name="Rectangle 8"/>
          <p:cNvSpPr/>
          <p:nvPr/>
        </p:nvSpPr>
        <p:spPr>
          <a:xfrm>
            <a:off x="228600" y="214132"/>
            <a:ext cx="8382000" cy="461665"/>
          </a:xfrm>
          <a:prstGeom prst="rect">
            <a:avLst/>
          </a:prstGeom>
        </p:spPr>
        <p:txBody>
          <a:bodyPr wrap="square">
            <a:spAutoFit/>
          </a:bodyPr>
          <a:lstStyle/>
          <a:p>
            <a:pPr algn="ctr"/>
            <a:r>
              <a:rPr lang="en-US" sz="2400" b="1">
                <a:solidFill>
                  <a:srgbClr val="FF0000"/>
                </a:solidFill>
                <a:latin typeface="Arial" pitchFamily="34" charset="0"/>
                <a:cs typeface="Arial" pitchFamily="34" charset="0"/>
              </a:rPr>
              <a:t>TIẾT 8. BÀI 3. NHÂN GIỐNG CÂY TRỒNG(TIẾP)</a:t>
            </a:r>
            <a:endParaRPr lang="en-US" sz="240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2961486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5962" y="908822"/>
            <a:ext cx="8458200" cy="2308324"/>
          </a:xfrm>
          <a:prstGeom prst="rect">
            <a:avLst/>
          </a:prstGeom>
        </p:spPr>
        <p:txBody>
          <a:bodyPr wrap="square">
            <a:spAutoFit/>
          </a:bodyPr>
          <a:lstStyle/>
          <a:p>
            <a:r>
              <a:rPr lang="en-US" sz="2400" b="1">
                <a:latin typeface="Arial" pitchFamily="34" charset="0"/>
                <a:cs typeface="Arial" pitchFamily="34" charset="0"/>
              </a:rPr>
              <a:t>III.Quy trình thực hành</a:t>
            </a:r>
          </a:p>
          <a:p>
            <a:r>
              <a:rPr lang="en-US" sz="2400" b="1">
                <a:latin typeface="Arial" pitchFamily="34" charset="0"/>
                <a:cs typeface="Arial" pitchFamily="34" charset="0"/>
              </a:rPr>
              <a:t>- Bước 1: Chọn cành giâm</a:t>
            </a:r>
          </a:p>
          <a:p>
            <a:r>
              <a:rPr lang="en-US" sz="2400" b="1">
                <a:latin typeface="Arial" pitchFamily="34" charset="0"/>
                <a:cs typeface="Arial" pitchFamily="34" charset="0"/>
              </a:rPr>
              <a:t>- Bước 2: Cắt cành giâm</a:t>
            </a:r>
          </a:p>
          <a:p>
            <a:r>
              <a:rPr lang="en-US" sz="2400" b="1">
                <a:latin typeface="Arial" pitchFamily="34" charset="0"/>
                <a:cs typeface="Arial" pitchFamily="34" charset="0"/>
              </a:rPr>
              <a:t>- Bước 3: Xử lý cành giâm</a:t>
            </a:r>
          </a:p>
          <a:p>
            <a:r>
              <a:rPr lang="en-US" sz="2400" b="1">
                <a:latin typeface="Arial" pitchFamily="34" charset="0"/>
                <a:cs typeface="Arial" pitchFamily="34" charset="0"/>
              </a:rPr>
              <a:t>- Bước 4. Cắm cành giâm</a:t>
            </a:r>
          </a:p>
          <a:p>
            <a:r>
              <a:rPr lang="en-US" sz="2400" b="1">
                <a:latin typeface="Arial" pitchFamily="34" charset="0"/>
                <a:cs typeface="Arial" pitchFamily="34" charset="0"/>
              </a:rPr>
              <a:t>- Bước 5. Chăm sóc cành giâm</a:t>
            </a:r>
          </a:p>
        </p:txBody>
      </p:sp>
      <p:sp>
        <p:nvSpPr>
          <p:cNvPr id="9" name="Rectangle 8"/>
          <p:cNvSpPr/>
          <p:nvPr/>
        </p:nvSpPr>
        <p:spPr>
          <a:xfrm>
            <a:off x="228600" y="214132"/>
            <a:ext cx="8382000" cy="461665"/>
          </a:xfrm>
          <a:prstGeom prst="rect">
            <a:avLst/>
          </a:prstGeom>
        </p:spPr>
        <p:txBody>
          <a:bodyPr wrap="square">
            <a:spAutoFit/>
          </a:bodyPr>
          <a:lstStyle/>
          <a:p>
            <a:pPr algn="ctr"/>
            <a:r>
              <a:rPr lang="en-US" sz="2400" b="1">
                <a:solidFill>
                  <a:srgbClr val="FF0000"/>
                </a:solidFill>
                <a:latin typeface="Arial" pitchFamily="34" charset="0"/>
                <a:cs typeface="Arial" pitchFamily="34" charset="0"/>
              </a:rPr>
              <a:t>TIẾT 8. BÀI 3. NHÂN GIỐNG CÂY TRỒNG(TIẾP)</a:t>
            </a:r>
            <a:endParaRPr lang="en-US" sz="240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2004844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wipe(down)">
                                      <p:cBhvr>
                                        <p:cTn id="10" dur="500"/>
                                        <p:tgtEl>
                                          <p:spTgt spid="4">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wipe(down)">
                                      <p:cBhvr>
                                        <p:cTn id="13" dur="500"/>
                                        <p:tgtEl>
                                          <p:spTgt spid="4">
                                            <p:txEl>
                                              <p:pRg st="2" end="2"/>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wipe(down)">
                                      <p:cBhvr>
                                        <p:cTn id="16" dur="500"/>
                                        <p:tgtEl>
                                          <p:spTgt spid="4">
                                            <p:txEl>
                                              <p:pRg st="3" end="3"/>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wipe(down)">
                                      <p:cBhvr>
                                        <p:cTn id="19" dur="500"/>
                                        <p:tgtEl>
                                          <p:spTgt spid="4">
                                            <p:txEl>
                                              <p:pRg st="4" end="4"/>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wipe(down)">
                                      <p:cBhvr>
                                        <p:cTn id="2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63471" y="1109318"/>
            <a:ext cx="6294529" cy="461665"/>
          </a:xfrm>
          <a:prstGeom prst="rect">
            <a:avLst/>
          </a:prstGeom>
        </p:spPr>
        <p:txBody>
          <a:bodyPr wrap="square">
            <a:spAutoFit/>
          </a:bodyPr>
          <a:lstStyle/>
          <a:p>
            <a:r>
              <a:rPr lang="vi-VN" sz="2400" b="1"/>
              <a:t>Tiêu chí đánh giá quy trình thực hành</a:t>
            </a:r>
            <a:endParaRPr lang="en-US" sz="2400" b="1"/>
          </a:p>
        </p:txBody>
      </p:sp>
      <p:graphicFrame>
        <p:nvGraphicFramePr>
          <p:cNvPr id="6" name="Table 5"/>
          <p:cNvGraphicFramePr>
            <a:graphicFrameLocks noGrp="1"/>
          </p:cNvGraphicFramePr>
          <p:nvPr>
            <p:extLst>
              <p:ext uri="{D42A27DB-BD31-4B8C-83A1-F6EECF244321}">
                <p14:modId xmlns:p14="http://schemas.microsoft.com/office/powerpoint/2010/main" val="1427196322"/>
              </p:ext>
            </p:extLst>
          </p:nvPr>
        </p:nvGraphicFramePr>
        <p:xfrm>
          <a:off x="723900" y="1752600"/>
          <a:ext cx="7391400" cy="2560320"/>
        </p:xfrm>
        <a:graphic>
          <a:graphicData uri="http://schemas.openxmlformats.org/drawingml/2006/table">
            <a:tbl>
              <a:tblPr firstRow="1" firstCol="1" bandRow="1">
                <a:tableStyleId>{5C22544A-7EE6-4342-B048-85BDC9FD1C3A}</a:tableStyleId>
              </a:tblPr>
              <a:tblGrid>
                <a:gridCol w="750331">
                  <a:extLst>
                    <a:ext uri="{9D8B030D-6E8A-4147-A177-3AD203B41FA5}">
                      <a16:colId xmlns:a16="http://schemas.microsoft.com/office/drawing/2014/main" val="20000"/>
                    </a:ext>
                  </a:extLst>
                </a:gridCol>
                <a:gridCol w="3324265">
                  <a:extLst>
                    <a:ext uri="{9D8B030D-6E8A-4147-A177-3AD203B41FA5}">
                      <a16:colId xmlns:a16="http://schemas.microsoft.com/office/drawing/2014/main" val="20001"/>
                    </a:ext>
                  </a:extLst>
                </a:gridCol>
                <a:gridCol w="1806550">
                  <a:extLst>
                    <a:ext uri="{9D8B030D-6E8A-4147-A177-3AD203B41FA5}">
                      <a16:colId xmlns:a16="http://schemas.microsoft.com/office/drawing/2014/main" val="20002"/>
                    </a:ext>
                  </a:extLst>
                </a:gridCol>
                <a:gridCol w="1510254">
                  <a:extLst>
                    <a:ext uri="{9D8B030D-6E8A-4147-A177-3AD203B41FA5}">
                      <a16:colId xmlns:a16="http://schemas.microsoft.com/office/drawing/2014/main" val="20003"/>
                    </a:ext>
                  </a:extLst>
                </a:gridCol>
              </a:tblGrid>
              <a:tr h="0">
                <a:tc>
                  <a:txBody>
                    <a:bodyPr/>
                    <a:lstStyle/>
                    <a:p>
                      <a:pPr algn="ctr">
                        <a:spcAft>
                          <a:spcPts val="0"/>
                        </a:spcAft>
                      </a:pPr>
                      <a:r>
                        <a:rPr lang="en-US" sz="2400">
                          <a:effectLst/>
                          <a:latin typeface="Arial" pitchFamily="34" charset="0"/>
                          <a:cs typeface="Arial" pitchFamily="34" charset="0"/>
                        </a:rPr>
                        <a:t>STT</a:t>
                      </a:r>
                      <a:endParaRPr lang="en-US" sz="2400">
                        <a:effectLst/>
                        <a:latin typeface="Arial" pitchFamily="34" charset="0"/>
                        <a:ea typeface="Times New Roman"/>
                        <a:cs typeface="Arial" pitchFamily="34" charset="0"/>
                      </a:endParaRPr>
                    </a:p>
                  </a:txBody>
                  <a:tcPr marL="68580" marR="68580" marT="0" marB="0"/>
                </a:tc>
                <a:tc>
                  <a:txBody>
                    <a:bodyPr/>
                    <a:lstStyle/>
                    <a:p>
                      <a:pPr algn="ctr">
                        <a:spcAft>
                          <a:spcPts val="0"/>
                        </a:spcAft>
                      </a:pPr>
                      <a:r>
                        <a:rPr lang="en-US" sz="2400">
                          <a:effectLst/>
                          <a:latin typeface="Arial" pitchFamily="34" charset="0"/>
                          <a:cs typeface="Arial" pitchFamily="34" charset="0"/>
                        </a:rPr>
                        <a:t>Các bước thực hiện</a:t>
                      </a:r>
                      <a:endParaRPr lang="en-US" sz="2400">
                        <a:effectLst/>
                        <a:latin typeface="Arial" pitchFamily="34" charset="0"/>
                        <a:ea typeface="Times New Roman"/>
                        <a:cs typeface="Arial" pitchFamily="34" charset="0"/>
                      </a:endParaRPr>
                    </a:p>
                  </a:txBody>
                  <a:tcPr marL="68580" marR="68580" marT="0" marB="0"/>
                </a:tc>
                <a:tc>
                  <a:txBody>
                    <a:bodyPr/>
                    <a:lstStyle/>
                    <a:p>
                      <a:pPr algn="ctr">
                        <a:spcAft>
                          <a:spcPts val="0"/>
                        </a:spcAft>
                      </a:pPr>
                      <a:r>
                        <a:rPr lang="en-US" sz="2400">
                          <a:effectLst/>
                          <a:latin typeface="Arial" pitchFamily="34" charset="0"/>
                          <a:cs typeface="Arial" pitchFamily="34" charset="0"/>
                        </a:rPr>
                        <a:t>Có</a:t>
                      </a:r>
                      <a:endParaRPr lang="en-US" sz="2400">
                        <a:effectLst/>
                        <a:latin typeface="Arial" pitchFamily="34" charset="0"/>
                        <a:ea typeface="Times New Roman"/>
                        <a:cs typeface="Arial" pitchFamily="34" charset="0"/>
                      </a:endParaRPr>
                    </a:p>
                  </a:txBody>
                  <a:tcPr marL="68580" marR="68580" marT="0" marB="0"/>
                </a:tc>
                <a:tc>
                  <a:txBody>
                    <a:bodyPr/>
                    <a:lstStyle/>
                    <a:p>
                      <a:pPr algn="ctr">
                        <a:spcAft>
                          <a:spcPts val="0"/>
                        </a:spcAft>
                      </a:pPr>
                      <a:r>
                        <a:rPr lang="en-US" sz="2400">
                          <a:effectLst/>
                          <a:latin typeface="Arial" pitchFamily="34" charset="0"/>
                          <a:cs typeface="Arial" pitchFamily="34" charset="0"/>
                        </a:rPr>
                        <a:t>Không</a:t>
                      </a:r>
                      <a:endParaRPr lang="en-US" sz="2400">
                        <a:effectLst/>
                        <a:latin typeface="Arial" pitchFamily="34" charset="0"/>
                        <a:ea typeface="Times New Roman"/>
                        <a:cs typeface="Arial" pitchFamily="34" charset="0"/>
                      </a:endParaRPr>
                    </a:p>
                  </a:txBody>
                  <a:tcPr marL="68580" marR="68580" marT="0" marB="0"/>
                </a:tc>
                <a:extLst>
                  <a:ext uri="{0D108BD9-81ED-4DB2-BD59-A6C34878D82A}">
                    <a16:rowId xmlns:a16="http://schemas.microsoft.com/office/drawing/2014/main" val="10000"/>
                  </a:ext>
                </a:extLst>
              </a:tr>
              <a:tr h="0">
                <a:tc>
                  <a:txBody>
                    <a:bodyPr/>
                    <a:lstStyle/>
                    <a:p>
                      <a:pPr>
                        <a:spcAft>
                          <a:spcPts val="0"/>
                        </a:spcAft>
                      </a:pPr>
                      <a:r>
                        <a:rPr lang="en-US" sz="2400">
                          <a:effectLst/>
                          <a:latin typeface="Arial" pitchFamily="34" charset="0"/>
                          <a:cs typeface="Arial" pitchFamily="34" charset="0"/>
                        </a:rPr>
                        <a:t>1</a:t>
                      </a:r>
                      <a:endParaRPr lang="en-US" sz="24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400">
                          <a:effectLst/>
                          <a:latin typeface="Arial" pitchFamily="34" charset="0"/>
                          <a:cs typeface="Arial" pitchFamily="34" charset="0"/>
                        </a:rPr>
                        <a:t>Chuẩn bị đất và chậu trồng rau muống</a:t>
                      </a:r>
                      <a:endParaRPr lang="en-US" sz="24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400">
                          <a:effectLst/>
                          <a:latin typeface="Arial" pitchFamily="34" charset="0"/>
                          <a:cs typeface="Arial" pitchFamily="34" charset="0"/>
                        </a:rPr>
                        <a:t> </a:t>
                      </a:r>
                      <a:endParaRPr lang="en-US" sz="24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400">
                          <a:effectLst/>
                          <a:latin typeface="Arial" pitchFamily="34" charset="0"/>
                          <a:cs typeface="Arial" pitchFamily="34" charset="0"/>
                        </a:rPr>
                        <a:t> </a:t>
                      </a:r>
                      <a:endParaRPr lang="en-US" sz="2400">
                        <a:effectLst/>
                        <a:latin typeface="Arial" pitchFamily="34" charset="0"/>
                        <a:ea typeface="Times New Roman"/>
                        <a:cs typeface="Arial" pitchFamily="34" charset="0"/>
                      </a:endParaRPr>
                    </a:p>
                  </a:txBody>
                  <a:tcPr marL="68580" marR="68580" marT="0" marB="0"/>
                </a:tc>
                <a:extLst>
                  <a:ext uri="{0D108BD9-81ED-4DB2-BD59-A6C34878D82A}">
                    <a16:rowId xmlns:a16="http://schemas.microsoft.com/office/drawing/2014/main" val="10001"/>
                  </a:ext>
                </a:extLst>
              </a:tr>
              <a:tr h="0">
                <a:tc>
                  <a:txBody>
                    <a:bodyPr/>
                    <a:lstStyle/>
                    <a:p>
                      <a:pPr>
                        <a:spcAft>
                          <a:spcPts val="0"/>
                        </a:spcAft>
                      </a:pPr>
                      <a:r>
                        <a:rPr lang="en-US" sz="2400">
                          <a:effectLst/>
                          <a:latin typeface="Arial" pitchFamily="34" charset="0"/>
                          <a:cs typeface="Arial" pitchFamily="34" charset="0"/>
                        </a:rPr>
                        <a:t>2</a:t>
                      </a:r>
                      <a:endParaRPr lang="en-US" sz="24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400">
                          <a:effectLst/>
                          <a:latin typeface="Arial" pitchFamily="34" charset="0"/>
                          <a:cs typeface="Arial" pitchFamily="34" charset="0"/>
                        </a:rPr>
                        <a:t>Chuẩn bị cành giâm</a:t>
                      </a:r>
                      <a:endParaRPr lang="en-US" sz="24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400">
                          <a:effectLst/>
                          <a:latin typeface="Arial" pitchFamily="34" charset="0"/>
                          <a:cs typeface="Arial" pitchFamily="34" charset="0"/>
                        </a:rPr>
                        <a:t> </a:t>
                      </a:r>
                      <a:endParaRPr lang="en-US" sz="24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400">
                          <a:effectLst/>
                          <a:latin typeface="Arial" pitchFamily="34" charset="0"/>
                          <a:cs typeface="Arial" pitchFamily="34" charset="0"/>
                        </a:rPr>
                        <a:t> </a:t>
                      </a:r>
                      <a:endParaRPr lang="en-US" sz="2400">
                        <a:effectLst/>
                        <a:latin typeface="Arial" pitchFamily="34" charset="0"/>
                        <a:ea typeface="Times New Roman"/>
                        <a:cs typeface="Arial" pitchFamily="34" charset="0"/>
                      </a:endParaRPr>
                    </a:p>
                  </a:txBody>
                  <a:tcPr marL="68580" marR="68580" marT="0" marB="0"/>
                </a:tc>
                <a:extLst>
                  <a:ext uri="{0D108BD9-81ED-4DB2-BD59-A6C34878D82A}">
                    <a16:rowId xmlns:a16="http://schemas.microsoft.com/office/drawing/2014/main" val="10002"/>
                  </a:ext>
                </a:extLst>
              </a:tr>
              <a:tr h="0">
                <a:tc>
                  <a:txBody>
                    <a:bodyPr/>
                    <a:lstStyle/>
                    <a:p>
                      <a:pPr>
                        <a:spcAft>
                          <a:spcPts val="0"/>
                        </a:spcAft>
                      </a:pPr>
                      <a:r>
                        <a:rPr lang="en-US" sz="2400">
                          <a:effectLst/>
                          <a:latin typeface="Arial" pitchFamily="34" charset="0"/>
                          <a:cs typeface="Arial" pitchFamily="34" charset="0"/>
                        </a:rPr>
                        <a:t>3</a:t>
                      </a:r>
                      <a:endParaRPr lang="en-US" sz="24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400">
                          <a:effectLst/>
                          <a:latin typeface="Arial" pitchFamily="34" charset="0"/>
                          <a:cs typeface="Arial" pitchFamily="34" charset="0"/>
                        </a:rPr>
                        <a:t>Giâm cành vào giá thể</a:t>
                      </a:r>
                      <a:endParaRPr lang="en-US" sz="24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400">
                          <a:effectLst/>
                          <a:latin typeface="Arial" pitchFamily="34" charset="0"/>
                          <a:cs typeface="Arial" pitchFamily="34" charset="0"/>
                        </a:rPr>
                        <a:t> </a:t>
                      </a:r>
                      <a:endParaRPr lang="en-US" sz="24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400">
                          <a:effectLst/>
                          <a:latin typeface="Arial" pitchFamily="34" charset="0"/>
                          <a:cs typeface="Arial" pitchFamily="34" charset="0"/>
                        </a:rPr>
                        <a:t> </a:t>
                      </a:r>
                      <a:endParaRPr lang="en-US" sz="2400">
                        <a:effectLst/>
                        <a:latin typeface="Arial" pitchFamily="34" charset="0"/>
                        <a:ea typeface="Times New Roman"/>
                        <a:cs typeface="Arial" pitchFamily="34" charset="0"/>
                      </a:endParaRPr>
                    </a:p>
                  </a:txBody>
                  <a:tcPr marL="68580" marR="68580" marT="0" marB="0"/>
                </a:tc>
                <a:extLst>
                  <a:ext uri="{0D108BD9-81ED-4DB2-BD59-A6C34878D82A}">
                    <a16:rowId xmlns:a16="http://schemas.microsoft.com/office/drawing/2014/main" val="10003"/>
                  </a:ext>
                </a:extLst>
              </a:tr>
              <a:tr h="0">
                <a:tc>
                  <a:txBody>
                    <a:bodyPr/>
                    <a:lstStyle/>
                    <a:p>
                      <a:pPr>
                        <a:spcAft>
                          <a:spcPts val="0"/>
                        </a:spcAft>
                      </a:pPr>
                      <a:r>
                        <a:rPr lang="en-US" sz="2400">
                          <a:effectLst/>
                          <a:latin typeface="Arial" pitchFamily="34" charset="0"/>
                          <a:cs typeface="Arial" pitchFamily="34" charset="0"/>
                        </a:rPr>
                        <a:t>4</a:t>
                      </a:r>
                      <a:endParaRPr lang="en-US" sz="24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400">
                          <a:effectLst/>
                          <a:latin typeface="Arial" pitchFamily="34" charset="0"/>
                          <a:cs typeface="Arial" pitchFamily="34" charset="0"/>
                        </a:rPr>
                        <a:t>Giâm cành vào giá thể</a:t>
                      </a:r>
                      <a:endParaRPr lang="en-US" sz="24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400">
                          <a:effectLst/>
                          <a:latin typeface="Arial" pitchFamily="34" charset="0"/>
                          <a:cs typeface="Arial" pitchFamily="34" charset="0"/>
                        </a:rPr>
                        <a:t> </a:t>
                      </a:r>
                      <a:endParaRPr lang="en-US" sz="24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400">
                          <a:effectLst/>
                          <a:latin typeface="Arial" pitchFamily="34" charset="0"/>
                          <a:cs typeface="Arial" pitchFamily="34" charset="0"/>
                        </a:rPr>
                        <a:t> </a:t>
                      </a:r>
                      <a:endParaRPr lang="en-US" sz="2400">
                        <a:effectLst/>
                        <a:latin typeface="Arial" pitchFamily="34" charset="0"/>
                        <a:ea typeface="Times New Roman"/>
                        <a:cs typeface="Arial" pitchFamily="34" charset="0"/>
                      </a:endParaRPr>
                    </a:p>
                  </a:txBody>
                  <a:tcPr marL="68580" marR="68580" marT="0" marB="0"/>
                </a:tc>
                <a:extLst>
                  <a:ext uri="{0D108BD9-81ED-4DB2-BD59-A6C34878D82A}">
                    <a16:rowId xmlns:a16="http://schemas.microsoft.com/office/drawing/2014/main" val="10004"/>
                  </a:ext>
                </a:extLst>
              </a:tr>
              <a:tr h="0">
                <a:tc>
                  <a:txBody>
                    <a:bodyPr/>
                    <a:lstStyle/>
                    <a:p>
                      <a:pPr>
                        <a:spcAft>
                          <a:spcPts val="0"/>
                        </a:spcAft>
                      </a:pPr>
                      <a:r>
                        <a:rPr lang="en-US" sz="2400">
                          <a:effectLst/>
                          <a:latin typeface="Arial" pitchFamily="34" charset="0"/>
                          <a:cs typeface="Arial" pitchFamily="34" charset="0"/>
                        </a:rPr>
                        <a:t>5</a:t>
                      </a:r>
                      <a:endParaRPr lang="en-US" sz="24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400">
                          <a:effectLst/>
                          <a:latin typeface="Arial" pitchFamily="34" charset="0"/>
                          <a:cs typeface="Arial" pitchFamily="34" charset="0"/>
                        </a:rPr>
                        <a:t>Chăm sóc cành giâm</a:t>
                      </a:r>
                      <a:endParaRPr lang="en-US" sz="24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400">
                          <a:effectLst/>
                          <a:latin typeface="Arial" pitchFamily="34" charset="0"/>
                          <a:cs typeface="Arial" pitchFamily="34" charset="0"/>
                        </a:rPr>
                        <a:t> </a:t>
                      </a:r>
                      <a:endParaRPr lang="en-US" sz="2400">
                        <a:effectLst/>
                        <a:latin typeface="Arial" pitchFamily="34" charset="0"/>
                        <a:ea typeface="Times New Roman"/>
                        <a:cs typeface="Arial" pitchFamily="34" charset="0"/>
                      </a:endParaRPr>
                    </a:p>
                  </a:txBody>
                  <a:tcPr marL="68580" marR="68580" marT="0" marB="0"/>
                </a:tc>
                <a:tc>
                  <a:txBody>
                    <a:bodyPr/>
                    <a:lstStyle/>
                    <a:p>
                      <a:pPr>
                        <a:spcAft>
                          <a:spcPts val="0"/>
                        </a:spcAft>
                      </a:pPr>
                      <a:r>
                        <a:rPr lang="en-US" sz="2400">
                          <a:effectLst/>
                          <a:latin typeface="Arial" pitchFamily="34" charset="0"/>
                          <a:cs typeface="Arial" pitchFamily="34" charset="0"/>
                        </a:rPr>
                        <a:t> </a:t>
                      </a:r>
                      <a:endParaRPr lang="en-US" sz="2400">
                        <a:effectLst/>
                        <a:latin typeface="Arial" pitchFamily="34" charset="0"/>
                        <a:ea typeface="Times New Roman"/>
                        <a:cs typeface="Arial" pitchFamily="34" charset="0"/>
                      </a:endParaRPr>
                    </a:p>
                  </a:txBody>
                  <a:tcPr marL="68580" marR="68580" marT="0" marB="0"/>
                </a:tc>
                <a:extLst>
                  <a:ext uri="{0D108BD9-81ED-4DB2-BD59-A6C34878D82A}">
                    <a16:rowId xmlns:a16="http://schemas.microsoft.com/office/drawing/2014/main" val="10005"/>
                  </a:ext>
                </a:extLst>
              </a:tr>
            </a:tbl>
          </a:graphicData>
        </a:graphic>
      </p:graphicFrame>
      <p:sp>
        <p:nvSpPr>
          <p:cNvPr id="7" name="Rectangle 6"/>
          <p:cNvSpPr/>
          <p:nvPr/>
        </p:nvSpPr>
        <p:spPr>
          <a:xfrm>
            <a:off x="381000" y="457200"/>
            <a:ext cx="8382000" cy="461665"/>
          </a:xfrm>
          <a:prstGeom prst="rect">
            <a:avLst/>
          </a:prstGeom>
        </p:spPr>
        <p:txBody>
          <a:bodyPr wrap="square">
            <a:spAutoFit/>
          </a:bodyPr>
          <a:lstStyle/>
          <a:p>
            <a:pPr algn="ctr"/>
            <a:r>
              <a:rPr lang="en-US" sz="2400" b="1">
                <a:solidFill>
                  <a:srgbClr val="FF0000"/>
                </a:solidFill>
                <a:latin typeface="Arial" pitchFamily="34" charset="0"/>
                <a:cs typeface="Arial" pitchFamily="34" charset="0"/>
              </a:rPr>
              <a:t>TIẾT 8. BÀI 3. NHÂN GIỐNG CÂY TRỒNG(TIẾP)</a:t>
            </a:r>
            <a:endParaRPr lang="en-US" sz="240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2602167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TotalTime>
  <Words>723</Words>
  <Application>Microsoft Office PowerPoint</Application>
  <PresentationFormat>On-screen Show (4:3)</PresentationFormat>
  <Paragraphs>113</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LUYỆN TẬP</vt:lpstr>
      <vt:lpstr>LUYỆN TẬP</vt:lpstr>
      <vt:lpstr>CỦNG CỐ</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Admin</cp:lastModifiedBy>
  <cp:revision>20</cp:revision>
  <dcterms:created xsi:type="dcterms:W3CDTF">2022-07-15T07:39:46Z</dcterms:created>
  <dcterms:modified xsi:type="dcterms:W3CDTF">2025-03-18T01:35:16Z</dcterms:modified>
</cp:coreProperties>
</file>