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3" r:id="rId6"/>
    <p:sldId id="258" r:id="rId7"/>
    <p:sldId id="284" r:id="rId8"/>
    <p:sldId id="285" r:id="rId9"/>
    <p:sldId id="277" r:id="rId10"/>
    <p:sldId id="278" r:id="rId11"/>
    <p:sldId id="268" r:id="rId12"/>
    <p:sldId id="27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35D361-C83D-4B21-B9BA-39D5EC9F62A9}" type="datetimeFigureOut">
              <a:rPr lang="en-US" smtClean="0"/>
              <a:t>18/3/2025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165837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35D361-C83D-4B21-B9BA-39D5EC9F62A9}" type="datetimeFigureOut">
              <a:rPr lang="en-US" smtClean="0"/>
              <a:t>18/3/2025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56389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35D361-C83D-4B21-B9BA-39D5EC9F62A9}" type="datetimeFigureOut">
              <a:rPr lang="en-US" smtClean="0"/>
              <a:t>18/3/2025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134136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35D361-C83D-4B21-B9BA-39D5EC9F62A9}" type="datetimeFigureOut">
              <a:rPr lang="en-US" smtClean="0"/>
              <a:t>18/3/2025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5927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35D361-C83D-4B21-B9BA-39D5EC9F62A9}" type="datetimeFigureOut">
              <a:rPr lang="en-US" smtClean="0"/>
              <a:t>18/3/2025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272999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35D361-C83D-4B21-B9BA-39D5EC9F62A9}" type="datetimeFigureOut">
              <a:rPr lang="en-US" smtClean="0"/>
              <a:t>18/3/2025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420425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35D361-C83D-4B21-B9BA-39D5EC9F62A9}" type="datetimeFigureOut">
              <a:rPr lang="en-US" smtClean="0"/>
              <a:t>18/3/2025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421525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35D361-C83D-4B21-B9BA-39D5EC9F62A9}" type="datetimeFigureOut">
              <a:rPr lang="en-US" smtClean="0"/>
              <a:t>18/3/2025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72922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5D361-C83D-4B21-B9BA-39D5EC9F62A9}" type="datetimeFigureOut">
              <a:rPr lang="en-US" smtClean="0"/>
              <a:t>18/3/2025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57259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t>18/3/2025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2283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t>18/3/2025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226177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5D361-C83D-4B21-B9BA-39D5EC9F62A9}" type="datetimeFigureOut">
              <a:rPr lang="en-US" smtClean="0"/>
              <a:t>18/3/2025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D9DFE-99BD-466A-B255-FBBCDD4D466E}" type="slidenum">
              <a:rPr lang="en-US" smtClean="0"/>
              <a:t>‹#›</a:t>
            </a:fld>
            <a:endParaRPr lang="en-US"/>
          </a:p>
        </p:txBody>
      </p:sp>
    </p:spTree>
    <p:extLst>
      <p:ext uri="{BB962C8B-B14F-4D97-AF65-F5344CB8AC3E}">
        <p14:creationId xmlns:p14="http://schemas.microsoft.com/office/powerpoint/2010/main" val="134224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382000" cy="461665"/>
          </a:xfrm>
          <a:prstGeom prst="rect">
            <a:avLst/>
          </a:prstGeom>
        </p:spPr>
        <p:txBody>
          <a:bodyPr wrap="square">
            <a:spAutoFit/>
          </a:bodyPr>
          <a:lstStyle/>
          <a:p>
            <a:pPr algn="ctr"/>
            <a:r>
              <a:rPr lang="en-US" sz="2400" b="1" dirty="0">
                <a:solidFill>
                  <a:srgbClr val="FF0000"/>
                </a:solidFill>
                <a:latin typeface="Arial" pitchFamily="34" charset="0"/>
                <a:cs typeface="Arial" pitchFamily="34" charset="0"/>
              </a:rPr>
              <a:t>BÀI 3. NHÂN GIỐNG BẰNG PHƯƠNG PHÁP GIÂM CÀNH</a:t>
            </a:r>
            <a:endParaRPr lang="en-US" sz="2400" dirty="0">
              <a:solidFill>
                <a:srgbClr val="FF0000"/>
              </a:solidFill>
              <a:latin typeface="Arial" pitchFamily="34" charset="0"/>
              <a:cs typeface="Arial" pitchFamily="34" charset="0"/>
            </a:endParaRPr>
          </a:p>
        </p:txBody>
      </p:sp>
      <p:pic>
        <p:nvPicPr>
          <p:cNvPr id="2" name="Picture 2" descr="C:\Users\USER\Desktop\200ff70d49066715b71e2b1a390228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59596"/>
            <a:ext cx="8610600" cy="5569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60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3471" y="1042748"/>
            <a:ext cx="6294529" cy="461665"/>
          </a:xfrm>
          <a:prstGeom prst="rect">
            <a:avLst/>
          </a:prstGeom>
        </p:spPr>
        <p:txBody>
          <a:bodyPr wrap="square">
            <a:spAutoFit/>
          </a:bodyPr>
          <a:lstStyle/>
          <a:p>
            <a:r>
              <a:rPr lang="en-US" sz="2400" b="1" i="1"/>
              <a:t>Tiêu chí đánh giá sản phẩm thực hành</a:t>
            </a:r>
            <a:endParaRPr lang="en-US" sz="2400" b="1"/>
          </a:p>
        </p:txBody>
      </p:sp>
      <p:graphicFrame>
        <p:nvGraphicFramePr>
          <p:cNvPr id="2" name="Table 1"/>
          <p:cNvGraphicFramePr>
            <a:graphicFrameLocks noGrp="1"/>
          </p:cNvGraphicFramePr>
          <p:nvPr>
            <p:extLst>
              <p:ext uri="{D42A27DB-BD31-4B8C-83A1-F6EECF244321}">
                <p14:modId xmlns:p14="http://schemas.microsoft.com/office/powerpoint/2010/main" val="438395572"/>
              </p:ext>
            </p:extLst>
          </p:nvPr>
        </p:nvGraphicFramePr>
        <p:xfrm>
          <a:off x="228601" y="1502484"/>
          <a:ext cx="8345346" cy="5181600"/>
        </p:xfrm>
        <a:graphic>
          <a:graphicData uri="http://schemas.openxmlformats.org/drawingml/2006/table">
            <a:tbl>
              <a:tblPr firstRow="1" firstCol="1" bandRow="1">
                <a:tableStyleId>{5C22544A-7EE6-4342-B048-85BDC9FD1C3A}</a:tableStyleId>
              </a:tblPr>
              <a:tblGrid>
                <a:gridCol w="659368">
                  <a:extLst>
                    <a:ext uri="{9D8B030D-6E8A-4147-A177-3AD203B41FA5}">
                      <a16:colId xmlns:a16="http://schemas.microsoft.com/office/drawing/2014/main" val="20000"/>
                    </a:ext>
                  </a:extLst>
                </a:gridCol>
                <a:gridCol w="4823242">
                  <a:extLst>
                    <a:ext uri="{9D8B030D-6E8A-4147-A177-3AD203B41FA5}">
                      <a16:colId xmlns:a16="http://schemas.microsoft.com/office/drawing/2014/main" val="20001"/>
                    </a:ext>
                  </a:extLst>
                </a:gridCol>
                <a:gridCol w="831836">
                  <a:extLst>
                    <a:ext uri="{9D8B030D-6E8A-4147-A177-3AD203B41FA5}">
                      <a16:colId xmlns:a16="http://schemas.microsoft.com/office/drawing/2014/main" val="20002"/>
                    </a:ext>
                  </a:extLst>
                </a:gridCol>
                <a:gridCol w="1337508">
                  <a:extLst>
                    <a:ext uri="{9D8B030D-6E8A-4147-A177-3AD203B41FA5}">
                      <a16:colId xmlns:a16="http://schemas.microsoft.com/office/drawing/2014/main" val="20003"/>
                    </a:ext>
                  </a:extLst>
                </a:gridCol>
                <a:gridCol w="693392">
                  <a:extLst>
                    <a:ext uri="{9D8B030D-6E8A-4147-A177-3AD203B41FA5}">
                      <a16:colId xmlns:a16="http://schemas.microsoft.com/office/drawing/2014/main" val="20004"/>
                    </a:ext>
                  </a:extLst>
                </a:gridCol>
              </a:tblGrid>
              <a:tr h="0">
                <a:tc>
                  <a:txBody>
                    <a:bodyPr/>
                    <a:lstStyle/>
                    <a:p>
                      <a:pPr algn="ctr">
                        <a:spcAft>
                          <a:spcPts val="0"/>
                        </a:spcAft>
                      </a:pPr>
                      <a:r>
                        <a:rPr lang="en-US" sz="2000">
                          <a:effectLst/>
                          <a:latin typeface="Arial" pitchFamily="34" charset="0"/>
                          <a:cs typeface="Arial" pitchFamily="34" charset="0"/>
                        </a:rPr>
                        <a:t>TT</a:t>
                      </a:r>
                      <a:endParaRPr lang="en-US" sz="20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000">
                          <a:effectLst/>
                          <a:latin typeface="Arial" pitchFamily="34" charset="0"/>
                          <a:cs typeface="Arial" pitchFamily="34" charset="0"/>
                        </a:rPr>
                        <a:t>Tiêu chí đánh giá sản phẩm</a:t>
                      </a:r>
                      <a:endParaRPr lang="en-US" sz="20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000">
                          <a:effectLst/>
                          <a:latin typeface="Arial" pitchFamily="34" charset="0"/>
                          <a:cs typeface="Arial" pitchFamily="34" charset="0"/>
                        </a:rPr>
                        <a:t>Có</a:t>
                      </a:r>
                      <a:endParaRPr lang="en-US" sz="20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000">
                          <a:effectLst/>
                          <a:latin typeface="Arial" pitchFamily="34" charset="0"/>
                          <a:cs typeface="Arial" pitchFamily="34" charset="0"/>
                        </a:rPr>
                        <a:t>Không</a:t>
                      </a:r>
                      <a:endParaRPr lang="en-US" sz="20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000">
                          <a:effectLst/>
                          <a:latin typeface="Arial" pitchFamily="34" charset="0"/>
                          <a:cs typeface="Arial" pitchFamily="34" charset="0"/>
                        </a:rPr>
                        <a:t>Ghi chú</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0">
                <a:tc>
                  <a:txBody>
                    <a:bodyPr/>
                    <a:lstStyle/>
                    <a:p>
                      <a:pPr>
                        <a:spcAft>
                          <a:spcPts val="0"/>
                        </a:spcAft>
                      </a:pPr>
                      <a:r>
                        <a:rPr lang="en-US" sz="2000">
                          <a:effectLst/>
                          <a:latin typeface="Arial" pitchFamily="34" charset="0"/>
                          <a:cs typeface="Arial" pitchFamily="34" charset="0"/>
                        </a:rPr>
                        <a:t>1</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Thành phần dinh dưỡng của đất phù hợp, cân đối với cây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r h="0">
                <a:tc>
                  <a:txBody>
                    <a:bodyPr/>
                    <a:lstStyle/>
                    <a:p>
                      <a:pPr>
                        <a:spcAft>
                          <a:spcPts val="0"/>
                        </a:spcAft>
                      </a:pPr>
                      <a:r>
                        <a:rPr lang="en-US" sz="2000">
                          <a:effectLst/>
                          <a:latin typeface="Arial" pitchFamily="34" charset="0"/>
                          <a:cs typeface="Arial" pitchFamily="34" charset="0"/>
                        </a:rPr>
                        <a:t>2</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Lượng đất vừa đủ</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2"/>
                  </a:ext>
                </a:extLst>
              </a:tr>
              <a:tr h="0">
                <a:tc>
                  <a:txBody>
                    <a:bodyPr/>
                    <a:lstStyle/>
                    <a:p>
                      <a:pPr>
                        <a:spcAft>
                          <a:spcPts val="0"/>
                        </a:spcAft>
                      </a:pPr>
                      <a:r>
                        <a:rPr lang="en-US" sz="2000">
                          <a:effectLst/>
                          <a:latin typeface="Arial" pitchFamily="34" charset="0"/>
                          <a:cs typeface="Arial" pitchFamily="34" charset="0"/>
                        </a:rPr>
                        <a:t>3</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Cành giâm không quá già, quá non. Đủ số lượng</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3"/>
                  </a:ext>
                </a:extLst>
              </a:tr>
              <a:tr h="0">
                <a:tc>
                  <a:txBody>
                    <a:bodyPr/>
                    <a:lstStyle/>
                    <a:p>
                      <a:pPr>
                        <a:spcAft>
                          <a:spcPts val="0"/>
                        </a:spcAft>
                      </a:pPr>
                      <a:r>
                        <a:rPr lang="en-US" sz="2000">
                          <a:effectLst/>
                          <a:latin typeface="Arial" pitchFamily="34" charset="0"/>
                          <a:cs typeface="Arial" pitchFamily="34" charset="0"/>
                        </a:rPr>
                        <a:t>4</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Cành giâm được cắt vát 15-20cm, đoạn cành giâm có chồi mắt bằng nhau</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4"/>
                  </a:ext>
                </a:extLst>
              </a:tr>
              <a:tr h="0">
                <a:tc>
                  <a:txBody>
                    <a:bodyPr/>
                    <a:lstStyle/>
                    <a:p>
                      <a:pPr>
                        <a:spcAft>
                          <a:spcPts val="0"/>
                        </a:spcAft>
                      </a:pPr>
                      <a:r>
                        <a:rPr lang="en-US" sz="2000">
                          <a:effectLst/>
                          <a:latin typeface="Arial" pitchFamily="34" charset="0"/>
                          <a:cs typeface="Arial" pitchFamily="34" charset="0"/>
                        </a:rPr>
                        <a:t>5</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Đầu già của cành giâm được cắm xuống đất</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5"/>
                  </a:ext>
                </a:extLst>
              </a:tr>
              <a:tr h="0">
                <a:tc>
                  <a:txBody>
                    <a:bodyPr/>
                    <a:lstStyle/>
                    <a:p>
                      <a:pPr>
                        <a:spcAft>
                          <a:spcPts val="0"/>
                        </a:spcAft>
                      </a:pPr>
                      <a:r>
                        <a:rPr lang="en-US" sz="2000">
                          <a:effectLst/>
                          <a:latin typeface="Arial" pitchFamily="34" charset="0"/>
                          <a:cs typeface="Arial" pitchFamily="34" charset="0"/>
                        </a:rPr>
                        <a:t>6</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Cành giâm được cắm so với mặt đất trống</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6"/>
                  </a:ext>
                </a:extLst>
              </a:tr>
              <a:tr h="0">
                <a:tc>
                  <a:txBody>
                    <a:bodyPr/>
                    <a:lstStyle/>
                    <a:p>
                      <a:pPr>
                        <a:spcAft>
                          <a:spcPts val="0"/>
                        </a:spcAft>
                      </a:pPr>
                      <a:r>
                        <a:rPr lang="en-US" sz="2000">
                          <a:effectLst/>
                          <a:latin typeface="Arial" pitchFamily="34" charset="0"/>
                          <a:cs typeface="Arial" pitchFamily="34" charset="0"/>
                        </a:rPr>
                        <a:t>7</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Khoảng cách giữa cành giâm bằng nhau</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7"/>
                  </a:ext>
                </a:extLst>
              </a:tr>
              <a:tr h="0">
                <a:tc>
                  <a:txBody>
                    <a:bodyPr/>
                    <a:lstStyle/>
                    <a:p>
                      <a:pPr>
                        <a:spcAft>
                          <a:spcPts val="0"/>
                        </a:spcAft>
                      </a:pPr>
                      <a:r>
                        <a:rPr lang="en-US" sz="2000">
                          <a:effectLst/>
                          <a:latin typeface="Arial" pitchFamily="34" charset="0"/>
                          <a:cs typeface="Arial" pitchFamily="34" charset="0"/>
                        </a:rPr>
                        <a:t>8</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Bề mặt đất luôn ẩm</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8"/>
                  </a:ext>
                </a:extLst>
              </a:tr>
              <a:tr h="0">
                <a:tc>
                  <a:txBody>
                    <a:bodyPr/>
                    <a:lstStyle/>
                    <a:p>
                      <a:pPr>
                        <a:spcAft>
                          <a:spcPts val="0"/>
                        </a:spcAft>
                      </a:pPr>
                      <a:r>
                        <a:rPr lang="en-US" sz="2000">
                          <a:effectLst/>
                          <a:latin typeface="Arial" pitchFamily="34" charset="0"/>
                          <a:cs typeface="Arial" pitchFamily="34" charset="0"/>
                        </a:rPr>
                        <a:t>9</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Cây phát triển tốt, không bị sâu bệnh hại</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9"/>
                  </a:ext>
                </a:extLst>
              </a:tr>
              <a:tr h="0">
                <a:tc>
                  <a:txBody>
                    <a:bodyPr/>
                    <a:lstStyle/>
                    <a:p>
                      <a:pPr>
                        <a:spcAft>
                          <a:spcPts val="0"/>
                        </a:spcAft>
                      </a:pPr>
                      <a:r>
                        <a:rPr lang="en-US" sz="2000">
                          <a:effectLst/>
                          <a:latin typeface="Arial" pitchFamily="34" charset="0"/>
                          <a:cs typeface="Arial" pitchFamily="34" charset="0"/>
                        </a:rPr>
                        <a:t>10</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Đảm bảo sự sáng tạo</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0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10"/>
                  </a:ext>
                </a:extLst>
              </a:tr>
            </a:tbl>
          </a:graphicData>
        </a:graphic>
      </p:graphicFrame>
      <p:sp>
        <p:nvSpPr>
          <p:cNvPr id="7" name="Rectangle 6"/>
          <p:cNvSpPr/>
          <p:nvPr/>
        </p:nvSpPr>
        <p:spPr>
          <a:xfrm>
            <a:off x="381000" y="381000"/>
            <a:ext cx="8382000" cy="461665"/>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8. BÀI 3. NHÂN GIỐNG CÂY TRỒNG(TIẾP)</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74360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a:solidFill>
                  <a:srgbClr val="FF0000"/>
                </a:solidFill>
                <a:latin typeface="Arial" pitchFamily="34" charset="0"/>
                <a:cs typeface="Arial" pitchFamily="34" charset="0"/>
              </a:rPr>
              <a:t>LUYỆN TẬP</a:t>
            </a:r>
          </a:p>
        </p:txBody>
      </p:sp>
      <p:sp>
        <p:nvSpPr>
          <p:cNvPr id="4" name="Rectangle 3"/>
          <p:cNvSpPr/>
          <p:nvPr/>
        </p:nvSpPr>
        <p:spPr>
          <a:xfrm>
            <a:off x="229563" y="609600"/>
            <a:ext cx="8778433" cy="1569660"/>
          </a:xfrm>
          <a:prstGeom prst="rect">
            <a:avLst/>
          </a:prstGeom>
        </p:spPr>
        <p:txBody>
          <a:bodyPr wrap="square">
            <a:spAutoFit/>
          </a:bodyPr>
          <a:lstStyle/>
          <a:p>
            <a:r>
              <a:rPr lang="en-US" sz="2400" b="1">
                <a:solidFill>
                  <a:srgbClr val="000099"/>
                </a:solidFill>
                <a:latin typeface="Arial" pitchFamily="34" charset="0"/>
                <a:cs typeface="Arial" pitchFamily="34" charset="0"/>
              </a:rPr>
              <a:t>1. Thân cây sắn sau khi thu hoạch sẽ được cắt thành các đoạn ngắn để làm giống cho vụ tiếp theo. Đoạn thân sắn nào trong Hình 4.5 đạt yêu cầu kĩ thuật làm cành giâm? Vì sao</a:t>
            </a:r>
          </a:p>
        </p:txBody>
      </p:sp>
      <p:pic>
        <p:nvPicPr>
          <p:cNvPr id="5" name="Picture 4" descr="C:\Users\USER\Desktop\45.png"/>
          <p:cNvPicPr/>
          <p:nvPr/>
        </p:nvPicPr>
        <p:blipFill>
          <a:blip r:embed="rId2">
            <a:extLst>
              <a:ext uri="{28A0092B-C50C-407E-A947-70E740481C1C}">
                <a14:useLocalDpi xmlns:a14="http://schemas.microsoft.com/office/drawing/2010/main" val="0"/>
              </a:ext>
            </a:extLst>
          </a:blip>
          <a:srcRect/>
          <a:stretch>
            <a:fillRect/>
          </a:stretch>
        </p:blipFill>
        <p:spPr bwMode="auto">
          <a:xfrm>
            <a:off x="233421" y="2169614"/>
            <a:ext cx="8685837" cy="4231186"/>
          </a:xfrm>
          <a:prstGeom prst="rect">
            <a:avLst/>
          </a:prstGeom>
          <a:noFill/>
          <a:ln>
            <a:noFill/>
          </a:ln>
        </p:spPr>
      </p:pic>
    </p:spTree>
    <p:extLst>
      <p:ext uri="{BB962C8B-B14F-4D97-AF65-F5344CB8AC3E}">
        <p14:creationId xmlns:p14="http://schemas.microsoft.com/office/powerpoint/2010/main" val="301478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a:solidFill>
                  <a:srgbClr val="FF0000"/>
                </a:solidFill>
                <a:latin typeface="Arial" pitchFamily="34" charset="0"/>
                <a:cs typeface="Arial" pitchFamily="34" charset="0"/>
              </a:rPr>
              <a:t>LUYỆN TẬP</a:t>
            </a:r>
          </a:p>
        </p:txBody>
      </p:sp>
      <p:sp>
        <p:nvSpPr>
          <p:cNvPr id="4" name="Rectangle 3"/>
          <p:cNvSpPr/>
          <p:nvPr/>
        </p:nvSpPr>
        <p:spPr>
          <a:xfrm>
            <a:off x="229563" y="609600"/>
            <a:ext cx="8778433" cy="1569660"/>
          </a:xfrm>
          <a:prstGeom prst="rect">
            <a:avLst/>
          </a:prstGeom>
        </p:spPr>
        <p:txBody>
          <a:bodyPr wrap="square">
            <a:spAutoFit/>
          </a:bodyPr>
          <a:lstStyle/>
          <a:p>
            <a:r>
              <a:rPr lang="en-US" sz="2400" b="1">
                <a:solidFill>
                  <a:srgbClr val="000099"/>
                </a:solidFill>
                <a:latin typeface="Arial" pitchFamily="34" charset="0"/>
                <a:cs typeface="Arial" pitchFamily="34" charset="0"/>
              </a:rPr>
              <a:t>1. Thân cây sắn sau khi thu hoạch sẽ được cắt thành các đoạn ngắn để làm giống cho vụ tiếp theo. Đoạn thân sắn nào trong Hình 4.5 đạt yêu cầu kĩ thuật làm cành giâm? Vì sao</a:t>
            </a:r>
          </a:p>
        </p:txBody>
      </p:sp>
      <p:pic>
        <p:nvPicPr>
          <p:cNvPr id="5" name="Picture 4" descr="C:\Users\USER\Desktop\45.png"/>
          <p:cNvPicPr/>
          <p:nvPr/>
        </p:nvPicPr>
        <p:blipFill>
          <a:blip r:embed="rId2">
            <a:extLst>
              <a:ext uri="{28A0092B-C50C-407E-A947-70E740481C1C}">
                <a14:useLocalDpi xmlns:a14="http://schemas.microsoft.com/office/drawing/2010/main" val="0"/>
              </a:ext>
            </a:extLst>
          </a:blip>
          <a:srcRect/>
          <a:stretch>
            <a:fillRect/>
          </a:stretch>
        </p:blipFill>
        <p:spPr bwMode="auto">
          <a:xfrm>
            <a:off x="233421" y="2169614"/>
            <a:ext cx="8685837" cy="2630986"/>
          </a:xfrm>
          <a:prstGeom prst="rect">
            <a:avLst/>
          </a:prstGeom>
          <a:noFill/>
          <a:ln>
            <a:noFill/>
          </a:ln>
        </p:spPr>
      </p:pic>
      <p:sp>
        <p:nvSpPr>
          <p:cNvPr id="3" name="Rectangle 2"/>
          <p:cNvSpPr/>
          <p:nvPr/>
        </p:nvSpPr>
        <p:spPr>
          <a:xfrm>
            <a:off x="233421" y="4800981"/>
            <a:ext cx="8605779" cy="1569660"/>
          </a:xfrm>
          <a:prstGeom prst="rect">
            <a:avLst/>
          </a:prstGeom>
        </p:spPr>
        <p:txBody>
          <a:bodyPr wrap="square">
            <a:spAutoFit/>
          </a:bodyPr>
          <a:lstStyle/>
          <a:p>
            <a:r>
              <a:rPr lang="vi-VN" sz="2400" b="1">
                <a:solidFill>
                  <a:srgbClr val="FF0000"/>
                </a:solidFill>
              </a:rPr>
              <a:t>Đoạn thân 20cm đảm bảo yêu cầu kĩ thuật làm cành giâm. Vì cành giâm được lấy từ cây mẹ phải khỏe, không mang mầm bệnh, không quá non, không quá già. còn cành 10 cm là cành non nên ko đảm bảo yêu cầu kĩ thuật</a:t>
            </a:r>
            <a:endParaRPr lang="en-US" sz="2400" b="1">
              <a:solidFill>
                <a:srgbClr val="FF0000"/>
              </a:solidFill>
            </a:endParaRPr>
          </a:p>
        </p:txBody>
      </p:sp>
    </p:spTree>
    <p:extLst>
      <p:ext uri="{BB962C8B-B14F-4D97-AF65-F5344CB8AC3E}">
        <p14:creationId xmlns:p14="http://schemas.microsoft.com/office/powerpoint/2010/main" val="263621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a:solidFill>
                  <a:srgbClr val="FF0000"/>
                </a:solidFill>
                <a:latin typeface="Arial" pitchFamily="34" charset="0"/>
                <a:cs typeface="Arial" pitchFamily="34" charset="0"/>
              </a:rPr>
              <a:t>CỦNG CỐ</a:t>
            </a:r>
          </a:p>
        </p:txBody>
      </p:sp>
      <p:sp>
        <p:nvSpPr>
          <p:cNvPr id="6" name="Rectangle 5"/>
          <p:cNvSpPr/>
          <p:nvPr/>
        </p:nvSpPr>
        <p:spPr>
          <a:xfrm>
            <a:off x="406078" y="609600"/>
            <a:ext cx="8534400" cy="1938992"/>
          </a:xfrm>
          <a:prstGeom prst="rect">
            <a:avLst/>
          </a:prstGeom>
        </p:spPr>
        <p:txBody>
          <a:bodyPr wrap="square">
            <a:spAutoFit/>
          </a:bodyPr>
          <a:lstStyle/>
          <a:p>
            <a:r>
              <a:rPr lang="en-US" sz="2400" b="1">
                <a:solidFill>
                  <a:srgbClr val="000099"/>
                </a:solidFill>
                <a:latin typeface="Arial" pitchFamily="34" charset="0"/>
                <a:cs typeface="Arial" pitchFamily="34" charset="0"/>
              </a:rPr>
              <a:t>Em hãy chọn một loại rau mà gia đình em thường sử dụng và nhân giống cây rau này bằng phương pháp giâm cành. Ghi nhận lại quá trình phát triển của cây từ khi giảm đến khi cây có 3 chồi non</a:t>
            </a:r>
            <a:r>
              <a:rPr lang="en-US" sz="2400"/>
              <a:t>.</a:t>
            </a:r>
            <a:br>
              <a:rPr lang="en-US" sz="2400"/>
            </a:br>
            <a:r>
              <a:rPr lang="vi-VN" sz="2400" b="1">
                <a:solidFill>
                  <a:srgbClr val="000099"/>
                </a:solidFill>
              </a:rPr>
              <a:t>Ghi trên giấy A4. Giờ sau nộp </a:t>
            </a:r>
            <a:r>
              <a:rPr lang="en-US" sz="2400" b="1">
                <a:solidFill>
                  <a:srgbClr val="000099"/>
                </a:solidFill>
              </a:rPr>
              <a:t>GV</a:t>
            </a:r>
          </a:p>
        </p:txBody>
      </p:sp>
    </p:spTree>
    <p:extLst>
      <p:ext uri="{BB962C8B-B14F-4D97-AF65-F5344CB8AC3E}">
        <p14:creationId xmlns:p14="http://schemas.microsoft.com/office/powerpoint/2010/main" val="147571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990600" y="4038600"/>
            <a:ext cx="4419600" cy="2819400"/>
          </a:xfrm>
          <a:prstGeom prst="cloudCallout">
            <a:avLst>
              <a:gd name="adj1" fmla="val 52349"/>
              <a:gd name="adj2" fmla="val -6800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99"/>
                </a:solidFill>
                <a:latin typeface="Arial" pitchFamily="34" charset="0"/>
                <a:cs typeface="Arial" pitchFamily="34" charset="0"/>
              </a:rPr>
              <a:t>? Từ một cành rau ngót làm thế nào để có được cây rau ngót</a:t>
            </a:r>
          </a:p>
        </p:txBody>
      </p:sp>
      <p:pic>
        <p:nvPicPr>
          <p:cNvPr id="8" name="Picture 7" descr="C:\Users\USER\Desktop\maxresdefault.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031"/>
            <a:ext cx="8153400" cy="3460169"/>
          </a:xfrm>
          <a:prstGeom prst="rect">
            <a:avLst/>
          </a:prstGeom>
          <a:noFill/>
          <a:ln>
            <a:noFill/>
          </a:ln>
        </p:spPr>
      </p:pic>
    </p:spTree>
    <p:extLst>
      <p:ext uri="{BB962C8B-B14F-4D97-AF65-F5344CB8AC3E}">
        <p14:creationId xmlns:p14="http://schemas.microsoft.com/office/powerpoint/2010/main" val="399435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990600" y="4038600"/>
            <a:ext cx="4419600" cy="2819400"/>
          </a:xfrm>
          <a:prstGeom prst="cloudCallout">
            <a:avLst>
              <a:gd name="adj1" fmla="val 52349"/>
              <a:gd name="adj2" fmla="val -6800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99"/>
                </a:solidFill>
                <a:latin typeface="Arial" pitchFamily="34" charset="0"/>
                <a:cs typeface="Arial" pitchFamily="34" charset="0"/>
              </a:rPr>
              <a:t>? Từ một cành rau ngót làm thế nào để có được cây rau ngót</a:t>
            </a:r>
          </a:p>
        </p:txBody>
      </p:sp>
      <p:pic>
        <p:nvPicPr>
          <p:cNvPr id="8" name="Picture 7" descr="C:\Users\USER\Desktop\maxresdefault.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031"/>
            <a:ext cx="8153400" cy="3460169"/>
          </a:xfrm>
          <a:prstGeom prst="rect">
            <a:avLst/>
          </a:prstGeom>
          <a:noFill/>
          <a:ln>
            <a:noFill/>
          </a:ln>
        </p:spPr>
      </p:pic>
      <p:sp>
        <p:nvSpPr>
          <p:cNvPr id="2" name="Rectangle 1"/>
          <p:cNvSpPr/>
          <p:nvPr/>
        </p:nvSpPr>
        <p:spPr>
          <a:xfrm>
            <a:off x="5562600" y="4478804"/>
            <a:ext cx="2438400" cy="1938992"/>
          </a:xfrm>
          <a:prstGeom prst="rect">
            <a:avLst/>
          </a:prstGeom>
        </p:spPr>
        <p:txBody>
          <a:bodyPr wrap="square">
            <a:spAutoFit/>
          </a:bodyPr>
          <a:lstStyle/>
          <a:p>
            <a:r>
              <a:rPr lang="vi-VN" sz="2400" b="1">
                <a:solidFill>
                  <a:srgbClr val="FF0000"/>
                </a:solidFill>
              </a:rPr>
              <a:t>Để có được cây rau ngót thì chúng ta phải giâm cành.</a:t>
            </a:r>
            <a:endParaRPr lang="en-US" sz="2400" b="1">
              <a:solidFill>
                <a:srgbClr val="FF0000"/>
              </a:solidFill>
            </a:endParaRPr>
          </a:p>
        </p:txBody>
      </p:sp>
    </p:spTree>
    <p:extLst>
      <p:ext uri="{BB962C8B-B14F-4D97-AF65-F5344CB8AC3E}">
        <p14:creationId xmlns:p14="http://schemas.microsoft.com/office/powerpoint/2010/main" val="83257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990600" y="4038600"/>
            <a:ext cx="4419600" cy="2819400"/>
          </a:xfrm>
          <a:prstGeom prst="cloudCallout">
            <a:avLst>
              <a:gd name="adj1" fmla="val 52349"/>
              <a:gd name="adj2" fmla="val -6800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99"/>
                </a:solidFill>
                <a:latin typeface="Arial" pitchFamily="34" charset="0"/>
                <a:cs typeface="Arial" pitchFamily="34" charset="0"/>
              </a:rPr>
              <a:t>? Liệt kê dụng cụ, vật liệu thưc hành</a:t>
            </a:r>
          </a:p>
        </p:txBody>
      </p:sp>
      <p:pic>
        <p:nvPicPr>
          <p:cNvPr id="8" name="Picture 7" descr="C:\Users\USER\Desktop\maxresdefault.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031"/>
            <a:ext cx="8153400" cy="3460169"/>
          </a:xfrm>
          <a:prstGeom prst="rect">
            <a:avLst/>
          </a:prstGeom>
          <a:noFill/>
          <a:ln>
            <a:noFill/>
          </a:ln>
        </p:spPr>
      </p:pic>
    </p:spTree>
    <p:extLst>
      <p:ext uri="{BB962C8B-B14F-4D97-AF65-F5344CB8AC3E}">
        <p14:creationId xmlns:p14="http://schemas.microsoft.com/office/powerpoint/2010/main" val="133879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5687" y="3505200"/>
            <a:ext cx="3358487" cy="2819400"/>
          </a:xfrm>
          <a:prstGeom prst="cloudCallout">
            <a:avLst>
              <a:gd name="adj1" fmla="val 52349"/>
              <a:gd name="adj2" fmla="val -6800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99"/>
                </a:solidFill>
                <a:latin typeface="Arial" pitchFamily="34" charset="0"/>
                <a:cs typeface="Arial" pitchFamily="34" charset="0"/>
              </a:rPr>
              <a:t>? Liệt kê dụng cụ, vật liệu thưc hành</a:t>
            </a:r>
          </a:p>
        </p:txBody>
      </p:sp>
      <p:pic>
        <p:nvPicPr>
          <p:cNvPr id="8" name="Picture 7" descr="C:\Users\USER\Desktop\maxresdefault.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031"/>
            <a:ext cx="8153400" cy="2621969"/>
          </a:xfrm>
          <a:prstGeom prst="rect">
            <a:avLst/>
          </a:prstGeom>
          <a:noFill/>
          <a:ln>
            <a:noFill/>
          </a:ln>
        </p:spPr>
      </p:pic>
      <p:sp>
        <p:nvSpPr>
          <p:cNvPr id="2" name="Rectangle 1"/>
          <p:cNvSpPr/>
          <p:nvPr/>
        </p:nvSpPr>
        <p:spPr>
          <a:xfrm>
            <a:off x="3810000" y="3276600"/>
            <a:ext cx="4953000" cy="3416320"/>
          </a:xfrm>
          <a:prstGeom prst="rect">
            <a:avLst/>
          </a:prstGeom>
        </p:spPr>
        <p:txBody>
          <a:bodyPr wrap="square">
            <a:spAutoFit/>
          </a:bodyPr>
          <a:lstStyle/>
          <a:p>
            <a:r>
              <a:rPr lang="vi-VN" sz="2400" b="1">
                <a:solidFill>
                  <a:srgbClr val="FF0000"/>
                </a:solidFill>
              </a:rPr>
              <a:t>1.Vật liệu và dụng cụ thực hành</a:t>
            </a:r>
          </a:p>
          <a:p>
            <a:r>
              <a:rPr lang="vi-VN" sz="2400" b="1">
                <a:solidFill>
                  <a:srgbClr val="FF0000"/>
                </a:solidFill>
              </a:rPr>
              <a:t>- Vật liệu: Mẫu thực vật. Chuẩn bị cành bánh tẻ của một số cây phổ biến(cây sanh, rau ngót,…)  mỗi loại từ 10 đến 20 cành.</a:t>
            </a:r>
          </a:p>
          <a:p>
            <a:r>
              <a:rPr lang="vi-VN" sz="2400" b="1">
                <a:solidFill>
                  <a:srgbClr val="FF0000"/>
                </a:solidFill>
              </a:rPr>
              <a:t>- Dụng cụ: Dao, kéo, khay đất hay luống đất ẩm, thuốc kích thích ra rễ, nước sạch, lọ thủy tinh, bình tưới nước.</a:t>
            </a:r>
          </a:p>
        </p:txBody>
      </p:sp>
    </p:spTree>
    <p:extLst>
      <p:ext uri="{BB962C8B-B14F-4D97-AF65-F5344CB8AC3E}">
        <p14:creationId xmlns:p14="http://schemas.microsoft.com/office/powerpoint/2010/main" val="86025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962" y="908822"/>
            <a:ext cx="8458200" cy="830997"/>
          </a:xfrm>
          <a:prstGeom prst="rect">
            <a:avLst/>
          </a:prstGeom>
        </p:spPr>
        <p:txBody>
          <a:bodyPr wrap="square">
            <a:spAutoFit/>
          </a:bodyPr>
          <a:lstStyle/>
          <a:p>
            <a:r>
              <a:rPr lang="vi-VN" sz="2400" b="1">
                <a:solidFill>
                  <a:srgbClr val="FF0000"/>
                </a:solidFill>
                <a:latin typeface="Arial" pitchFamily="34" charset="0"/>
                <a:cs typeface="Arial" pitchFamily="34" charset="0"/>
              </a:rPr>
              <a:t>I.Mục tiêu</a:t>
            </a:r>
            <a:endParaRPr lang="en-US" sz="2400"/>
          </a:p>
          <a:p>
            <a:r>
              <a:rPr lang="en-US" sz="2400" b="1">
                <a:latin typeface="Arial" pitchFamily="34" charset="0"/>
                <a:cs typeface="Arial" pitchFamily="34" charset="0"/>
              </a:rPr>
              <a:t>- Nhân giống cây trồng bằng phương pháp giâm cành</a:t>
            </a:r>
          </a:p>
        </p:txBody>
      </p:sp>
      <p:sp>
        <p:nvSpPr>
          <p:cNvPr id="9" name="Rectangle 8"/>
          <p:cNvSpPr/>
          <p:nvPr/>
        </p:nvSpPr>
        <p:spPr>
          <a:xfrm>
            <a:off x="228600" y="214132"/>
            <a:ext cx="8382000" cy="461665"/>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8. BÀI 3. NHÂN GIỐNG CÂY TRỒNG(TIẾP)</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59742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962" y="908822"/>
            <a:ext cx="8458200" cy="1938992"/>
          </a:xfrm>
          <a:prstGeom prst="rect">
            <a:avLst/>
          </a:prstGeom>
        </p:spPr>
        <p:txBody>
          <a:bodyPr wrap="square">
            <a:spAutoFit/>
          </a:bodyPr>
          <a:lstStyle/>
          <a:p>
            <a:r>
              <a:rPr lang="en-US" sz="2400" b="1">
                <a:latin typeface="Arial" pitchFamily="34" charset="0"/>
                <a:cs typeface="Arial" pitchFamily="34" charset="0"/>
              </a:rPr>
              <a:t>II.Dụng cụ và vật liệu thực hành</a:t>
            </a:r>
          </a:p>
          <a:p>
            <a:r>
              <a:rPr lang="en-US" sz="2400" b="1">
                <a:latin typeface="Arial" pitchFamily="34" charset="0"/>
                <a:cs typeface="Arial" pitchFamily="34" charset="0"/>
              </a:rPr>
              <a:t>- Cành giâm: Rau ngót, rau muống..</a:t>
            </a:r>
          </a:p>
          <a:p>
            <a:r>
              <a:rPr lang="en-US" sz="2400" b="1">
                <a:latin typeface="Arial" pitchFamily="34" charset="0"/>
                <a:cs typeface="Arial" pitchFamily="34" charset="0"/>
              </a:rPr>
              <a:t>- Dụng cụ: 2 dao nhỏ sắc, 1 kéo cắt cành, 1 bình tưới nước, 1 lọ thuốc kích thích ra rễ, 1 khay đựng đất hoặc cát</a:t>
            </a:r>
          </a:p>
        </p:txBody>
      </p:sp>
      <p:sp>
        <p:nvSpPr>
          <p:cNvPr id="9" name="Rectangle 8"/>
          <p:cNvSpPr/>
          <p:nvPr/>
        </p:nvSpPr>
        <p:spPr>
          <a:xfrm>
            <a:off x="228600" y="214132"/>
            <a:ext cx="8382000" cy="461665"/>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8. BÀI 3. NHÂN GIỐNG CÂY TRỒNG(TIẾP)</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96148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962" y="908822"/>
            <a:ext cx="8458200" cy="2308324"/>
          </a:xfrm>
          <a:prstGeom prst="rect">
            <a:avLst/>
          </a:prstGeom>
        </p:spPr>
        <p:txBody>
          <a:bodyPr wrap="square">
            <a:spAutoFit/>
          </a:bodyPr>
          <a:lstStyle/>
          <a:p>
            <a:r>
              <a:rPr lang="en-US" sz="2400" b="1">
                <a:latin typeface="Arial" pitchFamily="34" charset="0"/>
                <a:cs typeface="Arial" pitchFamily="34" charset="0"/>
              </a:rPr>
              <a:t>III.Quy trình thực hành</a:t>
            </a:r>
          </a:p>
          <a:p>
            <a:r>
              <a:rPr lang="en-US" sz="2400" b="1">
                <a:latin typeface="Arial" pitchFamily="34" charset="0"/>
                <a:cs typeface="Arial" pitchFamily="34" charset="0"/>
              </a:rPr>
              <a:t>- Bước 1: Chọn cành giâm</a:t>
            </a:r>
          </a:p>
          <a:p>
            <a:r>
              <a:rPr lang="en-US" sz="2400" b="1">
                <a:latin typeface="Arial" pitchFamily="34" charset="0"/>
                <a:cs typeface="Arial" pitchFamily="34" charset="0"/>
              </a:rPr>
              <a:t>- Bước 2: Cắt cành giâm</a:t>
            </a:r>
          </a:p>
          <a:p>
            <a:r>
              <a:rPr lang="en-US" sz="2400" b="1">
                <a:latin typeface="Arial" pitchFamily="34" charset="0"/>
                <a:cs typeface="Arial" pitchFamily="34" charset="0"/>
              </a:rPr>
              <a:t>- Bước 3: Xử lý cành giâm</a:t>
            </a:r>
          </a:p>
          <a:p>
            <a:r>
              <a:rPr lang="en-US" sz="2400" b="1">
                <a:latin typeface="Arial" pitchFamily="34" charset="0"/>
                <a:cs typeface="Arial" pitchFamily="34" charset="0"/>
              </a:rPr>
              <a:t>- Bước 4. Cắm cành giâm</a:t>
            </a:r>
          </a:p>
          <a:p>
            <a:r>
              <a:rPr lang="en-US" sz="2400" b="1">
                <a:latin typeface="Arial" pitchFamily="34" charset="0"/>
                <a:cs typeface="Arial" pitchFamily="34" charset="0"/>
              </a:rPr>
              <a:t>- Bước 5. Chăm sóc cành giâm</a:t>
            </a:r>
          </a:p>
        </p:txBody>
      </p:sp>
      <p:sp>
        <p:nvSpPr>
          <p:cNvPr id="9" name="Rectangle 8"/>
          <p:cNvSpPr/>
          <p:nvPr/>
        </p:nvSpPr>
        <p:spPr>
          <a:xfrm>
            <a:off x="228600" y="214132"/>
            <a:ext cx="8382000" cy="461665"/>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8. BÀI 3. NHÂN GIỐNG CÂY TRỒNG(TIẾP)</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048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down)">
                                      <p:cBhvr>
                                        <p:cTn id="16" dur="500"/>
                                        <p:tgtEl>
                                          <p:spTgt spid="4">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down)">
                                      <p:cBhvr>
                                        <p:cTn id="19" dur="500"/>
                                        <p:tgtEl>
                                          <p:spTgt spid="4">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down)">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3471" y="1109318"/>
            <a:ext cx="6294529" cy="461665"/>
          </a:xfrm>
          <a:prstGeom prst="rect">
            <a:avLst/>
          </a:prstGeom>
        </p:spPr>
        <p:txBody>
          <a:bodyPr wrap="square">
            <a:spAutoFit/>
          </a:bodyPr>
          <a:lstStyle/>
          <a:p>
            <a:r>
              <a:rPr lang="vi-VN" sz="2400" b="1"/>
              <a:t>Tiêu chí đánh giá quy trình thực hành</a:t>
            </a:r>
            <a:endParaRPr lang="en-US" sz="2400" b="1"/>
          </a:p>
        </p:txBody>
      </p:sp>
      <p:graphicFrame>
        <p:nvGraphicFramePr>
          <p:cNvPr id="6" name="Table 5"/>
          <p:cNvGraphicFramePr>
            <a:graphicFrameLocks noGrp="1"/>
          </p:cNvGraphicFramePr>
          <p:nvPr>
            <p:extLst>
              <p:ext uri="{D42A27DB-BD31-4B8C-83A1-F6EECF244321}">
                <p14:modId xmlns:p14="http://schemas.microsoft.com/office/powerpoint/2010/main" val="1427196322"/>
              </p:ext>
            </p:extLst>
          </p:nvPr>
        </p:nvGraphicFramePr>
        <p:xfrm>
          <a:off x="723900" y="1752600"/>
          <a:ext cx="7391400" cy="2560320"/>
        </p:xfrm>
        <a:graphic>
          <a:graphicData uri="http://schemas.openxmlformats.org/drawingml/2006/table">
            <a:tbl>
              <a:tblPr firstRow="1" firstCol="1" bandRow="1">
                <a:tableStyleId>{5C22544A-7EE6-4342-B048-85BDC9FD1C3A}</a:tableStyleId>
              </a:tblPr>
              <a:tblGrid>
                <a:gridCol w="750331">
                  <a:extLst>
                    <a:ext uri="{9D8B030D-6E8A-4147-A177-3AD203B41FA5}">
                      <a16:colId xmlns:a16="http://schemas.microsoft.com/office/drawing/2014/main" val="20000"/>
                    </a:ext>
                  </a:extLst>
                </a:gridCol>
                <a:gridCol w="3324265">
                  <a:extLst>
                    <a:ext uri="{9D8B030D-6E8A-4147-A177-3AD203B41FA5}">
                      <a16:colId xmlns:a16="http://schemas.microsoft.com/office/drawing/2014/main" val="20001"/>
                    </a:ext>
                  </a:extLst>
                </a:gridCol>
                <a:gridCol w="1806550">
                  <a:extLst>
                    <a:ext uri="{9D8B030D-6E8A-4147-A177-3AD203B41FA5}">
                      <a16:colId xmlns:a16="http://schemas.microsoft.com/office/drawing/2014/main" val="20002"/>
                    </a:ext>
                  </a:extLst>
                </a:gridCol>
                <a:gridCol w="1510254">
                  <a:extLst>
                    <a:ext uri="{9D8B030D-6E8A-4147-A177-3AD203B41FA5}">
                      <a16:colId xmlns:a16="http://schemas.microsoft.com/office/drawing/2014/main" val="20003"/>
                    </a:ext>
                  </a:extLst>
                </a:gridCol>
              </a:tblGrid>
              <a:tr h="0">
                <a:tc>
                  <a:txBody>
                    <a:bodyPr/>
                    <a:lstStyle/>
                    <a:p>
                      <a:pPr algn="ctr">
                        <a:spcAft>
                          <a:spcPts val="0"/>
                        </a:spcAft>
                      </a:pPr>
                      <a:r>
                        <a:rPr lang="en-US" sz="2400">
                          <a:effectLst/>
                          <a:latin typeface="Arial" pitchFamily="34" charset="0"/>
                          <a:cs typeface="Arial" pitchFamily="34" charset="0"/>
                        </a:rPr>
                        <a:t>STT</a:t>
                      </a:r>
                      <a:endParaRPr lang="en-US" sz="24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400">
                          <a:effectLst/>
                          <a:latin typeface="Arial" pitchFamily="34" charset="0"/>
                          <a:cs typeface="Arial" pitchFamily="34" charset="0"/>
                        </a:rPr>
                        <a:t>Các bước thực hiện</a:t>
                      </a:r>
                      <a:endParaRPr lang="en-US" sz="24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400">
                          <a:effectLst/>
                          <a:latin typeface="Arial" pitchFamily="34" charset="0"/>
                          <a:cs typeface="Arial" pitchFamily="34" charset="0"/>
                        </a:rPr>
                        <a:t>Có</a:t>
                      </a:r>
                      <a:endParaRPr lang="en-US" sz="24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400">
                          <a:effectLst/>
                          <a:latin typeface="Arial" pitchFamily="34" charset="0"/>
                          <a:cs typeface="Arial" pitchFamily="34" charset="0"/>
                        </a:rPr>
                        <a:t>Không</a:t>
                      </a:r>
                      <a:endParaRPr lang="en-US" sz="2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0"/>
                  </a:ext>
                </a:extLst>
              </a:tr>
              <a:tr h="0">
                <a:tc>
                  <a:txBody>
                    <a:bodyPr/>
                    <a:lstStyle/>
                    <a:p>
                      <a:pPr>
                        <a:spcAft>
                          <a:spcPts val="0"/>
                        </a:spcAft>
                      </a:pPr>
                      <a:r>
                        <a:rPr lang="en-US" sz="2400">
                          <a:effectLst/>
                          <a:latin typeface="Arial" pitchFamily="34" charset="0"/>
                          <a:cs typeface="Arial" pitchFamily="34" charset="0"/>
                        </a:rPr>
                        <a:t>1</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Chuẩn bị đất và chậu trồng rau muống</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1"/>
                  </a:ext>
                </a:extLst>
              </a:tr>
              <a:tr h="0">
                <a:tc>
                  <a:txBody>
                    <a:bodyPr/>
                    <a:lstStyle/>
                    <a:p>
                      <a:pPr>
                        <a:spcAft>
                          <a:spcPts val="0"/>
                        </a:spcAft>
                      </a:pPr>
                      <a:r>
                        <a:rPr lang="en-US" sz="2400">
                          <a:effectLst/>
                          <a:latin typeface="Arial" pitchFamily="34" charset="0"/>
                          <a:cs typeface="Arial" pitchFamily="34" charset="0"/>
                        </a:rPr>
                        <a:t>2</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Chuẩn bị cành giâm</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2"/>
                  </a:ext>
                </a:extLst>
              </a:tr>
              <a:tr h="0">
                <a:tc>
                  <a:txBody>
                    <a:bodyPr/>
                    <a:lstStyle/>
                    <a:p>
                      <a:pPr>
                        <a:spcAft>
                          <a:spcPts val="0"/>
                        </a:spcAft>
                      </a:pPr>
                      <a:r>
                        <a:rPr lang="en-US" sz="2400">
                          <a:effectLst/>
                          <a:latin typeface="Arial" pitchFamily="34" charset="0"/>
                          <a:cs typeface="Arial" pitchFamily="34" charset="0"/>
                        </a:rPr>
                        <a:t>3</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Giâm cành vào giá thể</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3"/>
                  </a:ext>
                </a:extLst>
              </a:tr>
              <a:tr h="0">
                <a:tc>
                  <a:txBody>
                    <a:bodyPr/>
                    <a:lstStyle/>
                    <a:p>
                      <a:pPr>
                        <a:spcAft>
                          <a:spcPts val="0"/>
                        </a:spcAft>
                      </a:pPr>
                      <a:r>
                        <a:rPr lang="en-US" sz="2400">
                          <a:effectLst/>
                          <a:latin typeface="Arial" pitchFamily="34" charset="0"/>
                          <a:cs typeface="Arial" pitchFamily="34" charset="0"/>
                        </a:rPr>
                        <a:t>4</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Giâm cành vào giá thể</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4"/>
                  </a:ext>
                </a:extLst>
              </a:tr>
              <a:tr h="0">
                <a:tc>
                  <a:txBody>
                    <a:bodyPr/>
                    <a:lstStyle/>
                    <a:p>
                      <a:pPr>
                        <a:spcAft>
                          <a:spcPts val="0"/>
                        </a:spcAft>
                      </a:pPr>
                      <a:r>
                        <a:rPr lang="en-US" sz="2400">
                          <a:effectLst/>
                          <a:latin typeface="Arial" pitchFamily="34" charset="0"/>
                          <a:cs typeface="Arial" pitchFamily="34" charset="0"/>
                        </a:rPr>
                        <a:t>5</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Chăm sóc cành giâm</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tc>
                  <a:txBody>
                    <a:bodyPr/>
                    <a:lstStyle/>
                    <a:p>
                      <a:pPr>
                        <a:spcAft>
                          <a:spcPts val="0"/>
                        </a:spcAft>
                      </a:pPr>
                      <a:r>
                        <a:rPr lang="en-US" sz="2400">
                          <a:effectLst/>
                          <a:latin typeface="Arial" pitchFamily="34" charset="0"/>
                          <a:cs typeface="Arial" pitchFamily="34" charset="0"/>
                        </a:rPr>
                        <a:t> </a:t>
                      </a:r>
                      <a:endParaRPr lang="en-US" sz="2400">
                        <a:effectLst/>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val="10005"/>
                  </a:ext>
                </a:extLst>
              </a:tr>
            </a:tbl>
          </a:graphicData>
        </a:graphic>
      </p:graphicFrame>
      <p:sp>
        <p:nvSpPr>
          <p:cNvPr id="7" name="Rectangle 6"/>
          <p:cNvSpPr/>
          <p:nvPr/>
        </p:nvSpPr>
        <p:spPr>
          <a:xfrm>
            <a:off x="381000" y="457200"/>
            <a:ext cx="8382000" cy="461665"/>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8. BÀI 3. NHÂN GIỐNG CÂY TRỒNG(TIẾP)</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60216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723</Words>
  <Application>Microsoft Office PowerPoint</Application>
  <PresentationFormat>On-screen Show (4:3)</PresentationFormat>
  <Paragraphs>113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vt:lpstr>
      <vt:lpstr>LUYỆN TẬP</vt:lpstr>
      <vt:lpstr>CỦNG CỐ</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20</cp:revision>
  <dcterms:created xsi:type="dcterms:W3CDTF">2022-07-15T07:39:46Z</dcterms:created>
  <dcterms:modified xsi:type="dcterms:W3CDTF">2025-03-18T01:35:16Z</dcterms:modified>
</cp:coreProperties>
</file>