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sldIdLst>
    <p:sldId id="284" r:id="rId2"/>
    <p:sldId id="257" r:id="rId3"/>
    <p:sldId id="293" r:id="rId4"/>
    <p:sldId id="295" r:id="rId5"/>
    <p:sldId id="258" r:id="rId6"/>
    <p:sldId id="299" r:id="rId7"/>
    <p:sldId id="296" r:id="rId8"/>
    <p:sldId id="297" r:id="rId9"/>
    <p:sldId id="292" r:id="rId10"/>
    <p:sldId id="290" r:id="rId11"/>
    <p:sldId id="291" r:id="rId12"/>
    <p:sldId id="286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6" d="100"/>
          <a:sy n="66" d="100"/>
        </p:scale>
        <p:origin x="81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3D654-31CA-413F-95D8-37279F129A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B2725D-B3BD-4B33-8A2C-6A2A76087F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0A9B2-915F-455F-AE7A-B60162742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D01123-626C-45F1-91B6-CBA0142B2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D2D561-75C5-47CF-9BAA-79EE80E00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6095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17C52-CE16-4449-8D2A-2211D2274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CF9680-E705-46D8-B550-C4BC8B1BB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866A6-CDE2-4A44-9981-F7F17D413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0B747F-ED51-494A-87D6-B4342799A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DB82C-C929-4786-9888-08BE164A6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43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9F84E-B432-4FA3-AEB6-0B0AF35E9DC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6B6404-6F4B-433F-88F3-EE54E268AE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7A2DA6-FF36-4B61-8AB4-2DD96F306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44F99-5FB4-492B-BA30-F2D642FDC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BFA1C0-BFA3-4E94-B696-A6DEFCA15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777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C6960-E93E-4809-819E-2F2488353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23A61-4486-4959-B49B-276170EB61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2687-370B-4E19-B73E-76AA5DD18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058C3-AD5D-4191-B075-EAE25751B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3BA58E-BFEF-4FFB-9B29-C29A96101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35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7888B-56AD-4055-8BD7-17E387BEA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6E9A3-5008-4FEC-A754-16760E26AC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D947B-741C-43ED-A8B5-0888C3AE6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91C60-EE3D-4A7A-B821-8185753E4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F2F85B-B26D-4D4E-AE34-C92E074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11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EFC7F-9A1E-4C42-B1B7-9FFB198D6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76B290-DCE3-48AA-9EC0-750BFFDCA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BB50F-9F23-4974-951B-D1DF7B14C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FC6FA2-854F-4A97-AED1-912B06555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E0D96D-7F55-43FB-A2B6-A0ED9C79B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EBB7DA-3483-46E4-AA78-02E977E1A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902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49CD8-43DD-4DE0-AC71-150FE52C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4BA89D-F64A-4C3B-A9CB-A7E9781A0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E5E43-B298-4823-BC4D-5CDFC6DA5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C5B371-8BA4-404E-8CBD-FE6A7A578D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ADC3C0-DEA9-4E08-8D11-AD3BF0D556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6457E7-50EC-48B8-82B6-E384CD54D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C7F9D0-551D-420D-840A-42BEDC5CB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81C800-1A9A-4AB0-BC3E-6E91F308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684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3B930-5741-4B2D-960E-01FEAA519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47C390-9157-4D7B-AA33-D9A57D1F5F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F2346F-CDDE-4231-ABCC-00D3254F2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76C194A-B596-45A8-8FEF-6424B1621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192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AE5B67-1E67-4189-B760-A12DF8FC1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806AB0-80CA-4925-8B4C-2352052B8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1D3519-B292-432F-9E52-7002731ED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9466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9946-488F-4417-8D60-A875D54E7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4BDB7-860E-42E7-B55F-8C72E15DC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70452E-E95D-4657-8169-C5D0719976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399C93-A031-4279-9265-93083C352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0CF46-223A-4FC4-AE1D-B0A93B10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668A82-2FE2-4754-856E-1BB493790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4BF8F-D766-4592-8013-C03F71049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8E05EA-682A-4587-B064-59F7635501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6DD91-9EBA-414F-A4BA-C06EB9A05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6E79C2-2856-4DFF-B4AF-7E39A0100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6B534E-215E-4719-9887-13F22FAFA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1B9A2E-8C7E-40AE-9E25-E3ABB1E93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52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DF1EF-7842-4A13-8EBF-E04879DF3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E077C0-8C86-415C-AA5C-35E5031A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D2B2B-37FB-4CBC-8572-728862954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44C9F-C1B4-445A-B9FB-6EA75CC930B7}" type="datetimeFigureOut">
              <a:rPr lang="en-US" smtClean="0"/>
              <a:t>08-Mar-24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7B55CF-A532-444C-A959-5222A5C02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487571-9DFA-4CD0-909C-E3EF236642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8AA398-DA7E-4028-A0FB-C9C999BC5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114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Text Box 32"/>
          <p:cNvSpPr txBox="1">
            <a:spLocks noChangeArrowheads="1"/>
          </p:cNvSpPr>
          <p:nvPr/>
        </p:nvSpPr>
        <p:spPr bwMode="auto">
          <a:xfrm>
            <a:off x="82417" y="1976573"/>
            <a:ext cx="12109583" cy="240065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vi-VN" sz="5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5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5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5000" b="1" u="sng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br>
              <a:rPr lang="vi-VN" sz="5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ln w="10160">
                  <a:solidFill>
                    <a:srgbClr val="4F81BD"/>
                  </a:solidFill>
                  <a:prstDash val="solid"/>
                </a:ln>
                <a:solidFill>
                  <a:srgbClr val="82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 TRƯỞNG VÀ PHÁT TRIỂN Ở ĐỘNG VẬT</a:t>
            </a:r>
            <a:endParaRPr lang="en-US" sz="5000" b="1" dirty="0">
              <a:solidFill>
                <a:srgbClr val="82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fe Cycle of a Frog stock vector. Illustration of skin - 241872099">
            <a:extLst>
              <a:ext uri="{FF2B5EF4-FFF2-40B4-BE49-F238E27FC236}">
                <a16:creationId xmlns:a16="http://schemas.microsoft.com/office/drawing/2014/main" id="{BCB5E3BF-9186-28AC-7E14-EFAD40316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1"/>
          <a:stretch/>
        </p:blipFill>
        <p:spPr bwMode="auto">
          <a:xfrm>
            <a:off x="2413000" y="0"/>
            <a:ext cx="7364413" cy="64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1984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osquito Life Cycle">
            <a:extLst>
              <a:ext uri="{FF2B5EF4-FFF2-40B4-BE49-F238E27FC236}">
                <a16:creationId xmlns:a16="http://schemas.microsoft.com/office/drawing/2014/main" id="{15C53B58-E1D5-C246-EA6B-1EF7A90AD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0963"/>
            <a:ext cx="9753600" cy="66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65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í mật TỐI THƯỢNG về LOÀI ẾCH _ Vương Quốc Kiến Thức Của Binocs">
            <a:hlinkClick r:id="" action="ppaction://media"/>
            <a:extLst>
              <a:ext uri="{FF2B5EF4-FFF2-40B4-BE49-F238E27FC236}">
                <a16:creationId xmlns:a16="http://schemas.microsoft.com/office/drawing/2014/main" id="{C03EC6EB-C98A-BABC-3D2F-CE54A6A8B0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10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1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2B195-9911-11E3-E7DE-2FC381E6A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96462"/>
            <a:ext cx="121920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b="1">
                <a:solidFill>
                  <a:srgbClr val="FFFF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Ở động vật, sự sinh trưởng diễn ra ở đâu?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28F3AD-B221-2257-16C4-575AE4AF30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1698171"/>
            <a:ext cx="121920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b="1">
                <a:solidFill>
                  <a:srgbClr val="FFFF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Ở động vật, quá trình sinh trưởng và phát triển gồm những giai đoạn nào?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3894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45380F45-5E8E-465E-8D8B-F1D75AEA94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2534"/>
            <a:ext cx="1096464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Quan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sát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hình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31.1,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cho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dấu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hiệu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nhận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biết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sự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sinh</a:t>
            </a: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kumimoji="0" lang="en-US" altLang="en-US" sz="2800" b="1" i="0" u="none" strike="noStrike" cap="none" normalizeH="0" baseline="0" err="1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trưởng</a:t>
            </a:r>
            <a:r>
              <a:rPr kumimoji="0" lang="en-US" altLang="en-US" sz="28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và phát</a:t>
            </a:r>
            <a:r>
              <a:rPr kumimoji="0" lang="en-US" altLang="en-US" sz="2800" b="1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triển ở chó.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pic>
        <p:nvPicPr>
          <p:cNvPr id="1026" name="Picture 2" descr="Quan sát hình 31.1, cho biết dấu hiệu nhận biết sự sinh trưởng và phát triển ở chó">
            <a:extLst>
              <a:ext uri="{FF2B5EF4-FFF2-40B4-BE49-F238E27FC236}">
                <a16:creationId xmlns:a16="http://schemas.microsoft.com/office/drawing/2014/main" id="{9CD717E1-5480-43AB-B576-E45063FA4C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58" y="1856641"/>
            <a:ext cx="7926694" cy="480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93D417B-C4B8-D3DF-338A-61FB9FE69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71539"/>
            <a:ext cx="1096464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000" b="1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KHỞI</a:t>
            </a:r>
            <a:r>
              <a:rPr kumimoji="0" lang="en-US" altLang="en-US" sz="4000" b="1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Open Sans" panose="020B0606030504020204" pitchFamily="34" charset="0"/>
                <a:cs typeface="Open Sans" panose="020B0606030504020204" pitchFamily="34" charset="0"/>
              </a:rPr>
              <a:t> ĐỘNG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1090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D2B195-9911-11E3-E7DE-2FC381E6A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88686"/>
            <a:ext cx="12192001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4000" b="1">
                <a:solidFill>
                  <a:srgbClr val="FFFF00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t>I. Các giai đoạn sinh trưởng và phát triển  ở động vật </a:t>
            </a:r>
            <a:endParaRPr kumimoji="0" lang="en-US" altLang="en-US" sz="36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6403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Quan sát hình 31.1, cho biết dấu hiệu nhận biết sự sinh trưởng và phát triển ở chó">
            <a:extLst>
              <a:ext uri="{FF2B5EF4-FFF2-40B4-BE49-F238E27FC236}">
                <a16:creationId xmlns:a16="http://schemas.microsoft.com/office/drawing/2014/main" id="{15B26A8B-0702-DB01-1643-3E6BAA7CF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4957831" cy="3004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The Complete Life Cycle Of A Chicken Explained | Chickens And More">
            <a:extLst>
              <a:ext uri="{FF2B5EF4-FFF2-40B4-BE49-F238E27FC236}">
                <a16:creationId xmlns:a16="http://schemas.microsoft.com/office/drawing/2014/main" id="{54BCA5EE-2F04-7951-C7DA-64E46C830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3927" y="-1"/>
            <a:ext cx="3338073" cy="33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ife Cycle of a Frog stock vector. Illustration of skin - 241872099">
            <a:extLst>
              <a:ext uri="{FF2B5EF4-FFF2-40B4-BE49-F238E27FC236}">
                <a16:creationId xmlns:a16="http://schemas.microsoft.com/office/drawing/2014/main" id="{21FEEC5B-9A2F-FBE4-D4A2-DA9D166B9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7" b="6031"/>
          <a:stretch/>
        </p:blipFill>
        <p:spPr bwMode="auto">
          <a:xfrm>
            <a:off x="0" y="3429000"/>
            <a:ext cx="465387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Mosquito Life Cycle">
            <a:extLst>
              <a:ext uri="{FF2B5EF4-FFF2-40B4-BE49-F238E27FC236}">
                <a16:creationId xmlns:a16="http://schemas.microsoft.com/office/drawing/2014/main" id="{DB281503-6A8F-5217-0C17-2ABACA50C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714" y="3519926"/>
            <a:ext cx="4862286" cy="3338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70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043C04D-E06E-4181-8571-EE779345B0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8265191"/>
              </p:ext>
            </p:extLst>
          </p:nvPr>
        </p:nvGraphicFramePr>
        <p:xfrm>
          <a:off x="63304" y="774744"/>
          <a:ext cx="12065391" cy="47244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65391">
                  <a:extLst>
                    <a:ext uri="{9D8B030D-6E8A-4147-A177-3AD203B41FA5}">
                      <a16:colId xmlns:a16="http://schemas.microsoft.com/office/drawing/2014/main" val="1867894869"/>
                    </a:ext>
                  </a:extLst>
                </a:gridCol>
              </a:tblGrid>
              <a:tr h="3304888">
                <a:tc>
                  <a:txBody>
                    <a:bodyPr/>
                    <a:lstStyle/>
                    <a:p>
                      <a:pPr marL="0" marR="268605" algn="just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PHIẾU </a:t>
                      </a:r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</a:rPr>
                        <a:t>HỌC TẬP             </a:t>
                      </a:r>
                    </a:p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+ Nhóm chẵn: </a:t>
                      </a: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</a:rPr>
                        <a:t>Quan sát hình 31.1 và 31.2:</a:t>
                      </a:r>
                    </a:p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</a:rPr>
                        <a:t>a) Mô tả vòng đời của các sinh vật trong hình.</a:t>
                      </a:r>
                    </a:p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</a:rPr>
                        <a:t>b) Nhận xét về hình thái cơ thể của con non giống hay khác so với cơ thể mẹ sau khi sinh ra hoặc nở ra từ trứng ở mỗi loài động vật </a:t>
                      </a:r>
                      <a:r>
                        <a:rPr lang="vi-VN" sz="3200" b="1">
                          <a:effectLst/>
                          <a:latin typeface="Arial" panose="020B0604020202020204" pitchFamily="34" charset="0"/>
                        </a:rPr>
                        <a:t>đó.</a:t>
                      </a:r>
                      <a:endParaRPr lang="en-US" sz="3200" b="1">
                        <a:effectLst/>
                        <a:latin typeface="Arial" panose="020B0604020202020204" pitchFamily="34" charset="0"/>
                      </a:endParaRPr>
                    </a:p>
                    <a:p>
                      <a:pPr marL="30480" marR="3048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vi-VN" sz="3200" b="1" dirty="0"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9144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b="1" dirty="0">
                          <a:effectLst/>
                          <a:highlight>
                            <a:srgbClr val="FFFF00"/>
                          </a:highlight>
                          <a:latin typeface="Arial" panose="020B0604020202020204" pitchFamily="34" charset="0"/>
                        </a:rPr>
                        <a:t>+ Nhóm lẻ: </a:t>
                      </a:r>
                      <a:r>
                        <a:rPr lang="vi-VN" sz="3200" b="1" dirty="0">
                          <a:effectLst/>
                          <a:latin typeface="Arial" panose="020B0604020202020204" pitchFamily="34" charset="0"/>
                        </a:rPr>
                        <a:t>Quan sát hình 31.1 và 31.2, trình bày giai đoạn phôi và hậu phôi của các sinh vật trong hình.</a:t>
                      </a:r>
                      <a:endParaRPr lang="vi-VN" sz="32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8580" marR="68580"/>
                </a:tc>
                <a:extLst>
                  <a:ext uri="{0D108BD9-81ED-4DB2-BD59-A6C34878D82A}">
                    <a16:rowId xmlns:a16="http://schemas.microsoft.com/office/drawing/2014/main" val="27604954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3573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90ECF9-9A91-29BC-C450-DAA3EA21DD5C}"/>
              </a:ext>
            </a:extLst>
          </p:cNvPr>
          <p:cNvSpPr txBox="1"/>
          <p:nvPr/>
        </p:nvSpPr>
        <p:spPr>
          <a:xfrm>
            <a:off x="0" y="40307"/>
            <a:ext cx="3846288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/>
              <a:t>Nhóm chẵn:</a:t>
            </a:r>
            <a:endParaRPr lang="vi-VN" sz="2800" b="1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F917490-4644-FD3C-8987-51018D11CE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1035575"/>
              </p:ext>
            </p:extLst>
          </p:nvPr>
        </p:nvGraphicFramePr>
        <p:xfrm>
          <a:off x="0" y="663908"/>
          <a:ext cx="12192000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086">
                  <a:extLst>
                    <a:ext uri="{9D8B030D-6E8A-4147-A177-3AD203B41FA5}">
                      <a16:colId xmlns:a16="http://schemas.microsoft.com/office/drawing/2014/main" val="4148795368"/>
                    </a:ext>
                  </a:extLst>
                </a:gridCol>
                <a:gridCol w="6545943">
                  <a:extLst>
                    <a:ext uri="{9D8B030D-6E8A-4147-A177-3AD203B41FA5}">
                      <a16:colId xmlns:a16="http://schemas.microsoft.com/office/drawing/2014/main" val="4134648909"/>
                    </a:ext>
                  </a:extLst>
                </a:gridCol>
                <a:gridCol w="4542971">
                  <a:extLst>
                    <a:ext uri="{9D8B030D-6E8A-4147-A177-3AD203B41FA5}">
                      <a16:colId xmlns:a16="http://schemas.microsoft.com/office/drawing/2014/main" val="323295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ptos" panose="020B0004020202020204" pitchFamily="34" charset="0"/>
                        </a:rPr>
                        <a:t>Vòng đời (1)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ptos" panose="020B0004020202020204" pitchFamily="34" charset="0"/>
                        </a:rPr>
                        <a:t>Mô tả</a:t>
                      </a:r>
                    </a:p>
                    <a:p>
                      <a:pPr algn="ctr"/>
                      <a:r>
                        <a:rPr lang="en-US" sz="2400" b="1">
                          <a:latin typeface="Aptos" panose="020B0004020202020204" pitchFamily="34" charset="0"/>
                        </a:rPr>
                        <a:t>(2)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latin typeface="Aptos" panose="020B0004020202020204" pitchFamily="34" charset="0"/>
                        </a:rPr>
                        <a:t>Con non (sinh ra từ cơ thể mẹ hoặc từ trứng nở ra) (3)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486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Chó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Chó trưởng thành → Phôi → Chó sơ sinh → </a:t>
                      </a:r>
                      <a:r>
                        <a:rPr lang="en-US" sz="2400" b="1">
                          <a:latin typeface="Aptos" panose="020B0004020202020204" pitchFamily="34" charset="0"/>
                        </a:rPr>
                        <a:t>Chó con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Giống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6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Gà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12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Ếch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0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Muỗi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9151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7BC0EE4-E1CB-8023-1A76-C141C400656F}"/>
              </a:ext>
            </a:extLst>
          </p:cNvPr>
          <p:cNvSpPr txBox="1"/>
          <p:nvPr/>
        </p:nvSpPr>
        <p:spPr>
          <a:xfrm>
            <a:off x="-1" y="3717590"/>
            <a:ext cx="3846288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0"/>
              </a:spcAft>
            </a:pPr>
            <a:r>
              <a:rPr lang="vi-VN" sz="2800" b="1"/>
              <a:t>Nhóm </a:t>
            </a:r>
            <a:r>
              <a:rPr lang="en-US" sz="2800" b="1"/>
              <a:t>lẽ</a:t>
            </a:r>
            <a:r>
              <a:rPr lang="vi-VN" sz="2800" b="1"/>
              <a:t>:</a:t>
            </a:r>
            <a:endParaRPr lang="vi-VN" sz="2800" b="1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E02C5A0-3555-5A9C-A012-4EFB95C8DB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2762912"/>
              </p:ext>
            </p:extLst>
          </p:nvPr>
        </p:nvGraphicFramePr>
        <p:xfrm>
          <a:off x="36283" y="4501720"/>
          <a:ext cx="12192000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71">
                  <a:extLst>
                    <a:ext uri="{9D8B030D-6E8A-4147-A177-3AD203B41FA5}">
                      <a16:colId xmlns:a16="http://schemas.microsoft.com/office/drawing/2014/main" val="2110707499"/>
                    </a:ext>
                  </a:extLst>
                </a:gridCol>
                <a:gridCol w="3265715">
                  <a:extLst>
                    <a:ext uri="{9D8B030D-6E8A-4147-A177-3AD203B41FA5}">
                      <a16:colId xmlns:a16="http://schemas.microsoft.com/office/drawing/2014/main" val="3667432431"/>
                    </a:ext>
                  </a:extLst>
                </a:gridCol>
                <a:gridCol w="6821714">
                  <a:extLst>
                    <a:ext uri="{9D8B030D-6E8A-4147-A177-3AD203B41FA5}">
                      <a16:colId xmlns:a16="http://schemas.microsoft.com/office/drawing/2014/main" val="27057379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Vòng đời (4)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Giai đoạn phôi (5)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Giai đoạn hậu phôi (6)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01970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Chó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Trong cơ thể mẹ</a:t>
                      </a:r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Sau khi sinh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0888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Gà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3275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Ếch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5700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1">
                          <a:latin typeface="Aptos" panose="020B0004020202020204" pitchFamily="34" charset="0"/>
                        </a:rPr>
                        <a:t>Muỗi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41703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76603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928FA65-6711-28D3-6FA7-EAC0DFF1A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9678611"/>
              </p:ext>
            </p:extLst>
          </p:nvPr>
        </p:nvGraphicFramePr>
        <p:xfrm>
          <a:off x="0" y="446194"/>
          <a:ext cx="12192000" cy="630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3086">
                  <a:extLst>
                    <a:ext uri="{9D8B030D-6E8A-4147-A177-3AD203B41FA5}">
                      <a16:colId xmlns:a16="http://schemas.microsoft.com/office/drawing/2014/main" val="4148795368"/>
                    </a:ext>
                  </a:extLst>
                </a:gridCol>
                <a:gridCol w="6545943">
                  <a:extLst>
                    <a:ext uri="{9D8B030D-6E8A-4147-A177-3AD203B41FA5}">
                      <a16:colId xmlns:a16="http://schemas.microsoft.com/office/drawing/2014/main" val="4134648909"/>
                    </a:ext>
                  </a:extLst>
                </a:gridCol>
                <a:gridCol w="4542971">
                  <a:extLst>
                    <a:ext uri="{9D8B030D-6E8A-4147-A177-3AD203B41FA5}">
                      <a16:colId xmlns:a16="http://schemas.microsoft.com/office/drawing/2014/main" val="323295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Vòng đời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Mô tả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Con non (sinh ra từ cơ thể mẹ hoặc từ trứng nở ra)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486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Chó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Chó trưởng thành → Phôi → Chó sơ sinh → </a:t>
                      </a:r>
                      <a:r>
                        <a:rPr lang="en-US" sz="3200" b="1">
                          <a:latin typeface="Aptos" panose="020B0004020202020204" pitchFamily="34" charset="0"/>
                        </a:rPr>
                        <a:t>Chó con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Giống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6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Gà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Gà trưởng thành → Trứng → Phôi → </a:t>
                      </a:r>
                      <a:r>
                        <a:rPr lang="en-US" sz="3200" b="1">
                          <a:latin typeface="Aptos" panose="020B0004020202020204" pitchFamily="34" charset="0"/>
                        </a:rPr>
                        <a:t>Gà con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Giống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12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Ếch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Ếch trưởng thành → Trứng → Nòng nọc → Nòng nọc có chân → </a:t>
                      </a:r>
                      <a:r>
                        <a:rPr lang="en-US" sz="3200" b="1">
                          <a:latin typeface="Aptos" panose="020B0004020202020204" pitchFamily="34" charset="0"/>
                        </a:rPr>
                        <a:t>Ếch con </a:t>
                      </a:r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→ </a:t>
                      </a:r>
                      <a:endParaRPr lang="en-US" sz="32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Khác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0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Muỗi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Muỗi trưởng thành </a:t>
                      </a:r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→ Trứng → Nòng nọc → Bọ gậy</a:t>
                      </a:r>
                      <a:endParaRPr lang="en-US" sz="32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Khác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91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57839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928FA65-6711-28D3-6FA7-EAC0DFF1A5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07997"/>
              </p:ext>
            </p:extLst>
          </p:nvPr>
        </p:nvGraphicFramePr>
        <p:xfrm>
          <a:off x="0" y="446194"/>
          <a:ext cx="12192000" cy="2895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4571">
                  <a:extLst>
                    <a:ext uri="{9D8B030D-6E8A-4147-A177-3AD203B41FA5}">
                      <a16:colId xmlns:a16="http://schemas.microsoft.com/office/drawing/2014/main" val="4148795368"/>
                    </a:ext>
                  </a:extLst>
                </a:gridCol>
                <a:gridCol w="4717143">
                  <a:extLst>
                    <a:ext uri="{9D8B030D-6E8A-4147-A177-3AD203B41FA5}">
                      <a16:colId xmlns:a16="http://schemas.microsoft.com/office/drawing/2014/main" val="4134648909"/>
                    </a:ext>
                  </a:extLst>
                </a:gridCol>
                <a:gridCol w="5370286">
                  <a:extLst>
                    <a:ext uri="{9D8B030D-6E8A-4147-A177-3AD203B41FA5}">
                      <a16:colId xmlns:a16="http://schemas.microsoft.com/office/drawing/2014/main" val="323295902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Aptos" panose="020B0004020202020204" pitchFamily="34" charset="0"/>
                        </a:rPr>
                        <a:t>Vòng đời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Aptos" panose="020B0004020202020204" pitchFamily="34" charset="0"/>
                        </a:rPr>
                        <a:t>Giai đoạn phôi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latin typeface="Aptos" panose="020B0004020202020204" pitchFamily="34" charset="0"/>
                        </a:rPr>
                        <a:t>Giai đoạn hậu phôi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4861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Chó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Trong cơ thể mẹ</a:t>
                      </a:r>
                      <a:endParaRPr lang="en-US" sz="32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Sau khi sinh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62676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Gà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Trong trứng đã thụ tinh.</a:t>
                      </a:r>
                      <a:endParaRPr lang="en-US" sz="32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Sau khi nở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3127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Ếch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  <a:cs typeface="Times New Roman" panose="02020603050405020304" pitchFamily="18" charset="0"/>
                        </a:rPr>
                        <a:t>Trong trứng đã thụ tinh.</a:t>
                      </a:r>
                      <a:endParaRPr lang="en-US" sz="3200" b="1">
                        <a:latin typeface="Aptos" panose="020B00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Sau khi nở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99036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Muỗi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Trong trứng đã thụ tinh.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200" b="1">
                          <a:latin typeface="Aptos" panose="020B0004020202020204" pitchFamily="34" charset="0"/>
                        </a:rPr>
                        <a:t>Sau khi nở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291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9169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Complete Life Cycle Of A Chicken Explained | Chickens And More">
            <a:extLst>
              <a:ext uri="{FF2B5EF4-FFF2-40B4-BE49-F238E27FC236}">
                <a16:creationId xmlns:a16="http://schemas.microsoft.com/office/drawing/2014/main" id="{D695AEF3-220A-FCF3-2CF4-BC04FE5C6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7246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370</Words>
  <Application>Microsoft Office PowerPoint</Application>
  <PresentationFormat>Widescreen</PresentationFormat>
  <Paragraphs>63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dtv</dc:title>
  <dc:subject>dtv</dc:subject>
  <dc:creator/>
  <cp:keywords>dtv</cp:keywords>
  <dc:description>dtv</dc:description>
  <cp:lastModifiedBy/>
  <cp:revision>1</cp:revision>
  <dcterms:created xsi:type="dcterms:W3CDTF">2022-08-16T08:55:11Z</dcterms:created>
  <dcterms:modified xsi:type="dcterms:W3CDTF">2024-03-08T15:40:08Z</dcterms:modified>
  <cp:category>dtv</cp:category>
  <cp:version>dtv</cp:version>
</cp:coreProperties>
</file>