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3" r:id="rId2"/>
    <p:sldId id="335" r:id="rId3"/>
    <p:sldId id="359" r:id="rId4"/>
    <p:sldId id="334"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15" r:id="rId20"/>
    <p:sldId id="45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FF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3" d="100"/>
          <a:sy n="63" d="100"/>
        </p:scale>
        <p:origin x="568"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2965877" cy="369332"/>
          </a:xfrm>
          <a:prstGeom prst="rect">
            <a:avLst/>
          </a:prstGeom>
          <a:noFill/>
          <a:ln w="9525">
            <a:noFill/>
            <a:miter lim="800000"/>
            <a:headEnd/>
            <a:tailEnd/>
          </a:ln>
        </p:spPr>
        <p:txBody>
          <a:bodyPr wrap="none">
            <a:spAutoFit/>
          </a:bodyPr>
          <a:lstStyle/>
          <a:p>
            <a:r>
              <a:rPr lang="en-US" b="1">
                <a:solidFill>
                  <a:srgbClr val="FF00FF"/>
                </a:solidFill>
                <a:cs typeface="Times New Roman" pitchFamily="18" charset="0"/>
              </a:rPr>
              <a:t>GIÁO VIÊN: ĐẬU THỊ HƯỜNG</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4856" y="0"/>
            <a:ext cx="2177143" cy="6555641"/>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Những nhân tố của môi trường tác động đến sự sinh trưởng và phát triển của cây: Ánh sáng, gió, nhiệt độ, độ ẩm, con người, động vật ăn thực vật, sinh vật trong đất.</a:t>
            </a:r>
          </a:p>
        </p:txBody>
      </p:sp>
      <p:sp>
        <p:nvSpPr>
          <p:cNvPr id="4" name="Rectangle 3"/>
          <p:cNvSpPr/>
          <p:nvPr/>
        </p:nvSpPr>
        <p:spPr>
          <a:xfrm>
            <a:off x="0" y="5153689"/>
            <a:ext cx="9942286"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b) Trong các nhân tố trên:</a:t>
            </a:r>
          </a:p>
          <a:p>
            <a:pPr algn="just"/>
            <a:r>
              <a:rPr lang="vi-VN" sz="2800" dirty="0">
                <a:solidFill>
                  <a:srgbClr val="FF00FF"/>
                </a:solidFill>
                <a:latin typeface="Times New Roman" pitchFamily="18" charset="0"/>
                <a:cs typeface="Times New Roman" pitchFamily="18" charset="0"/>
              </a:rPr>
              <a:t>+ Nhân tố vô sinh gồm: Ánh sáng, gió, nhiệt độ, độ ẩm.</a:t>
            </a:r>
          </a:p>
          <a:p>
            <a:pPr algn="just"/>
            <a:r>
              <a:rPr lang="vi-VN" sz="2800" dirty="0">
                <a:solidFill>
                  <a:srgbClr val="FF00FF"/>
                </a:solidFill>
                <a:latin typeface="Times New Roman" pitchFamily="18" charset="0"/>
                <a:cs typeface="Times New Roman" pitchFamily="18" charset="0"/>
              </a:rPr>
              <a:t>+ Nhân tố hữu sinh gồm: Con người, động vật ăn thực vật, sinh vật trong đất.</a:t>
            </a:r>
          </a:p>
        </p:txBody>
      </p:sp>
      <p:pic>
        <p:nvPicPr>
          <p:cNvPr id="1027" name="Picture 3"/>
          <p:cNvPicPr>
            <a:picLocks noChangeAspect="1" noChangeArrowheads="1"/>
          </p:cNvPicPr>
          <p:nvPr/>
        </p:nvPicPr>
        <p:blipFill>
          <a:blip r:embed="rId2"/>
          <a:srcRect/>
          <a:stretch>
            <a:fillRect/>
          </a:stretch>
        </p:blipFill>
        <p:spPr bwMode="auto">
          <a:xfrm>
            <a:off x="-1" y="-1"/>
            <a:ext cx="9913257" cy="51902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38: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TỐ</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THÁI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65478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3097473"/>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56918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3968330"/>
            <a:ext cx="12192000" cy="1384995"/>
          </a:xfrm>
          <a:prstGeom prst="rect">
            <a:avLst/>
          </a:prstGeom>
          <a:noFill/>
        </p:spPr>
        <p:txBody>
          <a:bodyPr wrap="square" rtlCol="0">
            <a:spAutoFit/>
          </a:bodyPr>
          <a:lstStyle/>
          <a:p>
            <a:pPr algn="just"/>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Nhóm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nhân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tố</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thái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vô</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5310899"/>
            <a:ext cx="12192000" cy="1384995"/>
          </a:xfrm>
          <a:prstGeom prst="rect">
            <a:avLst/>
          </a:prstGeom>
          <a:noFill/>
        </p:spPr>
        <p:txBody>
          <a:bodyPr wrap="square" rtlCol="0">
            <a:spAutoFit/>
          </a:bodyPr>
          <a:lstStyle/>
          <a:p>
            <a:pPr algn="just"/>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Nhóm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nhân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tố</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thái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hữu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vi </a:t>
            </a:r>
            <a:r>
              <a:rPr lang="en-US" sz="2800" dirty="0" err="1">
                <a:solidFill>
                  <a:srgbClr val="0000FF"/>
                </a:solidFill>
                <a:latin typeface="Times New Roman" pitchFamily="18" charset="0"/>
                <a:cs typeface="Times New Roman" pitchFamily="18" charset="0"/>
              </a:rPr>
              <a:t>khuẩn</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địch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up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Right)">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45140" y="1004094"/>
          <a:ext cx="11901715" cy="4785360"/>
        </p:xfrm>
        <a:graphic>
          <a:graphicData uri="http://schemas.openxmlformats.org/drawingml/2006/table">
            <a:tbl>
              <a:tblPr firstRow="1" bandRow="1">
                <a:tableStyleId>{5C22544A-7EE6-4342-B048-85BDC9FD1C3A}</a:tableStyleId>
              </a:tblPr>
              <a:tblGrid>
                <a:gridCol w="5927048">
                  <a:extLst>
                    <a:ext uri="{9D8B030D-6E8A-4147-A177-3AD203B41FA5}">
                      <a16:colId xmlns:a16="http://schemas.microsoft.com/office/drawing/2014/main" val="20000"/>
                    </a:ext>
                  </a:extLst>
                </a:gridCol>
                <a:gridCol w="5974667">
                  <a:extLst>
                    <a:ext uri="{9D8B030D-6E8A-4147-A177-3AD203B41FA5}">
                      <a16:colId xmlns:a16="http://schemas.microsoft.com/office/drawing/2014/main" val="20001"/>
                    </a:ext>
                  </a:extLst>
                </a:gridCol>
              </a:tblGrid>
              <a:tr h="370840">
                <a:tc>
                  <a:txBody>
                    <a:bodyPr/>
                    <a:lstStyle/>
                    <a:p>
                      <a:pPr algn="ctr"/>
                      <a:r>
                        <a:rPr lang="en-US" sz="3200" dirty="0" err="1">
                          <a:latin typeface="Times New Roman" pitchFamily="18" charset="0"/>
                          <a:cs typeface="Times New Roman" pitchFamily="18" charset="0"/>
                        </a:rPr>
                        <a:t>Nhóm</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nhân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tố</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sinh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thái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vô</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sinh</a:t>
                      </a:r>
                      <a:endParaRPr lang="en-US" sz="3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itchFamily="18" charset="0"/>
                          <a:cs typeface="Times New Roman" pitchFamily="18" charset="0"/>
                        </a:rPr>
                        <a:t>Nhóm</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nhân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tố</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sinh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thái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hữu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sinh</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174398" y="1755353"/>
            <a:ext cx="5897789"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Là những nhân tố vật lí, hóa học của môi trường; các nhân tố này tác động đến đặc điểm hình thái, chức năng sinh lí và tập tính của sinh vật.</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174171" y="4062897"/>
            <a:ext cx="5869442"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Ví dụ: Ánh sáng, nhiệt độ, độ ẩm, không khí,… là các nhân tố vô sinh tác động đến cây xanh.</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6057898" y="1597967"/>
            <a:ext cx="5967185" cy="2246769"/>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Là các nhân tố sống tác động đến sinh vật; các nhân tố này tạo nên mối quan hệ giữa các sinh vật trong môi trường (quan hệ hỗ trợ, cạnh tranh hoặc đối địch).</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6042931" y="3912997"/>
            <a:ext cx="5931357"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Ví dụ: Cùng sống trên một cánh đồng lúa, cỏ dại cạnh tranh chất dinh dưỡng với lúa nên khi cỏ dại phát triển thì năng suất lúa giảm.</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0" y="0"/>
            <a:ext cx="12192000" cy="1077218"/>
          </a:xfrm>
          <a:prstGeom prst="rect">
            <a:avLst/>
          </a:prstGeom>
        </p:spPr>
        <p:txBody>
          <a:bodyPr wrap="square">
            <a:spAutoFit/>
          </a:bodyPr>
          <a:lstStyle/>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nhóm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vô</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nhóm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Cho </a:t>
            </a:r>
            <a:r>
              <a:rPr lang="en-US" sz="3200" dirty="0" err="1">
                <a:solidFill>
                  <a:srgbClr val="FF0000"/>
                </a:solidFill>
                <a:latin typeface="Times New Roman" pitchFamily="18" charset="0"/>
                <a:cs typeface="Times New Roman" pitchFamily="18" charset="0"/>
              </a:rPr>
              <a:t>ví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a:t>
            </a:r>
            <a:r>
              <a:rPr lang="en-US" sz="32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904346"/>
            <a:ext cx="12191999" cy="1200329"/>
          </a:xfrm>
          <a:prstGeom prst="rect">
            <a:avLst/>
          </a:prstGeom>
        </p:spPr>
        <p:txBody>
          <a:bodyPr wrap="square">
            <a:spAutoFit/>
          </a:bodyPr>
          <a:lstStyle/>
          <a:p>
            <a:pPr algn="just"/>
            <a:r>
              <a:rPr lang="vi-VN" sz="2400" dirty="0">
                <a:solidFill>
                  <a:srgbClr val="FF00FF"/>
                </a:solidFill>
                <a:latin typeface="Times New Roman" pitchFamily="18" charset="0"/>
                <a:cs typeface="Times New Roman" pitchFamily="18" charset="0"/>
              </a:rPr>
              <a:t>a) Đặc điểm của gấu thích nghi với nhiệt độ giá lạnh ở vùng Bắc cực: Có bộ lông và lớp mỡ dày giúp giữ ấm, không có lông mi do lông mi có thể gây đóng băng trên mắt, bộ lông màu trắng giúp chúng ngụy trang, có tập tính ngủ đông và hoạt động trong mùa hạ vào ban ngày.</a:t>
            </a:r>
          </a:p>
        </p:txBody>
      </p:sp>
      <p:sp>
        <p:nvSpPr>
          <p:cNvPr id="4" name="Rectangle 3"/>
          <p:cNvSpPr/>
          <p:nvPr/>
        </p:nvSpPr>
        <p:spPr>
          <a:xfrm>
            <a:off x="0" y="5153689"/>
            <a:ext cx="12192000" cy="1569660"/>
          </a:xfrm>
          <a:prstGeom prst="rect">
            <a:avLst/>
          </a:prstGeom>
        </p:spPr>
        <p:txBody>
          <a:bodyPr wrap="square">
            <a:spAutoFit/>
          </a:bodyPr>
          <a:lstStyle/>
          <a:p>
            <a:pPr algn="just"/>
            <a:r>
              <a:rPr lang="vi-VN" sz="2400" dirty="0">
                <a:solidFill>
                  <a:srgbClr val="FF00FF"/>
                </a:solidFill>
                <a:latin typeface="Times New Roman" pitchFamily="18" charset="0"/>
                <a:cs typeface="Times New Roman" pitchFamily="18" charset="0"/>
              </a:rPr>
              <a:t>b) Đặc điểm của xương rồng thích nghi với điều kiện khô hạn ở sa mạc: Lá biến đổi thành gai để hạn chế thoát hơi nước, thân mọng nước giúp dự trữ nước, thân thường xẻ rãnh dọc từ đỉnh thân tới gốc để tạo thành dòng chảy hướng dòng nước mưa hoặc sương xuống gốc, rễ nông và lan rộng để lấy được nhiều nước mưa hoặc sương.</a:t>
            </a:r>
          </a:p>
        </p:txBody>
      </p:sp>
      <p:pic>
        <p:nvPicPr>
          <p:cNvPr id="3074" name="Picture 2"/>
          <p:cNvPicPr>
            <a:picLocks noChangeAspect="1" noChangeArrowheads="1"/>
          </p:cNvPicPr>
          <p:nvPr/>
        </p:nvPicPr>
        <p:blipFill>
          <a:blip r:embed="rId2"/>
          <a:srcRect/>
          <a:stretch>
            <a:fillRect/>
          </a:stretch>
        </p:blipFill>
        <p:spPr bwMode="auto">
          <a:xfrm>
            <a:off x="0" y="-1"/>
            <a:ext cx="12192000" cy="39673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38: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TỐ</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THÁI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88407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326765"/>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984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197622"/>
            <a:ext cx="12192000" cy="1384995"/>
          </a:xfrm>
          <a:prstGeom prst="rect">
            <a:avLst/>
          </a:prstGeom>
          <a:noFill/>
        </p:spPr>
        <p:txBody>
          <a:bodyPr wrap="square" rtlCol="0">
            <a:spAutoFit/>
          </a:bodyPr>
          <a:lstStyle/>
          <a:p>
            <a:pPr algn="just"/>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Nhóm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nhân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tố</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thái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vô</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3482135"/>
            <a:ext cx="12192000" cy="1384995"/>
          </a:xfrm>
          <a:prstGeom prst="rect">
            <a:avLst/>
          </a:prstGeom>
          <a:noFill/>
        </p:spPr>
        <p:txBody>
          <a:bodyPr wrap="square" rtlCol="0">
            <a:spAutoFit/>
          </a:bodyPr>
          <a:lstStyle/>
          <a:p>
            <a:pPr algn="just"/>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Nhóm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nhân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tố</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thái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hữu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vi </a:t>
            </a:r>
            <a:r>
              <a:rPr lang="en-US" sz="2800" dirty="0" err="1">
                <a:solidFill>
                  <a:srgbClr val="0000FF"/>
                </a:solidFill>
                <a:latin typeface="Times New Roman" pitchFamily="18" charset="0"/>
                <a:cs typeface="Times New Roman" pitchFamily="18" charset="0"/>
              </a:rPr>
              <a:t>khuẩn</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địch</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48174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484917"/>
            <a:ext cx="12191999" cy="58477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a) </a:t>
            </a:r>
            <a:r>
              <a:rPr lang="pt-BR" sz="3200" dirty="0">
                <a:solidFill>
                  <a:srgbClr val="FF00FF"/>
                </a:solidFill>
                <a:latin typeface="Times New Roman" pitchFamily="18" charset="0"/>
                <a:cs typeface="Times New Roman" pitchFamily="18" charset="0"/>
              </a:rPr>
              <a:t>Cá rô phi có thể t</a:t>
            </a:r>
            <a:r>
              <a:rPr lang="vi-VN" sz="3200" dirty="0">
                <a:solidFill>
                  <a:srgbClr val="FF00FF"/>
                </a:solidFill>
                <a:latin typeface="Times New Roman" pitchFamily="18" charset="0"/>
                <a:cs typeface="Times New Roman" pitchFamily="18" charset="0"/>
              </a:rPr>
              <a:t>ồn tại được trong khoảng nhiệt độ từ 5,6</a:t>
            </a:r>
            <a:r>
              <a:rPr lang="en-US" sz="3200" baseline="30000" dirty="0">
                <a:solidFill>
                  <a:srgbClr val="FF00FF"/>
                </a:solidFill>
                <a:latin typeface="Times New Roman" pitchFamily="18" charset="0"/>
                <a:cs typeface="Times New Roman" pitchFamily="18" charset="0"/>
              </a:rPr>
              <a:t>0</a:t>
            </a:r>
            <a:r>
              <a:rPr lang="vi-VN" sz="3200" dirty="0">
                <a:solidFill>
                  <a:srgbClr val="FF00FF"/>
                </a:solidFill>
                <a:latin typeface="Times New Roman" pitchFamily="18" charset="0"/>
                <a:cs typeface="Times New Roman" pitchFamily="18" charset="0"/>
              </a:rPr>
              <a:t>C – 42</a:t>
            </a:r>
            <a:r>
              <a:rPr lang="en-US" sz="3200" baseline="30000" dirty="0">
                <a:solidFill>
                  <a:srgbClr val="FF00FF"/>
                </a:solidFill>
                <a:latin typeface="Times New Roman" pitchFamily="18" charset="0"/>
                <a:cs typeface="Times New Roman" pitchFamily="18" charset="0"/>
              </a:rPr>
              <a:t>0</a:t>
            </a:r>
            <a:r>
              <a:rPr lang="vi-VN" sz="3200" dirty="0">
                <a:solidFill>
                  <a:srgbClr val="FF00FF"/>
                </a:solidFill>
                <a:latin typeface="Times New Roman" pitchFamily="18" charset="0"/>
                <a:cs typeface="Times New Roman" pitchFamily="18" charset="0"/>
              </a:rPr>
              <a:t>C.</a:t>
            </a:r>
          </a:p>
        </p:txBody>
      </p:sp>
      <p:sp>
        <p:nvSpPr>
          <p:cNvPr id="4" name="Rectangle 3"/>
          <p:cNvSpPr/>
          <p:nvPr/>
        </p:nvSpPr>
        <p:spPr>
          <a:xfrm>
            <a:off x="0" y="5081118"/>
            <a:ext cx="12192000" cy="1077218"/>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b) </a:t>
            </a:r>
            <a:r>
              <a:rPr lang="pt-BR" sz="3200" dirty="0">
                <a:solidFill>
                  <a:srgbClr val="FF00FF"/>
                </a:solidFill>
                <a:latin typeface="Times New Roman" pitchFamily="18" charset="0"/>
                <a:cs typeface="Times New Roman" pitchFamily="18" charset="0"/>
              </a:rPr>
              <a:t>Cá rô phi s</a:t>
            </a:r>
            <a:r>
              <a:rPr lang="vi-VN" sz="3200" dirty="0">
                <a:solidFill>
                  <a:srgbClr val="FF00FF"/>
                </a:solidFill>
                <a:latin typeface="Times New Roman" pitchFamily="18" charset="0"/>
                <a:cs typeface="Times New Roman" pitchFamily="18" charset="0"/>
              </a:rPr>
              <a:t>inh trưởng, phát triển thuận lợi ở khoảng nhiệt độ từ 20</a:t>
            </a:r>
            <a:r>
              <a:rPr lang="en-US" sz="3200" baseline="30000" dirty="0">
                <a:solidFill>
                  <a:srgbClr val="FF00FF"/>
                </a:solidFill>
                <a:latin typeface="Times New Roman" pitchFamily="18" charset="0"/>
                <a:cs typeface="Times New Roman" pitchFamily="18" charset="0"/>
              </a:rPr>
              <a:t>0</a:t>
            </a:r>
            <a:r>
              <a:rPr lang="vi-VN" sz="3200" dirty="0">
                <a:solidFill>
                  <a:srgbClr val="FF00FF"/>
                </a:solidFill>
                <a:latin typeface="Times New Roman" pitchFamily="18" charset="0"/>
                <a:cs typeface="Times New Roman" pitchFamily="18" charset="0"/>
              </a:rPr>
              <a:t>C – 35</a:t>
            </a:r>
            <a:r>
              <a:rPr lang="en-US" sz="3200" baseline="30000" dirty="0">
                <a:solidFill>
                  <a:srgbClr val="FF00FF"/>
                </a:solidFill>
                <a:latin typeface="Times New Roman" pitchFamily="18" charset="0"/>
                <a:cs typeface="Times New Roman" pitchFamily="18" charset="0"/>
              </a:rPr>
              <a:t>0</a:t>
            </a:r>
            <a:r>
              <a:rPr lang="vi-VN" sz="3200" dirty="0">
                <a:solidFill>
                  <a:srgbClr val="FF00FF"/>
                </a:solidFill>
                <a:latin typeface="Times New Roman" pitchFamily="18" charset="0"/>
                <a:cs typeface="Times New Roman" pitchFamily="18" charset="0"/>
              </a:rPr>
              <a:t>C.</a:t>
            </a:r>
          </a:p>
        </p:txBody>
      </p:sp>
      <p:pic>
        <p:nvPicPr>
          <p:cNvPr id="4098" name="Picture 2"/>
          <p:cNvPicPr>
            <a:picLocks noChangeAspect="1" noChangeArrowheads="1"/>
          </p:cNvPicPr>
          <p:nvPr/>
        </p:nvPicPr>
        <p:blipFill>
          <a:blip r:embed="rId2"/>
          <a:srcRect/>
          <a:stretch>
            <a:fillRect/>
          </a:stretch>
        </p:blipFill>
        <p:spPr bwMode="auto">
          <a:xfrm>
            <a:off x="1262717" y="-1"/>
            <a:ext cx="9657735" cy="4397830"/>
          </a:xfrm>
          <a:prstGeom prst="rect">
            <a:avLst/>
          </a:prstGeom>
          <a:noFill/>
          <a:ln w="9525">
            <a:noFill/>
            <a:miter lim="800000"/>
            <a:headEnd/>
            <a:tailEnd/>
          </a:ln>
          <a:effectLst/>
        </p:spPr>
      </p:pic>
      <p:sp>
        <p:nvSpPr>
          <p:cNvPr id="6" name="Rectangle 5"/>
          <p:cNvSpPr/>
          <p:nvPr/>
        </p:nvSpPr>
        <p:spPr>
          <a:xfrm>
            <a:off x="0" y="6171627"/>
            <a:ext cx="12192000" cy="584775"/>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c) </a:t>
            </a:r>
            <a:r>
              <a:rPr lang="pt-BR" sz="3200" dirty="0">
                <a:solidFill>
                  <a:srgbClr val="FF00FF"/>
                </a:solidFill>
                <a:latin typeface="Times New Roman" pitchFamily="18" charset="0"/>
                <a:cs typeface="Times New Roman" pitchFamily="18" charset="0"/>
              </a:rPr>
              <a:t>Cá rô phi s</a:t>
            </a:r>
            <a:r>
              <a:rPr lang="vi-VN" sz="3200" dirty="0">
                <a:solidFill>
                  <a:srgbClr val="FF00FF"/>
                </a:solidFill>
                <a:latin typeface="Times New Roman" pitchFamily="18" charset="0"/>
                <a:cs typeface="Times New Roman" pitchFamily="18" charset="0"/>
              </a:rPr>
              <a:t>inh trưởng, phát triển tốt nhất ở nhiệt độ là 30</a:t>
            </a:r>
            <a:r>
              <a:rPr lang="en-US" sz="3200" baseline="30000" dirty="0">
                <a:solidFill>
                  <a:srgbClr val="FF00FF"/>
                </a:solidFill>
                <a:latin typeface="Times New Roman" pitchFamily="18" charset="0"/>
                <a:cs typeface="Times New Roman" pitchFamily="18" charset="0"/>
              </a:rPr>
              <a:t>0</a:t>
            </a:r>
            <a:r>
              <a:rPr lang="vi-VN" sz="3200" dirty="0">
                <a:solidFill>
                  <a:srgbClr val="FF00FF"/>
                </a:solidFill>
                <a:latin typeface="Times New Roman" pitchFamily="18" charset="0"/>
                <a:cs typeface="Times New Roman"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from="(-#ppt_w/2)" to="(#ppt_x)" calcmode="lin" valueType="num">
                                      <p:cBhvr>
                                        <p:cTn id="7" dur="600" fill="hold">
                                          <p:stCondLst>
                                            <p:cond delay="0"/>
                                          </p:stCondLst>
                                        </p:cTn>
                                        <p:tgtEl>
                                          <p:spTgt spid="4098"/>
                                        </p:tgtEl>
                                        <p:attrNameLst>
                                          <p:attrName>ppt_x</p:attrName>
                                        </p:attrNameLst>
                                      </p:cBhvr>
                                    </p:anim>
                                    <p:anim from="0" to="-1.0" calcmode="lin" valueType="num">
                                      <p:cBhvr>
                                        <p:cTn id="8" dur="200" decel="50000" autoRev="1" fill="hold">
                                          <p:stCondLst>
                                            <p:cond delay="600"/>
                                          </p:stCondLst>
                                        </p:cTn>
                                        <p:tgtEl>
                                          <p:spTgt spid="4098"/>
                                        </p:tgtEl>
                                        <p:attrNameLst>
                                          <p:attrName>xshear</p:attrName>
                                        </p:attrNameLst>
                                      </p:cBhvr>
                                    </p:anim>
                                    <p:animScale>
                                      <p:cBhvr>
                                        <p:cTn id="9" dur="200" decel="100000" autoRev="1" fill="hold">
                                          <p:stCondLst>
                                            <p:cond delay="600"/>
                                          </p:stCondLst>
                                        </p:cTn>
                                        <p:tgtEl>
                                          <p:spTgt spid="4098"/>
                                        </p:tgtEl>
                                      </p:cBhvr>
                                      <p:from x="100000" y="100000"/>
                                      <p:to x="80000" y="100000"/>
                                    </p:animScale>
                                    <p:anim by="(#ppt_h/3+#ppt_w*0.1)" calcmode="lin" valueType="num">
                                      <p:cBhvr additive="sum">
                                        <p:cTn id="10" dur="200" decel="100000" autoRev="1" fill="hold">
                                          <p:stCondLst>
                                            <p:cond delay="600"/>
                                          </p:stCondLst>
                                        </p:cTn>
                                        <p:tgtEl>
                                          <p:spTgt spid="409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4)">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4)">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38: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TỐ</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THÁI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88407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34853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176219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giới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hạn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sinh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0" y="265482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khoảng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thuận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lợi</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điểm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cực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thuận</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701140"/>
            <a:ext cx="12191999" cy="3108543"/>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vi-VN" sz="2800" dirty="0">
                <a:solidFill>
                  <a:srgbClr val="FF00FF"/>
                </a:solidFill>
                <a:latin typeface="Times New Roman" pitchFamily="18" charset="0"/>
                <a:cs typeface="Times New Roman" pitchFamily="18" charset="0"/>
              </a:rPr>
              <a:t>Ưu điểm của trồng cây trong nhà lưới hoặc nhà kính là:</a:t>
            </a:r>
          </a:p>
          <a:p>
            <a:pPr algn="just"/>
            <a:r>
              <a:rPr lang="vi-VN" sz="2800" dirty="0">
                <a:solidFill>
                  <a:srgbClr val="FF00FF"/>
                </a:solidFill>
                <a:latin typeface="Times New Roman" pitchFamily="18" charset="0"/>
                <a:cs typeface="Times New Roman" pitchFamily="18" charset="0"/>
              </a:rPr>
              <a:t>- Hạn chế được sự tác động xấu của các nhân tố sinh thái vô sinh và hữu sinh từ môi trường tự nhiên đến sự sinh trưởng và phát triển của cây trồng: tránh những tác động xấu bởi các yếu tố thời tiết cực đoan như mưa to, gió lớn, nắng to; bảo vệ cây trồng tránh tác động của côn trùng, động vật phá hoại.</a:t>
            </a:r>
          </a:p>
          <a:p>
            <a:pPr algn="just"/>
            <a:r>
              <a:rPr lang="vi-VN" sz="2800" dirty="0">
                <a:solidFill>
                  <a:srgbClr val="FF00FF"/>
                </a:solidFill>
                <a:latin typeface="Times New Roman" pitchFamily="18" charset="0"/>
                <a:cs typeface="Times New Roman" pitchFamily="18" charset="0"/>
              </a:rPr>
              <a:t>- Có thể chủ động điều chỉnh các nhân tố sinh thái vô sinh như ánh sáng, nhiệt độ, độ ẩm,… để giúp cây trồng sinh trưởng và phát triển tốt, cho năng suất cao.</a:t>
            </a:r>
          </a:p>
        </p:txBody>
      </p:sp>
      <p:pic>
        <p:nvPicPr>
          <p:cNvPr id="5122" name="Picture 2"/>
          <p:cNvPicPr>
            <a:picLocks noChangeAspect="1" noChangeArrowheads="1"/>
          </p:cNvPicPr>
          <p:nvPr/>
        </p:nvPicPr>
        <p:blipFill>
          <a:blip r:embed="rId2"/>
          <a:srcRect/>
          <a:stretch>
            <a:fillRect/>
          </a:stretch>
        </p:blipFill>
        <p:spPr bwMode="auto">
          <a:xfrm>
            <a:off x="3927462" y="0"/>
            <a:ext cx="4316640" cy="35116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701140"/>
            <a:ext cx="12191999" cy="3046988"/>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Trong sản xuất nông nghiệp, cây trồng được gieo trồng đúng vụ thường đạt năng suất cao vì: Khi trồng cây đúng thời vụ, cây trồng sẽ có các nhân tố sinh thái vô sinh như ánh sáng, nhiệt độ, độ ẩm,… phù hợp, giúp cây trồng sinh trưởng và phát triển tốt, có sức sống cao, chống chịu tốt với các điều kiện của môi trường. Nhờ đó, cây trồng sẽ cho năng suất cao.</a:t>
            </a:r>
          </a:p>
        </p:txBody>
      </p:sp>
      <p:pic>
        <p:nvPicPr>
          <p:cNvPr id="5122" name="Picture 2"/>
          <p:cNvPicPr>
            <a:picLocks noChangeAspect="1" noChangeArrowheads="1"/>
          </p:cNvPicPr>
          <p:nvPr/>
        </p:nvPicPr>
        <p:blipFill>
          <a:blip r:embed="rId2"/>
          <a:srcRect/>
          <a:stretch>
            <a:fillRect/>
          </a:stretch>
        </p:blipFill>
        <p:spPr bwMode="auto">
          <a:xfrm>
            <a:off x="3695238" y="0"/>
            <a:ext cx="4752068" cy="38658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Môi trường sống của sinh vật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nơi ở của sinh vật.</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nơi làm tổ và kiếm ăn của sinh vật.</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nơi sinh sống của sinh vật, bao gồm tất cả những gì bao quanh sinh vật có tác động trực tiếp hoặc gián tiếp tới các hoạt động sống của sinh vật.</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nơi kiếm ăn của sinh vật.</a:t>
            </a:r>
            <a:endParaRPr lang="en-US"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Các loại môi trường chủ yếu của sinh vật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môi trường đất, môi trường nước, môi trường không khí và môi trường sinh vật.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môi trường trong đất, môi trường dưới nước, môi trường trên cạn và môi trường sinh vật.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môi trường trong đất, môi trường dưới nước, môi trường không khí và môi trường trên cạn.</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môi trường dưới nước, môi trường không khí, môi trường trên cạn và môi trường sinh vật.</a:t>
            </a:r>
          </a:p>
          <a:p>
            <a:endParaRPr lang="vi-VN" sz="2800" dirty="0">
              <a:latin typeface="Times New Roman" pitchFamily="18" charset="0"/>
              <a:cs typeface="Times New Roman" pitchFamily="18" charset="0"/>
            </a:endParaRPr>
          </a:p>
        </p:txBody>
      </p:sp>
      <p:sp>
        <p:nvSpPr>
          <p:cNvPr id="5" name="Oval 4"/>
          <p:cNvSpPr/>
          <p:nvPr/>
        </p:nvSpPr>
        <p:spPr>
          <a:xfrm>
            <a:off x="0" y="13497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34985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38: </a:t>
            </a:r>
            <a:r>
              <a:rPr lang="en-US" sz="3600" b="1" dirty="0" err="1">
                <a:solidFill>
                  <a:srgbClr val="0000FF"/>
                </a:solidFill>
                <a:latin typeface="Times New Roman" pitchFamily="18" charset="0"/>
                <a:cs typeface="Times New Roman" pitchFamily="18" charset="0"/>
              </a:rPr>
              <a:t>MÔI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TRƯỜNG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TỐ</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THÁI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0" y="1909936"/>
            <a:ext cx="12192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8: </a:t>
            </a:r>
            <a:r>
              <a:rPr lang="en-US" sz="4800" b="1" cap="none" spc="0" dirty="0" err="1">
                <a:ln w="11430"/>
                <a:solidFill>
                  <a:srgbClr val="FF00FF"/>
                </a:solidFill>
                <a:effectLst>
                  <a:outerShdw blurRad="80000" dist="40000" dir="5040000" algn="tl">
                    <a:srgbClr val="000000">
                      <a:alpha val="30000"/>
                    </a:srgbClr>
                  </a:outerShdw>
                </a:effectLst>
              </a:rPr>
              <a:t>SINH</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THÁI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3</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Nhân tố sinh thái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nhân tố hóa học trong môi trường xung quanh sinh vật.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nhân tố vật lí trong môi trường xung quanh sinh vật.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nhân tố sống có trong môi trường xung quanh sinh vật.</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nhân tố môi trường có tác động trực tiếp hoặc gián tiếp tới sinh vật.</a:t>
            </a: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4</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Nhóm nhân tố chỉ gồm các nhân tố vô sinh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không khí, độ ẩm, ánh sáng, nhiệt độ, gió, lá cây rụng, chất thải động vật.</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đất, nước, không khí và các vi sinh vật sống trong đó.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độ ẩm, ánh sáng, nhiệt độ, đất, nước và các vi sinh vật sống trong đó. </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không khí, độ ẩm, ánh sáng, nhiệt độ, gió, thực vật, động vật.</a:t>
            </a:r>
          </a:p>
          <a:p>
            <a:endParaRPr lang="vi-VN" sz="2800" dirty="0">
              <a:latin typeface="Times New Roman" pitchFamily="18" charset="0"/>
              <a:cs typeface="Times New Roman" pitchFamily="18" charset="0"/>
            </a:endParaRPr>
          </a:p>
        </p:txBody>
      </p:sp>
      <p:sp>
        <p:nvSpPr>
          <p:cNvPr id="5" name="Oval 4"/>
          <p:cNvSpPr/>
          <p:nvPr/>
        </p:nvSpPr>
        <p:spPr>
          <a:xfrm>
            <a:off x="0" y="1770675"/>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264221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76290"/>
            <a:ext cx="12192000" cy="954107"/>
          </a:xfrm>
          <a:prstGeom prst="rect">
            <a:avLst/>
          </a:prstGeom>
        </p:spPr>
        <p:txBody>
          <a:bodyPr wrap="square">
            <a:spAutoFit/>
          </a:bodyPr>
          <a:lstStyle/>
          <a:p>
            <a:pPr algn="just"/>
            <a:r>
              <a:rPr lang="en-US" sz="2800" dirty="0"/>
              <a:t>	</a:t>
            </a:r>
            <a:r>
              <a:rPr lang="vi-VN" sz="2800" dirty="0">
                <a:solidFill>
                  <a:srgbClr val="FF00FF"/>
                </a:solidFill>
                <a:latin typeface="+mj-lt"/>
              </a:rPr>
              <a:t>Các yếu tố ảnh hưởng đến sự tồn tại, phát triển của cây lúa như: nước, ánh sáng, nhiệt độ, độ ẩm, cỏ dại, các loài động vật, con người,…</a:t>
            </a:r>
            <a:endParaRPr lang="en-US" sz="2800" dirty="0">
              <a:solidFill>
                <a:srgbClr val="FF00FF"/>
              </a:solidFill>
              <a:latin typeface="+mj-lt"/>
            </a:endParaRPr>
          </a:p>
        </p:txBody>
      </p:sp>
      <p:pic>
        <p:nvPicPr>
          <p:cNvPr id="2" name="Picture 2"/>
          <p:cNvPicPr>
            <a:picLocks noChangeAspect="1" noChangeArrowheads="1"/>
          </p:cNvPicPr>
          <p:nvPr/>
        </p:nvPicPr>
        <p:blipFill>
          <a:blip r:embed="rId2"/>
          <a:srcRect/>
          <a:stretch>
            <a:fillRect/>
          </a:stretch>
        </p:blipFill>
        <p:spPr bwMode="auto">
          <a:xfrm>
            <a:off x="42203" y="895207"/>
            <a:ext cx="12123068" cy="14400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38: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TỐ</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THÁI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92758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8786812" cy="5431409"/>
          </a:xfrm>
          <a:prstGeom prst="rect">
            <a:avLst/>
          </a:prstGeom>
          <a:noFill/>
          <a:ln w="9525">
            <a:noFill/>
            <a:miter lim="800000"/>
            <a:headEnd/>
            <a:tailEnd/>
          </a:ln>
          <a:effectLst/>
        </p:spPr>
      </p:pic>
      <p:sp>
        <p:nvSpPr>
          <p:cNvPr id="3" name="Rectangle 2"/>
          <p:cNvSpPr/>
          <p:nvPr/>
        </p:nvSpPr>
        <p:spPr>
          <a:xfrm>
            <a:off x="8815388" y="0"/>
            <a:ext cx="3376612" cy="6740307"/>
          </a:xfrm>
          <a:prstGeom prst="rect">
            <a:avLst/>
          </a:prstGeom>
        </p:spPr>
        <p:txBody>
          <a:bodyPr wrap="square">
            <a:spAutoFit/>
          </a:bodyPr>
          <a:lstStyle/>
          <a:p>
            <a:pPr algn="just"/>
            <a:r>
              <a:rPr lang="vi-VN" sz="2400" dirty="0">
                <a:solidFill>
                  <a:srgbClr val="FF00FF"/>
                </a:solidFill>
                <a:latin typeface="+mj-lt"/>
              </a:rPr>
              <a:t>a) Nơi sống của các sinh vật có trong hình:</a:t>
            </a:r>
          </a:p>
          <a:p>
            <a:pPr algn="just"/>
            <a:r>
              <a:rPr lang="vi-VN" sz="2400" dirty="0">
                <a:solidFill>
                  <a:srgbClr val="FF00FF"/>
                </a:solidFill>
                <a:latin typeface="+mj-lt"/>
              </a:rPr>
              <a:t>- Con sùng đất: Trong lòng đất.</a:t>
            </a:r>
          </a:p>
          <a:p>
            <a:pPr algn="just"/>
            <a:r>
              <a:rPr lang="vi-VN" sz="2400" dirty="0">
                <a:solidFill>
                  <a:srgbClr val="FF00FF"/>
                </a:solidFill>
                <a:latin typeface="+mj-lt"/>
              </a:rPr>
              <a:t>- Con giun: Trong lòng đất.</a:t>
            </a:r>
          </a:p>
          <a:p>
            <a:pPr algn="just"/>
            <a:r>
              <a:rPr lang="vi-VN" sz="2400" dirty="0">
                <a:solidFill>
                  <a:srgbClr val="FF00FF"/>
                </a:solidFill>
                <a:latin typeface="+mj-lt"/>
              </a:rPr>
              <a:t>- Con bò: Trên mặt đất.</a:t>
            </a:r>
          </a:p>
          <a:p>
            <a:pPr algn="just"/>
            <a:r>
              <a:rPr lang="vi-VN" sz="2400" dirty="0">
                <a:solidFill>
                  <a:srgbClr val="FF00FF"/>
                </a:solidFill>
                <a:latin typeface="+mj-lt"/>
              </a:rPr>
              <a:t>- Con sâu: Trong thân cây.</a:t>
            </a:r>
          </a:p>
          <a:p>
            <a:pPr algn="just"/>
            <a:r>
              <a:rPr lang="vi-VN" sz="2400" dirty="0">
                <a:solidFill>
                  <a:srgbClr val="FF00FF"/>
                </a:solidFill>
                <a:latin typeface="+mj-lt"/>
              </a:rPr>
              <a:t>- Cây đước: Đầm lầy, đất bùn ở vùng nước mặn, nước lợ.</a:t>
            </a:r>
          </a:p>
          <a:p>
            <a:pPr algn="just"/>
            <a:r>
              <a:rPr lang="vi-VN" sz="2400" dirty="0">
                <a:solidFill>
                  <a:srgbClr val="FF00FF"/>
                </a:solidFill>
                <a:latin typeface="+mj-lt"/>
              </a:rPr>
              <a:t>- Cây gỗ, cỏ,…: Trên mặt đất.</a:t>
            </a:r>
          </a:p>
          <a:p>
            <a:pPr algn="just"/>
            <a:r>
              <a:rPr lang="vi-VN" sz="2400" dirty="0">
                <a:solidFill>
                  <a:srgbClr val="FF00FF"/>
                </a:solidFill>
                <a:latin typeface="+mj-lt"/>
              </a:rPr>
              <a:t>- Cá: Trong nước.</a:t>
            </a:r>
          </a:p>
          <a:p>
            <a:pPr algn="just"/>
            <a:r>
              <a:rPr lang="vi-VN" sz="2400" dirty="0">
                <a:solidFill>
                  <a:srgbClr val="FF00FF"/>
                </a:solidFill>
                <a:latin typeface="+mj-lt"/>
              </a:rPr>
              <a:t>- Vi khuẩn đường ruột: Trong đường ruột của người.</a:t>
            </a:r>
          </a:p>
        </p:txBody>
      </p:sp>
      <p:sp>
        <p:nvSpPr>
          <p:cNvPr id="4" name="Rectangle 3"/>
          <p:cNvSpPr/>
          <p:nvPr/>
        </p:nvSpPr>
        <p:spPr>
          <a:xfrm>
            <a:off x="-1" y="5434764"/>
            <a:ext cx="8534401" cy="1384995"/>
          </a:xfrm>
          <a:prstGeom prst="rect">
            <a:avLst/>
          </a:prstGeom>
        </p:spPr>
        <p:txBody>
          <a:bodyPr wrap="square">
            <a:spAutoFit/>
          </a:bodyPr>
          <a:lstStyle/>
          <a:p>
            <a:pPr algn="just"/>
            <a:r>
              <a:rPr lang="vi-VN" sz="2800" dirty="0">
                <a:solidFill>
                  <a:srgbClr val="FF00FF"/>
                </a:solidFill>
                <a:latin typeface="+mj-lt"/>
              </a:rPr>
              <a:t>→ Các loại môi trường sống của sinh vật: </a:t>
            </a:r>
            <a:r>
              <a:rPr lang="vi-VN" sz="2800" b="1" i="1" dirty="0">
                <a:solidFill>
                  <a:srgbClr val="FF00FF"/>
                </a:solidFill>
                <a:latin typeface="+mj-lt"/>
              </a:rPr>
              <a:t>Môi trường trên cạn, môi trường dưới nước, môi trường trong đất và môi trường sinh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4"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heel(4)">
                                      <p:cBhvr>
                                        <p:cTn id="6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8786812" cy="5431409"/>
          </a:xfrm>
          <a:prstGeom prst="rect">
            <a:avLst/>
          </a:prstGeom>
          <a:noFill/>
          <a:ln w="9525">
            <a:noFill/>
            <a:miter lim="800000"/>
            <a:headEnd/>
            <a:tailEnd/>
          </a:ln>
          <a:effectLst/>
        </p:spPr>
      </p:pic>
      <p:sp>
        <p:nvSpPr>
          <p:cNvPr id="3" name="Rectangle 2"/>
          <p:cNvSpPr/>
          <p:nvPr/>
        </p:nvSpPr>
        <p:spPr>
          <a:xfrm>
            <a:off x="8815388" y="0"/>
            <a:ext cx="3376612" cy="6124754"/>
          </a:xfrm>
          <a:prstGeom prst="rect">
            <a:avLst/>
          </a:prstGeom>
        </p:spPr>
        <p:txBody>
          <a:bodyPr wrap="square">
            <a:spAutoFit/>
          </a:bodyPr>
          <a:lstStyle/>
          <a:p>
            <a:pPr algn="just"/>
            <a:r>
              <a:rPr lang="vi-VN" sz="2800" dirty="0">
                <a:solidFill>
                  <a:srgbClr val="FF00FF"/>
                </a:solidFill>
                <a:latin typeface="+mj-lt"/>
              </a:rPr>
              <a:t>b) Các sinh vật có cùng loại môi trường sống:</a:t>
            </a:r>
          </a:p>
          <a:p>
            <a:pPr algn="just"/>
            <a:r>
              <a:rPr lang="vi-VN" sz="2800" dirty="0">
                <a:solidFill>
                  <a:srgbClr val="FF00FF"/>
                </a:solidFill>
                <a:latin typeface="+mj-lt"/>
              </a:rPr>
              <a:t>- Môi trường trong đất: Sùng đất và giun đất.</a:t>
            </a:r>
          </a:p>
          <a:p>
            <a:pPr algn="just"/>
            <a:r>
              <a:rPr lang="vi-VN" sz="2800" dirty="0">
                <a:solidFill>
                  <a:srgbClr val="FF00FF"/>
                </a:solidFill>
                <a:latin typeface="+mj-lt"/>
              </a:rPr>
              <a:t>- Môi trường sinh vật: Sâu đục thân và vi khuẩn đường ruột.</a:t>
            </a:r>
          </a:p>
          <a:p>
            <a:pPr algn="just"/>
            <a:r>
              <a:rPr lang="vi-VN" sz="2800" dirty="0">
                <a:solidFill>
                  <a:srgbClr val="FF00FF"/>
                </a:solidFill>
                <a:latin typeface="+mj-lt"/>
              </a:rPr>
              <a:t>- Môi trường trên cạn: Cây đước, con bò, cây gỗ, cỏ.</a:t>
            </a:r>
          </a:p>
          <a:p>
            <a:pPr algn="just"/>
            <a:r>
              <a:rPr lang="vi-VN" sz="2800" dirty="0">
                <a:solidFill>
                  <a:srgbClr val="FF00FF"/>
                </a:solidFill>
                <a:latin typeface="+mj-lt"/>
              </a:rPr>
              <a:t>- Môi trường dưới nước: 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38: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TỐ</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THÁI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954107"/>
          </a:xfrm>
          <a:prstGeom prst="rect">
            <a:avLst/>
          </a:prstGeom>
        </p:spPr>
        <p:txBody>
          <a:bodyPr wrap="square">
            <a:spAutoFit/>
          </a:bodyPr>
          <a:lstStyle/>
          <a:p>
            <a:pPr algn="just"/>
            <a:r>
              <a:rPr lang="vi-VN" sz="2800" dirty="0">
                <a:solidFill>
                  <a:srgbClr val="FF0000"/>
                </a:solidFill>
                <a:latin typeface="+mj-lt"/>
              </a:rPr>
              <a:t>Kể tên các loại môi trường sống. Lấy ví dụ một số sinh vật sống trong môi trường theo mẫu bảng 38.1.</a:t>
            </a:r>
          </a:p>
        </p:txBody>
      </p:sp>
      <p:graphicFrame>
        <p:nvGraphicFramePr>
          <p:cNvPr id="4" name="Table 3"/>
          <p:cNvGraphicFramePr>
            <a:graphicFrameLocks noGrp="1"/>
          </p:cNvGraphicFramePr>
          <p:nvPr/>
        </p:nvGraphicFramePr>
        <p:xfrm>
          <a:off x="145140" y="1024467"/>
          <a:ext cx="11901714" cy="5334000"/>
        </p:xfrm>
        <a:graphic>
          <a:graphicData uri="http://schemas.openxmlformats.org/drawingml/2006/table">
            <a:tbl>
              <a:tblPr firstRow="1" bandRow="1">
                <a:tableStyleId>{5C22544A-7EE6-4342-B048-85BDC9FD1C3A}</a:tableStyleId>
              </a:tblPr>
              <a:tblGrid>
                <a:gridCol w="3889831">
                  <a:extLst>
                    <a:ext uri="{9D8B030D-6E8A-4147-A177-3AD203B41FA5}">
                      <a16:colId xmlns:a16="http://schemas.microsoft.com/office/drawing/2014/main" val="20000"/>
                    </a:ext>
                  </a:extLst>
                </a:gridCol>
                <a:gridCol w="8011883">
                  <a:extLst>
                    <a:ext uri="{9D8B030D-6E8A-4147-A177-3AD203B41FA5}">
                      <a16:colId xmlns:a16="http://schemas.microsoft.com/office/drawing/2014/main" val="20001"/>
                    </a:ext>
                  </a:extLst>
                </a:gridCol>
              </a:tblGrid>
              <a:tr h="370840">
                <a:tc>
                  <a:txBody>
                    <a:bodyPr/>
                    <a:lstStyle/>
                    <a:p>
                      <a:pPr algn="ctr"/>
                      <a:r>
                        <a:rPr lang="en-US" sz="3200" dirty="0" err="1">
                          <a:latin typeface="Times New Roman" pitchFamily="18" charset="0"/>
                          <a:cs typeface="Times New Roman" pitchFamily="18" charset="0"/>
                        </a:rPr>
                        <a:t>Môi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trường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sống</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88686" y="1886854"/>
            <a:ext cx="3860800" cy="584775"/>
          </a:xfrm>
          <a:prstGeom prst="rect">
            <a:avLst/>
          </a:prstGeom>
          <a:noFill/>
        </p:spPr>
        <p:txBody>
          <a:bodyPr wrap="square" rtlCol="0">
            <a:spAutoFit/>
          </a:bodyPr>
          <a:lstStyle/>
          <a:p>
            <a:pPr algn="ctr"/>
            <a:r>
              <a:rPr lang="vi-VN" sz="3200" dirty="0">
                <a:solidFill>
                  <a:srgbClr val="FF00FF"/>
                </a:solidFill>
                <a:latin typeface="+mj-lt"/>
              </a:rPr>
              <a:t>Môi trường trên cạn</a:t>
            </a:r>
            <a:endParaRPr lang="en-US" sz="3200" dirty="0">
              <a:solidFill>
                <a:srgbClr val="FF00FF"/>
              </a:solidFill>
              <a:latin typeface="+mj-lt"/>
            </a:endParaRPr>
          </a:p>
        </p:txBody>
      </p:sp>
      <p:sp>
        <p:nvSpPr>
          <p:cNvPr id="6" name="TextBox 5"/>
          <p:cNvSpPr txBox="1"/>
          <p:nvPr/>
        </p:nvSpPr>
        <p:spPr>
          <a:xfrm>
            <a:off x="174171" y="3142340"/>
            <a:ext cx="3904343" cy="584775"/>
          </a:xfrm>
          <a:prstGeom prst="rect">
            <a:avLst/>
          </a:prstGeom>
          <a:noFill/>
        </p:spPr>
        <p:txBody>
          <a:bodyPr wrap="square" rtlCol="0">
            <a:spAutoFit/>
          </a:bodyPr>
          <a:lstStyle/>
          <a:p>
            <a:pPr algn="ctr"/>
            <a:r>
              <a:rPr lang="vi-VN" sz="3200" dirty="0">
                <a:solidFill>
                  <a:srgbClr val="FF00FF"/>
                </a:solidFill>
                <a:latin typeface="Times New Roman" pitchFamily="18" charset="0"/>
                <a:cs typeface="Times New Roman" pitchFamily="18" charset="0"/>
              </a:rPr>
              <a:t>Môi trường </a:t>
            </a:r>
            <a:r>
              <a:rPr lang="en-US" sz="3200" dirty="0" err="1">
                <a:solidFill>
                  <a:srgbClr val="FF00FF"/>
                </a:solidFill>
                <a:latin typeface="Times New Roman" pitchFamily="18" charset="0"/>
                <a:cs typeface="Times New Roman" pitchFamily="18" charset="0"/>
              </a:rPr>
              <a:t>dưới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nước</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195943" y="4303483"/>
            <a:ext cx="3853543" cy="584775"/>
          </a:xfrm>
          <a:prstGeom prst="rect">
            <a:avLst/>
          </a:prstGeom>
          <a:noFill/>
        </p:spPr>
        <p:txBody>
          <a:bodyPr wrap="square" rtlCol="0">
            <a:spAutoFit/>
          </a:bodyPr>
          <a:lstStyle/>
          <a:p>
            <a:pPr algn="ctr"/>
            <a:r>
              <a:rPr lang="vi-VN" sz="3200" dirty="0">
                <a:solidFill>
                  <a:srgbClr val="FF00FF"/>
                </a:solidFill>
                <a:latin typeface="Times New Roman" pitchFamily="18" charset="0"/>
                <a:cs typeface="Times New Roman" pitchFamily="18" charset="0"/>
              </a:rPr>
              <a:t>Môi trường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đất</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195943" y="5493654"/>
            <a:ext cx="3853543" cy="584775"/>
          </a:xfrm>
          <a:prstGeom prst="rect">
            <a:avLst/>
          </a:prstGeom>
          <a:noFill/>
        </p:spPr>
        <p:txBody>
          <a:bodyPr wrap="square" rtlCol="0">
            <a:spAutoFit/>
          </a:bodyPr>
          <a:lstStyle/>
          <a:p>
            <a:pPr algn="ctr"/>
            <a:r>
              <a:rPr lang="vi-VN" sz="3200" dirty="0">
                <a:solidFill>
                  <a:srgbClr val="FF00FF"/>
                </a:solidFill>
                <a:latin typeface="Times New Roman" pitchFamily="18" charset="0"/>
                <a:cs typeface="Times New Roman" pitchFamily="18" charset="0"/>
              </a:rPr>
              <a:t>Môi trường </a:t>
            </a:r>
            <a:r>
              <a:rPr lang="en-US" sz="3200" dirty="0" err="1">
                <a:solidFill>
                  <a:srgbClr val="FF00FF"/>
                </a:solidFill>
                <a:latin typeface="Times New Roman" pitchFamily="18" charset="0"/>
                <a:cs typeface="Times New Roman" pitchFamily="18" charset="0"/>
              </a:rPr>
              <a:t>sinh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vật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4049487" y="1690912"/>
            <a:ext cx="7975598" cy="1077218"/>
          </a:xfrm>
          <a:prstGeom prst="rect">
            <a:avLst/>
          </a:prstGeom>
          <a:noFill/>
        </p:spPr>
        <p:txBody>
          <a:bodyPr wrap="square" rtlCol="0">
            <a:spAutoFit/>
          </a:bodyPr>
          <a:lstStyle/>
          <a:p>
            <a:pPr algn="just"/>
            <a:r>
              <a:rPr lang="vi-VN" sz="3200" dirty="0">
                <a:solidFill>
                  <a:srgbClr val="FF00FF"/>
                </a:solidFill>
                <a:latin typeface="Times New Roman" pitchFamily="18" charset="0"/>
                <a:cs typeface="Times New Roman" pitchFamily="18" charset="0"/>
              </a:rPr>
              <a:t>Trâu, bò, gà, mèo, </a:t>
            </a:r>
            <a:r>
              <a:rPr lang="en-US" sz="3200" dirty="0" err="1">
                <a:solidFill>
                  <a:srgbClr val="FF00FF"/>
                </a:solidFill>
                <a:latin typeface="Times New Roman" pitchFamily="18" charset="0"/>
                <a:cs typeface="Times New Roman" pitchFamily="18" charset="0"/>
              </a:rPr>
              <a:t>rắn</a:t>
            </a:r>
            <a:r>
              <a:rPr lang="vi-VN" sz="3200" dirty="0">
                <a:solidFill>
                  <a:srgbClr val="FF00FF"/>
                </a:solidFill>
                <a:latin typeface="Times New Roman" pitchFamily="18" charset="0"/>
                <a:cs typeface="Times New Roman" pitchFamily="18" charset="0"/>
              </a:rPr>
              <a:t>, hổ, ngựa, gấu, châu chấu, cây bàng, cây </a:t>
            </a:r>
            <a:r>
              <a:rPr lang="en-US" sz="3200" dirty="0" err="1">
                <a:solidFill>
                  <a:srgbClr val="FF00FF"/>
                </a:solidFill>
                <a:latin typeface="Times New Roman" pitchFamily="18" charset="0"/>
                <a:cs typeface="Times New Roman" pitchFamily="18" charset="0"/>
              </a:rPr>
              <a:t>mai</a:t>
            </a:r>
            <a:r>
              <a:rPr lang="vi-VN" sz="3200" dirty="0">
                <a:solidFill>
                  <a:srgbClr val="FF00FF"/>
                </a:solidFill>
                <a:latin typeface="Times New Roman" pitchFamily="18" charset="0"/>
                <a:cs typeface="Times New Roman" pitchFamily="18" charset="0"/>
              </a:rPr>
              <a:t>, cây đào, cây táo,…</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4042234" y="2859313"/>
            <a:ext cx="7975598" cy="1077218"/>
          </a:xfrm>
          <a:prstGeom prst="rect">
            <a:avLst/>
          </a:prstGeom>
          <a:noFill/>
        </p:spPr>
        <p:txBody>
          <a:bodyPr wrap="square" rtlCol="0">
            <a:spAutoFit/>
          </a:bodyPr>
          <a:lstStyle/>
          <a:p>
            <a:pPr algn="just"/>
            <a:r>
              <a:rPr lang="vi-VN" sz="3200" dirty="0">
                <a:solidFill>
                  <a:srgbClr val="FF00FF"/>
                </a:solidFill>
                <a:latin typeface="Times New Roman" pitchFamily="18" charset="0"/>
                <a:cs typeface="Times New Roman" pitchFamily="18" charset="0"/>
              </a:rPr>
              <a:t>Cá mè, cá chép, bạch tuộc, mực, tôm, cá voi, san hô, cây rong đuôi chó,</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cây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sen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cây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súng</a:t>
            </a:r>
            <a:r>
              <a:rPr lang="vi-VN" sz="3200" dirty="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
        <p:nvSpPr>
          <p:cNvPr id="11" name="TextBox 10"/>
          <p:cNvSpPr txBox="1"/>
          <p:nvPr/>
        </p:nvSpPr>
        <p:spPr>
          <a:xfrm>
            <a:off x="4034976" y="4085771"/>
            <a:ext cx="7975598" cy="1077218"/>
          </a:xfrm>
          <a:prstGeom prst="rect">
            <a:avLst/>
          </a:prstGeom>
          <a:noFill/>
        </p:spPr>
        <p:txBody>
          <a:bodyPr wrap="square" rtlCol="0">
            <a:spAutoFit/>
          </a:bodyPr>
          <a:lstStyle/>
          <a:p>
            <a:pPr algn="just"/>
            <a:r>
              <a:rPr lang="vi-VN" sz="3200" dirty="0">
                <a:solidFill>
                  <a:srgbClr val="FF00FF"/>
                </a:solidFill>
                <a:latin typeface="Times New Roman" pitchFamily="18" charset="0"/>
                <a:cs typeface="Times New Roman" pitchFamily="18" charset="0"/>
              </a:rPr>
              <a:t>Giun đất, sùng đất, chuột chù, sên ma,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chuột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chũi</a:t>
            </a:r>
            <a:r>
              <a:rPr lang="en-US" sz="3200" dirty="0">
                <a:solidFill>
                  <a:srgbClr val="FF00FF"/>
                </a:solidFill>
                <a:latin typeface="Times New Roman" pitchFamily="18" charset="0"/>
                <a:cs typeface="Times New Roman" pitchFamily="18" charset="0"/>
              </a:rPr>
              <a:t>, vi </a:t>
            </a:r>
            <a:r>
              <a:rPr lang="en-US" sz="3200" dirty="0" err="1">
                <a:solidFill>
                  <a:srgbClr val="FF00FF"/>
                </a:solidFill>
                <a:latin typeface="Times New Roman" pitchFamily="18" charset="0"/>
                <a:cs typeface="Times New Roman" pitchFamily="18" charset="0"/>
              </a:rPr>
              <a:t>khuẩn</a:t>
            </a:r>
            <a:r>
              <a:rPr lang="vi-VN" sz="3200" dirty="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
        <p:nvSpPr>
          <p:cNvPr id="12" name="TextBox 11"/>
          <p:cNvSpPr txBox="1"/>
          <p:nvPr/>
        </p:nvSpPr>
        <p:spPr>
          <a:xfrm>
            <a:off x="4034975" y="5246913"/>
            <a:ext cx="7975598" cy="1077218"/>
          </a:xfrm>
          <a:prstGeom prst="rect">
            <a:avLst/>
          </a:prstGeom>
          <a:noFill/>
        </p:spPr>
        <p:txBody>
          <a:bodyPr wrap="square" rtlCol="0">
            <a:spAutoFit/>
          </a:bodyPr>
          <a:lstStyle/>
          <a:p>
            <a:pPr algn="just"/>
            <a:r>
              <a:rPr lang="vi-VN" sz="3200" dirty="0">
                <a:solidFill>
                  <a:srgbClr val="FF00FF"/>
                </a:solidFill>
                <a:latin typeface="Times New Roman" pitchFamily="18" charset="0"/>
                <a:cs typeface="Times New Roman" pitchFamily="18" charset="0"/>
              </a:rPr>
              <a:t>Giun đũa, giun kim, sán dây, sán lá gan, rận, chấy,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ve</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bò</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bọ</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chét</a:t>
            </a:r>
            <a:r>
              <a:rPr lang="vi-VN" sz="3200" dirty="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Effect transition="in" filter="fade">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Effect transition="in" filter="fade">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Effect transition="in" filter="fade">
                                      <p:cBhvr>
                                        <p:cTn id="7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38: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TỐ</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THÁI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65478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4912</TotalTime>
  <Words>2207</Words>
  <Application>Microsoft Office PowerPoint</Application>
  <PresentationFormat>Widescreen</PresentationFormat>
  <Paragraphs>126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Hường Đậu</cp:lastModifiedBy>
  <cp:revision>1242</cp:revision>
  <dcterms:created xsi:type="dcterms:W3CDTF">2022-07-11T10:05:56Z</dcterms:created>
  <dcterms:modified xsi:type="dcterms:W3CDTF">2025-03-18T01:12:13Z</dcterms:modified>
</cp:coreProperties>
</file>