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5" r:id="rId3"/>
    <p:sldId id="334" r:id="rId4"/>
    <p:sldId id="394" r:id="rId5"/>
    <p:sldId id="442"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5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00CC"/>
    <a:srgbClr val="0066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63" d="100"/>
          <a:sy n="63" d="100"/>
        </p:scale>
        <p:origin x="568"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3/18/2025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3/18/2025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421138" y="4393399"/>
            <a:ext cx="2947858"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ĐẬU THỊ HƯỜNG</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14514" y="-1"/>
            <a:ext cx="9174194" cy="6858001"/>
          </a:xfrm>
          <a:prstGeom prst="rect">
            <a:avLst/>
          </a:prstGeom>
          <a:noFill/>
          <a:ln w="9525">
            <a:noFill/>
            <a:miter lim="800000"/>
            <a:headEnd/>
            <a:tailEnd/>
          </a:ln>
          <a:effectLst/>
        </p:spPr>
      </p:pic>
      <p:sp>
        <p:nvSpPr>
          <p:cNvPr id="4" name="Rectangle 3"/>
          <p:cNvSpPr/>
          <p:nvPr/>
        </p:nvSpPr>
        <p:spPr>
          <a:xfrm>
            <a:off x="9085942" y="404988"/>
            <a:ext cx="3106057" cy="6001643"/>
          </a:xfrm>
          <a:prstGeom prst="rect">
            <a:avLst/>
          </a:prstGeom>
        </p:spPr>
        <p:txBody>
          <a:bodyPr wrap="square">
            <a:spAutoFit/>
          </a:bodyPr>
          <a:lstStyle/>
          <a:p>
            <a:pPr algn="just"/>
            <a:r>
              <a:rPr lang="vi-VN" sz="3200" dirty="0">
                <a:solidFill>
                  <a:srgbClr val="FF00FF"/>
                </a:solidFill>
                <a:latin typeface="+mj-lt"/>
              </a:rPr>
              <a:t>- Ở chó và gà thì hình thái cơ thể của con non giống với con mẹ sau khi sinh ra.</a:t>
            </a:r>
          </a:p>
          <a:p>
            <a:pPr algn="just"/>
            <a:r>
              <a:rPr lang="vi-VN" sz="3200" dirty="0">
                <a:solidFill>
                  <a:srgbClr val="FF00FF"/>
                </a:solidFill>
                <a:latin typeface="+mj-lt"/>
              </a:rPr>
              <a:t>- Ở ếch và muỗi thì hình thái cơ thể của con non khác hoàn toàn với con mẹ sau khi nở ra từ trứng.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31: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PHÁT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TRIỂN</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ĐỘNG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TRIỂN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a:t>
            </a: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gồm</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chính</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tế</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bào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hóa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a:t>
            </a: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hậu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trứng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nở</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28114" y="782352"/>
            <a:ext cx="4963885" cy="5262979"/>
          </a:xfrm>
          <a:prstGeom prst="rect">
            <a:avLst/>
          </a:prstGeom>
        </p:spPr>
        <p:txBody>
          <a:bodyPr wrap="square">
            <a:spAutoFit/>
          </a:bodyPr>
          <a:lstStyle/>
          <a:p>
            <a:pPr algn="just"/>
            <a:r>
              <a:rPr lang="vi-VN" sz="2800" dirty="0">
                <a:solidFill>
                  <a:srgbClr val="FF00FF"/>
                </a:solidFill>
                <a:latin typeface="+mj-lt"/>
              </a:rPr>
              <a:t>- Ở động vật sinh con (con chó):</a:t>
            </a:r>
          </a:p>
          <a:p>
            <a:pPr algn="just"/>
            <a:r>
              <a:rPr lang="vi-VN" sz="2800" dirty="0">
                <a:solidFill>
                  <a:srgbClr val="FF00FF"/>
                </a:solidFill>
                <a:latin typeface="+mj-lt"/>
              </a:rPr>
              <a:t>+ Ở giai đoạn phôi</a:t>
            </a:r>
            <a:r>
              <a:rPr lang="en-US" sz="2800" dirty="0">
                <a:solidFill>
                  <a:srgbClr val="FF00FF"/>
                </a:solidFill>
                <a:latin typeface="+mj-lt"/>
              </a:rPr>
              <a:t>:</a:t>
            </a:r>
            <a:r>
              <a:rPr lang="vi-VN" sz="2800" dirty="0">
                <a:solidFill>
                  <a:srgbClr val="FF00FF"/>
                </a:solidFill>
                <a:latin typeface="+mj-lt"/>
              </a:rPr>
              <a:t> hợp tử phát triển thành phôi, các tế bào phôi phân hoá thành các mô và cơ quan. Giai đoạn phôi diễn ra trong cơ thể mẹ.</a:t>
            </a:r>
          </a:p>
          <a:p>
            <a:pPr algn="just"/>
            <a:r>
              <a:rPr lang="vi-VN" sz="2800" dirty="0">
                <a:solidFill>
                  <a:srgbClr val="FF00FF"/>
                </a:solidFill>
                <a:latin typeface="+mj-lt"/>
              </a:rPr>
              <a:t>+ Ở giai đoạn hậu phôi</a:t>
            </a:r>
            <a:r>
              <a:rPr lang="en-US" sz="2800" dirty="0">
                <a:solidFill>
                  <a:srgbClr val="FF00FF"/>
                </a:solidFill>
                <a:latin typeface="+mj-lt"/>
              </a:rPr>
              <a:t>:</a:t>
            </a:r>
            <a:r>
              <a:rPr lang="vi-VN" sz="2800" dirty="0">
                <a:solidFill>
                  <a:srgbClr val="FF00FF"/>
                </a:solidFill>
                <a:latin typeface="+mj-lt"/>
              </a:rPr>
              <a:t> con non sinh ra, sinh trưởng và phát triển để tạo thành con trưởng thành. Con non thường có đặc điểm hình thành giống con trưởng thành.</a:t>
            </a:r>
          </a:p>
        </p:txBody>
      </p:sp>
      <p:pic>
        <p:nvPicPr>
          <p:cNvPr id="7170" name="Picture 2"/>
          <p:cNvPicPr>
            <a:picLocks noChangeAspect="1" noChangeArrowheads="1"/>
          </p:cNvPicPr>
          <p:nvPr/>
        </p:nvPicPr>
        <p:blipFill>
          <a:blip r:embed="rId2"/>
          <a:srcRect/>
          <a:stretch>
            <a:fillRect/>
          </a:stretch>
        </p:blipFill>
        <p:spPr bwMode="auto">
          <a:xfrm>
            <a:off x="-1" y="827298"/>
            <a:ext cx="7296655" cy="52251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p:cTn id="2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228114" y="1333884"/>
            <a:ext cx="4963885" cy="4524315"/>
          </a:xfrm>
          <a:prstGeom prst="rect">
            <a:avLst/>
          </a:prstGeom>
        </p:spPr>
        <p:txBody>
          <a:bodyPr wrap="square">
            <a:spAutoFit/>
          </a:bodyPr>
          <a:lstStyle/>
          <a:p>
            <a:pPr algn="just"/>
            <a:r>
              <a:rPr lang="vi-VN" sz="3200" dirty="0">
                <a:solidFill>
                  <a:srgbClr val="FF00FF"/>
                </a:solidFill>
                <a:latin typeface="+mj-lt"/>
              </a:rPr>
              <a:t>- Ở động vật đẻ trứng (gà, ếch, muỗi,…):</a:t>
            </a:r>
          </a:p>
          <a:p>
            <a:pPr algn="just"/>
            <a:r>
              <a:rPr lang="vi-VN" sz="3200" dirty="0">
                <a:solidFill>
                  <a:srgbClr val="FF00FF"/>
                </a:solidFill>
                <a:latin typeface="+mj-lt"/>
              </a:rPr>
              <a:t>+ Giai đoạn phôi diễn ra trong trứng đã thụ tinh.</a:t>
            </a:r>
          </a:p>
          <a:p>
            <a:pPr algn="just"/>
            <a:r>
              <a:rPr lang="vi-VN" sz="3200" dirty="0">
                <a:solidFill>
                  <a:srgbClr val="FF00FF"/>
                </a:solidFill>
                <a:latin typeface="+mj-lt"/>
              </a:rPr>
              <a:t>+ Ở giai đoạn hậu phôi, con non sinh ra từ trứng có đặc điểm hình thái giống (như ở gà) hoặc khác (như ở ếch, muỗi) với con trưởng thành.</a:t>
            </a:r>
          </a:p>
        </p:txBody>
      </p:sp>
      <p:pic>
        <p:nvPicPr>
          <p:cNvPr id="7170" name="Picture 2"/>
          <p:cNvPicPr>
            <a:picLocks noChangeAspect="1" noChangeArrowheads="1"/>
          </p:cNvPicPr>
          <p:nvPr/>
        </p:nvPicPr>
        <p:blipFill>
          <a:blip r:embed="rId2"/>
          <a:srcRect/>
          <a:stretch>
            <a:fillRect/>
          </a:stretch>
        </p:blipFill>
        <p:spPr bwMode="auto">
          <a:xfrm>
            <a:off x="-1" y="827298"/>
            <a:ext cx="7296655" cy="522514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31: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PHÁT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TRIỂN</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ĐỘNG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TRIỂN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a:t>
            </a: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gồm</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chính</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tế</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bào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hóa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a:t>
            </a: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hậu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trứng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nở</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TRƯỞNG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TRIỂN</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ĐỘNG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0"/>
            <a:ext cx="12191999" cy="2062103"/>
          </a:xfrm>
          <a:prstGeom prst="rect">
            <a:avLst/>
          </a:prstGeom>
        </p:spPr>
        <p:txBody>
          <a:bodyPr wrap="square">
            <a:spAutoFit/>
          </a:bodyPr>
          <a:lstStyle/>
          <a:p>
            <a:pPr algn="just">
              <a:buFontTx/>
              <a:buChar cha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video,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trưởng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triển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giai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phôi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hậu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phôi</a:t>
            </a:r>
            <a:r>
              <a:rPr lang="en-US" sz="3200" dirty="0">
                <a:solidFill>
                  <a:srgbClr val="FF0000"/>
                </a:solidFill>
                <a:latin typeface="Times New Roman" pitchFamily="18" charset="0"/>
                <a:cs typeface="Times New Roman" pitchFamily="18" charset="0"/>
              </a:rPr>
              <a:t>.</a:t>
            </a:r>
          </a:p>
          <a:p>
            <a:pPr algn="just">
              <a:buFontTx/>
              <a:buChar cha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vòng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triển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được</a:t>
            </a:r>
            <a:r>
              <a:rPr lang="en-US" sz="3200" dirty="0">
                <a:solidFill>
                  <a:srgbClr val="FF0000"/>
                </a:solidFill>
                <a:latin typeface="Times New Roman" pitchFamily="18" charset="0"/>
                <a:cs typeface="Times New Roman" pitchFamily="18" charset="0"/>
              </a:rPr>
              <a:t>.</a:t>
            </a:r>
          </a:p>
          <a:p>
            <a:pPr algn="just">
              <a:buFontTx/>
              <a:buChar char="-"/>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Hoàn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thành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phiếu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39170" y="2030186"/>
            <a:ext cx="9655498" cy="2353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17" presetClass="entr" presetSubtype="10" fill="hold" nodeType="after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1000" fill="hold"/>
                                        <p:tgtEl>
                                          <p:spTgt spid="1026"/>
                                        </p:tgtEl>
                                        <p:attrNameLst>
                                          <p:attrName>ppt_w</p:attrName>
                                        </p:attrNameLst>
                                      </p:cBhvr>
                                      <p:tavLst>
                                        <p:tav tm="0">
                                          <p:val>
                                            <p:fltVal val="0"/>
                                          </p:val>
                                        </p:tav>
                                        <p:tav tm="100000">
                                          <p:val>
                                            <p:strVal val="#ppt_w"/>
                                          </p:val>
                                        </p:tav>
                                      </p:tavLst>
                                    </p:anim>
                                    <p:anim calcmode="lin" valueType="num">
                                      <p:cBhvr>
                                        <p:cTn id="25"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31: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PHÁT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TRIỂN</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ĐỘNG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TRIỂN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a:t>
            </a: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gồm</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chính</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tế</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bào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hóa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a:t>
            </a: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hậu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trứng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nở</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TRƯỞNG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TRIỂN</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ĐỘNG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3939969"/>
            <a:ext cx="12192000" cy="954107"/>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III.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SỐ</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ỨNG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DỤNG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TRƯỞNG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TRIỂN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TIỄN</a:t>
            </a:r>
            <a:endParaRPr lang="en-US" alt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2830286" y="3629"/>
            <a:ext cx="6534888" cy="6854371"/>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347239" y="14520"/>
            <a:ext cx="5555570" cy="4260565"/>
          </a:xfrm>
          <a:prstGeom prst="rect">
            <a:avLst/>
          </a:prstGeom>
          <a:noFill/>
          <a:ln w="9525">
            <a:noFill/>
            <a:miter lim="800000"/>
            <a:headEnd/>
            <a:tailEnd/>
          </a:ln>
          <a:effectLst/>
        </p:spPr>
      </p:pic>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diamond(in)">
                                      <p:cBhvr>
                                        <p:cTn id="13" dur="2000"/>
                                        <p:tgtEl>
                                          <p:spTgt spid="2051"/>
                                        </p:tgtEl>
                                      </p:cBhvr>
                                    </p:animEffect>
                                  </p:childTnLst>
                                </p:cTn>
                              </p:par>
                            </p:childTnLst>
                          </p:cTn>
                        </p:par>
                        <p:par>
                          <p:cTn id="14" fill="hold">
                            <p:stCondLst>
                              <p:cond delay="2000"/>
                            </p:stCondLst>
                            <p:childTnLst>
                              <p:par>
                                <p:cTn id="15" presetID="16" presetClass="exit" presetSubtype="26" fill="hold" nodeType="afterEffect">
                                  <p:stCondLst>
                                    <p:cond delay="0"/>
                                  </p:stCondLst>
                                  <p:childTnLst>
                                    <p:animEffect transition="out" filter="barn(inHorizontal)">
                                      <p:cBhvr>
                                        <p:cTn id="16" dur="1000"/>
                                        <p:tgtEl>
                                          <p:spTgt spid="2050"/>
                                        </p:tgtEl>
                                      </p:cBhvr>
                                    </p:animEffect>
                                    <p:set>
                                      <p:cBhvr>
                                        <p:cTn id="17"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31: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PHÁT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TRIỂN</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ĐỘNG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TRIỂN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a:t>
            </a:r>
          </a:p>
        </p:txBody>
      </p:sp>
      <p:sp>
        <p:nvSpPr>
          <p:cNvPr id="6" name="Rectangle 5"/>
          <p:cNvSpPr/>
          <p:nvPr/>
        </p:nvSpPr>
        <p:spPr>
          <a:xfrm>
            <a:off x="0" y="1414484"/>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trình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gồm</a:t>
            </a:r>
            <a:r>
              <a:rPr lang="en-US" altLang="en-US" sz="2800" dirty="0">
                <a:solidFill>
                  <a:srgbClr val="0000FF"/>
                </a:solidFill>
                <a:latin typeface="Times New Roman" pitchFamily="18" charset="0"/>
                <a:cs typeface="Times New Roman" pitchFamily="18" charset="0"/>
              </a:rPr>
              <a:t> 2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chính</a:t>
            </a:r>
            <a:r>
              <a:rPr lang="en-US" altLang="en-US" sz="2800" dirty="0">
                <a:solidFill>
                  <a:srgbClr val="0000FF"/>
                </a:solidFill>
                <a:latin typeface="Times New Roman" pitchFamily="18" charset="0"/>
                <a:cs typeface="Times New Roman" pitchFamily="18" charset="0"/>
              </a:rPr>
              <a:t>:</a:t>
            </a:r>
          </a:p>
        </p:txBody>
      </p:sp>
      <p:sp>
        <p:nvSpPr>
          <p:cNvPr id="7" name="Rectangle 6"/>
          <p:cNvSpPr/>
          <p:nvPr/>
        </p:nvSpPr>
        <p:spPr>
          <a:xfrm>
            <a:off x="0" y="1835397"/>
            <a:ext cx="12192000" cy="954107"/>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hợp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tự</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tế</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bào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phân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hóa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tạo</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thành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a:t>
            </a:r>
          </a:p>
        </p:txBody>
      </p:sp>
      <p:sp>
        <p:nvSpPr>
          <p:cNvPr id="8" name="Rectangle 7"/>
          <p:cNvSpPr/>
          <p:nvPr/>
        </p:nvSpPr>
        <p:spPr>
          <a:xfrm>
            <a:off x="0" y="2669970"/>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Giai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đoạn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hậu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trứng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nở</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hoặc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sau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a:t>
            </a: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
        <p:nvSpPr>
          <p:cNvPr id="10" name="Rectangle 9"/>
          <p:cNvSpPr/>
          <p:nvPr/>
        </p:nvSpPr>
        <p:spPr>
          <a:xfrm>
            <a:off x="0" y="3090884"/>
            <a:ext cx="12192000" cy="954107"/>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HÀNH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QUAN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CÁC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GIAI</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ĐOẠN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TRƯỞNG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TRIỂN</a:t>
            </a:r>
            <a:r>
              <a:rPr lang="en-US" altLang="en-US" sz="2800" b="1" dirty="0">
                <a:solidFill>
                  <a:srgbClr val="0000FF"/>
                </a:solidFill>
                <a:latin typeface="Times New Roman" pitchFamily="18" charset="0"/>
                <a:cs typeface="Times New Roman" pitchFamily="18" charset="0"/>
              </a:rPr>
              <a:t> Ở </a:t>
            </a:r>
            <a:r>
              <a:rPr lang="en-US" altLang="en-US" sz="2800" b="1" dirty="0" err="1">
                <a:solidFill>
                  <a:srgbClr val="0000FF"/>
                </a:solidFill>
                <a:latin typeface="Times New Roman" pitchFamily="18" charset="0"/>
                <a:cs typeface="Times New Roman" pitchFamily="18" charset="0"/>
              </a:rPr>
              <a:t>ĐỘNG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VẬT</a:t>
            </a:r>
            <a:endParaRPr lang="en-US" alt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0" y="3939969"/>
            <a:ext cx="12192000" cy="954107"/>
          </a:xfrm>
          <a:prstGeom prst="rect">
            <a:avLst/>
          </a:prstGeom>
        </p:spPr>
        <p:txBody>
          <a:bodyPr wrap="square">
            <a:spAutoFit/>
          </a:bodyPr>
          <a:lstStyle/>
          <a:p>
            <a:pPr algn="just">
              <a:defRPr/>
            </a:pPr>
            <a:r>
              <a:rPr lang="en-US" altLang="en-US" sz="2800" b="1" dirty="0">
                <a:solidFill>
                  <a:srgbClr val="0000FF"/>
                </a:solidFill>
                <a:latin typeface="Times New Roman" pitchFamily="18" charset="0"/>
                <a:cs typeface="Times New Roman" pitchFamily="18" charset="0"/>
              </a:rPr>
              <a:t>III. </a:t>
            </a:r>
            <a:r>
              <a:rPr lang="en-US" altLang="en-US" sz="2800" b="1" dirty="0" err="1">
                <a:solidFill>
                  <a:srgbClr val="0000FF"/>
                </a:solidFill>
                <a:latin typeface="Times New Roman" pitchFamily="18" charset="0"/>
                <a:cs typeface="Times New Roman" pitchFamily="18" charset="0"/>
              </a:rPr>
              <a:t>MỘT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SỐ</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ỨNG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DỤNG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SINH</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TRƯỞNG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VÀ</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PHÁT</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TRIỂN</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TRONG</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THỰC</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TIỄN</a:t>
            </a:r>
            <a:endParaRPr lang="en-US" altLang="en-US" sz="2800" b="1" dirty="0">
              <a:solidFill>
                <a:srgbClr val="0000FF"/>
              </a:solidFill>
              <a:latin typeface="Times New Roman" pitchFamily="18" charset="0"/>
              <a:cs typeface="Times New Roman" pitchFamily="18" charset="0"/>
            </a:endParaRPr>
          </a:p>
        </p:txBody>
      </p:sp>
      <p:sp>
        <p:nvSpPr>
          <p:cNvPr id="13" name="Rectangle 12"/>
          <p:cNvSpPr/>
          <p:nvPr/>
        </p:nvSpPr>
        <p:spPr>
          <a:xfrm>
            <a:off x="0" y="4832598"/>
            <a:ext cx="12192000" cy="1384995"/>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Con </a:t>
            </a:r>
            <a:r>
              <a:rPr lang="en-US" altLang="en-US" sz="2800" dirty="0" err="1">
                <a:solidFill>
                  <a:srgbClr val="0000FF"/>
                </a:solidFill>
                <a:latin typeface="Times New Roman" pitchFamily="18" charset="0"/>
                <a:cs typeface="Times New Roman" pitchFamily="18" charset="0"/>
              </a:rPr>
              <a:t>người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ứng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hiểu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biết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về</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nông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nghiệp</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như</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điều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hòa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phát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nuôi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bằng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sử</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dụng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loại</a:t>
            </a:r>
            <a:r>
              <a:rPr lang="en-US" altLang="en-US" sz="2800" dirty="0">
                <a:solidFill>
                  <a:srgbClr val="0000FF"/>
                </a:solidFill>
                <a:latin typeface="Times New Roman" pitchFamily="18" charset="0"/>
                <a:cs typeface="Times New Roman" pitchFamily="18" charset="0"/>
              </a:rPr>
              <a:t> vitamin, </a:t>
            </a:r>
            <a:r>
              <a:rPr lang="en-US" altLang="en-US" sz="2800" dirty="0" err="1">
                <a:solidFill>
                  <a:srgbClr val="0000FF"/>
                </a:solidFill>
                <a:latin typeface="Times New Roman" pitchFamily="18" charset="0"/>
                <a:cs typeface="Times New Roman" pitchFamily="18" charset="0"/>
              </a:rPr>
              <a:t>khoáng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chất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điều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khiển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yếu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tố</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trường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tiêu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diệt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sâu</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hại</a:t>
            </a:r>
            <a:r>
              <a:rPr lang="en-US" alt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901657"/>
            <a:ext cx="1219200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Cần giữ vệ sinh trong chăn nuôi và tiêm phòng cho gia súc gia cầm vì: Giữ vệ sinh trong chăn nuôi và tiêm phòng cho gia súc gia cầm tạo điều kiện cho vật nuôi có một môi trường sống sạch sẽ, giúp vật nuôi tránh được các loại mầm bệnh gây hại. Từ đó, giúp vật nuôi sinh trưởng, phát triển tốt; có sức đề kháng tốt để phòng bệnh nhằm nâng cao năng suất chăn nuôi.</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220566" y="-1"/>
            <a:ext cx="5734729" cy="37336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72043"/>
            <a:ext cx="12192000" cy="1446550"/>
          </a:xfrm>
          <a:prstGeom prst="rect">
            <a:avLst/>
          </a:prstGeom>
          <a:noFill/>
        </p:spPr>
        <p:txBody>
          <a:bodyPr wrap="square" rtlCol="0">
            <a:spAutoFit/>
          </a:bodyPr>
          <a:lstStyle/>
          <a:p>
            <a:pPr algn="ctr"/>
            <a:r>
              <a:rPr lang="en-US" sz="4400" b="1" dirty="0">
                <a:solidFill>
                  <a:srgbClr val="0000FF"/>
                </a:solidFill>
                <a:latin typeface="Times New Roman" pitchFamily="18" charset="0"/>
                <a:cs typeface="Times New Roman" pitchFamily="18" charset="0"/>
              </a:rPr>
              <a:t>CHỦ </a:t>
            </a:r>
            <a:r>
              <a:rPr lang="en-US" sz="4400" b="1" dirty="0" err="1">
                <a:solidFill>
                  <a:srgbClr val="0000FF"/>
                </a:solidFill>
                <a:latin typeface="Times New Roman" pitchFamily="18" charset="0"/>
                <a:cs typeface="Times New Roman" pitchFamily="18" charset="0"/>
              </a:rPr>
              <a:t>ĐỀ</a:t>
            </a:r>
            <a:r>
              <a:rPr lang="en-US" sz="4400" b="1" dirty="0">
                <a:solidFill>
                  <a:srgbClr val="0000FF"/>
                </a:solidFill>
                <a:latin typeface="Times New Roman" pitchFamily="18" charset="0"/>
                <a:cs typeface="Times New Roman" pitchFamily="18" charset="0"/>
              </a:rPr>
              <a:t> 10: </a:t>
            </a:r>
            <a:r>
              <a:rPr lang="en-US" sz="4400" b="1" dirty="0" err="1">
                <a:solidFill>
                  <a:srgbClr val="0000FF"/>
                </a:solidFill>
                <a:latin typeface="Times New Roman" pitchFamily="18" charset="0"/>
                <a:cs typeface="Times New Roman" pitchFamily="18" charset="0"/>
              </a:rPr>
              <a:t>SINH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TRƯỞNG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PHÁT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TRIỂN</a:t>
            </a:r>
            <a:r>
              <a:rPr lang="en-US" sz="4400" b="1" dirty="0">
                <a:solidFill>
                  <a:srgbClr val="0000FF"/>
                </a:solidFill>
                <a:latin typeface="Times New Roman" pitchFamily="18" charset="0"/>
                <a:cs typeface="Times New Roman" pitchFamily="18" charset="0"/>
              </a:rPr>
              <a:t> Ở </a:t>
            </a:r>
            <a:r>
              <a:rPr lang="en-US" sz="4400" b="1" dirty="0" err="1">
                <a:solidFill>
                  <a:srgbClr val="0000FF"/>
                </a:solidFill>
                <a:latin typeface="Times New Roman" pitchFamily="18" charset="0"/>
                <a:cs typeface="Times New Roman" pitchFamily="18" charset="0"/>
              </a:rPr>
              <a:t>SINH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3275853"/>
            <a:ext cx="12192000" cy="1523494"/>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31: </a:t>
            </a:r>
            <a:r>
              <a:rPr lang="en-US" sz="4500" b="1" dirty="0" err="1">
                <a:solidFill>
                  <a:srgbClr val="0000FF"/>
                </a:solidFill>
                <a:latin typeface="Times New Roman" pitchFamily="18" charset="0"/>
                <a:cs typeface="Times New Roman" pitchFamily="18" charset="0"/>
              </a:rPr>
              <a:t>SINH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TRƯỞNG</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VÀ</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PHÁT</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TRIỂN</a:t>
            </a:r>
            <a:r>
              <a:rPr lang="en-US" sz="4500" b="1" dirty="0">
                <a:solidFill>
                  <a:srgbClr val="0000FF"/>
                </a:solidFill>
                <a:latin typeface="Times New Roman" pitchFamily="18" charset="0"/>
                <a:cs typeface="Times New Roman" pitchFamily="18" charset="0"/>
              </a:rPr>
              <a:t> Ở </a:t>
            </a:r>
            <a:r>
              <a:rPr lang="en-US" sz="4500" b="1" dirty="0" err="1">
                <a:solidFill>
                  <a:srgbClr val="0000FF"/>
                </a:solidFill>
                <a:latin typeface="Times New Roman" pitchFamily="18" charset="0"/>
                <a:cs typeface="Times New Roman" pitchFamily="18" charset="0"/>
              </a:rPr>
              <a:t>ĐỘNG</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VẬT</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901657"/>
            <a:ext cx="12192000" cy="2677656"/>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t> </a:t>
            </a:r>
            <a:r>
              <a:rPr lang="vi-VN" sz="2800" dirty="0">
                <a:solidFill>
                  <a:srgbClr val="FF00FF"/>
                </a:solidFill>
                <a:latin typeface="Times New Roman" pitchFamily="18" charset="0"/>
                <a:cs typeface="Times New Roman" pitchFamily="18" charset="0"/>
              </a:rPr>
              <a:t>Quan điểm của cá nhân về việc sử dụng chất kích thích nhằm tăng sinh trưởng và phát triển ở vật nuôi: Việc sử dụng chất kích thích nhằm tăng sinh trưởng và phát triển ở vật nuôi là một ứng dụng hiểu biết về sinh trưởng phát triển của động vật để làm tăng năng suất. Tuy nhiên, khi sử dụng phải nắm vững quy trình và liều lượng sử dụng cũng như loại nào không được phép sử dụng để tránh làm ảnh hưởng đến sức khỏe người tiêu dùng.</a:t>
            </a:r>
            <a:endParaRPr lang="en-US" sz="28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3650784" y="0"/>
            <a:ext cx="4869089" cy="358835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379153"/>
            <a:ext cx="12192000"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 Muốn tiêu diệt muỗi thì nên tiêu diệt ở giai đoạn: bọ gậy. Vì đây là giai đoạn phát triển dễ tác động nhất. Vào giai đoạn này, chúng thường sống tập trung dưới nước (ao tù, chum vại,…), thời gian tồn tại lâu dài nên dễ thực hiện các biện pháp tiêu diệt.</a:t>
            </a:r>
            <a:endParaRPr lang="en-US" sz="28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3405181" y="0"/>
            <a:ext cx="5317897" cy="34195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829096"/>
            <a:ext cx="12192000"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Bổ sung vitamin D vào khẩu phần ăn để kích thích sự sinh trưởng và phát triển của vật nuôi.</a:t>
            </a:r>
          </a:p>
          <a:p>
            <a:pPr algn="just"/>
            <a:r>
              <a:rPr lang="vi-VN" sz="2800" dirty="0">
                <a:solidFill>
                  <a:srgbClr val="FF00FF"/>
                </a:solidFill>
                <a:latin typeface="Times New Roman" pitchFamily="18" charset="0"/>
                <a:cs typeface="Times New Roman" pitchFamily="18" charset="0"/>
              </a:rPr>
              <a:t>- Điều hoà ánh sáng bằng cách bật bóng đèn điện cho gà để tăng năng suất gà đẻ trứng hoặc là cho gà nghe nhạc để tăng năng suất gà đẻ trứng</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Che bạt ở chuồng gia súc giúp tránh rét cho trâu, bò,…giúp đảm bảo sự sinh trưởng trong những ngày giá rét.</a:t>
            </a:r>
          </a:p>
        </p:txBody>
      </p:sp>
      <p:pic>
        <p:nvPicPr>
          <p:cNvPr id="6146" name="Picture 2"/>
          <p:cNvPicPr>
            <a:picLocks noChangeAspect="1" noChangeArrowheads="1"/>
          </p:cNvPicPr>
          <p:nvPr/>
        </p:nvPicPr>
        <p:blipFill>
          <a:blip r:embed="rId2"/>
          <a:srcRect/>
          <a:stretch>
            <a:fillRect/>
          </a:stretch>
        </p:blipFill>
        <p:spPr bwMode="auto">
          <a:xfrm>
            <a:off x="3511534" y="0"/>
            <a:ext cx="5182508" cy="383933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900"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srcRect/>
          <a:stretch>
            <a:fillRect/>
          </a:stretch>
        </p:blipFill>
        <p:spPr bwMode="auto">
          <a:xfrm>
            <a:off x="0" y="812784"/>
            <a:ext cx="12192000" cy="52602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900"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err="1">
                <a:ln>
                  <a:noFill/>
                </a:ln>
                <a:effectLst/>
                <a:latin typeface="Times New Roman" pitchFamily="18" charset="0"/>
                <a:cs typeface="Times New Roman" pitchFamily="18" charset="0"/>
              </a:rPr>
              <a:t>Bài</a:t>
            </a:r>
            <a:r>
              <a:rPr kumimoji="0" lang="en-US" sz="2800" b="1" i="0" u="none" strike="noStrike" cap="none" normalizeH="0" baseline="0" dirty="0">
                <a:ln>
                  <a:noFill/>
                </a:ln>
                <a:effectLst/>
                <a:latin typeface="Times New Roman" pitchFamily="18" charset="0"/>
                <a:cs typeface="Times New Roman" pitchFamily="18" charset="0"/>
              </a:rPr>
              <a:t> 1: </a:t>
            </a:r>
            <a:r>
              <a:rPr lang="vi-VN" sz="2800" dirty="0">
                <a:latin typeface="Times New Roman" pitchFamily="18" charset="0"/>
                <a:cs typeface="Times New Roman" pitchFamily="18" charset="0"/>
              </a:rPr>
              <a:t>Sinh trưởng ở động vật là</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sự gia tăng về kích thước cơ thể động vật theo thời gian.</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sự gia tăng về khối lượng cơ thể động vật theo thời gian.</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sự gia tăng kích thước và khối lượng cơ thể động vật theo thời gian.</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sự biến đổi hình thái của cơ thể động vật theo thời gian.</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2</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Các giai đoạn phát triển tuần tự sâu bướm là</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trứng → nhộng → sâu → bướm.</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nhộng → trứng → sâu → bướm.</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trứng → sâu → nhộng → bướm.</a:t>
            </a:r>
            <a:r>
              <a:rPr lang="en-US"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bướm → nhộng → sâu → trứng.</a:t>
            </a:r>
          </a:p>
          <a:p>
            <a:r>
              <a:rPr lang="vi-VN" sz="2800" b="1" dirty="0">
                <a:latin typeface="Times New Roman" pitchFamily="18" charset="0"/>
                <a:cs typeface="Times New Roman" pitchFamily="18" charset="0"/>
              </a:rPr>
              <a:t>Bài </a:t>
            </a:r>
            <a:r>
              <a:rPr lang="en-US" sz="2800" b="1"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Nhận định nào sau đây về sinh trưởng và phát triển ở động vật </a:t>
            </a:r>
            <a:r>
              <a:rPr lang="vi-VN" sz="2800" b="1" dirty="0">
                <a:latin typeface="Times New Roman" pitchFamily="18" charset="0"/>
                <a:cs typeface="Times New Roman" pitchFamily="18" charset="0"/>
              </a:rPr>
              <a:t>sai</a:t>
            </a:r>
            <a:r>
              <a:rPr lang="vi-VN" sz="2800" dirty="0">
                <a:latin typeface="Times New Roman" pitchFamily="18" charset="0"/>
                <a:cs typeface="Times New Roman" pitchFamily="18" charset="0"/>
              </a:rPr>
              <a:t>?</a:t>
            </a:r>
          </a:p>
          <a:p>
            <a:r>
              <a:rPr lang="vi-VN" sz="2800" b="1" dirty="0">
                <a:latin typeface="Times New Roman" pitchFamily="18" charset="0"/>
                <a:cs typeface="Times New Roman" pitchFamily="18" charset="0"/>
              </a:rPr>
              <a:t>A.</a:t>
            </a:r>
            <a:r>
              <a:rPr lang="vi-VN" sz="2800" dirty="0">
                <a:latin typeface="Times New Roman" pitchFamily="18" charset="0"/>
                <a:cs typeface="Times New Roman" pitchFamily="18" charset="0"/>
              </a:rPr>
              <a:t> Sinh trưởng của cơ thể động vật là quá trình tăng kích thước của cơ thể do tăng số lượng và kích thước của tế bào.</a:t>
            </a:r>
          </a:p>
          <a:p>
            <a:r>
              <a:rPr lang="vi-VN" sz="2800" b="1" dirty="0">
                <a:latin typeface="Times New Roman" pitchFamily="18" charset="0"/>
                <a:cs typeface="Times New Roman" pitchFamily="18" charset="0"/>
              </a:rPr>
              <a:t>B.</a:t>
            </a:r>
            <a:r>
              <a:rPr lang="vi-VN" sz="2800" dirty="0">
                <a:latin typeface="Times New Roman" pitchFamily="18" charset="0"/>
                <a:cs typeface="Times New Roman" pitchFamily="18" charset="0"/>
              </a:rPr>
              <a:t> Quá trình biến thái của châu chấu diễn ra trong giai đoạn hậu phôi.</a:t>
            </a:r>
          </a:p>
          <a:p>
            <a:r>
              <a:rPr lang="vi-VN" sz="2800" b="1" dirty="0">
                <a:latin typeface="Times New Roman" pitchFamily="18" charset="0"/>
                <a:cs typeface="Times New Roman" pitchFamily="18" charset="0"/>
              </a:rPr>
              <a:t>C.</a:t>
            </a:r>
            <a:r>
              <a:rPr lang="vi-VN" sz="2800" dirty="0">
                <a:latin typeface="Times New Roman" pitchFamily="18" charset="0"/>
                <a:cs typeface="Times New Roman" pitchFamily="18" charset="0"/>
              </a:rPr>
              <a:t> Cào cào, muỗi thuộc kiểu phát triển không qua biến thái.</a:t>
            </a:r>
          </a:p>
          <a:p>
            <a:r>
              <a:rPr lang="vi-VN" sz="2800" b="1" dirty="0">
                <a:latin typeface="Times New Roman" pitchFamily="18" charset="0"/>
                <a:cs typeface="Times New Roman" pitchFamily="18" charset="0"/>
              </a:rPr>
              <a:t>D.</a:t>
            </a:r>
            <a:r>
              <a:rPr lang="vi-VN" sz="2800" dirty="0">
                <a:latin typeface="Times New Roman" pitchFamily="18" charset="0"/>
                <a:cs typeface="Times New Roman" pitchFamily="18" charset="0"/>
              </a:rPr>
              <a:t> Quá trình phát triển của động vật chia thành hai giai đoạn: giai đoạn phôi và giai đoạn hậu phôi.</a:t>
            </a:r>
          </a:p>
        </p:txBody>
      </p:sp>
      <p:sp>
        <p:nvSpPr>
          <p:cNvPr id="5" name="Oval 4"/>
          <p:cNvSpPr/>
          <p:nvPr/>
        </p:nvSpPr>
        <p:spPr>
          <a:xfrm>
            <a:off x="0" y="1349821"/>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60" y="3040705"/>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383" y="5159796"/>
            <a:ext cx="478971" cy="478971"/>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 y="4652963"/>
            <a:ext cx="12192000" cy="1815882"/>
          </a:xfrm>
          <a:prstGeom prst="rect">
            <a:avLst/>
          </a:prstGeom>
          <a:noFill/>
          <a:ln w="9525">
            <a:noFill/>
            <a:miter lim="800000"/>
            <a:headEnd/>
            <a:tailEnd/>
          </a:ln>
        </p:spPr>
        <p:txBody>
          <a:bodyPr wrap="square">
            <a:spAutoFit/>
          </a:bodyPr>
          <a:lstStyle/>
          <a:p>
            <a:pPr algn="just"/>
            <a:r>
              <a:rPr lang="vi-VN" sz="2800" dirty="0">
                <a:solidFill>
                  <a:srgbClr val="FF00FF"/>
                </a:solidFill>
                <a:latin typeface="+mj-lt"/>
              </a:rPr>
              <a:t>- Dấu hiệu nhận biết sự sinh trưởng của con chó: tăng chiều cao, tăng kích thước và khối lượng cơ thể.</a:t>
            </a:r>
          </a:p>
          <a:p>
            <a:pPr algn="just"/>
            <a:r>
              <a:rPr lang="vi-VN" sz="2800" dirty="0">
                <a:solidFill>
                  <a:srgbClr val="FF00FF"/>
                </a:solidFill>
                <a:latin typeface="+mj-lt"/>
              </a:rPr>
              <a:t>- Dấu hiệu nhận biết sự phát triển của con chó: chó mang thai và sinh con, chó phát triển tuyến sữa,…</a:t>
            </a:r>
          </a:p>
        </p:txBody>
      </p:sp>
      <p:pic>
        <p:nvPicPr>
          <p:cNvPr id="2" name="Picture 2"/>
          <p:cNvPicPr>
            <a:picLocks noChangeAspect="1" noChangeArrowheads="1"/>
          </p:cNvPicPr>
          <p:nvPr/>
        </p:nvPicPr>
        <p:blipFill>
          <a:blip r:embed="rId2"/>
          <a:srcRect/>
          <a:stretch>
            <a:fillRect/>
          </a:stretch>
        </p:blipFill>
        <p:spPr bwMode="auto">
          <a:xfrm>
            <a:off x="1494941" y="0"/>
            <a:ext cx="9216572" cy="454498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31: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TRƯỞNG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PHÁT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TRIỂN</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ĐỘNG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080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TRIỂN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Rectangle 8"/>
          <p:cNvSpPr/>
          <p:nvPr/>
        </p:nvSpPr>
        <p:spPr>
          <a:xfrm>
            <a:off x="0" y="986311"/>
            <a:ext cx="12192000" cy="523220"/>
          </a:xfrm>
          <a:prstGeom prst="rect">
            <a:avLst/>
          </a:prstGeom>
        </p:spPr>
        <p:txBody>
          <a:bodyPr wrap="square">
            <a:spAutoFit/>
          </a:bodyPr>
          <a:lstStyle/>
          <a:p>
            <a:pPr algn="just">
              <a:defRPr/>
            </a:pP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động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vật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sinh</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trưởng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diễn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 ở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mô</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và</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quan</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của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cơ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thể</a:t>
            </a:r>
            <a:r>
              <a:rPr lang="en-US" alt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1494942" y="-1"/>
            <a:ext cx="9174194" cy="68580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496745"/>
            <a:ext cx="12192000" cy="2246769"/>
          </a:xfrm>
          <a:prstGeom prst="rect">
            <a:avLst/>
          </a:prstGeom>
        </p:spPr>
        <p:txBody>
          <a:bodyPr wrap="square">
            <a:spAutoFit/>
          </a:bodyPr>
          <a:lstStyle/>
          <a:p>
            <a:pPr algn="just"/>
            <a:r>
              <a:rPr lang="vi-VN" sz="2800" dirty="0">
                <a:solidFill>
                  <a:srgbClr val="FF00FF"/>
                </a:solidFill>
                <a:latin typeface="+mj-lt"/>
              </a:rPr>
              <a:t>- Vòng đời của chó: Hợp tử phát triển thành phôi, các tế bào phôi phân hóa tạo thành các mô, cơ quan rồi tạo thành con non trong tử cung của con chó mẹ → Con non được sinh ra → Con non sinh trưởng, phát triển về thể chất (tăng cân nặng,…) → Con trưởng thành có khả năng sin sản → Con trưởng thành thụ thai và sinh ra con non.</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222157" y="0"/>
            <a:ext cx="5733143" cy="45739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a:solidFill>
                  <a:srgbClr val="FF00FF"/>
                </a:solidFill>
                <a:latin typeface="+mj-lt"/>
              </a:rPr>
              <a:t>- Vòng đời của gà: Hợp tử phát triển thành phôi, các tế bào phôi phân hóa tạo thành các mô, cơ quan rồi tạo thành con non trong trứng → Gà con chui ra khỏi trứng → Gà con sinh trưởng phát triển về thể chất → Gà trưởng thành có khả năng sinh sản → Gà mái thụ thai và đẻ trứng.</a:t>
            </a:r>
            <a:endParaRPr lang="en-US" sz="2800" dirty="0">
              <a:solidFill>
                <a:srgbClr val="FF00FF"/>
              </a:solidFill>
              <a:latin typeface="+mj-lt"/>
            </a:endParaRPr>
          </a:p>
        </p:txBody>
      </p:sp>
      <p:pic>
        <p:nvPicPr>
          <p:cNvPr id="4098" name="Picture 2"/>
          <p:cNvPicPr>
            <a:picLocks noChangeAspect="1" noChangeArrowheads="1"/>
          </p:cNvPicPr>
          <p:nvPr/>
        </p:nvPicPr>
        <p:blipFill>
          <a:blip r:embed="rId2"/>
          <a:srcRect/>
          <a:stretch>
            <a:fillRect/>
          </a:stretch>
        </p:blipFill>
        <p:spPr bwMode="auto">
          <a:xfrm>
            <a:off x="3564374" y="0"/>
            <a:ext cx="5028087" cy="46494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a:solidFill>
                  <a:srgbClr val="FF00FF"/>
                </a:solidFill>
                <a:latin typeface="+mj-lt"/>
              </a:rPr>
              <a:t>- Vòng đời của ếch : Hợp tử phát triển thành phôi, các tế bào phôi phân hóa tạo thành các mô, cơ quan rồi tạo thành con non trong trứng → Phát triển thành nòng nọc → Từ nòng nọc chưa chân thành nòng nọc có chân → Ếch con (có đuôi) → Ếch trưởng thành (mất đuôi) → Ếch cái thụ thai và đẻ trứng.</a:t>
            </a:r>
            <a:endParaRPr lang="en-US" sz="2800" dirty="0">
              <a:solidFill>
                <a:srgbClr val="FF00FF"/>
              </a:solidFill>
              <a:latin typeface="+mj-lt"/>
            </a:endParaRPr>
          </a:p>
        </p:txBody>
      </p:sp>
      <p:pic>
        <p:nvPicPr>
          <p:cNvPr id="5122" name="Picture 2"/>
          <p:cNvPicPr>
            <a:picLocks noChangeAspect="1" noChangeArrowheads="1"/>
          </p:cNvPicPr>
          <p:nvPr/>
        </p:nvPicPr>
        <p:blipFill>
          <a:blip r:embed="rId2"/>
          <a:srcRect/>
          <a:stretch>
            <a:fillRect/>
          </a:stretch>
        </p:blipFill>
        <p:spPr bwMode="auto">
          <a:xfrm>
            <a:off x="3391569" y="-1"/>
            <a:ext cx="5389562" cy="46136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63543" y="740229"/>
            <a:ext cx="2452914" cy="63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4598343"/>
            <a:ext cx="12192000" cy="1815882"/>
          </a:xfrm>
          <a:prstGeom prst="rect">
            <a:avLst/>
          </a:prstGeom>
        </p:spPr>
        <p:txBody>
          <a:bodyPr wrap="square">
            <a:spAutoFit/>
          </a:bodyPr>
          <a:lstStyle/>
          <a:p>
            <a:pPr algn="just"/>
            <a:r>
              <a:rPr lang="vi-VN" sz="2800" dirty="0">
                <a:solidFill>
                  <a:srgbClr val="FF00FF"/>
                </a:solidFill>
                <a:latin typeface="+mj-lt"/>
              </a:rPr>
              <a:t>- Vòng đời của muỗi: Hợp tử phát triển thành phôi, các tế bào phôi phân hóa tạo thành các mô, cơ quan rồi tạo thành con non trong trứng → Ấu trùng sống trong nước → Phát triển thành hình thái mới là bọ gây sống trong nước → Phát triển thành con muỗi trưởng thành sống trên cạn → Muỗi cái đẻ trứng.</a:t>
            </a:r>
            <a:endParaRPr lang="en-US" sz="2800"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3619259" y="0"/>
            <a:ext cx="4915126" cy="42748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4531</TotalTime>
  <Words>1800</Words>
  <Application>Microsoft Office PowerPoint</Application>
  <PresentationFormat>Widescreen</PresentationFormat>
  <Paragraphs>76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Hường Đậu</cp:lastModifiedBy>
  <cp:revision>869</cp:revision>
  <dcterms:created xsi:type="dcterms:W3CDTF">2022-07-11T10:05:56Z</dcterms:created>
  <dcterms:modified xsi:type="dcterms:W3CDTF">2025-03-18T01:13:09Z</dcterms:modified>
</cp:coreProperties>
</file>