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75" r:id="rId3"/>
    <p:sldId id="319" r:id="rId4"/>
    <p:sldId id="357" r:id="rId5"/>
    <p:sldId id="364" r:id="rId6"/>
    <p:sldId id="351" r:id="rId7"/>
    <p:sldId id="360" r:id="rId8"/>
    <p:sldId id="347" r:id="rId9"/>
    <p:sldId id="361" r:id="rId10"/>
    <p:sldId id="365" r:id="rId11"/>
    <p:sldId id="362" r:id="rId12"/>
    <p:sldId id="356" r:id="rId13"/>
    <p:sldId id="367" r:id="rId14"/>
    <p:sldId id="354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CE63FA-F86C-4F84-BAFA-CAC8F4DC99C3}">
          <p14:sldIdLst>
            <p14:sldId id="275"/>
            <p14:sldId id="319"/>
            <p14:sldId id="357"/>
            <p14:sldId id="364"/>
            <p14:sldId id="351"/>
            <p14:sldId id="360"/>
            <p14:sldId id="347"/>
            <p14:sldId id="361"/>
            <p14:sldId id="365"/>
            <p14:sldId id="362"/>
            <p14:sldId id="356"/>
            <p14:sldId id="367"/>
          </p14:sldIdLst>
        </p14:section>
        <p14:section name="Untitled Section" id="{12FCA66F-5053-455F-BF6D-F603FB3D663F}">
          <p14:sldIdLst>
            <p14:sldId id="354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  <a:srgbClr val="396499"/>
    <a:srgbClr val="00FF00"/>
    <a:srgbClr val="FF00FF"/>
    <a:srgbClr val="00FFFF"/>
    <a:srgbClr val="355E8F"/>
    <a:srgbClr val="003300"/>
    <a:srgbClr val="386294"/>
    <a:srgbClr val="09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3238" autoAdjust="0"/>
  </p:normalViewPr>
  <p:slideViewPr>
    <p:cSldViewPr>
      <p:cViewPr varScale="1">
        <p:scale>
          <a:sx n="62" d="100"/>
          <a:sy n="62" d="100"/>
        </p:scale>
        <p:origin x="2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9761C-F0AF-49B3-8B5E-F70B049D21A5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39617-9017-439B-9C7B-034409F22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62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39617-9017-439B-9C7B-034409F222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1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1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5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9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4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CEB82-802D-4B2F-8973-0185CC77B4E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603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E0FF53-F0A7-4012-B06F-1CB3E71853B6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078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8B19B-0873-453B-8D7D-2CA30A035E4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578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B99203-B0C4-4EA8-99CC-060B3E429E05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77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71C69-A23F-470B-B4D8-BA854B658BE8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94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E08341-11CB-4626-8945-8DE303BD30EE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25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0510E-4DF3-480F-961D-F9A98EB870B3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33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87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12B4A4-797B-4DFD-B653-A12C873B9916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04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9DCC9-B8EF-4520-B91A-FEFD8B246EE6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32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310704-21C0-4872-B3BD-55B89DC4CC5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11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9C1991-5EC8-4458-9253-685E48D44563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4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6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5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7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6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9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D7475-8F28-4726-8D03-5B24467D8B5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C2E6B-A6D8-4D47-9916-A3878C820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F33122-892C-45D6-A7DD-C307676F2D4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5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56ECC-C9E4-4570-76E0-6378859CD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9065" y="121186"/>
            <a:ext cx="3444607" cy="601510"/>
          </a:xfrm>
          <a:pattFill prst="pct90">
            <a:fgClr>
              <a:srgbClr val="0070C0"/>
            </a:fgClr>
            <a:bgClr>
              <a:srgbClr val="002060"/>
            </a:bgClr>
          </a:patt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Kim’s Game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55401C-276A-00AD-3FBF-11085224E22E}"/>
              </a:ext>
            </a:extLst>
          </p:cNvPr>
          <p:cNvSpPr/>
          <p:nvPr/>
        </p:nvSpPr>
        <p:spPr>
          <a:xfrm>
            <a:off x="10146535" y="5938091"/>
            <a:ext cx="1615807" cy="7821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913AB-E659-A254-63DC-2A9E1AF1635F}"/>
              </a:ext>
            </a:extLst>
          </p:cNvPr>
          <p:cNvSpPr/>
          <p:nvPr/>
        </p:nvSpPr>
        <p:spPr>
          <a:xfrm>
            <a:off x="47740" y="1104441"/>
            <a:ext cx="12096520" cy="4649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A0EF2-53EB-69F7-EA60-29663FFED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56" y="1395808"/>
            <a:ext cx="9849116" cy="40663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45FEB4-4116-13DE-009D-47D66353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56" y="1395808"/>
            <a:ext cx="9327688" cy="4066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782D09-A01D-2BA1-F976-5196E9474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480" y="1310456"/>
            <a:ext cx="9413040" cy="4237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15104-FD79-41B7-28B3-975F1CB9C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410" y="1395808"/>
            <a:ext cx="9169179" cy="4066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46AC5B-EF8E-22AD-8A7F-CDB0824B6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810" y="1548208"/>
            <a:ext cx="9169179" cy="40663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0DDC50-9A7B-0F5E-A5A4-993E89075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410" y="1386663"/>
            <a:ext cx="9169179" cy="40846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D98810-1C09-7762-E17C-EDC61731D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1410" y="1377518"/>
            <a:ext cx="9169179" cy="41029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7484F4-FA25-E266-F99A-F0F67EF2D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155" y="1328747"/>
            <a:ext cx="9849116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4701271-5A42-08B3-BA92-B46E0991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124"/>
            <a:ext cx="10972800" cy="11430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4. Read the conversation between Mai and Vinh again and write down all the verbs that are followed by to-infinitive that you can find.</a:t>
            </a:r>
            <a:endParaRPr lang="en-US" sz="28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225176C-AB9D-513B-C103-FDAF798FE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9820"/>
            <a:ext cx="10972800" cy="4708525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Hi Vinh, I plan to come to the cinema at 7 pm tomorrow. Do you want to go with me?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Great…, but I will be having my English class at this time tomorrow.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How about next Sunday?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What time will we be going there?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At 4pm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This time next Sunday, I will be having a video conference.  I will try to get there at 6pm. Are you ok? Mai: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Yes. Do 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need to take you there?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Thank you very much, but  I will be taking the bus.</a:t>
            </a:r>
          </a:p>
          <a:p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52E2D6-683B-8745-2C8A-C703BB9E5EFC}"/>
              </a:ext>
            </a:extLst>
          </p:cNvPr>
          <p:cNvCxnSpPr/>
          <p:nvPr/>
        </p:nvCxnSpPr>
        <p:spPr>
          <a:xfrm>
            <a:off x="2552700" y="1524000"/>
            <a:ext cx="381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7FBD6B-F6E4-0364-190D-6499AC3188F0}"/>
              </a:ext>
            </a:extLst>
          </p:cNvPr>
          <p:cNvCxnSpPr/>
          <p:nvPr/>
        </p:nvCxnSpPr>
        <p:spPr>
          <a:xfrm>
            <a:off x="8802384" y="1519719"/>
            <a:ext cx="381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2BE48B-6DB4-5191-20EF-709E90B0BF16}"/>
              </a:ext>
            </a:extLst>
          </p:cNvPr>
          <p:cNvCxnSpPr/>
          <p:nvPr/>
        </p:nvCxnSpPr>
        <p:spPr>
          <a:xfrm>
            <a:off x="8802384" y="4038600"/>
            <a:ext cx="381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4CCE67-1C21-C64C-C8B3-1492CA688031}"/>
              </a:ext>
            </a:extLst>
          </p:cNvPr>
          <p:cNvCxnSpPr/>
          <p:nvPr/>
        </p:nvCxnSpPr>
        <p:spPr>
          <a:xfrm>
            <a:off x="2552700" y="4953000"/>
            <a:ext cx="381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86411B7-A78E-CAC6-2D4B-51B6B2F73484}"/>
              </a:ext>
            </a:extLst>
          </p:cNvPr>
          <p:cNvSpPr txBox="1">
            <a:spLocks/>
          </p:cNvSpPr>
          <p:nvPr/>
        </p:nvSpPr>
        <p:spPr>
          <a:xfrm>
            <a:off x="228600" y="5798345"/>
            <a:ext cx="10972800" cy="152399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more some verbs followed by to- infinitive.</a:t>
            </a:r>
          </a:p>
        </p:txBody>
      </p:sp>
    </p:spTree>
    <p:extLst>
      <p:ext uri="{BB962C8B-B14F-4D97-AF65-F5344CB8AC3E}">
        <p14:creationId xmlns:p14="http://schemas.microsoft.com/office/powerpoint/2010/main" val="1133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" y="1020505"/>
            <a:ext cx="11201400" cy="5837495"/>
          </a:xfrm>
          <a:prstGeom prst="rect">
            <a:avLst/>
          </a:prstGeom>
        </p:spPr>
        <p:txBody>
          <a:bodyPr wrap="square" rIns="36000">
            <a:spAutoFit/>
          </a:bodyPr>
          <a:lstStyle/>
          <a:p>
            <a:pPr marL="442913" indent="-442913">
              <a:lnSpc>
                <a:spcPts val="32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We’ve just decided _______ flowers to them.</a:t>
            </a:r>
          </a:p>
          <a:p>
            <a:pPr indent="354013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send 	B. sending	C. to send</a:t>
            </a:r>
          </a:p>
          <a:p>
            <a:pPr marL="442913" indent="-442913">
              <a:lnSpc>
                <a:spcPts val="32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Teenagers love __________ many online friends.</a:t>
            </a:r>
          </a:p>
          <a:p>
            <a:pPr indent="354013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have 	B. to have 	C. has</a:t>
            </a:r>
          </a:p>
          <a:p>
            <a:pPr>
              <a:lnSpc>
                <a:spcPts val="32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They choose _______ video conferencing in every meeting.</a:t>
            </a:r>
          </a:p>
          <a:p>
            <a:pPr indent="354013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to use 	B. will use 	C. using</a:t>
            </a:r>
          </a:p>
          <a:p>
            <a:pPr marL="354013" indent="-354013">
              <a:lnSpc>
                <a:spcPts val="32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He _______ her face to face this time next week.</a:t>
            </a:r>
          </a:p>
          <a:p>
            <a:pPr indent="354013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will meet 	b. meet 	C. will be meeting</a:t>
            </a:r>
          </a:p>
          <a:p>
            <a:pPr marL="354013" indent="-354013">
              <a:lnSpc>
                <a:spcPts val="32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I think in the future many people will prefer ______ by using social media.</a:t>
            </a:r>
          </a:p>
          <a:p>
            <a:pPr marL="514350" indent="-514350">
              <a:lnSpc>
                <a:spcPts val="3200"/>
              </a:lnSpc>
              <a:buAutoNum type="alphaUcPeriod"/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communicate    </a:t>
            </a:r>
            <a:r>
              <a:rPr lang="en-US" sz="28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will communicate           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communicate</a:t>
            </a: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Tonight at 8.30 p.m.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__________to his girl friend.</a:t>
            </a: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email 	B. will be emailing   	C. will email</a:t>
            </a: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200"/>
              </a:lnSpc>
              <a:buAutoNum type="alphaUcPeriod"/>
              <a:tabLst>
                <a:tab pos="2773363" algn="l"/>
                <a:tab pos="5648325" algn="l"/>
              </a:tabLst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228600"/>
            <a:ext cx="51747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rIns="72000">
            <a:spAutoFit/>
          </a:bodyPr>
          <a:lstStyle/>
          <a:p>
            <a:pPr marL="442913" indent="-442913" algn="just"/>
            <a:r>
              <a:rPr lang="en-US" sz="3200" b="1" spc="-15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	Choose the best answer</a:t>
            </a:r>
            <a:r>
              <a:rPr lang="en-US" sz="3200" b="1" spc="-15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4714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828A7A-7388-5477-8808-93F8659C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6967"/>
            <a:ext cx="5386917" cy="857781"/>
          </a:xfrm>
        </p:spPr>
        <p:txBody>
          <a:bodyPr>
            <a:normAutofit fontScale="90000"/>
          </a:bodyPr>
          <a:lstStyle/>
          <a:p>
            <a:pPr algn="l"/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We’ve just decided _______ flowers to them</a:t>
            </a:r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send   	B. sending	C. to send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03CA07-5E70-962F-F457-DD39E5630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724" y="100068"/>
            <a:ext cx="3111484" cy="2159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AE538-6E98-9E72-3ECB-5A1A37A4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752" y="100068"/>
            <a:ext cx="2732066" cy="2142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CFB236-2F08-F90B-CBA1-1100E1EB0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476" y="2274845"/>
            <a:ext cx="3057730" cy="201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458432-54B4-2E93-B889-639A86881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146" y="2242237"/>
            <a:ext cx="2699816" cy="20438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6CA3CA-30DD-72C2-C5F6-6C374EDB7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596" y="4286097"/>
            <a:ext cx="3111484" cy="2082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935026-613C-01F1-30B7-F550E90E4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137" y="4067743"/>
            <a:ext cx="2810644" cy="228593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994648-DD4C-9CAD-1624-3CD3B518703B}"/>
              </a:ext>
            </a:extLst>
          </p:cNvPr>
          <p:cNvSpPr/>
          <p:nvPr/>
        </p:nvSpPr>
        <p:spPr>
          <a:xfrm>
            <a:off x="6240864" y="103191"/>
            <a:ext cx="3072343" cy="2156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0076A9-66C4-70A0-2714-64C8E49581E5}"/>
              </a:ext>
            </a:extLst>
          </p:cNvPr>
          <p:cNvSpPr/>
          <p:nvPr/>
        </p:nvSpPr>
        <p:spPr>
          <a:xfrm>
            <a:off x="9313206" y="120697"/>
            <a:ext cx="2732066" cy="2139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58C7F6-95AC-DF39-45E9-174F843D2774}"/>
              </a:ext>
            </a:extLst>
          </p:cNvPr>
          <p:cNvSpPr/>
          <p:nvPr/>
        </p:nvSpPr>
        <p:spPr>
          <a:xfrm>
            <a:off x="6255474" y="2270309"/>
            <a:ext cx="3057729" cy="2015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78F58B-5DF5-B3CE-2E9B-C818EF4BD5A5}"/>
              </a:ext>
            </a:extLst>
          </p:cNvPr>
          <p:cNvSpPr/>
          <p:nvPr/>
        </p:nvSpPr>
        <p:spPr>
          <a:xfrm>
            <a:off x="9294836" y="2247990"/>
            <a:ext cx="2761207" cy="2038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AA20F0-7499-F659-5A40-E698E3075D51}"/>
              </a:ext>
            </a:extLst>
          </p:cNvPr>
          <p:cNvSpPr/>
          <p:nvPr/>
        </p:nvSpPr>
        <p:spPr>
          <a:xfrm>
            <a:off x="6240863" y="4271423"/>
            <a:ext cx="3043201" cy="2082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D55708-5F64-B6D2-101E-3771389CF7A1}"/>
              </a:ext>
            </a:extLst>
          </p:cNvPr>
          <p:cNvSpPr/>
          <p:nvPr/>
        </p:nvSpPr>
        <p:spPr>
          <a:xfrm>
            <a:off x="9276108" y="4271422"/>
            <a:ext cx="2769164" cy="2082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8245F69-22D1-3695-68FB-B5CF53BB01A7}"/>
              </a:ext>
            </a:extLst>
          </p:cNvPr>
          <p:cNvSpPr/>
          <p:nvPr/>
        </p:nvSpPr>
        <p:spPr>
          <a:xfrm>
            <a:off x="6340843" y="206690"/>
            <a:ext cx="685800" cy="4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01F6041-5B9F-E2E5-7C38-B17DE71491FF}"/>
              </a:ext>
            </a:extLst>
          </p:cNvPr>
          <p:cNvSpPr/>
          <p:nvPr/>
        </p:nvSpPr>
        <p:spPr>
          <a:xfrm>
            <a:off x="9684178" y="120637"/>
            <a:ext cx="613379" cy="4488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C372751-0D68-E331-63BD-4B2677A5536F}"/>
              </a:ext>
            </a:extLst>
          </p:cNvPr>
          <p:cNvSpPr/>
          <p:nvPr/>
        </p:nvSpPr>
        <p:spPr>
          <a:xfrm>
            <a:off x="6340843" y="2303268"/>
            <a:ext cx="685800" cy="4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E956175-C6D2-5020-DEEE-647C539BBF90}"/>
              </a:ext>
            </a:extLst>
          </p:cNvPr>
          <p:cNvSpPr/>
          <p:nvPr/>
        </p:nvSpPr>
        <p:spPr>
          <a:xfrm>
            <a:off x="9608765" y="2371951"/>
            <a:ext cx="685800" cy="4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89E81F2-52C1-86E8-3EB7-4D5AE232308E}"/>
              </a:ext>
            </a:extLst>
          </p:cNvPr>
          <p:cNvSpPr/>
          <p:nvPr/>
        </p:nvSpPr>
        <p:spPr>
          <a:xfrm>
            <a:off x="6443624" y="4273333"/>
            <a:ext cx="685800" cy="4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89B948B-1D27-43BB-5F9A-3713A87F74C8}"/>
              </a:ext>
            </a:extLst>
          </p:cNvPr>
          <p:cNvSpPr/>
          <p:nvPr/>
        </p:nvSpPr>
        <p:spPr>
          <a:xfrm>
            <a:off x="9738587" y="4404756"/>
            <a:ext cx="685800" cy="4335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67D0A6C5-3FCE-A067-C608-4487DBF6B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239" y="640289"/>
            <a:ext cx="533400" cy="448521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59FFD35B-3C96-9B12-B054-990EC4D311FF}"/>
              </a:ext>
            </a:extLst>
          </p:cNvPr>
          <p:cNvSpPr txBox="1">
            <a:spLocks/>
          </p:cNvSpPr>
          <p:nvPr/>
        </p:nvSpPr>
        <p:spPr>
          <a:xfrm>
            <a:off x="141182" y="1031214"/>
            <a:ext cx="5582969" cy="106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Teenagers love __________ many online friends.</a:t>
            </a:r>
          </a:p>
          <a:p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have 	              B. to have 	C. has</a:t>
            </a:r>
          </a:p>
          <a:p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56" name="Oval 7">
            <a:extLst>
              <a:ext uri="{FF2B5EF4-FFF2-40B4-BE49-F238E27FC236}">
                <a16:creationId xmlns:a16="http://schemas.microsoft.com/office/drawing/2014/main" id="{C062B66A-D903-3A64-9F05-884EC7C2C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013" y="1568657"/>
            <a:ext cx="381000" cy="476487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13A476C0-4E76-4D23-CDFA-A5516D31E922}"/>
              </a:ext>
            </a:extLst>
          </p:cNvPr>
          <p:cNvSpPr txBox="1">
            <a:spLocks/>
          </p:cNvSpPr>
          <p:nvPr/>
        </p:nvSpPr>
        <p:spPr>
          <a:xfrm>
            <a:off x="135957" y="2089406"/>
            <a:ext cx="6104908" cy="106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4013" indent="-354013">
              <a:lnSpc>
                <a:spcPts val="3200"/>
              </a:lnSpc>
            </a:pP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354013" algn="l">
              <a:lnSpc>
                <a:spcPts val="3200"/>
              </a:lnSpc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He _______ her face to face this time next week.</a:t>
            </a:r>
          </a:p>
          <a:p>
            <a:pPr marL="354013" indent="-354013" algn="l">
              <a:lnSpc>
                <a:spcPts val="3200"/>
              </a:lnSpc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will meet .      B. meet   	C. will be meeting</a:t>
            </a:r>
          </a:p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58" name="Oval 7">
            <a:extLst>
              <a:ext uri="{FF2B5EF4-FFF2-40B4-BE49-F238E27FC236}">
                <a16:creationId xmlns:a16="http://schemas.microsoft.com/office/drawing/2014/main" id="{3927A6D2-6801-C9DD-FA04-EA337E457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239" y="2624209"/>
            <a:ext cx="465762" cy="354084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79AC2758-EB70-C22D-17A6-D820896851B1}"/>
              </a:ext>
            </a:extLst>
          </p:cNvPr>
          <p:cNvSpPr txBox="1">
            <a:spLocks/>
          </p:cNvSpPr>
          <p:nvPr/>
        </p:nvSpPr>
        <p:spPr>
          <a:xfrm>
            <a:off x="154341" y="3012456"/>
            <a:ext cx="6104908" cy="106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4013" indent="-354013">
              <a:lnSpc>
                <a:spcPts val="3200"/>
              </a:lnSpc>
            </a:pP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354013" algn="l">
              <a:lnSpc>
                <a:spcPts val="3200"/>
              </a:lnSpc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They choose ___ video conferencing in every meeting.</a:t>
            </a:r>
          </a:p>
          <a:p>
            <a:pPr marL="354013" indent="-354013" algn="l">
              <a:lnSpc>
                <a:spcPts val="3200"/>
              </a:lnSpc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to use 	B. will use 	C. using</a:t>
            </a:r>
          </a:p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1" name="Oval 7">
            <a:extLst>
              <a:ext uri="{FF2B5EF4-FFF2-40B4-BE49-F238E27FC236}">
                <a16:creationId xmlns:a16="http://schemas.microsoft.com/office/drawing/2014/main" id="{44E94B07-10F9-7B7A-F3EA-4C771FF3C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42" y="3607876"/>
            <a:ext cx="465762" cy="354084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2" name="Title 3">
            <a:extLst>
              <a:ext uri="{FF2B5EF4-FFF2-40B4-BE49-F238E27FC236}">
                <a16:creationId xmlns:a16="http://schemas.microsoft.com/office/drawing/2014/main" id="{38A5CC65-0217-08AD-DBE3-DD8C1B3CA503}"/>
              </a:ext>
            </a:extLst>
          </p:cNvPr>
          <p:cNvSpPr txBox="1">
            <a:spLocks/>
          </p:cNvSpPr>
          <p:nvPr/>
        </p:nvSpPr>
        <p:spPr>
          <a:xfrm>
            <a:off x="-11742" y="4055805"/>
            <a:ext cx="6104908" cy="106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4013" indent="-354013">
              <a:lnSpc>
                <a:spcPts val="3200"/>
              </a:lnSpc>
            </a:pP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Tonight at 8.30 p.m. </a:t>
            </a:r>
            <a:r>
              <a:rPr lang="en-US" sz="8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__________to his girl friend.</a:t>
            </a: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email               B. will be emailing   C. will email</a:t>
            </a:r>
          </a:p>
          <a:p>
            <a:pPr marL="354013" indent="-354013" algn="l">
              <a:lnSpc>
                <a:spcPts val="3200"/>
              </a:lnSpc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5" name="Oval 7">
            <a:extLst>
              <a:ext uri="{FF2B5EF4-FFF2-40B4-BE49-F238E27FC236}">
                <a16:creationId xmlns:a16="http://schemas.microsoft.com/office/drawing/2014/main" id="{06FD48FA-F738-16F2-E2F5-A7B2CFFEB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513" y="4565200"/>
            <a:ext cx="465762" cy="354084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FC1972B8-0E98-857D-916D-736E648BC388}"/>
              </a:ext>
            </a:extLst>
          </p:cNvPr>
          <p:cNvSpPr txBox="1">
            <a:spLocks/>
          </p:cNvSpPr>
          <p:nvPr/>
        </p:nvSpPr>
        <p:spPr>
          <a:xfrm>
            <a:off x="38435" y="4919284"/>
            <a:ext cx="6302408" cy="1222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4013" indent="-354013">
              <a:lnSpc>
                <a:spcPts val="3200"/>
              </a:lnSpc>
            </a:pP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I think in the future many people will prefer </a:t>
            </a:r>
          </a:p>
          <a:p>
            <a:pPr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______ by using social media</a:t>
            </a:r>
          </a:p>
          <a:p>
            <a:pPr algn="l">
              <a:lnSpc>
                <a:spcPts val="3200"/>
              </a:lnSpc>
              <a:tabLst>
                <a:tab pos="2773363" algn="l"/>
                <a:tab pos="5648325" algn="l"/>
              </a:tabLst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to communicate  B. will communicate   C. communicate</a:t>
            </a:r>
          </a:p>
          <a:p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9" name="Oval 7">
            <a:extLst>
              <a:ext uri="{FF2B5EF4-FFF2-40B4-BE49-F238E27FC236}">
                <a16:creationId xmlns:a16="http://schemas.microsoft.com/office/drawing/2014/main" id="{0987FC91-7FE1-BEEF-3B2C-D3C566BE1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86020"/>
            <a:ext cx="465762" cy="354084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7B6BD0-6728-D1A3-C855-9F88B48BB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93" y="-198037"/>
            <a:ext cx="6224368" cy="65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8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2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55" grpId="0"/>
      <p:bldP spid="56" grpId="0" animBg="1"/>
      <p:bldP spid="57" grpId="0"/>
      <p:bldP spid="58" grpId="0" animBg="1"/>
      <p:bldP spid="60" grpId="0"/>
      <p:bldP spid="61" grpId="0" animBg="1"/>
      <p:bldP spid="62" grpId="0"/>
      <p:bldP spid="65" grpId="0" animBg="1"/>
      <p:bldP spid="68" grpId="0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/>
          <p:nvPr/>
        </p:nvSpPr>
        <p:spPr>
          <a:xfrm>
            <a:off x="1524000" y="1484785"/>
            <a:ext cx="9144000" cy="2221121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marL="442913" indent="-442913" algn="just">
              <a:lnSpc>
                <a:spcPts val="37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People throw rubbish in the street. The street doesn’t look attractive.</a:t>
            </a:r>
          </a:p>
          <a:p>
            <a:pPr marL="442913" indent="-442913" algn="just">
              <a:lnSpc>
                <a:spcPts val="37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If people didn’t throw rubbish in the street, it would look attractive.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634" y="1752600"/>
            <a:ext cx="11582400" cy="51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will be using video conference in every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meeting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814" y="162089"/>
            <a:ext cx="12000186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42913" indent="-442913" algn="just">
              <a:lnSpc>
                <a:spcPts val="3300"/>
              </a:lnSpc>
            </a:pPr>
            <a:r>
              <a:rPr lang="en-US" sz="2800" b="1" spc="-5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The Dream List. Imagine we are in the year 2050. Work in groups and select three ways of communication that you think will be most common. </a:t>
            </a:r>
          </a:p>
        </p:txBody>
      </p:sp>
    </p:spTree>
    <p:extLst>
      <p:ext uri="{BB962C8B-B14F-4D97-AF65-F5344CB8AC3E}">
        <p14:creationId xmlns:p14="http://schemas.microsoft.com/office/powerpoint/2010/main" val="36219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16633"/>
            <a:ext cx="139999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8913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4724400" y="2590801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VNI-Revue" pitchFamily="2" charset="0"/>
              </a:rPr>
              <a:t>+</a:t>
            </a:r>
            <a:endParaRPr lang="en-US" sz="2000">
              <a:solidFill>
                <a:srgbClr val="FF0000"/>
              </a:solidFill>
              <a:latin typeface="VNI-Revue" pitchFamily="2" charset="0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1631504" y="116632"/>
            <a:ext cx="16764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4129844" y="767476"/>
            <a:ext cx="5130552" cy="78931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HOMEWORK </a:t>
            </a: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3124200" y="2743200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1847528" y="2278320"/>
            <a:ext cx="9887272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	</a:t>
            </a:r>
            <a:r>
              <a:rPr lang="en-US" sz="32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Review the grammar points: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Future continuous tense &amp; Verb + to-infinitive</a:t>
            </a:r>
            <a:r>
              <a:rPr lang="en-US" sz="32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	Do exercises B1-6 in workbook (page 30, 31)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- Prepare for Unit 10: Communication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communic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"/>
            <a:ext cx="12192000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0400" y="1134070"/>
            <a:ext cx="586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C00000"/>
                  </a:solidFill>
                </a:ln>
                <a:solidFill>
                  <a:srgbClr val="FF33CC"/>
                </a:solidFill>
                <a:latin typeface="VNI-Helve-Condense" pitchFamily="2" charset="0"/>
                <a:cs typeface="Arial" pitchFamily="34" charset="0"/>
              </a:rPr>
              <a:t>COMMUNICATION</a:t>
            </a:r>
            <a:endParaRPr lang="en-US" sz="5400" dirty="0">
              <a:ln w="28575">
                <a:solidFill>
                  <a:srgbClr val="C00000"/>
                </a:solidFill>
              </a:ln>
              <a:solidFill>
                <a:srgbClr val="FF33CC"/>
              </a:solidFill>
              <a:latin typeface="VNI-Helve-Condense" pitchFamily="2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6128" y="4334470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-140" dirty="0">
                <a:ln w="25400">
                  <a:solidFill>
                    <a:srgbClr val="FF0000"/>
                  </a:solidFill>
                </a:ln>
                <a:solidFill>
                  <a:srgbClr val="0033CC"/>
                </a:solidFill>
                <a:latin typeface="VNI-Helve-Condense" pitchFamily="2" charset="0"/>
                <a:cs typeface="Arial" pitchFamily="34" charset="0"/>
              </a:rPr>
              <a:t>LESSON 3: A CLOSER LOOK 2</a:t>
            </a:r>
            <a:endParaRPr lang="en-US" sz="5400" spc="-140" dirty="0">
              <a:ln w="25400">
                <a:solidFill>
                  <a:srgbClr val="FF0000"/>
                </a:solidFill>
              </a:ln>
              <a:solidFill>
                <a:srgbClr val="0033CC"/>
              </a:solidFill>
              <a:latin typeface="VNI-Helve-Condense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152400"/>
            <a:ext cx="410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-140" dirty="0">
                <a:ln w="25400">
                  <a:solidFill>
                    <a:srgbClr val="FF0000"/>
                  </a:solidFill>
                </a:ln>
                <a:solidFill>
                  <a:srgbClr val="0033CC"/>
                </a:solidFill>
                <a:latin typeface="VNI-Helve-Condense" pitchFamily="2" charset="0"/>
                <a:cs typeface="Arial" pitchFamily="34" charset="0"/>
              </a:rPr>
              <a:t>UNIT </a:t>
            </a:r>
            <a:r>
              <a:rPr lang="vi-VN" sz="5400" b="1" spc="-140" dirty="0">
                <a:ln w="25400">
                  <a:solidFill>
                    <a:srgbClr val="FF0000"/>
                  </a:solidFill>
                </a:ln>
                <a:solidFill>
                  <a:srgbClr val="0033CC"/>
                </a:solidFill>
                <a:latin typeface="VNI-Helve-Condense" pitchFamily="2" charset="0"/>
                <a:cs typeface="Arial" pitchFamily="34" charset="0"/>
              </a:rPr>
              <a:t>10</a:t>
            </a:r>
            <a:r>
              <a:rPr lang="en-US" sz="5400" b="1" spc="-140" dirty="0">
                <a:ln w="25400">
                  <a:solidFill>
                    <a:srgbClr val="FF0000"/>
                  </a:solidFill>
                </a:ln>
                <a:solidFill>
                  <a:srgbClr val="0033CC"/>
                </a:solidFill>
                <a:latin typeface="VNI-Helve-Condense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1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5560" y="836712"/>
            <a:ext cx="914204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en-US" sz="660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7528" y="2852936"/>
            <a:ext cx="9734872" cy="193899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continuous: review</a:t>
            </a:r>
          </a:p>
          <a:p>
            <a:pPr algn="ctr"/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 + to-infinitive</a:t>
            </a:r>
            <a:endParaRPr lang="en-US" sz="3600" b="1" dirty="0">
              <a:ln w="28575"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66800" y="2133600"/>
            <a:ext cx="10515600" cy="10156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review</a:t>
            </a:r>
          </a:p>
        </p:txBody>
      </p:sp>
    </p:spTree>
    <p:extLst>
      <p:ext uri="{BB962C8B-B14F-4D97-AF65-F5344CB8AC3E}">
        <p14:creationId xmlns:p14="http://schemas.microsoft.com/office/powerpoint/2010/main" val="23500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543739"/>
            <a:ext cx="8534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Ex: I will be playing tennis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10 am tomorrow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285602" y="723276"/>
            <a:ext cx="5520298" cy="523220"/>
          </a:xfrm>
          <a:prstGeom prst="rect">
            <a:avLst/>
          </a:prstGeom>
          <a:noFill/>
          <a:ln w="41275">
            <a:solidFill>
              <a:srgbClr val="00B0F0"/>
            </a:solidFill>
          </a:ln>
          <a:effectLst/>
        </p:spPr>
        <p:txBody>
          <a:bodyPr wrap="square" lIns="72000" rIns="36000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+ Will be +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V_ing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394296" y="2650974"/>
            <a:ext cx="5585945" cy="523220"/>
          </a:xfrm>
          <a:prstGeom prst="rect">
            <a:avLst/>
          </a:prstGeom>
          <a:noFill/>
          <a:ln w="41275">
            <a:solidFill>
              <a:srgbClr val="00B0F0"/>
            </a:solidFill>
          </a:ln>
          <a:effectLst/>
        </p:spPr>
        <p:txBody>
          <a:bodyPr wrap="square" lIns="72000" rIns="36000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+ Will be + NOT +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V_ing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412532" y="4498681"/>
            <a:ext cx="5711725" cy="523220"/>
          </a:xfrm>
          <a:prstGeom prst="rect">
            <a:avLst/>
          </a:prstGeom>
          <a:noFill/>
          <a:ln w="41275">
            <a:solidFill>
              <a:srgbClr val="00B0F0"/>
            </a:solidFill>
          </a:ln>
          <a:effectLst/>
        </p:spPr>
        <p:txBody>
          <a:bodyPr wrap="square" lIns="72000" rIns="36000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VNI-Helve-Condens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+ S + be +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V_ing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..?</a:t>
            </a:r>
          </a:p>
        </p:txBody>
      </p:sp>
      <p:sp>
        <p:nvSpPr>
          <p:cNvPr id="8" name="Rectangle 7"/>
          <p:cNvSpPr/>
          <p:nvPr/>
        </p:nvSpPr>
        <p:spPr>
          <a:xfrm>
            <a:off x="1483296" y="727923"/>
            <a:ext cx="2345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Affirmative: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9991" y="2650975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Negative: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55304" y="4498682"/>
            <a:ext cx="1978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Negative: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43336" y="3470825"/>
            <a:ext cx="874846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Ex: They won't be watching TV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9 pm tonight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57400" y="5415041"/>
            <a:ext cx="8534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Ex: What will you be doing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10 pm tonight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743200" y="152400"/>
            <a:ext cx="6261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I</a:t>
            </a: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FUTURE COUNTINUOUS: </a:t>
            </a:r>
          </a:p>
        </p:txBody>
      </p:sp>
    </p:spTree>
    <p:extLst>
      <p:ext uri="{BB962C8B-B14F-4D97-AF65-F5344CB8AC3E}">
        <p14:creationId xmlns:p14="http://schemas.microsoft.com/office/powerpoint/2010/main" val="4966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1951E4-246F-B3F0-9C1F-78C48B4C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98"/>
            <a:ext cx="10515600" cy="1143000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1. Read the conversation between Mai and Vinh. Underline the future continuous tense and discuss.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46041E-F2D3-02B6-4782-86FB2A5366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Form: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Positive: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Negative: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Signals: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Usage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26E73-2A4F-AEA6-1EB9-11092A23E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4600" y="1170398"/>
            <a:ext cx="9525000" cy="4636213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Hi Vinh, I plan to come to the cinema at 7 pm tomorrow. Do you want to go with me?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Great…, but I will be having my English class at this time tomorrow.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How about next Sunday?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What time will we be going there?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At 4pm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This time next Sunday, I will be having a video conference.  I will try to get there at 6pm. Are you ok?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Yes. Do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need to take you there?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Vinh: Thank you very much, but  I will be taking the bus.</a:t>
            </a:r>
          </a:p>
          <a:p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7B0838-DA7C-6E35-A51E-CEB8E2E1D1C6}"/>
              </a:ext>
            </a:extLst>
          </p:cNvPr>
          <p:cNvCxnSpPr/>
          <p:nvPr/>
        </p:nvCxnSpPr>
        <p:spPr bwMode="auto">
          <a:xfrm>
            <a:off x="4953000" y="20574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1D4758-41CF-C69C-2C32-BBF160B85F6B}"/>
              </a:ext>
            </a:extLst>
          </p:cNvPr>
          <p:cNvCxnSpPr/>
          <p:nvPr/>
        </p:nvCxnSpPr>
        <p:spPr bwMode="auto">
          <a:xfrm>
            <a:off x="4495800" y="29718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A87D5A-3263-7EEF-6189-A74E29F11DD4}"/>
              </a:ext>
            </a:extLst>
          </p:cNvPr>
          <p:cNvCxnSpPr/>
          <p:nvPr/>
        </p:nvCxnSpPr>
        <p:spPr bwMode="auto">
          <a:xfrm>
            <a:off x="6323096" y="52578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7B06089-325F-567B-2FA0-2A7F70B2D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863182"/>
            <a:ext cx="1225402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6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5302" y="376115"/>
            <a:ext cx="9075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/>
            <a:r>
              <a:rPr lang="en-US" sz="2800" b="1" spc="-14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en-US" sz="3200" b="1" spc="-14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 with the future continuous</a:t>
            </a:r>
            <a:r>
              <a:rPr lang="en-US" sz="2800" b="1" spc="-14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189541"/>
            <a:ext cx="11506200" cy="4478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1.What </a:t>
            </a:r>
            <a:r>
              <a:rPr lang="en-US" sz="28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____ you (do) _________ this time tomorrow?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42913" indent="-88900" algn="just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I (paint) ______________  a picture.</a:t>
            </a:r>
          </a:p>
          <a:p>
            <a:pPr marL="442913" indent="-442913" algn="just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She’s now in Ho Chi Minh City but she (have)_______________a holiday in Da Nang at the end of this month.</a:t>
            </a:r>
          </a:p>
          <a:p>
            <a:pPr marL="442913" indent="-442913" algn="just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She (not send) _______________     letters to her pen pal at 8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tomorrow</a:t>
            </a:r>
          </a:p>
          <a:p>
            <a:pPr marL="442913" indent="-442913" algn="just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___ she (stay) __________ in her classroom during the break today?</a:t>
            </a:r>
          </a:p>
          <a:p>
            <a:pPr indent="354013" algn="just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Yes, she (write) _____________    an email to her friend.</a:t>
            </a:r>
          </a:p>
          <a:p>
            <a:pPr marL="442913" indent="-442913" algn="just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This time next year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(learn) ______________  a new language.</a:t>
            </a:r>
          </a:p>
        </p:txBody>
      </p:sp>
      <p:sp>
        <p:nvSpPr>
          <p:cNvPr id="10" name="Rectangle 9"/>
          <p:cNvSpPr/>
          <p:nvPr/>
        </p:nvSpPr>
        <p:spPr>
          <a:xfrm flipH="1">
            <a:off x="1579224" y="1204975"/>
            <a:ext cx="1163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18862" y="1137432"/>
            <a:ext cx="1967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doing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27981" y="1743628"/>
            <a:ext cx="2560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be painting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99920" y="2307365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be having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24029" y="3336365"/>
            <a:ext cx="2871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won’t be sending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4334" y="3947643"/>
            <a:ext cx="934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99794" y="3947643"/>
            <a:ext cx="1731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staying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27348" y="4496917"/>
            <a:ext cx="2398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be writing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0521" y="5145239"/>
            <a:ext cx="2557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be learning</a:t>
            </a:r>
          </a:p>
        </p:txBody>
      </p:sp>
    </p:spTree>
    <p:extLst>
      <p:ext uri="{BB962C8B-B14F-4D97-AF65-F5344CB8AC3E}">
        <p14:creationId xmlns:p14="http://schemas.microsoft.com/office/powerpoint/2010/main" val="16994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75A8-E7A9-E93C-051C-C354F336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506200" cy="944562"/>
          </a:xfrm>
        </p:spPr>
        <p:txBody>
          <a:bodyPr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Work in pairs to ask and answer about what you will be doing at a specific time in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689E2-6987-F2B2-5AC0-903AB863C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example: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What will you be doing at 8pm tonight?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I will be having a video chatting with my friend from America.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C783C4-93CE-B23E-C7AD-0BE90D5144DA}"/>
              </a:ext>
            </a:extLst>
          </p:cNvPr>
          <p:cNvCxnSpPr/>
          <p:nvPr/>
        </p:nvCxnSpPr>
        <p:spPr bwMode="auto">
          <a:xfrm>
            <a:off x="5105400" y="2667000"/>
            <a:ext cx="2438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FB58A1-2AB3-8746-CDC6-4B9962657531}"/>
              </a:ext>
            </a:extLst>
          </p:cNvPr>
          <p:cNvCxnSpPr/>
          <p:nvPr/>
        </p:nvCxnSpPr>
        <p:spPr bwMode="auto">
          <a:xfrm>
            <a:off x="1828800" y="3276600"/>
            <a:ext cx="5715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7828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66800" y="2133600"/>
            <a:ext cx="10515600" cy="10156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6000" b="1" i="1" dirty="0">
                <a:ln w="28575">
                  <a:solidFill>
                    <a:srgbClr val="FF000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 + To- infinitive</a:t>
            </a:r>
          </a:p>
        </p:txBody>
      </p:sp>
    </p:spTree>
    <p:extLst>
      <p:ext uri="{BB962C8B-B14F-4D97-AF65-F5344CB8AC3E}">
        <p14:creationId xmlns:p14="http://schemas.microsoft.com/office/powerpoint/2010/main" val="110695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Unit 10 Communication Lesson 3 A Closer Look 2</Template>
  <TotalTime>478</TotalTime>
  <Words>1056</Words>
  <Application>Microsoft Office PowerPoint</Application>
  <PresentationFormat>Widescreen</PresentationFormat>
  <Paragraphs>122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Impact</vt:lpstr>
      <vt:lpstr>Times New Roman</vt:lpstr>
      <vt:lpstr>Verdana</vt:lpstr>
      <vt:lpstr>VNI-Helve-Condense</vt:lpstr>
      <vt:lpstr>VNI-Revue</vt:lpstr>
      <vt:lpstr>Office Theme</vt:lpstr>
      <vt:lpstr>Default Design</vt:lpstr>
      <vt:lpstr>Kim’s Game</vt:lpstr>
      <vt:lpstr>PowerPoint Presentation</vt:lpstr>
      <vt:lpstr>PowerPoint Presentation</vt:lpstr>
      <vt:lpstr>PowerPoint Presentation</vt:lpstr>
      <vt:lpstr>PowerPoint Presentation</vt:lpstr>
      <vt:lpstr>1. Read the conversation between Mai and Vinh. Underline the future continuous tense and discuss.</vt:lpstr>
      <vt:lpstr>PowerPoint Presentation</vt:lpstr>
      <vt:lpstr>3. Work in pairs to ask and answer about what you will be doing at a specific time in the future</vt:lpstr>
      <vt:lpstr>PowerPoint Presentation</vt:lpstr>
      <vt:lpstr>4. Read the conversation between Mai and Vinh again and write down all the verbs that are followed by to-infinitive that you can find.</vt:lpstr>
      <vt:lpstr>PowerPoint Presentation</vt:lpstr>
      <vt:lpstr> 1. We’ve just decided _______ flowers to them  A. send    B. sending C. to send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18</cp:revision>
  <dcterms:created xsi:type="dcterms:W3CDTF">2021-03-16T16:05:58Z</dcterms:created>
  <dcterms:modified xsi:type="dcterms:W3CDTF">2023-03-05T07:18:08Z</dcterms:modified>
</cp:coreProperties>
</file>