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7" r:id="rId3"/>
    <p:sldId id="283" r:id="rId4"/>
    <p:sldId id="284" r:id="rId5"/>
    <p:sldId id="300" r:id="rId6"/>
    <p:sldId id="305" r:id="rId7"/>
    <p:sldId id="306" r:id="rId8"/>
    <p:sldId id="307" r:id="rId9"/>
    <p:sldId id="285" r:id="rId10"/>
    <p:sldId id="286" r:id="rId11"/>
    <p:sldId id="289" r:id="rId12"/>
    <p:sldId id="308" r:id="rId13"/>
    <p:sldId id="287" r:id="rId14"/>
    <p:sldId id="288" r:id="rId15"/>
    <p:sldId id="302" r:id="rId16"/>
    <p:sldId id="303" r:id="rId17"/>
    <p:sldId id="304" r:id="rId18"/>
    <p:sldId id="290" r:id="rId19"/>
    <p:sldId id="291" r:id="rId20"/>
    <p:sldId id="292" r:id="rId21"/>
    <p:sldId id="297" r:id="rId22"/>
    <p:sldId id="301" r:id="rId23"/>
    <p:sldId id="273" r:id="rId24"/>
    <p:sldId id="275" r:id="rId25"/>
    <p:sldId id="274" r:id="rId26"/>
    <p:sldId id="277" r:id="rId27"/>
    <p:sldId id="280" r:id="rId28"/>
    <p:sldId id="281" r:id="rId29"/>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6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p>
        </p:txBody>
      </p:sp>
      <p:sp>
        <p:nvSpPr>
          <p:cNvPr id="4" name="Chỗ dành sẵn cho Ngày tháng 3"/>
          <p:cNvSpPr>
            <a:spLocks noGrp="1"/>
          </p:cNvSpPr>
          <p:nvPr>
            <p:ph type="dt" sz="half" idx="10"/>
          </p:nvPr>
        </p:nvSpPr>
        <p:spPr/>
        <p:txBody>
          <a:bodyPr/>
          <a:lstStyle/>
          <a:p>
            <a:fld id="{967E0DE5-178D-4354-BA34-DA234D19F20B}" type="datetimeFigureOut">
              <a:rPr lang="vi-VN" smtClean="0"/>
              <a:t>11/11/2024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0843AAB9-AF12-48DC-B764-D5BDAE15B99A}" type="slidenum">
              <a:rPr lang="vi-VN" smtClean="0"/>
              <a:t>‹#›</a:t>
            </a:fld>
            <a:endParaRPr lang="vi-VN"/>
          </a:p>
        </p:txBody>
      </p:sp>
    </p:spTree>
    <p:extLst>
      <p:ext uri="{BB962C8B-B14F-4D97-AF65-F5344CB8AC3E}">
        <p14:creationId xmlns:p14="http://schemas.microsoft.com/office/powerpoint/2010/main" val="2879259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10"/>
          </p:nvPr>
        </p:nvSpPr>
        <p:spPr/>
        <p:txBody>
          <a:bodyPr/>
          <a:lstStyle/>
          <a:p>
            <a:fld id="{967E0DE5-178D-4354-BA34-DA234D19F20B}" type="datetimeFigureOut">
              <a:rPr lang="vi-VN" smtClean="0"/>
              <a:t>11/11/2024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0843AAB9-AF12-48DC-B764-D5BDAE15B99A}" type="slidenum">
              <a:rPr lang="vi-VN" smtClean="0"/>
              <a:t>‹#›</a:t>
            </a:fld>
            <a:endParaRPr lang="vi-VN"/>
          </a:p>
        </p:txBody>
      </p:sp>
    </p:spTree>
    <p:extLst>
      <p:ext uri="{BB962C8B-B14F-4D97-AF65-F5344CB8AC3E}">
        <p14:creationId xmlns:p14="http://schemas.microsoft.com/office/powerpoint/2010/main" val="46459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10"/>
          </p:nvPr>
        </p:nvSpPr>
        <p:spPr/>
        <p:txBody>
          <a:bodyPr/>
          <a:lstStyle/>
          <a:p>
            <a:fld id="{967E0DE5-178D-4354-BA34-DA234D19F20B}" type="datetimeFigureOut">
              <a:rPr lang="vi-VN" smtClean="0"/>
              <a:t>11/11/2024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0843AAB9-AF12-48DC-B764-D5BDAE15B99A}" type="slidenum">
              <a:rPr lang="vi-VN" smtClean="0"/>
              <a:t>‹#›</a:t>
            </a:fld>
            <a:endParaRPr lang="vi-VN"/>
          </a:p>
        </p:txBody>
      </p:sp>
    </p:spTree>
    <p:extLst>
      <p:ext uri="{BB962C8B-B14F-4D97-AF65-F5344CB8AC3E}">
        <p14:creationId xmlns:p14="http://schemas.microsoft.com/office/powerpoint/2010/main" val="80220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10"/>
          </p:nvPr>
        </p:nvSpPr>
        <p:spPr/>
        <p:txBody>
          <a:bodyPr/>
          <a:lstStyle/>
          <a:p>
            <a:fld id="{967E0DE5-178D-4354-BA34-DA234D19F20B}" type="datetimeFigureOut">
              <a:rPr lang="vi-VN" smtClean="0"/>
              <a:t>11/11/2024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0843AAB9-AF12-48DC-B764-D5BDAE15B99A}" type="slidenum">
              <a:rPr lang="vi-VN" smtClean="0"/>
              <a:t>‹#›</a:t>
            </a:fld>
            <a:endParaRPr lang="vi-VN"/>
          </a:p>
        </p:txBody>
      </p:sp>
    </p:spTree>
    <p:extLst>
      <p:ext uri="{BB962C8B-B14F-4D97-AF65-F5344CB8AC3E}">
        <p14:creationId xmlns:p14="http://schemas.microsoft.com/office/powerpoint/2010/main" val="350406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Chỗ dành sẵn cho Ngày tháng 3"/>
          <p:cNvSpPr>
            <a:spLocks noGrp="1"/>
          </p:cNvSpPr>
          <p:nvPr>
            <p:ph type="dt" sz="half" idx="10"/>
          </p:nvPr>
        </p:nvSpPr>
        <p:spPr/>
        <p:txBody>
          <a:bodyPr/>
          <a:lstStyle/>
          <a:p>
            <a:fld id="{967E0DE5-178D-4354-BA34-DA234D19F20B}" type="datetimeFigureOut">
              <a:rPr lang="vi-VN" smtClean="0"/>
              <a:t>11/11/2024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0843AAB9-AF12-48DC-B764-D5BDAE15B99A}" type="slidenum">
              <a:rPr lang="vi-VN" smtClean="0"/>
              <a:t>‹#›</a:t>
            </a:fld>
            <a:endParaRPr lang="vi-VN"/>
          </a:p>
        </p:txBody>
      </p:sp>
    </p:spTree>
    <p:extLst>
      <p:ext uri="{BB962C8B-B14F-4D97-AF65-F5344CB8AC3E}">
        <p14:creationId xmlns:p14="http://schemas.microsoft.com/office/powerpoint/2010/main" val="854549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Ngày tháng 4"/>
          <p:cNvSpPr>
            <a:spLocks noGrp="1"/>
          </p:cNvSpPr>
          <p:nvPr>
            <p:ph type="dt" sz="half" idx="10"/>
          </p:nvPr>
        </p:nvSpPr>
        <p:spPr/>
        <p:txBody>
          <a:bodyPr/>
          <a:lstStyle/>
          <a:p>
            <a:fld id="{967E0DE5-178D-4354-BA34-DA234D19F20B}" type="datetimeFigureOut">
              <a:rPr lang="vi-VN" smtClean="0"/>
              <a:t>11/11/2024</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0843AAB9-AF12-48DC-B764-D5BDAE15B99A}" type="slidenum">
              <a:rPr lang="vi-VN" smtClean="0"/>
              <a:t>‹#›</a:t>
            </a:fld>
            <a:endParaRPr lang="vi-VN"/>
          </a:p>
        </p:txBody>
      </p:sp>
    </p:spTree>
    <p:extLst>
      <p:ext uri="{BB962C8B-B14F-4D97-AF65-F5344CB8AC3E}">
        <p14:creationId xmlns:p14="http://schemas.microsoft.com/office/powerpoint/2010/main" val="376594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Chỗ dành sẵn cho Ngày tháng 6"/>
          <p:cNvSpPr>
            <a:spLocks noGrp="1"/>
          </p:cNvSpPr>
          <p:nvPr>
            <p:ph type="dt" sz="half" idx="10"/>
          </p:nvPr>
        </p:nvSpPr>
        <p:spPr/>
        <p:txBody>
          <a:bodyPr/>
          <a:lstStyle/>
          <a:p>
            <a:fld id="{967E0DE5-178D-4354-BA34-DA234D19F20B}" type="datetimeFigureOut">
              <a:rPr lang="vi-VN" smtClean="0"/>
              <a:t>11/11/2024</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ố hiệu Bản chiếu 8"/>
          <p:cNvSpPr>
            <a:spLocks noGrp="1"/>
          </p:cNvSpPr>
          <p:nvPr>
            <p:ph type="sldNum" sz="quarter" idx="12"/>
          </p:nvPr>
        </p:nvSpPr>
        <p:spPr/>
        <p:txBody>
          <a:bodyPr/>
          <a:lstStyle/>
          <a:p>
            <a:fld id="{0843AAB9-AF12-48DC-B764-D5BDAE15B99A}" type="slidenum">
              <a:rPr lang="vi-VN" smtClean="0"/>
              <a:t>‹#›</a:t>
            </a:fld>
            <a:endParaRPr lang="vi-VN"/>
          </a:p>
        </p:txBody>
      </p:sp>
    </p:spTree>
    <p:extLst>
      <p:ext uri="{BB962C8B-B14F-4D97-AF65-F5344CB8AC3E}">
        <p14:creationId xmlns:p14="http://schemas.microsoft.com/office/powerpoint/2010/main" val="417854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gày tháng 2"/>
          <p:cNvSpPr>
            <a:spLocks noGrp="1"/>
          </p:cNvSpPr>
          <p:nvPr>
            <p:ph type="dt" sz="half" idx="10"/>
          </p:nvPr>
        </p:nvSpPr>
        <p:spPr/>
        <p:txBody>
          <a:bodyPr/>
          <a:lstStyle/>
          <a:p>
            <a:fld id="{967E0DE5-178D-4354-BA34-DA234D19F20B}" type="datetimeFigureOut">
              <a:rPr lang="vi-VN" smtClean="0"/>
              <a:t>11/11/2024</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ố hiệu Bản chiếu 4"/>
          <p:cNvSpPr>
            <a:spLocks noGrp="1"/>
          </p:cNvSpPr>
          <p:nvPr>
            <p:ph type="sldNum" sz="quarter" idx="12"/>
          </p:nvPr>
        </p:nvSpPr>
        <p:spPr/>
        <p:txBody>
          <a:bodyPr/>
          <a:lstStyle/>
          <a:p>
            <a:fld id="{0843AAB9-AF12-48DC-B764-D5BDAE15B99A}" type="slidenum">
              <a:rPr lang="vi-VN" smtClean="0"/>
              <a:t>‹#›</a:t>
            </a:fld>
            <a:endParaRPr lang="vi-VN"/>
          </a:p>
        </p:txBody>
      </p:sp>
    </p:spTree>
    <p:extLst>
      <p:ext uri="{BB962C8B-B14F-4D97-AF65-F5344CB8AC3E}">
        <p14:creationId xmlns:p14="http://schemas.microsoft.com/office/powerpoint/2010/main" val="111068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p>
            <a:fld id="{967E0DE5-178D-4354-BA34-DA234D19F20B}" type="datetimeFigureOut">
              <a:rPr lang="vi-VN" smtClean="0"/>
              <a:t>11/11/2024</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ố hiệu Bản chiếu 3"/>
          <p:cNvSpPr>
            <a:spLocks noGrp="1"/>
          </p:cNvSpPr>
          <p:nvPr>
            <p:ph type="sldNum" sz="quarter" idx="12"/>
          </p:nvPr>
        </p:nvSpPr>
        <p:spPr/>
        <p:txBody>
          <a:bodyPr/>
          <a:lstStyle/>
          <a:p>
            <a:fld id="{0843AAB9-AF12-48DC-B764-D5BDAE15B99A}" type="slidenum">
              <a:rPr lang="vi-VN" smtClean="0"/>
              <a:t>‹#›</a:t>
            </a:fld>
            <a:endParaRPr lang="vi-VN"/>
          </a:p>
        </p:txBody>
      </p:sp>
    </p:spTree>
    <p:extLst>
      <p:ext uri="{BB962C8B-B14F-4D97-AF65-F5344CB8AC3E}">
        <p14:creationId xmlns:p14="http://schemas.microsoft.com/office/powerpoint/2010/main" val="166756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Chỗ dành sẵn cho Ngày tháng 4"/>
          <p:cNvSpPr>
            <a:spLocks noGrp="1"/>
          </p:cNvSpPr>
          <p:nvPr>
            <p:ph type="dt" sz="half" idx="10"/>
          </p:nvPr>
        </p:nvSpPr>
        <p:spPr/>
        <p:txBody>
          <a:bodyPr/>
          <a:lstStyle/>
          <a:p>
            <a:fld id="{967E0DE5-178D-4354-BA34-DA234D19F20B}" type="datetimeFigureOut">
              <a:rPr lang="vi-VN" smtClean="0"/>
              <a:t>11/11/2024</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0843AAB9-AF12-48DC-B764-D5BDAE15B99A}" type="slidenum">
              <a:rPr lang="vi-VN" smtClean="0"/>
              <a:t>‹#›</a:t>
            </a:fld>
            <a:endParaRPr lang="vi-VN"/>
          </a:p>
        </p:txBody>
      </p:sp>
    </p:spTree>
    <p:extLst>
      <p:ext uri="{BB962C8B-B14F-4D97-AF65-F5344CB8AC3E}">
        <p14:creationId xmlns:p14="http://schemas.microsoft.com/office/powerpoint/2010/main" val="2401337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Chỗ dành sẵn cho Ngày tháng 4"/>
          <p:cNvSpPr>
            <a:spLocks noGrp="1"/>
          </p:cNvSpPr>
          <p:nvPr>
            <p:ph type="dt" sz="half" idx="10"/>
          </p:nvPr>
        </p:nvSpPr>
        <p:spPr/>
        <p:txBody>
          <a:bodyPr/>
          <a:lstStyle/>
          <a:p>
            <a:fld id="{967E0DE5-178D-4354-BA34-DA234D19F20B}" type="datetimeFigureOut">
              <a:rPr lang="vi-VN" smtClean="0"/>
              <a:t>11/11/2024</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0843AAB9-AF12-48DC-B764-D5BDAE15B99A}" type="slidenum">
              <a:rPr lang="vi-VN" smtClean="0"/>
              <a:t>‹#›</a:t>
            </a:fld>
            <a:endParaRPr lang="vi-VN"/>
          </a:p>
        </p:txBody>
      </p:sp>
    </p:spTree>
    <p:extLst>
      <p:ext uri="{BB962C8B-B14F-4D97-AF65-F5344CB8AC3E}">
        <p14:creationId xmlns:p14="http://schemas.microsoft.com/office/powerpoint/2010/main" val="186168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a:t>Bấm &amp; sửa kiểu tiêu đề</a:t>
            </a:r>
          </a:p>
        </p:txBody>
      </p:sp>
      <p:sp>
        <p:nvSpPr>
          <p:cNvPr id="3" name="Chỗ dành sẵn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E0DE5-178D-4354-BA34-DA234D19F20B}" type="datetimeFigureOut">
              <a:rPr lang="vi-VN" smtClean="0"/>
              <a:t>11/11/2024</a:t>
            </a:fld>
            <a:endParaRPr lang="vi-VN"/>
          </a:p>
        </p:txBody>
      </p:sp>
      <p:sp>
        <p:nvSpPr>
          <p:cNvPr id="5" name="Chỗ dành sẵn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3AAB9-AF12-48DC-B764-D5BDAE15B99A}" type="slidenum">
              <a:rPr lang="vi-VN" smtClean="0"/>
              <a:t>‹#›</a:t>
            </a:fld>
            <a:endParaRPr lang="vi-VN"/>
          </a:p>
        </p:txBody>
      </p:sp>
    </p:spTree>
    <p:extLst>
      <p:ext uri="{BB962C8B-B14F-4D97-AF65-F5344CB8AC3E}">
        <p14:creationId xmlns:p14="http://schemas.microsoft.com/office/powerpoint/2010/main" val="2340132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Downloads/Vai%20tr&#242;%20v&#224;%20nhi&#7879;m%20v&#7909;%20c&#7911;a%20tr&#7891;ng%20r&#7915;ng.web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webp"/><Relationship Id="rId5" Type="http://schemas.openxmlformats.org/officeDocument/2006/relationships/image" Target="../media/image15.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Downloads/Nh&#7919;ng%20ng&#432;&#7901;i%20Tr&#7891;ng%20R&#7915;ng%20&#7903;%20V&#249;ng%20&#272;&#7845;t%20Ng&#7853;p%20N&#432;&#7899;c%20Ven%20Bi&#7875;n%20Th&#225;i%20B&#236;nh-%20VTC14.mp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WordArt 5"/>
          <p:cNvSpPr>
            <a:spLocks noChangeArrowheads="1" noChangeShapeType="1" noTextEdit="1"/>
          </p:cNvSpPr>
          <p:nvPr/>
        </p:nvSpPr>
        <p:spPr bwMode="auto">
          <a:xfrm>
            <a:off x="990600" y="304800"/>
            <a:ext cx="7086600" cy="17526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FFFF00"/>
                </a:solidFill>
                <a:effectLst>
                  <a:outerShdw dist="35921" dir="2700000" algn="ctr" rotWithShape="0">
                    <a:srgbClr val="990000"/>
                  </a:outerShdw>
                </a:effectLst>
                <a:latin typeface="Times New Roman"/>
                <a:cs typeface="Times New Roman"/>
              </a:rPr>
              <a:t> CHÀO MỪNG  CÁC THẦY CÔ VÀ </a:t>
            </a:r>
          </a:p>
          <a:p>
            <a:pPr algn="ctr"/>
            <a:r>
              <a:rPr lang="en-US" sz="3600" kern="10" dirty="0">
                <a:ln w="19050">
                  <a:solidFill>
                    <a:srgbClr val="99CCFF"/>
                  </a:solidFill>
                  <a:round/>
                  <a:headEnd/>
                  <a:tailEnd/>
                </a:ln>
                <a:solidFill>
                  <a:srgbClr val="FFFF00"/>
                </a:solidFill>
                <a:effectLst>
                  <a:outerShdw dist="35921" dir="2700000" algn="ctr" rotWithShape="0">
                    <a:srgbClr val="990000"/>
                  </a:outerShdw>
                </a:effectLst>
                <a:latin typeface="Times New Roman"/>
                <a:cs typeface="Times New Roman"/>
              </a:rPr>
              <a:t>CÁC EM HỌC SINH VỀ DỰ GIỜ</a:t>
            </a:r>
          </a:p>
        </p:txBody>
      </p:sp>
      <p:sp>
        <p:nvSpPr>
          <p:cNvPr id="3078" name="Text Box 6"/>
          <p:cNvSpPr txBox="1">
            <a:spLocks noChangeArrowheads="1"/>
          </p:cNvSpPr>
          <p:nvPr/>
        </p:nvSpPr>
        <p:spPr bwMode="auto">
          <a:xfrm>
            <a:off x="2667000" y="2506663"/>
            <a:ext cx="426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FF00FF"/>
                </a:solidFill>
                <a:latin typeface="Times New Roman" pitchFamily="18" charset="0"/>
              </a:rPr>
              <a:t>MÔN CÔNG NGHỆ 7</a:t>
            </a:r>
          </a:p>
        </p:txBody>
      </p:sp>
    </p:spTree>
    <p:extLst>
      <p:ext uri="{BB962C8B-B14F-4D97-AF65-F5344CB8AC3E}">
        <p14:creationId xmlns:p14="http://schemas.microsoft.com/office/powerpoint/2010/main" val="1557065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15" y="698500"/>
            <a:ext cx="85344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I. VAI TRÒ CỦA RỪNG</a:t>
            </a:r>
          </a:p>
        </p:txBody>
      </p:sp>
      <p:sp>
        <p:nvSpPr>
          <p:cNvPr id="6" name="TextBox 5"/>
          <p:cNvSpPr txBox="1"/>
          <p:nvPr/>
        </p:nvSpPr>
        <p:spPr>
          <a:xfrm>
            <a:off x="76200" y="1143000"/>
            <a:ext cx="4648200" cy="523220"/>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1. </a:t>
            </a:r>
            <a:r>
              <a:rPr lang="en-US" sz="2800" b="1" dirty="0" err="1">
                <a:solidFill>
                  <a:srgbClr val="0070C0"/>
                </a:solidFill>
                <a:latin typeface="Times New Roman" panose="02020603050405020304" pitchFamily="18" charset="0"/>
                <a:cs typeface="Times New Roman" panose="02020603050405020304" pitchFamily="18" charset="0"/>
              </a:rPr>
              <a:t>Khái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niệm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rừng</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52400" y="1676400"/>
            <a:ext cx="8839200" cy="1200329"/>
          </a:xfrm>
          <a:prstGeom prst="rect">
            <a:avLst/>
          </a:prstGeom>
        </p:spPr>
        <p:txBody>
          <a:bodyPr wrap="square">
            <a:spAutoFit/>
          </a:bodyPr>
          <a:lstStyle/>
          <a:p>
            <a:r>
              <a:rPr lang="nl-NL" sz="2400" b="1" dirty="0">
                <a:solidFill>
                  <a:schemeClr val="accent6">
                    <a:lumMod val="75000"/>
                  </a:schemeClr>
                </a:solidFill>
                <a:latin typeface="Times New Roman" panose="02020603050405020304" pitchFamily="18" charset="0"/>
                <a:ea typeface="Times New Roman" panose="02020603050405020304" pitchFamily="18" charset="0"/>
              </a:rPr>
              <a:t>Rừng là một hệ sinh thái bao gồm hệ thực vật rừng, động vật rừng, vi sinh vật rừng, đất rừng và các yếu tố môi trường khác, trong đó hệ thực vật là thành phần chính.</a:t>
            </a:r>
            <a:endParaRPr lang="en-US" sz="2400" b="1" dirty="0">
              <a:solidFill>
                <a:schemeClr val="accent6">
                  <a:lumMod val="75000"/>
                </a:schemeClr>
              </a:solidFill>
            </a:endParaRPr>
          </a:p>
        </p:txBody>
      </p:sp>
      <p:sp>
        <p:nvSpPr>
          <p:cNvPr id="9" name="Tiêu đề phụ 2"/>
          <p:cNvSpPr txBox="1">
            <a:spLocks/>
          </p:cNvSpPr>
          <p:nvPr/>
        </p:nvSpPr>
        <p:spPr>
          <a:xfrm>
            <a:off x="0" y="0"/>
            <a:ext cx="9144000" cy="685800"/>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BBE7FF2E-FD2F-9C6E-2C6C-41E155D362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971800"/>
            <a:ext cx="7772400" cy="3568709"/>
          </a:xfrm>
          <a:prstGeom prst="rect">
            <a:avLst/>
          </a:prstGeom>
        </p:spPr>
      </p:pic>
    </p:spTree>
    <p:extLst>
      <p:ext uri="{BB962C8B-B14F-4D97-AF65-F5344CB8AC3E}">
        <p14:creationId xmlns:p14="http://schemas.microsoft.com/office/powerpoint/2010/main" val="150750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515" y="698500"/>
            <a:ext cx="85344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I. RỪNG VÀ VAI TRÒ CỦA RỪNG</a:t>
            </a:r>
          </a:p>
        </p:txBody>
      </p:sp>
      <p:sp>
        <p:nvSpPr>
          <p:cNvPr id="7" name="TextBox 6"/>
          <p:cNvSpPr txBox="1"/>
          <p:nvPr/>
        </p:nvSpPr>
        <p:spPr>
          <a:xfrm>
            <a:off x="76200" y="1143000"/>
            <a:ext cx="4648200" cy="523220"/>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1. </a:t>
            </a:r>
            <a:r>
              <a:rPr lang="en-US" sz="2800" b="1" dirty="0" err="1">
                <a:solidFill>
                  <a:srgbClr val="0070C0"/>
                </a:solidFill>
                <a:latin typeface="Times New Roman" panose="02020603050405020304" pitchFamily="18" charset="0"/>
                <a:cs typeface="Times New Roman" panose="02020603050405020304" pitchFamily="18" charset="0"/>
              </a:rPr>
              <a:t>Khái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niệm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rừng</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6200" y="1610380"/>
            <a:ext cx="4648200" cy="523220"/>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Vai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trò</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rừng</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2" name="5-Point Star 1">
            <a:hlinkClick r:id="rId2" action="ppaction://hlinkfile"/>
          </p:cNvPr>
          <p:cNvSpPr/>
          <p:nvPr/>
        </p:nvSpPr>
        <p:spPr>
          <a:xfrm>
            <a:off x="8458200" y="6477000"/>
            <a:ext cx="4572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200" y="2438400"/>
            <a:ext cx="8458200" cy="3323987"/>
          </a:xfrm>
          <a:prstGeom prst="rect">
            <a:avLst/>
          </a:prstGeom>
          <a:noFill/>
        </p:spPr>
        <p:txBody>
          <a:bodyPr wrap="square" rtlCol="0">
            <a:spAutoFit/>
          </a:bodyPr>
          <a:lstStyle/>
          <a:p>
            <a:pPr algn="ct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HOẠT ĐỘNG NHÓM: 4 PHÚT</a:t>
            </a:r>
          </a:p>
          <a:p>
            <a:pPr>
              <a:lnSpc>
                <a:spcPct val="150000"/>
              </a:lnSpc>
            </a:pP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rừng</a:t>
            </a:r>
            <a:r>
              <a:rPr lang="en-US" sz="2800" b="1" dirty="0">
                <a:latin typeface="Times New Roman" panose="02020603050405020304" pitchFamily="18" charset="0"/>
                <a:cs typeface="Times New Roman" panose="02020603050405020304" pitchFamily="18" charset="0"/>
              </a:rPr>
              <a:t>:</a:t>
            </a:r>
          </a:p>
          <a:p>
            <a:pPr>
              <a:lnSpc>
                <a:spcPct val="150000"/>
              </a:lnSpc>
            </a:pP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Nhóm</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1,2: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Đối</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với</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môi</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trường</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sinh</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thái</a:t>
            </a:r>
            <a:endParaRPr lang="en-US" sz="2800" b="1" dirty="0">
              <a:solidFill>
                <a:schemeClr val="tx2">
                  <a:lumMod val="60000"/>
                  <a:lumOff val="40000"/>
                </a:schemeClr>
              </a:solidFill>
              <a:latin typeface="Times New Roman" panose="02020603050405020304" pitchFamily="18" charset="0"/>
              <a:cs typeface="Times New Roman" panose="02020603050405020304" pitchFamily="18" charset="0"/>
            </a:endParaRPr>
          </a:p>
          <a:p>
            <a:pPr>
              <a:lnSpc>
                <a:spcPct val="150000"/>
              </a:lnSpc>
            </a:pP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Nhóm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3,4: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Đối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với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sống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sinh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sản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xuất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con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9" name="Tiêu đề phụ 2"/>
          <p:cNvSpPr txBox="1">
            <a:spLocks/>
          </p:cNvSpPr>
          <p:nvPr/>
        </p:nvSpPr>
        <p:spPr>
          <a:xfrm>
            <a:off x="0" y="0"/>
            <a:ext cx="9144000" cy="685800"/>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2784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FDCAD9-6180-0162-076D-F9A4C6EEC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3886200" cy="2972172"/>
          </a:xfrm>
          <a:prstGeom prst="rect">
            <a:avLst/>
          </a:prstGeom>
        </p:spPr>
      </p:pic>
      <p:pic>
        <p:nvPicPr>
          <p:cNvPr id="10" name="Picture 9">
            <a:extLst>
              <a:ext uri="{FF2B5EF4-FFF2-40B4-BE49-F238E27FC236}">
                <a16:creationId xmlns:a16="http://schemas.microsoft.com/office/drawing/2014/main" id="{3A0D34D3-2DD5-6028-EB52-9F864AAA7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599" y="-552078"/>
            <a:ext cx="4126523" cy="3752850"/>
          </a:xfrm>
          <a:prstGeom prst="rect">
            <a:avLst/>
          </a:prstGeom>
        </p:spPr>
      </p:pic>
      <p:pic>
        <p:nvPicPr>
          <p:cNvPr id="13" name="Picture 12">
            <a:extLst>
              <a:ext uri="{FF2B5EF4-FFF2-40B4-BE49-F238E27FC236}">
                <a16:creationId xmlns:a16="http://schemas.microsoft.com/office/drawing/2014/main" id="{D541C669-A861-CBD3-1B25-5F13C2F51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71" y="3633370"/>
            <a:ext cx="3543794" cy="2996030"/>
          </a:xfrm>
          <a:prstGeom prst="rect">
            <a:avLst/>
          </a:prstGeom>
        </p:spPr>
      </p:pic>
      <p:pic>
        <p:nvPicPr>
          <p:cNvPr id="16" name="Picture 15">
            <a:extLst>
              <a:ext uri="{FF2B5EF4-FFF2-40B4-BE49-F238E27FC236}">
                <a16:creationId xmlns:a16="http://schemas.microsoft.com/office/drawing/2014/main" id="{C66B750E-8728-41F6-CF36-558784B2C4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4105" y="3429000"/>
            <a:ext cx="4126523" cy="3175000"/>
          </a:xfrm>
          <a:prstGeom prst="rect">
            <a:avLst/>
          </a:prstGeom>
        </p:spPr>
      </p:pic>
    </p:spTree>
    <p:extLst>
      <p:ext uri="{BB962C8B-B14F-4D97-AF65-F5344CB8AC3E}">
        <p14:creationId xmlns:p14="http://schemas.microsoft.com/office/powerpoint/2010/main" val="2017577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 y="1709046"/>
            <a:ext cx="9067800" cy="579967"/>
          </a:xfrm>
          <a:prstGeom prst="rect">
            <a:avLst/>
          </a:prstGeom>
        </p:spPr>
        <p:txBody>
          <a:bodyPr wrap="square">
            <a:spAutoFit/>
          </a:bodyPr>
          <a:lstStyle/>
          <a:p>
            <a:pPr algn="just">
              <a:lnSpc>
                <a:spcPct val="150000"/>
              </a:lnSpc>
            </a:pPr>
            <a:r>
              <a:rPr lang="vi-VN" sz="2400" b="1" dirty="0">
                <a:solidFill>
                  <a:srgbClr val="222222"/>
                </a:solidFill>
                <a:latin typeface="Times New Roman" panose="02020603050405020304" pitchFamily="18" charset="0"/>
                <a:cs typeface="Times New Roman" panose="02020603050405020304" pitchFamily="18" charset="0"/>
              </a:rPr>
              <a:t>Các sản phẩm trong đời sống có nguồn gốc từ rừng: </a:t>
            </a:r>
          </a:p>
        </p:txBody>
      </p:sp>
      <p:sp>
        <p:nvSpPr>
          <p:cNvPr id="6" name="TextBox 5"/>
          <p:cNvSpPr txBox="1"/>
          <p:nvPr/>
        </p:nvSpPr>
        <p:spPr>
          <a:xfrm>
            <a:off x="14515" y="698500"/>
            <a:ext cx="85344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I. VAI TRÒ CỦA RỪNG</a:t>
            </a:r>
          </a:p>
        </p:txBody>
      </p:sp>
      <p:sp>
        <p:nvSpPr>
          <p:cNvPr id="7" name="TextBox 6"/>
          <p:cNvSpPr txBox="1"/>
          <p:nvPr/>
        </p:nvSpPr>
        <p:spPr>
          <a:xfrm>
            <a:off x="76200" y="1143000"/>
            <a:ext cx="4648200" cy="523220"/>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2. Vai </a:t>
            </a:r>
            <a:r>
              <a:rPr lang="en-US" sz="2800" b="1" dirty="0" err="1">
                <a:solidFill>
                  <a:srgbClr val="0070C0"/>
                </a:solidFill>
                <a:latin typeface="Times New Roman" panose="02020603050405020304" pitchFamily="18" charset="0"/>
                <a:cs typeface="Times New Roman" panose="02020603050405020304" pitchFamily="18" charset="0"/>
              </a:rPr>
              <a:t>trò</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rừng</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Tiêu đề phụ 2"/>
          <p:cNvSpPr txBox="1">
            <a:spLocks/>
          </p:cNvSpPr>
          <p:nvPr/>
        </p:nvSpPr>
        <p:spPr>
          <a:xfrm>
            <a:off x="0" y="0"/>
            <a:ext cx="9144000" cy="685800"/>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pic>
        <p:nvPicPr>
          <p:cNvPr id="12" name="Picture 9" descr="go">
            <a:extLst>
              <a:ext uri="{FF2B5EF4-FFF2-40B4-BE49-F238E27FC236}">
                <a16:creationId xmlns:a16="http://schemas.microsoft.com/office/drawing/2014/main" id="{39FCEF4D-FFF0-C6FE-9986-44FFCACC3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138" y="4693347"/>
            <a:ext cx="3962400" cy="218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Users\Admin\Downloads\bo-ban-ghe-hoc-sinh-go-tu-nhien-BHS301-GHS301.jpg">
            <a:extLst>
              <a:ext uri="{FF2B5EF4-FFF2-40B4-BE49-F238E27FC236}">
                <a16:creationId xmlns:a16="http://schemas.microsoft.com/office/drawing/2014/main" id="{F1DA01A8-F3CB-C5EF-9CC6-1E099011B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044" y="4372306"/>
            <a:ext cx="3925582"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3DE8E9E-AE05-80E8-E888-D36ACAB97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61" y="2331839"/>
            <a:ext cx="3779372" cy="2022959"/>
          </a:xfrm>
          <a:prstGeom prst="rect">
            <a:avLst/>
          </a:prstGeom>
        </p:spPr>
      </p:pic>
      <p:pic>
        <p:nvPicPr>
          <p:cNvPr id="16" name="Picture 15">
            <a:extLst>
              <a:ext uri="{FF2B5EF4-FFF2-40B4-BE49-F238E27FC236}">
                <a16:creationId xmlns:a16="http://schemas.microsoft.com/office/drawing/2014/main" id="{3480B22A-6183-8259-666E-217AD337C1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6138" y="2288120"/>
            <a:ext cx="3900488" cy="2048277"/>
          </a:xfrm>
          <a:prstGeom prst="rect">
            <a:avLst/>
          </a:prstGeom>
        </p:spPr>
      </p:pic>
      <p:pic>
        <p:nvPicPr>
          <p:cNvPr id="19" name="Picture 18">
            <a:extLst>
              <a:ext uri="{FF2B5EF4-FFF2-40B4-BE49-F238E27FC236}">
                <a16:creationId xmlns:a16="http://schemas.microsoft.com/office/drawing/2014/main" id="{A4276E84-FEC3-9E7C-C97A-2779545F7C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285" y="4354798"/>
            <a:ext cx="3658515" cy="2418691"/>
          </a:xfrm>
          <a:prstGeom prst="rect">
            <a:avLst/>
          </a:prstGeom>
        </p:spPr>
      </p:pic>
    </p:spTree>
    <p:extLst>
      <p:ext uri="{BB962C8B-B14F-4D97-AF65-F5344CB8AC3E}">
        <p14:creationId xmlns:p14="http://schemas.microsoft.com/office/powerpoint/2010/main" val="282481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515" y="698500"/>
            <a:ext cx="85344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I. RỪNG VÀ VAI TRÒ CỦA RỪNG</a:t>
            </a:r>
          </a:p>
        </p:txBody>
      </p:sp>
      <p:sp>
        <p:nvSpPr>
          <p:cNvPr id="7" name="TextBox 6"/>
          <p:cNvSpPr txBox="1"/>
          <p:nvPr/>
        </p:nvSpPr>
        <p:spPr>
          <a:xfrm>
            <a:off x="76200" y="1143000"/>
            <a:ext cx="4648200" cy="523220"/>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1. </a:t>
            </a:r>
            <a:r>
              <a:rPr lang="en-US" sz="2800" b="1" dirty="0" err="1">
                <a:solidFill>
                  <a:srgbClr val="0070C0"/>
                </a:solidFill>
                <a:latin typeface="Times New Roman" panose="02020603050405020304" pitchFamily="18" charset="0"/>
                <a:cs typeface="Times New Roman" panose="02020603050405020304" pitchFamily="18" charset="0"/>
              </a:rPr>
              <a:t>Khái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niệm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rừng</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6200" y="1610380"/>
            <a:ext cx="4648200" cy="523220"/>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Vai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trò</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rừng</a:t>
            </a:r>
            <a:endParaRPr lang="en-US"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02036432"/>
              </p:ext>
            </p:extLst>
          </p:nvPr>
        </p:nvGraphicFramePr>
        <p:xfrm>
          <a:off x="76200" y="2286000"/>
          <a:ext cx="9067800" cy="4547236"/>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888086570"/>
                    </a:ext>
                  </a:extLst>
                </a:gridCol>
                <a:gridCol w="4724400">
                  <a:extLst>
                    <a:ext uri="{9D8B030D-6E8A-4147-A177-3AD203B41FA5}">
                      <a16:colId xmlns:a16="http://schemas.microsoft.com/office/drawing/2014/main" val="4169176514"/>
                    </a:ext>
                  </a:extLst>
                </a:gridCol>
              </a:tblGrid>
              <a:tr h="13726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1,2: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endParaRPr lang="en-US" sz="2400" dirty="0">
                        <a:latin typeface="Times New Roman" panose="02020603050405020304" pitchFamily="18" charset="0"/>
                        <a:cs typeface="Times New Roman" panose="02020603050405020304" pitchFamily="18" charset="0"/>
                      </a:endParaRPr>
                    </a:p>
                    <a:p>
                      <a:pPr>
                        <a:lnSpc>
                          <a:spcPct val="100000"/>
                        </a:lnSpc>
                      </a:pPr>
                      <a:endParaRPr lang="en-US" sz="2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3,4: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73180157"/>
                  </a:ext>
                </a:extLst>
              </a:tr>
              <a:tr h="3174618">
                <a:tc>
                  <a:txBody>
                    <a:bodyPr/>
                    <a:lstStyle/>
                    <a:p>
                      <a:pPr>
                        <a:lnSpc>
                          <a:spcPct val="100000"/>
                        </a:lnSpc>
                      </a:pP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Điều</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hòa</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không</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khí</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điều</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hòa</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nước</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chống</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biến</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đổi</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khí</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hậu</a:t>
                      </a:r>
                      <a:r>
                        <a:rPr lang="en-US" sz="2400" b="1" baseline="0" dirty="0">
                          <a:solidFill>
                            <a:srgbClr val="FF0000"/>
                          </a:solidFill>
                          <a:latin typeface="Times New Roman" panose="02020603050405020304" pitchFamily="18" charset="0"/>
                          <a:cs typeface="Times New Roman" panose="02020603050405020304" pitchFamily="18" charset="0"/>
                        </a:rPr>
                        <a:t>.</a:t>
                      </a:r>
                    </a:p>
                    <a:p>
                      <a:pPr marL="0" indent="0">
                        <a:lnSpc>
                          <a:spcPct val="100000"/>
                        </a:lnSpc>
                        <a:buFontTx/>
                        <a:buNone/>
                      </a:pP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Là</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nơi</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cư</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trú</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của</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động</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thực</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vật</a:t>
                      </a:r>
                      <a:r>
                        <a:rPr lang="en-US" sz="2400" b="1" baseline="0" dirty="0">
                          <a:solidFill>
                            <a:srgbClr val="0070C0"/>
                          </a:solidFill>
                          <a:latin typeface="Times New Roman" panose="02020603050405020304" pitchFamily="18" charset="0"/>
                          <a:cs typeface="Times New Roman" panose="02020603050405020304" pitchFamily="18" charset="0"/>
                        </a:rPr>
                        <a:t>.</a:t>
                      </a:r>
                    </a:p>
                    <a:p>
                      <a:pPr marL="0" indent="0">
                        <a:lnSpc>
                          <a:spcPct val="100000"/>
                        </a:lnSpc>
                        <a:buFontTx/>
                        <a:buNone/>
                      </a:pPr>
                      <a:r>
                        <a:rPr lang="en-US" sz="2400" b="1" baseline="0" dirty="0">
                          <a:solidFill>
                            <a:srgbClr val="FF0000"/>
                          </a:solidFill>
                          <a:latin typeface="Times New Roman" panose="02020603050405020304" pitchFamily="18" charset="0"/>
                          <a:cs typeface="Times New Roman" panose="02020603050405020304" pitchFamily="18" charset="0"/>
                        </a:rPr>
                        <a:t>-</a:t>
                      </a:r>
                      <a:r>
                        <a:rPr lang="en-US" sz="2400" b="1" baseline="0" dirty="0" err="1">
                          <a:solidFill>
                            <a:srgbClr val="FF0000"/>
                          </a:solidFill>
                          <a:latin typeface="Times New Roman" panose="02020603050405020304" pitchFamily="18" charset="0"/>
                          <a:cs typeface="Times New Roman" panose="02020603050405020304" pitchFamily="18" charset="0"/>
                        </a:rPr>
                        <a:t>Bảo</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vệ</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và</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ngăn</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chặn</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gió</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bão</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chống</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xói</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mòn</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đất</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giữ</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nước</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giảm</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lũ</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lụt</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hạn</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baseline="0" dirty="0" err="1">
                          <a:solidFill>
                            <a:srgbClr val="FF0000"/>
                          </a:solidFill>
                          <a:latin typeface="Times New Roman" panose="02020603050405020304" pitchFamily="18" charset="0"/>
                          <a:cs typeface="Times New Roman" panose="02020603050405020304" pitchFamily="18" charset="0"/>
                        </a:rPr>
                        <a:t>hán</a:t>
                      </a:r>
                      <a:r>
                        <a:rPr lang="en-US" sz="2400" b="1" baseline="0" dirty="0">
                          <a:solidFill>
                            <a:srgbClr val="FF0000"/>
                          </a:solidFill>
                          <a:latin typeface="Times New Roman" panose="02020603050405020304" pitchFamily="18" charset="0"/>
                          <a:cs typeface="Times New Roman" panose="02020603050405020304" pitchFamily="18" charset="0"/>
                        </a:rPr>
                        <a:t>…</a:t>
                      </a:r>
                    </a:p>
                    <a:p>
                      <a:pPr marL="0" indent="0">
                        <a:lnSpc>
                          <a:spcPct val="100000"/>
                        </a:lnSpc>
                        <a:buFontTx/>
                        <a:buNone/>
                      </a:pP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Chắn</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cát</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chắn</a:t>
                      </a:r>
                      <a:r>
                        <a:rPr lang="en-US" sz="2400" b="1" baseline="0" dirty="0">
                          <a:solidFill>
                            <a:srgbClr val="0070C0"/>
                          </a:solidFill>
                          <a:latin typeface="Times New Roman" panose="02020603050405020304" pitchFamily="18" charset="0"/>
                          <a:cs typeface="Times New Roman" panose="02020603050405020304" pitchFamily="18" charset="0"/>
                        </a:rPr>
                        <a:t> </a:t>
                      </a:r>
                      <a:r>
                        <a:rPr lang="en-US" sz="2400" b="1" baseline="0" dirty="0" err="1">
                          <a:solidFill>
                            <a:srgbClr val="0070C0"/>
                          </a:solidFill>
                          <a:latin typeface="Times New Roman" panose="02020603050405020304" pitchFamily="18" charset="0"/>
                          <a:cs typeface="Times New Roman" panose="02020603050405020304" pitchFamily="18" charset="0"/>
                        </a:rPr>
                        <a:t>gió</a:t>
                      </a:r>
                      <a:r>
                        <a:rPr lang="en-US" sz="2400" b="1" baseline="0" dirty="0">
                          <a:solidFill>
                            <a:srgbClr val="0070C0"/>
                          </a:solidFill>
                          <a:latin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nSpc>
                          <a:spcPct val="100000"/>
                        </a:lnSpc>
                      </a:pPr>
                      <a:r>
                        <a:rPr lang="nl-NL" sz="2400" b="1" kern="1200" dirty="0">
                          <a:solidFill>
                            <a:srgbClr val="0070C0"/>
                          </a:solidFill>
                          <a:effectLst/>
                          <a:latin typeface="Times New Roman" panose="02020603050405020304" pitchFamily="18" charset="0"/>
                          <a:ea typeface="+mn-ea"/>
                          <a:cs typeface="Times New Roman" panose="02020603050405020304" pitchFamily="18" charset="0"/>
                        </a:rPr>
                        <a:t>- Cung cấp nguyên liệu xuất khẩu và phục vụ cho đời sống</a:t>
                      </a:r>
                      <a:r>
                        <a:rPr lang="nl-NL" sz="24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ct val="100000"/>
                        </a:lnSpc>
                      </a:pPr>
                      <a:r>
                        <a:rPr lang="nl-NL" sz="2400" b="1" kern="1200" dirty="0">
                          <a:solidFill>
                            <a:srgbClr val="FF0000"/>
                          </a:solidFill>
                          <a:effectLst/>
                          <a:latin typeface="Times New Roman" panose="02020603050405020304" pitchFamily="18" charset="0"/>
                          <a:ea typeface="+mn-ea"/>
                          <a:cs typeface="Times New Roman" panose="02020603050405020304" pitchFamily="18" charset="0"/>
                        </a:rPr>
                        <a:t>- Phục vụ nghiên cứu khoa học và du lịch, giải trí, bảo tồn nguồn gen động vật, thực vật...</a:t>
                      </a:r>
                      <a:endParaRPr lang="en-US" sz="2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45318805"/>
                  </a:ext>
                </a:extLst>
              </a:tr>
            </a:tbl>
          </a:graphicData>
        </a:graphic>
      </p:graphicFrame>
      <p:sp>
        <p:nvSpPr>
          <p:cNvPr id="2" name="Right Arrow 1"/>
          <p:cNvSpPr/>
          <p:nvPr/>
        </p:nvSpPr>
        <p:spPr>
          <a:xfrm>
            <a:off x="8548915" y="6553200"/>
            <a:ext cx="366485"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êu đề phụ 2"/>
          <p:cNvSpPr txBox="1">
            <a:spLocks/>
          </p:cNvSpPr>
          <p:nvPr/>
        </p:nvSpPr>
        <p:spPr>
          <a:xfrm>
            <a:off x="0" y="-26377"/>
            <a:ext cx="9144000" cy="712177"/>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16417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6402"/>
            <a:ext cx="4724400" cy="3347919"/>
          </a:xfrm>
          <a:prstGeom prst="rect">
            <a:avLst/>
          </a:prstGeom>
        </p:spPr>
      </p:pic>
      <p:sp>
        <p:nvSpPr>
          <p:cNvPr id="5" name="TextBox 4"/>
          <p:cNvSpPr txBox="1"/>
          <p:nvPr/>
        </p:nvSpPr>
        <p:spPr>
          <a:xfrm>
            <a:off x="914400" y="6004322"/>
            <a:ext cx="434340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Mưa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lớn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mùa</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650" y="2667000"/>
            <a:ext cx="4705350" cy="3375421"/>
          </a:xfrm>
          <a:prstGeom prst="rect">
            <a:avLst/>
          </a:prstGeom>
        </p:spPr>
      </p:pic>
      <p:sp>
        <p:nvSpPr>
          <p:cNvPr id="8" name="TextBox 7"/>
          <p:cNvSpPr txBox="1"/>
          <p:nvPr/>
        </p:nvSpPr>
        <p:spPr>
          <a:xfrm>
            <a:off x="5486400" y="6096000"/>
            <a:ext cx="274320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Hạn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hán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Tiêu đề phụ 2"/>
          <p:cNvSpPr txBox="1">
            <a:spLocks/>
          </p:cNvSpPr>
          <p:nvPr/>
        </p:nvSpPr>
        <p:spPr>
          <a:xfrm>
            <a:off x="0" y="-26377"/>
            <a:ext cx="9144000" cy="712177"/>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
        <p:nvSpPr>
          <p:cNvPr id="12" name="TextBox 11"/>
          <p:cNvSpPr txBox="1"/>
          <p:nvPr/>
        </p:nvSpPr>
        <p:spPr>
          <a:xfrm>
            <a:off x="609600" y="1295400"/>
            <a:ext cx="6172200"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Một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số</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biểu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hiện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biến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đổi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hậu</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098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6004322"/>
            <a:ext cx="434340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Thủy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triều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dâng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cao</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876800" y="6096000"/>
            <a:ext cx="411480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Nhiệt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tăng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cao</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Tiêu đề phụ 2"/>
          <p:cNvSpPr txBox="1">
            <a:spLocks/>
          </p:cNvSpPr>
          <p:nvPr/>
        </p:nvSpPr>
        <p:spPr>
          <a:xfrm>
            <a:off x="0" y="-26377"/>
            <a:ext cx="9144000" cy="712177"/>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
        <p:nvSpPr>
          <p:cNvPr id="12" name="TextBox 11"/>
          <p:cNvSpPr txBox="1"/>
          <p:nvPr/>
        </p:nvSpPr>
        <p:spPr>
          <a:xfrm>
            <a:off x="609600" y="1295400"/>
            <a:ext cx="6172200"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Một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số</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biểu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hiện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biến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đổi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hậu</a:t>
            </a:r>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699238"/>
            <a:ext cx="3829050" cy="330508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666999"/>
            <a:ext cx="4648200" cy="3337323"/>
          </a:xfrm>
          <a:prstGeom prst="rect">
            <a:avLst/>
          </a:prstGeom>
        </p:spPr>
      </p:pic>
    </p:spTree>
    <p:extLst>
      <p:ext uri="{BB962C8B-B14F-4D97-AF65-F5344CB8AC3E}">
        <p14:creationId xmlns:p14="http://schemas.microsoft.com/office/powerpoint/2010/main" val="2628180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2504"/>
            <a:ext cx="4343400" cy="369093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514600"/>
            <a:ext cx="4800600" cy="3718842"/>
          </a:xfrm>
          <a:prstGeom prst="rect">
            <a:avLst/>
          </a:prstGeom>
        </p:spPr>
      </p:pic>
      <p:sp>
        <p:nvSpPr>
          <p:cNvPr id="8" name="Tiêu đề phụ 2"/>
          <p:cNvSpPr txBox="1">
            <a:spLocks/>
          </p:cNvSpPr>
          <p:nvPr/>
        </p:nvSpPr>
        <p:spPr>
          <a:xfrm>
            <a:off x="0" y="-26377"/>
            <a:ext cx="9144000" cy="712177"/>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
        <p:nvSpPr>
          <p:cNvPr id="10" name="TextBox 9"/>
          <p:cNvSpPr txBox="1"/>
          <p:nvPr/>
        </p:nvSpPr>
        <p:spPr>
          <a:xfrm>
            <a:off x="609600" y="1295400"/>
            <a:ext cx="6172200"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Em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có</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thể</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làm</a:t>
            </a:r>
            <a:r>
              <a:rPr lang="en-US" sz="24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31131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14515" y="698500"/>
            <a:ext cx="85344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I. RỪNG VÀ VAI TRÒ CỦA RỪNG</a:t>
            </a:r>
          </a:p>
        </p:txBody>
      </p:sp>
      <p:sp>
        <p:nvSpPr>
          <p:cNvPr id="9" name="TextBox 8"/>
          <p:cNvSpPr txBox="1"/>
          <p:nvPr/>
        </p:nvSpPr>
        <p:spPr>
          <a:xfrm>
            <a:off x="-25400" y="1143000"/>
            <a:ext cx="91694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II. CÁC LOẠI RỪNG PHỔ BIẾN Ở VIỆT NAM</a:t>
            </a:r>
          </a:p>
        </p:txBody>
      </p:sp>
      <p:sp>
        <p:nvSpPr>
          <p:cNvPr id="7" name="Tiêu đề phụ 2"/>
          <p:cNvSpPr txBox="1">
            <a:spLocks/>
          </p:cNvSpPr>
          <p:nvPr/>
        </p:nvSpPr>
        <p:spPr>
          <a:xfrm>
            <a:off x="0" y="0"/>
            <a:ext cx="9144000" cy="685800"/>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98808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700" y="850612"/>
            <a:ext cx="91694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II. CÁC LOẠI RỪNG PHỔ BIẾN Ở VIỆT NAM</a:t>
            </a:r>
          </a:p>
        </p:txBody>
      </p:sp>
      <p:sp>
        <p:nvSpPr>
          <p:cNvPr id="3" name="Left-Right-Up Arrow 2"/>
          <p:cNvSpPr/>
          <p:nvPr/>
        </p:nvSpPr>
        <p:spPr>
          <a:xfrm rot="10800000">
            <a:off x="1828800" y="1765873"/>
            <a:ext cx="5029200" cy="3644325"/>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0" y="2185548"/>
            <a:ext cx="3810001" cy="83099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CĂN CỨ VÀO MỤC ĐÍCH SỬ DỤNG</a:t>
            </a:r>
          </a:p>
        </p:txBody>
      </p:sp>
      <p:sp>
        <p:nvSpPr>
          <p:cNvPr id="7" name="Rounded Rectangle 6"/>
          <p:cNvSpPr/>
          <p:nvPr/>
        </p:nvSpPr>
        <p:spPr>
          <a:xfrm>
            <a:off x="457200" y="2057400"/>
            <a:ext cx="1371599" cy="1302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a:t>
            </a:r>
            <a:endParaRPr lang="en-US" sz="2400" b="1"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6870700" y="1765873"/>
            <a:ext cx="12192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endParaRPr lang="en-US" sz="2400" b="1"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3428999" y="5410199"/>
            <a:ext cx="1828800" cy="11430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endParaRPr lang="en-US" sz="2400" b="1" dirty="0">
              <a:latin typeface="Times New Roman" panose="02020603050405020304" pitchFamily="18" charset="0"/>
              <a:cs typeface="Times New Roman" panose="02020603050405020304" pitchFamily="18" charset="0"/>
            </a:endParaRPr>
          </a:p>
        </p:txBody>
      </p:sp>
      <p:sp>
        <p:nvSpPr>
          <p:cNvPr id="11" name="Tiêu đề phụ 2"/>
          <p:cNvSpPr txBox="1">
            <a:spLocks/>
          </p:cNvSpPr>
          <p:nvPr/>
        </p:nvSpPr>
        <p:spPr>
          <a:xfrm>
            <a:off x="0" y="0"/>
            <a:ext cx="9144000" cy="685800"/>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004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endParaRPr lang="vi-VN"/>
          </a:p>
        </p:txBody>
      </p:sp>
      <p:sp>
        <p:nvSpPr>
          <p:cNvPr id="3" name="Chỗ dành sẵn cho Nội dung 2"/>
          <p:cNvSpPr>
            <a:spLocks noGrp="1"/>
          </p:cNvSpPr>
          <p:nvPr>
            <p:ph idx="1"/>
          </p:nvPr>
        </p:nvSpPr>
        <p:spPr/>
        <p:txBody>
          <a:bodyPr/>
          <a:lstStyle/>
          <a:p>
            <a:endParaRPr lang="vi-VN"/>
          </a:p>
        </p:txBody>
      </p:sp>
      <p:pic>
        <p:nvPicPr>
          <p:cNvPr id="2050" name="Picture 2" descr="hình ảnh về rừ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20931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êu đề phụ 2"/>
          <p:cNvSpPr txBox="1">
            <a:spLocks/>
          </p:cNvSpPr>
          <p:nvPr/>
        </p:nvSpPr>
        <p:spPr>
          <a:xfrm>
            <a:off x="1034143" y="388937"/>
            <a:ext cx="7162800" cy="685800"/>
          </a:xfrm>
          <a:prstGeom prst="rect">
            <a:avLst/>
          </a:prstGeom>
          <a:solidFill>
            <a:srgbClr val="FFC0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00B050"/>
                </a:solidFill>
                <a:latin typeface="Times New Roman" pitchFamily="18" charset="0"/>
                <a:cs typeface="Times New Roman" pitchFamily="18" charset="0"/>
              </a:rPr>
              <a:t>BÀI 4: GIỚI THIỆU VỀ RỪNG</a:t>
            </a:r>
            <a:endParaRPr lang="vi-VN" sz="36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87360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700" y="850612"/>
            <a:ext cx="91694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II. CÁC LOẠI RỪNG PHỔ BIẾN Ở VIỆT NAM</a:t>
            </a:r>
          </a:p>
        </p:txBody>
      </p:sp>
      <p:graphicFrame>
        <p:nvGraphicFramePr>
          <p:cNvPr id="2" name="Table 1"/>
          <p:cNvGraphicFramePr>
            <a:graphicFrameLocks noGrp="1"/>
          </p:cNvGraphicFramePr>
          <p:nvPr>
            <p:extLst>
              <p:ext uri="{D42A27DB-BD31-4B8C-83A1-F6EECF244321}">
                <p14:modId xmlns:p14="http://schemas.microsoft.com/office/powerpoint/2010/main" val="3530959587"/>
              </p:ext>
            </p:extLst>
          </p:nvPr>
        </p:nvGraphicFramePr>
        <p:xfrm>
          <a:off x="12701" y="1435387"/>
          <a:ext cx="9055101" cy="5577840"/>
        </p:xfrm>
        <a:graphic>
          <a:graphicData uri="http://schemas.openxmlformats.org/drawingml/2006/table">
            <a:tbl>
              <a:tblPr firstRow="1" bandRow="1">
                <a:tableStyleId>{5C22544A-7EE6-4342-B048-85BDC9FD1C3A}</a:tableStyleId>
              </a:tblPr>
              <a:tblGrid>
                <a:gridCol w="1798927">
                  <a:extLst>
                    <a:ext uri="{9D8B030D-6E8A-4147-A177-3AD203B41FA5}">
                      <a16:colId xmlns:a16="http://schemas.microsoft.com/office/drawing/2014/main" val="3097416105"/>
                    </a:ext>
                  </a:extLst>
                </a:gridCol>
                <a:gridCol w="997724">
                  <a:extLst>
                    <a:ext uri="{9D8B030D-6E8A-4147-A177-3AD203B41FA5}">
                      <a16:colId xmlns:a16="http://schemas.microsoft.com/office/drawing/2014/main" val="3038406306"/>
                    </a:ext>
                  </a:extLst>
                </a:gridCol>
                <a:gridCol w="6258450">
                  <a:extLst>
                    <a:ext uri="{9D8B030D-6E8A-4147-A177-3AD203B41FA5}">
                      <a16:colId xmlns:a16="http://schemas.microsoft.com/office/drawing/2014/main" val="561563807"/>
                    </a:ext>
                  </a:extLst>
                </a:gridCol>
              </a:tblGrid>
              <a:tr h="1341120">
                <a:tc>
                  <a:txBody>
                    <a:bodyPr/>
                    <a:lstStyle/>
                    <a:p>
                      <a:pPr algn="ctr"/>
                      <a:r>
                        <a:rPr lang="en-US" sz="2400" b="1" dirty="0">
                          <a:latin typeface="Times New Roman" panose="02020603050405020304" pitchFamily="18" charset="0"/>
                          <a:cs typeface="Times New Roman" panose="02020603050405020304" pitchFamily="18" charset="0"/>
                        </a:rPr>
                        <a:t>CÁC</a:t>
                      </a:r>
                      <a:r>
                        <a:rPr lang="en-US" sz="2400" b="1" baseline="0" dirty="0">
                          <a:latin typeface="Times New Roman" panose="02020603050405020304" pitchFamily="18" charset="0"/>
                          <a:cs typeface="Times New Roman" panose="02020603050405020304" pitchFamily="18" charset="0"/>
                        </a:rPr>
                        <a:t> LOẠI RỪNG PHỔ BIẾN</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MỤC</a:t>
                      </a:r>
                      <a:r>
                        <a:rPr lang="en-US" sz="2400" baseline="0" dirty="0">
                          <a:latin typeface="Times New Roman" panose="02020603050405020304" pitchFamily="18" charset="0"/>
                          <a:cs typeface="Times New Roman" panose="02020603050405020304" pitchFamily="18" charset="0"/>
                        </a:rPr>
                        <a:t> ĐÍCH SỬ DỤNG</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62610499"/>
                  </a:ext>
                </a:extLst>
              </a:tr>
              <a:tr h="1753772">
                <a:tc>
                  <a:txBody>
                    <a:bodyPr/>
                    <a:lstStyle/>
                    <a:p>
                      <a:pPr algn="ctr"/>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Rừng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phòng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hộ</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Sử</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dụng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chủ</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yếu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để</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bảo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tồn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thiên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nhiên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nguồn</a:t>
                      </a:r>
                      <a:r>
                        <a:rPr lang="en-US" sz="2400" baseline="0" dirty="0">
                          <a:latin typeface="Times New Roman" panose="02020603050405020304" pitchFamily="18" charset="0"/>
                          <a:cs typeface="Times New Roman" panose="02020603050405020304" pitchFamily="18" charset="0"/>
                        </a:rPr>
                        <a:t> gene </a:t>
                      </a:r>
                      <a:r>
                        <a:rPr lang="en-US" sz="2400" baseline="0" dirty="0" err="1">
                          <a:latin typeface="Times New Roman" panose="02020603050405020304" pitchFamily="18" charset="0"/>
                          <a:cs typeface="Times New Roman" panose="02020603050405020304" pitchFamily="18" charset="0"/>
                        </a:rPr>
                        <a:t>sinh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bảo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vệ</a:t>
                      </a:r>
                      <a:r>
                        <a:rPr lang="en-US" sz="2400" baseline="0" dirty="0">
                          <a:latin typeface="Times New Roman" panose="02020603050405020304" pitchFamily="18" charset="0"/>
                          <a:cs typeface="Times New Roman" panose="02020603050405020304" pitchFamily="18" charset="0"/>
                        </a:rPr>
                        <a:t> di </a:t>
                      </a:r>
                      <a:r>
                        <a:rPr lang="en-US" sz="2400" baseline="0" dirty="0" err="1">
                          <a:latin typeface="Times New Roman" panose="02020603050405020304" pitchFamily="18" charset="0"/>
                          <a:cs typeface="Times New Roman" panose="02020603050405020304" pitchFamily="18" charset="0"/>
                        </a:rPr>
                        <a:t>tích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lịch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sử</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danh</a:t>
                      </a:r>
                      <a:r>
                        <a:rPr lang="en-US" sz="2400" baseline="0" dirty="0">
                          <a:latin typeface="Times New Roman" panose="02020603050405020304" pitchFamily="18" charset="0"/>
                          <a:cs typeface="Times New Roman" panose="02020603050405020304" pitchFamily="18" charset="0"/>
                        </a:rPr>
                        <a:t> lam </a:t>
                      </a:r>
                      <a:r>
                        <a:rPr lang="en-US" sz="2400" baseline="0" dirty="0" err="1">
                          <a:latin typeface="Times New Roman" panose="02020603050405020304" pitchFamily="18" charset="0"/>
                          <a:cs typeface="Times New Roman" panose="02020603050405020304" pitchFamily="18" charset="0"/>
                        </a:rPr>
                        <a:t>thắng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cảnh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phục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vụ</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nghỉ</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ngơi</a:t>
                      </a:r>
                      <a:r>
                        <a:rPr lang="en-US" sz="2400" baseline="0" dirty="0">
                          <a:latin typeface="Times New Roman" panose="02020603050405020304" pitchFamily="18" charset="0"/>
                          <a:cs typeface="Times New Roman" panose="02020603050405020304" pitchFamily="18" charset="0"/>
                        </a:rPr>
                        <a:t>, du </a:t>
                      </a:r>
                      <a:r>
                        <a:rPr lang="en-US" sz="2400" baseline="0" dirty="0" err="1">
                          <a:latin typeface="Times New Roman" panose="02020603050405020304" pitchFamily="18" charset="0"/>
                          <a:cs typeface="Times New Roman" panose="02020603050405020304" pitchFamily="18" charset="0"/>
                        </a:rPr>
                        <a:t>lịch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nghiên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cứu</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47460639"/>
                  </a:ext>
                </a:extLst>
              </a:tr>
              <a:tr h="1341120">
                <a:tc>
                  <a:txBody>
                    <a:bodyPr/>
                    <a:lstStyle/>
                    <a:p>
                      <a:pPr algn="ctr"/>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Rừng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sản</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xuất</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Sử</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dụng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chủ</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yếu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để</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bảo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vệ</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nguồn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nước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bảo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vệ</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đất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chống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xói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mòn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chống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xa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mạc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hóa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hạn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chế</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thiên</a:t>
                      </a:r>
                      <a:r>
                        <a:rPr lang="en-US" sz="2400" baseline="0" dirty="0">
                          <a:latin typeface="Times New Roman" panose="02020603050405020304" pitchFamily="18" charset="0"/>
                          <a:cs typeface="Times New Roman" panose="02020603050405020304" pitchFamily="18" charset="0"/>
                        </a:rPr>
                        <a:t> tai, </a:t>
                      </a:r>
                      <a:r>
                        <a:rPr lang="en-US" sz="2400" baseline="0" dirty="0" err="1">
                          <a:latin typeface="Times New Roman" panose="02020603050405020304" pitchFamily="18" charset="0"/>
                          <a:cs typeface="Times New Roman" panose="02020603050405020304" pitchFamily="18" charset="0"/>
                        </a:rPr>
                        <a:t>điều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hòa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khí</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hậu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bảo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vệ</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môi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trường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08332502"/>
                  </a:ext>
                </a:extLst>
              </a:tr>
              <a:tr h="928468">
                <a:tc>
                  <a:txBody>
                    <a:bodyPr/>
                    <a:lstStyle/>
                    <a:p>
                      <a:pPr algn="ctr"/>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Rừng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đặc</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dụng</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Sử</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dụng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chủ</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yếu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để</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sản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xuất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kinh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doanh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gỗ</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lâm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sản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gỗ</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82407"/>
                  </a:ext>
                </a:extLst>
              </a:tr>
            </a:tbl>
          </a:graphicData>
        </a:graphic>
      </p:graphicFrame>
      <p:cxnSp>
        <p:nvCxnSpPr>
          <p:cNvPr id="11" name="Straight Arrow Connector 10"/>
          <p:cNvCxnSpPr/>
          <p:nvPr/>
        </p:nvCxnSpPr>
        <p:spPr>
          <a:xfrm>
            <a:off x="1828800" y="3505200"/>
            <a:ext cx="990600" cy="182880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828800" y="5029200"/>
            <a:ext cx="990600" cy="129540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828800" y="3505200"/>
            <a:ext cx="990600" cy="281940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62600" y="3200400"/>
            <a:ext cx="9906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8800" y="4914900"/>
            <a:ext cx="83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65800" y="6553200"/>
            <a:ext cx="2438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iêu đề phụ 2"/>
          <p:cNvSpPr txBox="1">
            <a:spLocks/>
          </p:cNvSpPr>
          <p:nvPr/>
        </p:nvSpPr>
        <p:spPr>
          <a:xfrm>
            <a:off x="0" y="0"/>
            <a:ext cx="9144000" cy="685800"/>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029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2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34" y="-84551"/>
            <a:ext cx="9144000" cy="6934200"/>
          </a:xfrm>
          <a:prstGeom prst="rect">
            <a:avLst/>
          </a:prstGeom>
        </p:spPr>
      </p:pic>
      <p:pic>
        <p:nvPicPr>
          <p:cNvPr id="5" name="Picture 8" descr="single 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19600" y="2819400"/>
            <a:ext cx="914400" cy="95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single 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943600" y="1981200"/>
            <a:ext cx="6572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single 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338795" y="3212187"/>
            <a:ext cx="890805" cy="92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4038600" y="3581401"/>
            <a:ext cx="1219200" cy="10668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992666" y="1379953"/>
            <a:ext cx="1219200" cy="762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086100" y="4625804"/>
            <a:ext cx="952500" cy="10129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729195" y="621532"/>
            <a:ext cx="1219200" cy="59766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8" descr="single 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467600" y="957470"/>
            <a:ext cx="762000" cy="795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6564997" y="2983586"/>
            <a:ext cx="1131203" cy="45720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979601" y="1763278"/>
            <a:ext cx="12192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8040666" y="3684522"/>
            <a:ext cx="1219200" cy="45720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961780" y="4158348"/>
            <a:ext cx="1219200" cy="3495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657350" y="4790344"/>
            <a:ext cx="1219200" cy="3495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657350" y="5966285"/>
            <a:ext cx="1219200" cy="2683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single 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2667000" y="5257800"/>
            <a:ext cx="838200" cy="87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25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0"/>
                                        </p:tgtEl>
                                        <p:attrNameLst>
                                          <p:attrName>ppt_w</p:attrName>
                                        </p:attrNameLst>
                                      </p:cBhvr>
                                      <p:tavLst>
                                        <p:tav tm="0">
                                          <p:val>
                                            <p:strVal val="ppt_w"/>
                                          </p:val>
                                        </p:tav>
                                        <p:tav tm="100000">
                                          <p:val>
                                            <p:fltVal val="0"/>
                                          </p:val>
                                        </p:tav>
                                      </p:tavLst>
                                    </p:anim>
                                    <p:anim calcmode="lin" valueType="num">
                                      <p:cBhvr>
                                        <p:cTn id="7" dur="500"/>
                                        <p:tgtEl>
                                          <p:spTgt spid="10"/>
                                        </p:tgtEl>
                                        <p:attrNameLst>
                                          <p:attrName>ppt_h</p:attrName>
                                        </p:attrNameLst>
                                      </p:cBhvr>
                                      <p:tavLst>
                                        <p:tav tm="0">
                                          <p:val>
                                            <p:strVal val="ppt_h"/>
                                          </p:val>
                                        </p:tav>
                                        <p:tav tm="100000">
                                          <p:val>
                                            <p:fltVal val="0"/>
                                          </p:val>
                                        </p:tav>
                                      </p:tavLst>
                                    </p:anim>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11"/>
                                        </p:tgtEl>
                                        <p:attrNameLst>
                                          <p:attrName>ppt_w</p:attrName>
                                        </p:attrNameLst>
                                      </p:cBhvr>
                                      <p:tavLst>
                                        <p:tav tm="0">
                                          <p:val>
                                            <p:strVal val="ppt_w"/>
                                          </p:val>
                                        </p:tav>
                                        <p:tav tm="100000">
                                          <p:val>
                                            <p:fltVal val="0"/>
                                          </p:val>
                                        </p:tav>
                                      </p:tavLst>
                                    </p:anim>
                                    <p:anim calcmode="lin" valueType="num">
                                      <p:cBhvr>
                                        <p:cTn id="14" dur="500"/>
                                        <p:tgtEl>
                                          <p:spTgt spid="11"/>
                                        </p:tgtEl>
                                        <p:attrNameLst>
                                          <p:attrName>ppt_h</p:attrName>
                                        </p:attrNameLst>
                                      </p:cBhvr>
                                      <p:tavLst>
                                        <p:tav tm="0">
                                          <p:val>
                                            <p:strVal val="ppt_h"/>
                                          </p:val>
                                        </p:tav>
                                        <p:tav tm="100000">
                                          <p:val>
                                            <p:fltVal val="0"/>
                                          </p:val>
                                        </p:tav>
                                      </p:tavLst>
                                    </p:anim>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13"/>
                                        </p:tgtEl>
                                        <p:attrNameLst>
                                          <p:attrName>ppt_w</p:attrName>
                                        </p:attrNameLst>
                                      </p:cBhvr>
                                      <p:tavLst>
                                        <p:tav tm="0">
                                          <p:val>
                                            <p:strVal val="ppt_w"/>
                                          </p:val>
                                        </p:tav>
                                        <p:tav tm="100000">
                                          <p:val>
                                            <p:fltVal val="0"/>
                                          </p:val>
                                        </p:tav>
                                      </p:tavLst>
                                    </p:anim>
                                    <p:anim calcmode="lin" valueType="num">
                                      <p:cBhvr>
                                        <p:cTn id="28" dur="500"/>
                                        <p:tgtEl>
                                          <p:spTgt spid="13"/>
                                        </p:tgtEl>
                                        <p:attrNameLst>
                                          <p:attrName>ppt_h</p:attrName>
                                        </p:attrNameLst>
                                      </p:cBhvr>
                                      <p:tavLst>
                                        <p:tav tm="0">
                                          <p:val>
                                            <p:strVal val="ppt_h"/>
                                          </p:val>
                                        </p:tav>
                                        <p:tav tm="100000">
                                          <p:val>
                                            <p:fltVal val="0"/>
                                          </p:val>
                                        </p:tav>
                                      </p:tavLst>
                                    </p:anim>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16"/>
                                        </p:tgtEl>
                                        <p:attrNameLst>
                                          <p:attrName>ppt_w</p:attrName>
                                        </p:attrNameLst>
                                      </p:cBhvr>
                                      <p:tavLst>
                                        <p:tav tm="0">
                                          <p:val>
                                            <p:strVal val="ppt_w"/>
                                          </p:val>
                                        </p:tav>
                                        <p:tav tm="100000">
                                          <p:val>
                                            <p:fltVal val="0"/>
                                          </p:val>
                                        </p:tav>
                                      </p:tavLst>
                                    </p:anim>
                                    <p:anim calcmode="lin" valueType="num">
                                      <p:cBhvr>
                                        <p:cTn id="35" dur="500"/>
                                        <p:tgtEl>
                                          <p:spTgt spid="16"/>
                                        </p:tgtEl>
                                        <p:attrNameLst>
                                          <p:attrName>ppt_h</p:attrName>
                                        </p:attrNameLst>
                                      </p:cBhvr>
                                      <p:tavLst>
                                        <p:tav tm="0">
                                          <p:val>
                                            <p:strVal val="ppt_h"/>
                                          </p:val>
                                        </p:tav>
                                        <p:tav tm="100000">
                                          <p:val>
                                            <p:fltVal val="0"/>
                                          </p:val>
                                        </p:tav>
                                      </p:tavLst>
                                    </p:anim>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17"/>
                                        </p:tgtEl>
                                        <p:attrNameLst>
                                          <p:attrName>ppt_w</p:attrName>
                                        </p:attrNameLst>
                                      </p:cBhvr>
                                      <p:tavLst>
                                        <p:tav tm="0">
                                          <p:val>
                                            <p:strVal val="ppt_w"/>
                                          </p:val>
                                        </p:tav>
                                        <p:tav tm="100000">
                                          <p:val>
                                            <p:fltVal val="0"/>
                                          </p:val>
                                        </p:tav>
                                      </p:tavLst>
                                    </p:anim>
                                    <p:anim calcmode="lin" valueType="num">
                                      <p:cBhvr>
                                        <p:cTn id="42" dur="500"/>
                                        <p:tgtEl>
                                          <p:spTgt spid="17"/>
                                        </p:tgtEl>
                                        <p:attrNameLst>
                                          <p:attrName>ppt_h</p:attrName>
                                        </p:attrNameLst>
                                      </p:cBhvr>
                                      <p:tavLst>
                                        <p:tav tm="0">
                                          <p:val>
                                            <p:strVal val="ppt_h"/>
                                          </p:val>
                                        </p:tav>
                                        <p:tav tm="100000">
                                          <p:val>
                                            <p:fltVal val="0"/>
                                          </p:val>
                                        </p:tav>
                                      </p:tavLst>
                                    </p:anim>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18"/>
                                        </p:tgtEl>
                                        <p:attrNameLst>
                                          <p:attrName>ppt_w</p:attrName>
                                        </p:attrNameLst>
                                      </p:cBhvr>
                                      <p:tavLst>
                                        <p:tav tm="0">
                                          <p:val>
                                            <p:strVal val="ppt_w"/>
                                          </p:val>
                                        </p:tav>
                                        <p:tav tm="100000">
                                          <p:val>
                                            <p:fltVal val="0"/>
                                          </p:val>
                                        </p:tav>
                                      </p:tavLst>
                                    </p:anim>
                                    <p:anim calcmode="lin" valueType="num">
                                      <p:cBhvr>
                                        <p:cTn id="49" dur="500"/>
                                        <p:tgtEl>
                                          <p:spTgt spid="18"/>
                                        </p:tgtEl>
                                        <p:attrNameLst>
                                          <p:attrName>ppt_h</p:attrName>
                                        </p:attrNameLst>
                                      </p:cBhvr>
                                      <p:tavLst>
                                        <p:tav tm="0">
                                          <p:val>
                                            <p:strVal val="ppt_h"/>
                                          </p:val>
                                        </p:tav>
                                        <p:tav tm="100000">
                                          <p:val>
                                            <p:fltVal val="0"/>
                                          </p:val>
                                        </p:tav>
                                      </p:tavLst>
                                    </p:anim>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19"/>
                                        </p:tgtEl>
                                        <p:attrNameLst>
                                          <p:attrName>ppt_w</p:attrName>
                                        </p:attrNameLst>
                                      </p:cBhvr>
                                      <p:tavLst>
                                        <p:tav tm="0">
                                          <p:val>
                                            <p:strVal val="ppt_w"/>
                                          </p:val>
                                        </p:tav>
                                        <p:tav tm="100000">
                                          <p:val>
                                            <p:fltVal val="0"/>
                                          </p:val>
                                        </p:tav>
                                      </p:tavLst>
                                    </p:anim>
                                    <p:anim calcmode="lin" valueType="num">
                                      <p:cBhvr>
                                        <p:cTn id="56" dur="500"/>
                                        <p:tgtEl>
                                          <p:spTgt spid="19"/>
                                        </p:tgtEl>
                                        <p:attrNameLst>
                                          <p:attrName>ppt_h</p:attrName>
                                        </p:attrNameLst>
                                      </p:cBhvr>
                                      <p:tavLst>
                                        <p:tav tm="0">
                                          <p:val>
                                            <p:strVal val="ppt_h"/>
                                          </p:val>
                                        </p:tav>
                                        <p:tav tm="100000">
                                          <p:val>
                                            <p:fltVal val="0"/>
                                          </p:val>
                                        </p:tav>
                                      </p:tavLst>
                                    </p:anim>
                                    <p:animEffect transition="out" filter="fade">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20"/>
                                        </p:tgtEl>
                                        <p:attrNameLst>
                                          <p:attrName>ppt_w</p:attrName>
                                        </p:attrNameLst>
                                      </p:cBhvr>
                                      <p:tavLst>
                                        <p:tav tm="0">
                                          <p:val>
                                            <p:strVal val="ppt_w"/>
                                          </p:val>
                                        </p:tav>
                                        <p:tav tm="100000">
                                          <p:val>
                                            <p:fltVal val="0"/>
                                          </p:val>
                                        </p:tav>
                                      </p:tavLst>
                                    </p:anim>
                                    <p:anim calcmode="lin" valueType="num">
                                      <p:cBhvr>
                                        <p:cTn id="63" dur="500"/>
                                        <p:tgtEl>
                                          <p:spTgt spid="20"/>
                                        </p:tgtEl>
                                        <p:attrNameLst>
                                          <p:attrName>ppt_h</p:attrName>
                                        </p:attrNameLst>
                                      </p:cBhvr>
                                      <p:tavLst>
                                        <p:tav tm="0">
                                          <p:val>
                                            <p:strVal val="ppt_h"/>
                                          </p:val>
                                        </p:tav>
                                        <p:tav tm="100000">
                                          <p:val>
                                            <p:fltVal val="0"/>
                                          </p:val>
                                        </p:tav>
                                      </p:tavLst>
                                    </p:anim>
                                    <p:animEffect transition="out" filter="fade">
                                      <p:cBhvr>
                                        <p:cTn id="64" dur="500"/>
                                        <p:tgtEl>
                                          <p:spTgt spid="20"/>
                                        </p:tgtEl>
                                      </p:cBhvr>
                                    </p:animEffect>
                                    <p:set>
                                      <p:cBhvr>
                                        <p:cTn id="65" dur="1" fill="hold">
                                          <p:stCondLst>
                                            <p:cond delay="499"/>
                                          </p:stCondLst>
                                        </p:cTn>
                                        <p:tgtEl>
                                          <p:spTgt spid="2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21"/>
                                        </p:tgtEl>
                                        <p:attrNameLst>
                                          <p:attrName>ppt_w</p:attrName>
                                        </p:attrNameLst>
                                      </p:cBhvr>
                                      <p:tavLst>
                                        <p:tav tm="0">
                                          <p:val>
                                            <p:strVal val="ppt_w"/>
                                          </p:val>
                                        </p:tav>
                                        <p:tav tm="100000">
                                          <p:val>
                                            <p:fltVal val="0"/>
                                          </p:val>
                                        </p:tav>
                                      </p:tavLst>
                                    </p:anim>
                                    <p:anim calcmode="lin" valueType="num">
                                      <p:cBhvr>
                                        <p:cTn id="70" dur="500"/>
                                        <p:tgtEl>
                                          <p:spTgt spid="21"/>
                                        </p:tgtEl>
                                        <p:attrNameLst>
                                          <p:attrName>ppt_h</p:attrName>
                                        </p:attrNameLst>
                                      </p:cBhvr>
                                      <p:tavLst>
                                        <p:tav tm="0">
                                          <p:val>
                                            <p:strVal val="ppt_h"/>
                                          </p:val>
                                        </p:tav>
                                        <p:tav tm="100000">
                                          <p:val>
                                            <p:fltVal val="0"/>
                                          </p:val>
                                        </p:tav>
                                      </p:tavLst>
                                    </p:anim>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p:cNvGraphicFramePr>
            <a:graphicFrameLocks noGrp="1"/>
          </p:cNvGraphicFramePr>
          <p:nvPr>
            <p:extLst>
              <p:ext uri="{D42A27DB-BD31-4B8C-83A1-F6EECF244321}">
                <p14:modId xmlns:p14="http://schemas.microsoft.com/office/powerpoint/2010/main" val="3679031296"/>
              </p:ext>
            </p:extLst>
          </p:nvPr>
        </p:nvGraphicFramePr>
        <p:xfrm>
          <a:off x="1" y="457200"/>
          <a:ext cx="9144000" cy="6411259"/>
        </p:xfrm>
        <a:graphic>
          <a:graphicData uri="http://schemas.openxmlformats.org/drawingml/2006/table">
            <a:tbl>
              <a:tblPr>
                <a:tableStyleId>{5C22544A-7EE6-4342-B048-85BDC9FD1C3A}</a:tableStyleId>
              </a:tblPr>
              <a:tblGrid>
                <a:gridCol w="660091">
                  <a:extLst>
                    <a:ext uri="{9D8B030D-6E8A-4147-A177-3AD203B41FA5}">
                      <a16:colId xmlns:a16="http://schemas.microsoft.com/office/drawing/2014/main" val="20000"/>
                    </a:ext>
                  </a:extLst>
                </a:gridCol>
                <a:gridCol w="7337435">
                  <a:extLst>
                    <a:ext uri="{9D8B030D-6E8A-4147-A177-3AD203B41FA5}">
                      <a16:colId xmlns:a16="http://schemas.microsoft.com/office/drawing/2014/main" val="20001"/>
                    </a:ext>
                  </a:extLst>
                </a:gridCol>
                <a:gridCol w="1146474">
                  <a:extLst>
                    <a:ext uri="{9D8B030D-6E8A-4147-A177-3AD203B41FA5}">
                      <a16:colId xmlns:a16="http://schemas.microsoft.com/office/drawing/2014/main" val="20002"/>
                    </a:ext>
                  </a:extLst>
                </a:gridCol>
              </a:tblGrid>
              <a:tr h="809901">
                <a:tc>
                  <a:txBody>
                    <a:bodyPr/>
                    <a:lstStyle/>
                    <a:p>
                      <a:pPr algn="ctr">
                        <a:lnSpc>
                          <a:spcPct val="120000"/>
                        </a:lnSpc>
                        <a:spcAft>
                          <a:spcPts val="0"/>
                        </a:spcAft>
                        <a:tabLst>
                          <a:tab pos="5486400" algn="r"/>
                        </a:tabLst>
                      </a:pPr>
                      <a:r>
                        <a:rPr lang="en-US" sz="2400" dirty="0">
                          <a:solidFill>
                            <a:srgbClr val="FF0000"/>
                          </a:solidFill>
                          <a:effectLst/>
                          <a:latin typeface="Times New Roman" panose="02020603050405020304" pitchFamily="18" charset="0"/>
                          <a:cs typeface="Times New Roman" panose="02020603050405020304" pitchFamily="18" charset="0"/>
                        </a:rPr>
                        <a:t>STT</a:t>
                      </a:r>
                      <a:endParaRPr lang="vi-VN"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20000"/>
                        </a:lnSpc>
                        <a:spcAft>
                          <a:spcPts val="0"/>
                        </a:spcAft>
                        <a:tabLst>
                          <a:tab pos="2743200" algn="ctr"/>
                          <a:tab pos="5486400" algn="r"/>
                        </a:tabLst>
                      </a:pPr>
                      <a:r>
                        <a:rPr lang="en-US" sz="2400" b="1" dirty="0" err="1">
                          <a:solidFill>
                            <a:srgbClr val="FF0000"/>
                          </a:solidFill>
                          <a:effectLst/>
                          <a:latin typeface="Times New Roman" panose="02020603050405020304" pitchFamily="18" charset="0"/>
                          <a:cs typeface="Times New Roman" panose="02020603050405020304" pitchFamily="18" charset="0"/>
                        </a:rPr>
                        <a:t>Vai</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trò</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của</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rừng</a:t>
                      </a:r>
                      <a:endParaRPr lang="vi-VN" sz="2800" b="1"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20000"/>
                        </a:lnSpc>
                        <a:spcAft>
                          <a:spcPts val="0"/>
                        </a:spcAft>
                        <a:tabLst>
                          <a:tab pos="2743200" algn="ctr"/>
                          <a:tab pos="5486400" algn="r"/>
                        </a:tabLst>
                      </a:pPr>
                      <a:r>
                        <a:rPr lang="en-US" sz="2400" dirty="0">
                          <a:solidFill>
                            <a:srgbClr val="FF0000"/>
                          </a:solidFill>
                          <a:effectLst/>
                          <a:latin typeface="Times New Roman" panose="02020603050405020304" pitchFamily="18" charset="0"/>
                          <a:ea typeface="+mn-ea"/>
                          <a:cs typeface="Times New Roman" panose="02020603050405020304" pitchFamily="18" charset="0"/>
                        </a:rPr>
                        <a:t>Đ/S</a:t>
                      </a:r>
                      <a:endParaRPr lang="vi-VN"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32668">
                <a:tc>
                  <a:txBody>
                    <a:bodyPr/>
                    <a:lstStyle/>
                    <a:p>
                      <a:pPr algn="ctr">
                        <a:lnSpc>
                          <a:spcPct val="12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1</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20000"/>
                        </a:lnSpc>
                        <a:spcAft>
                          <a:spcPts val="0"/>
                        </a:spcAft>
                        <a:tabLst>
                          <a:tab pos="2743200" algn="ctr"/>
                          <a:tab pos="5486400" algn="r"/>
                        </a:tabLst>
                      </a:pPr>
                      <a:r>
                        <a:rPr lang="en-US" sz="2400" dirty="0" err="1">
                          <a:solidFill>
                            <a:schemeClr val="accent2"/>
                          </a:solidFill>
                          <a:effectLst/>
                          <a:latin typeface="Times New Roman" panose="02020603050405020304" pitchFamily="18" charset="0"/>
                          <a:cs typeface="Times New Roman" panose="02020603050405020304" pitchFamily="18" charset="0"/>
                        </a:rPr>
                        <a:t>Bảo</a:t>
                      </a:r>
                      <a:r>
                        <a:rPr lang="en-US" sz="2400" dirty="0">
                          <a:solidFill>
                            <a:schemeClr val="accent2"/>
                          </a:solidFill>
                          <a:effectLst/>
                          <a:latin typeface="Times New Roman" panose="02020603050405020304" pitchFamily="18" charset="0"/>
                          <a:cs typeface="Times New Roman" panose="02020603050405020304" pitchFamily="18" charset="0"/>
                        </a:rPr>
                        <a:t> </a:t>
                      </a:r>
                      <a:r>
                        <a:rPr lang="en-US" sz="2400" dirty="0" err="1">
                          <a:solidFill>
                            <a:schemeClr val="accent2"/>
                          </a:solidFill>
                          <a:effectLst/>
                          <a:latin typeface="Times New Roman" panose="02020603050405020304" pitchFamily="18" charset="0"/>
                          <a:cs typeface="Times New Roman" panose="02020603050405020304" pitchFamily="18" charset="0"/>
                        </a:rPr>
                        <a:t>vệ</a:t>
                      </a:r>
                      <a:r>
                        <a:rPr lang="en-US" sz="2400" dirty="0">
                          <a:solidFill>
                            <a:schemeClr val="accent2"/>
                          </a:solidFill>
                          <a:effectLst/>
                          <a:latin typeface="Times New Roman" panose="02020603050405020304" pitchFamily="18" charset="0"/>
                          <a:cs typeface="Times New Roman" panose="02020603050405020304" pitchFamily="18" charset="0"/>
                        </a:rPr>
                        <a:t> </a:t>
                      </a:r>
                      <a:r>
                        <a:rPr lang="en-US" sz="2400" dirty="0" err="1">
                          <a:solidFill>
                            <a:schemeClr val="accent2"/>
                          </a:solidFill>
                          <a:effectLst/>
                          <a:latin typeface="Times New Roman" panose="02020603050405020304" pitchFamily="18" charset="0"/>
                          <a:cs typeface="Times New Roman" panose="02020603050405020304" pitchFamily="18" charset="0"/>
                        </a:rPr>
                        <a:t>nguồn</a:t>
                      </a:r>
                      <a:r>
                        <a:rPr lang="en-US" sz="2400" dirty="0">
                          <a:solidFill>
                            <a:schemeClr val="accent2"/>
                          </a:solidFill>
                          <a:effectLst/>
                          <a:latin typeface="Times New Roman" panose="02020603050405020304" pitchFamily="18" charset="0"/>
                          <a:cs typeface="Times New Roman" panose="02020603050405020304" pitchFamily="18" charset="0"/>
                        </a:rPr>
                        <a:t> </a:t>
                      </a:r>
                      <a:r>
                        <a:rPr lang="en-US" sz="2400" dirty="0" err="1">
                          <a:solidFill>
                            <a:schemeClr val="accent2"/>
                          </a:solidFill>
                          <a:effectLst/>
                          <a:latin typeface="Times New Roman" panose="02020603050405020304" pitchFamily="18" charset="0"/>
                          <a:cs typeface="Times New Roman" panose="02020603050405020304" pitchFamily="18" charset="0"/>
                        </a:rPr>
                        <a:t>nước</a:t>
                      </a:r>
                      <a:r>
                        <a:rPr lang="en-US" sz="2400" dirty="0">
                          <a:solidFill>
                            <a:schemeClr val="accent2"/>
                          </a:solidFill>
                          <a:effectLst/>
                          <a:latin typeface="Times New Roman" panose="02020603050405020304" pitchFamily="18" charset="0"/>
                          <a:cs typeface="Times New Roman" panose="02020603050405020304" pitchFamily="18" charset="0"/>
                        </a:rPr>
                        <a:t>, </a:t>
                      </a:r>
                      <a:r>
                        <a:rPr lang="en-US" sz="2400" dirty="0" err="1">
                          <a:solidFill>
                            <a:schemeClr val="accent2"/>
                          </a:solidFill>
                          <a:effectLst/>
                          <a:latin typeface="Times New Roman" panose="02020603050405020304" pitchFamily="18" charset="0"/>
                          <a:cs typeface="Times New Roman" panose="02020603050405020304" pitchFamily="18" charset="0"/>
                        </a:rPr>
                        <a:t>chống</a:t>
                      </a:r>
                      <a:r>
                        <a:rPr lang="en-US" sz="2400" dirty="0">
                          <a:solidFill>
                            <a:schemeClr val="accent2"/>
                          </a:solidFill>
                          <a:effectLst/>
                          <a:latin typeface="Times New Roman" panose="02020603050405020304" pitchFamily="18" charset="0"/>
                          <a:cs typeface="Times New Roman" panose="02020603050405020304" pitchFamily="18" charset="0"/>
                        </a:rPr>
                        <a:t> </a:t>
                      </a:r>
                      <a:r>
                        <a:rPr lang="en-US" sz="2400" dirty="0" err="1">
                          <a:solidFill>
                            <a:schemeClr val="accent2"/>
                          </a:solidFill>
                          <a:effectLst/>
                          <a:latin typeface="Times New Roman" panose="02020603050405020304" pitchFamily="18" charset="0"/>
                          <a:cs typeface="Times New Roman" panose="02020603050405020304" pitchFamily="18" charset="0"/>
                        </a:rPr>
                        <a:t>xói</a:t>
                      </a:r>
                      <a:r>
                        <a:rPr lang="en-US" sz="2400" dirty="0">
                          <a:solidFill>
                            <a:schemeClr val="accent2"/>
                          </a:solidFill>
                          <a:effectLst/>
                          <a:latin typeface="Times New Roman" panose="02020603050405020304" pitchFamily="18" charset="0"/>
                          <a:cs typeface="Times New Roman" panose="02020603050405020304" pitchFamily="18" charset="0"/>
                        </a:rPr>
                        <a:t> </a:t>
                      </a:r>
                      <a:r>
                        <a:rPr lang="en-US" sz="2400" dirty="0" err="1">
                          <a:solidFill>
                            <a:schemeClr val="accent2"/>
                          </a:solidFill>
                          <a:effectLst/>
                          <a:latin typeface="Times New Roman" panose="02020603050405020304" pitchFamily="18" charset="0"/>
                          <a:cs typeface="Times New Roman" panose="02020603050405020304" pitchFamily="18" charset="0"/>
                        </a:rPr>
                        <a:t>mòn</a:t>
                      </a:r>
                      <a:endParaRPr lang="vi-VN" sz="2800" dirty="0">
                        <a:solidFill>
                          <a:schemeClr val="accent2"/>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tabLst>
                          <a:tab pos="2743200" algn="ctr"/>
                          <a:tab pos="5486400" algn="r"/>
                        </a:tabLst>
                      </a:pPr>
                      <a:r>
                        <a:rPr lang="en-US" sz="24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8033">
                <a:tc>
                  <a:txBody>
                    <a:bodyPr/>
                    <a:lstStyle/>
                    <a:p>
                      <a:pPr algn="ctr">
                        <a:lnSpc>
                          <a:spcPct val="12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2</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20000"/>
                        </a:lnSpc>
                        <a:spcAft>
                          <a:spcPts val="0"/>
                        </a:spcAft>
                        <a:tabLst>
                          <a:tab pos="2743200" algn="ctr"/>
                          <a:tab pos="5486400" algn="r"/>
                        </a:tabLst>
                      </a:pPr>
                      <a:r>
                        <a:rPr lang="en-US" sz="2400" dirty="0" err="1">
                          <a:solidFill>
                            <a:srgbClr val="0070C0"/>
                          </a:solidFill>
                          <a:effectLst/>
                          <a:latin typeface="Times New Roman" panose="02020603050405020304" pitchFamily="18" charset="0"/>
                          <a:cs typeface="Times New Roman" panose="02020603050405020304" pitchFamily="18" charset="0"/>
                        </a:rPr>
                        <a:t>Chắn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gió</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chắn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cát</a:t>
                      </a:r>
                      <a:r>
                        <a:rPr lang="en-US" sz="2400" dirty="0">
                          <a:solidFill>
                            <a:srgbClr val="0070C0"/>
                          </a:solidFill>
                          <a:effectLst/>
                          <a:latin typeface="Times New Roman" panose="02020603050405020304" pitchFamily="18" charset="0"/>
                          <a:cs typeface="Times New Roman" panose="02020603050405020304" pitchFamily="18" charset="0"/>
                        </a:rPr>
                        <a:t> bay, </a:t>
                      </a:r>
                      <a:r>
                        <a:rPr lang="en-US" sz="2400" dirty="0" err="1">
                          <a:solidFill>
                            <a:srgbClr val="0070C0"/>
                          </a:solidFill>
                          <a:effectLst/>
                          <a:latin typeface="Times New Roman" panose="02020603050405020304" pitchFamily="18" charset="0"/>
                          <a:cs typeface="Times New Roman" panose="02020603050405020304" pitchFamily="18" charset="0"/>
                        </a:rPr>
                        <a:t>chắn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sóng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bảo</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vệ</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đê</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biển</a:t>
                      </a:r>
                      <a:endParaRPr lang="vi-VN"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tabLst>
                          <a:tab pos="2743200" algn="ctr"/>
                          <a:tab pos="5486400" algn="r"/>
                        </a:tabLst>
                      </a:pPr>
                      <a:r>
                        <a:rPr lang="en-US" sz="24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9508">
                <a:tc>
                  <a:txBody>
                    <a:bodyPr/>
                    <a:lstStyle/>
                    <a:p>
                      <a:pPr algn="ctr">
                        <a:lnSpc>
                          <a:spcPct val="12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3</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20000"/>
                        </a:lnSpc>
                        <a:spcAft>
                          <a:spcPts val="0"/>
                        </a:spcAft>
                        <a:tabLst>
                          <a:tab pos="2743200" algn="ctr"/>
                          <a:tab pos="5486400" algn="r"/>
                        </a:tabLst>
                      </a:pPr>
                      <a:r>
                        <a:rPr lang="en-US" sz="2400" dirty="0" err="1">
                          <a:solidFill>
                            <a:schemeClr val="accent6"/>
                          </a:solidFill>
                          <a:effectLst/>
                          <a:latin typeface="Times New Roman" panose="02020603050405020304" pitchFamily="18" charset="0"/>
                          <a:cs typeface="Times New Roman" panose="02020603050405020304" pitchFamily="18" charset="0"/>
                        </a:rPr>
                        <a:t>Điều</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hòa</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khí</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hậu</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bảo</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vệ</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và</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điều</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hòa</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nôi</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trường</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sinh</a:t>
                      </a:r>
                      <a:r>
                        <a:rPr lang="en-US" sz="2400" dirty="0">
                          <a:solidFill>
                            <a:schemeClr val="accent6"/>
                          </a:solidFill>
                          <a:effectLst/>
                          <a:latin typeface="Times New Roman" panose="02020603050405020304" pitchFamily="18" charset="0"/>
                          <a:cs typeface="Times New Roman" panose="02020603050405020304" pitchFamily="18" charset="0"/>
                        </a:rPr>
                        <a:t> </a:t>
                      </a:r>
                      <a:r>
                        <a:rPr lang="en-US" sz="2400" dirty="0" err="1">
                          <a:solidFill>
                            <a:schemeClr val="accent6"/>
                          </a:solidFill>
                          <a:effectLst/>
                          <a:latin typeface="Times New Roman" panose="02020603050405020304" pitchFamily="18" charset="0"/>
                          <a:cs typeface="Times New Roman" panose="02020603050405020304" pitchFamily="18" charset="0"/>
                        </a:rPr>
                        <a:t>thái</a:t>
                      </a:r>
                      <a:endParaRPr lang="vi-VN" sz="2800" dirty="0">
                        <a:solidFill>
                          <a:schemeClr val="accent6"/>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tabLst>
                          <a:tab pos="2743200" algn="ctr"/>
                          <a:tab pos="5486400" algn="r"/>
                        </a:tabLst>
                      </a:pPr>
                      <a:r>
                        <a:rPr lang="en-US" sz="24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65334">
                <a:tc>
                  <a:txBody>
                    <a:bodyPr/>
                    <a:lstStyle/>
                    <a:p>
                      <a:pPr algn="ctr">
                        <a:lnSpc>
                          <a:spcPct val="12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4</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20000"/>
                        </a:lnSpc>
                        <a:spcAft>
                          <a:spcPts val="0"/>
                        </a:spcAft>
                        <a:tabLst>
                          <a:tab pos="2743200" algn="ctr"/>
                          <a:tab pos="5486400" algn="r"/>
                        </a:tabLst>
                      </a:pPr>
                      <a:r>
                        <a:rPr lang="en-US" sz="2400" dirty="0" err="1">
                          <a:solidFill>
                            <a:srgbClr val="FF0000"/>
                          </a:solidFill>
                          <a:effectLst/>
                          <a:latin typeface="Times New Roman" panose="02020603050405020304" pitchFamily="18" charset="0"/>
                          <a:cs typeface="Times New Roman" panose="02020603050405020304" pitchFamily="18" charset="0"/>
                        </a:rPr>
                        <a:t>Một</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số</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rừng</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được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sử</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dụng</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chủ</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yếu</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để</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sản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xuất</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khai</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thác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gỗ</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và</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một</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số</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loại</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lâm</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sản</a:t>
                      </a:r>
                      <a:endParaRPr lang="vi-VN"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tabLst>
                          <a:tab pos="2743200" algn="ctr"/>
                          <a:tab pos="5486400" algn="r"/>
                        </a:tabLst>
                      </a:pPr>
                      <a:r>
                        <a:rPr lang="en-US" sz="24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31363">
                <a:tc>
                  <a:txBody>
                    <a:bodyPr/>
                    <a:lstStyle/>
                    <a:p>
                      <a:pPr algn="ctr">
                        <a:lnSpc>
                          <a:spcPct val="120000"/>
                        </a:lnSpc>
                        <a:spcAft>
                          <a:spcPts val="0"/>
                        </a:spcAft>
                        <a:tabLst>
                          <a:tab pos="2743200" algn="ctr"/>
                          <a:tab pos="5486400" algn="r"/>
                        </a:tabLst>
                      </a:pPr>
                      <a:r>
                        <a:rPr lang="en-US" sz="2400" baseline="0" dirty="0">
                          <a:effectLst/>
                          <a:latin typeface="Times New Roman" panose="02020603050405020304" pitchFamily="18" charset="0"/>
                          <a:ea typeface="+mn-ea"/>
                          <a:cs typeface="Times New Roman" panose="02020603050405020304" pitchFamily="18" charset="0"/>
                        </a:rPr>
                        <a:t>5</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20000"/>
                        </a:lnSpc>
                        <a:spcAft>
                          <a:spcPts val="0"/>
                        </a:spcAft>
                        <a:tabLst>
                          <a:tab pos="2743200" algn="ctr"/>
                          <a:tab pos="5486400" algn="r"/>
                        </a:tabLst>
                      </a:pPr>
                      <a:r>
                        <a:rPr lang="en-US" sz="2400" dirty="0" err="1">
                          <a:solidFill>
                            <a:srgbClr val="C00000"/>
                          </a:solidFill>
                          <a:effectLst/>
                          <a:latin typeface="Times New Roman" panose="02020603050405020304" pitchFamily="18" charset="0"/>
                          <a:cs typeface="Times New Roman" panose="02020603050405020304" pitchFamily="18" charset="0"/>
                        </a:rPr>
                        <a:t>Rừng</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là</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nơi</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bảo</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vệ</a:t>
                      </a:r>
                      <a:r>
                        <a:rPr lang="en-US" sz="2400" dirty="0">
                          <a:solidFill>
                            <a:srgbClr val="C00000"/>
                          </a:solidFill>
                          <a:effectLst/>
                          <a:latin typeface="Times New Roman" panose="02020603050405020304" pitchFamily="18" charset="0"/>
                          <a:cs typeface="Times New Roman" panose="02020603050405020304" pitchFamily="18" charset="0"/>
                        </a:rPr>
                        <a:t> di </a:t>
                      </a:r>
                      <a:r>
                        <a:rPr lang="en-US" sz="2400" dirty="0" err="1">
                          <a:solidFill>
                            <a:srgbClr val="C00000"/>
                          </a:solidFill>
                          <a:effectLst/>
                          <a:latin typeface="Times New Roman" panose="02020603050405020304" pitchFamily="18" charset="0"/>
                          <a:cs typeface="Times New Roman" panose="02020603050405020304" pitchFamily="18" charset="0"/>
                        </a:rPr>
                        <a:t>tích</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lịch</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sử</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danh</a:t>
                      </a:r>
                      <a:r>
                        <a:rPr lang="en-US" sz="2400" dirty="0">
                          <a:solidFill>
                            <a:srgbClr val="C00000"/>
                          </a:solidFill>
                          <a:effectLst/>
                          <a:latin typeface="Times New Roman" panose="02020603050405020304" pitchFamily="18" charset="0"/>
                          <a:cs typeface="Times New Roman" panose="02020603050405020304" pitchFamily="18" charset="0"/>
                        </a:rPr>
                        <a:t> lam </a:t>
                      </a:r>
                      <a:r>
                        <a:rPr lang="en-US" sz="2400" dirty="0" err="1">
                          <a:solidFill>
                            <a:srgbClr val="C00000"/>
                          </a:solidFill>
                          <a:effectLst/>
                          <a:latin typeface="Times New Roman" panose="02020603050405020304" pitchFamily="18" charset="0"/>
                          <a:cs typeface="Times New Roman" panose="02020603050405020304" pitchFamily="18" charset="0"/>
                        </a:rPr>
                        <a:t>thắng</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cảnh</a:t>
                      </a:r>
                      <a:endParaRPr lang="vi-VN" sz="28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tabLst>
                          <a:tab pos="2743200" algn="ctr"/>
                          <a:tab pos="5486400" algn="r"/>
                        </a:tabLst>
                      </a:pPr>
                      <a:r>
                        <a:rPr lang="en-US" sz="24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14573">
                <a:tc>
                  <a:txBody>
                    <a:bodyPr/>
                    <a:lstStyle/>
                    <a:p>
                      <a:pPr algn="ctr">
                        <a:lnSpc>
                          <a:spcPct val="12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6</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20000"/>
                        </a:lnSpc>
                        <a:spcAft>
                          <a:spcPts val="0"/>
                        </a:spcAft>
                        <a:tabLst>
                          <a:tab pos="2743200" algn="ctr"/>
                          <a:tab pos="5486400" algn="r"/>
                        </a:tabLst>
                      </a:pPr>
                      <a:r>
                        <a:rPr lang="en-US" sz="2400" dirty="0" err="1">
                          <a:solidFill>
                            <a:srgbClr val="0070C0"/>
                          </a:solidFill>
                          <a:effectLst/>
                          <a:latin typeface="Times New Roman" panose="02020603050405020304" pitchFamily="18" charset="0"/>
                          <a:cs typeface="Times New Roman" panose="02020603050405020304" pitchFamily="18" charset="0"/>
                        </a:rPr>
                        <a:t>Rừng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cung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cấp</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nơi</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vui</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chơi</a:t>
                      </a:r>
                      <a:r>
                        <a:rPr lang="en-US" sz="2400" dirty="0">
                          <a:solidFill>
                            <a:srgbClr val="0070C0"/>
                          </a:solidFill>
                          <a:effectLst/>
                          <a:latin typeface="Times New Roman" panose="02020603050405020304" pitchFamily="18" charset="0"/>
                          <a:cs typeface="Times New Roman" panose="02020603050405020304" pitchFamily="18" charset="0"/>
                        </a:rPr>
                        <a:t>, an </a:t>
                      </a:r>
                      <a:r>
                        <a:rPr lang="en-US" sz="2400" dirty="0" err="1">
                          <a:solidFill>
                            <a:srgbClr val="0070C0"/>
                          </a:solidFill>
                          <a:effectLst/>
                          <a:latin typeface="Times New Roman" panose="02020603050405020304" pitchFamily="18" charset="0"/>
                          <a:cs typeface="Times New Roman" panose="02020603050405020304" pitchFamily="18" charset="0"/>
                        </a:rPr>
                        <a:t>dưỡng</a:t>
                      </a:r>
                      <a:r>
                        <a:rPr lang="en-US" sz="2400" dirty="0">
                          <a:solidFill>
                            <a:srgbClr val="0070C0"/>
                          </a:solidFill>
                          <a:effectLst/>
                          <a:latin typeface="Times New Roman" panose="02020603050405020304" pitchFamily="18" charset="0"/>
                          <a:cs typeface="Times New Roman" panose="02020603050405020304" pitchFamily="18" charset="0"/>
                        </a:rPr>
                        <a:t> </a:t>
                      </a:r>
                      <a:endParaRPr lang="vi-VN"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tabLst>
                          <a:tab pos="2743200" algn="ctr"/>
                          <a:tab pos="5486400" algn="r"/>
                        </a:tabLst>
                      </a:pPr>
                      <a:r>
                        <a:rPr lang="en-US" sz="24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56913">
                <a:tc>
                  <a:txBody>
                    <a:bodyPr/>
                    <a:lstStyle/>
                    <a:p>
                      <a:pPr algn="ctr">
                        <a:lnSpc>
                          <a:spcPct val="12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7</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20000"/>
                        </a:lnSpc>
                        <a:spcAft>
                          <a:spcPts val="0"/>
                        </a:spcAft>
                        <a:tabLst>
                          <a:tab pos="2743200" algn="ctr"/>
                          <a:tab pos="5486400" algn="r"/>
                        </a:tabLst>
                      </a:pPr>
                      <a:r>
                        <a:rPr lang="en-US" sz="2400" dirty="0" err="1">
                          <a:solidFill>
                            <a:schemeClr val="accent6">
                              <a:lumMod val="75000"/>
                            </a:schemeClr>
                          </a:solidFill>
                          <a:effectLst/>
                          <a:latin typeface="Times New Roman" panose="02020603050405020304" pitchFamily="18" charset="0"/>
                          <a:cs typeface="Times New Roman" panose="02020603050405020304" pitchFamily="18" charset="0"/>
                        </a:rPr>
                        <a:t>Rừng</a:t>
                      </a:r>
                      <a:r>
                        <a:rPr lang="en-US" sz="2400"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effectLst/>
                          <a:latin typeface="Times New Roman" panose="02020603050405020304" pitchFamily="18" charset="0"/>
                          <a:cs typeface="Times New Roman" panose="02020603050405020304" pitchFamily="18" charset="0"/>
                        </a:rPr>
                        <a:t>là</a:t>
                      </a:r>
                      <a:r>
                        <a:rPr lang="en-US" sz="2400"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effectLst/>
                          <a:latin typeface="Times New Roman" panose="02020603050405020304" pitchFamily="18" charset="0"/>
                          <a:cs typeface="Times New Roman" panose="02020603050405020304" pitchFamily="18" charset="0"/>
                        </a:rPr>
                        <a:t>nơi</a:t>
                      </a:r>
                      <a:r>
                        <a:rPr lang="en-US" sz="2400"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effectLst/>
                          <a:latin typeface="Times New Roman" panose="02020603050405020304" pitchFamily="18" charset="0"/>
                          <a:cs typeface="Times New Roman" panose="02020603050405020304" pitchFamily="18" charset="0"/>
                        </a:rPr>
                        <a:t>bảo</a:t>
                      </a:r>
                      <a:r>
                        <a:rPr lang="en-US" sz="2400"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effectLst/>
                          <a:latin typeface="Times New Roman" panose="02020603050405020304" pitchFamily="18" charset="0"/>
                          <a:cs typeface="Times New Roman" panose="02020603050405020304" pitchFamily="18" charset="0"/>
                        </a:rPr>
                        <a:t>tồn</a:t>
                      </a:r>
                      <a:r>
                        <a:rPr lang="en-US" sz="2400"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effectLst/>
                          <a:latin typeface="Times New Roman" panose="02020603050405020304" pitchFamily="18" charset="0"/>
                          <a:cs typeface="Times New Roman" panose="02020603050405020304" pitchFamily="18" charset="0"/>
                        </a:rPr>
                        <a:t>thiên</a:t>
                      </a:r>
                      <a:r>
                        <a:rPr lang="en-US" sz="2400"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effectLst/>
                          <a:latin typeface="Times New Roman" panose="02020603050405020304" pitchFamily="18" charset="0"/>
                          <a:cs typeface="Times New Roman" panose="02020603050405020304" pitchFamily="18" charset="0"/>
                        </a:rPr>
                        <a:t>nhiên</a:t>
                      </a:r>
                      <a:r>
                        <a:rPr lang="en-US" sz="2400"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effectLst/>
                          <a:latin typeface="Times New Roman" panose="02020603050405020304" pitchFamily="18" charset="0"/>
                          <a:cs typeface="Times New Roman" panose="02020603050405020304" pitchFamily="18" charset="0"/>
                        </a:rPr>
                        <a:t>nguồn</a:t>
                      </a:r>
                      <a:r>
                        <a:rPr lang="en-US" sz="2400" dirty="0">
                          <a:solidFill>
                            <a:schemeClr val="accent6">
                              <a:lumMod val="75000"/>
                            </a:schemeClr>
                          </a:solidFill>
                          <a:effectLst/>
                          <a:latin typeface="Times New Roman" panose="02020603050405020304" pitchFamily="18" charset="0"/>
                          <a:cs typeface="Times New Roman" panose="02020603050405020304" pitchFamily="18" charset="0"/>
                        </a:rPr>
                        <a:t> gene </a:t>
                      </a:r>
                      <a:r>
                        <a:rPr lang="en-US" sz="2400" dirty="0" err="1">
                          <a:solidFill>
                            <a:schemeClr val="accent6">
                              <a:lumMod val="75000"/>
                            </a:schemeClr>
                          </a:solidFill>
                          <a:effectLst/>
                          <a:latin typeface="Times New Roman" panose="02020603050405020304" pitchFamily="18" charset="0"/>
                          <a:cs typeface="Times New Roman" panose="02020603050405020304" pitchFamily="18" charset="0"/>
                        </a:rPr>
                        <a:t>sinh</a:t>
                      </a:r>
                      <a:r>
                        <a:rPr lang="en-US" sz="2400"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effectLst/>
                          <a:latin typeface="Times New Roman" panose="02020603050405020304" pitchFamily="18" charset="0"/>
                          <a:cs typeface="Times New Roman" panose="02020603050405020304" pitchFamily="18" charset="0"/>
                        </a:rPr>
                        <a:t>vật</a:t>
                      </a:r>
                      <a:endParaRPr lang="vi-VN" sz="2800" dirty="0">
                        <a:solidFill>
                          <a:schemeClr val="accent6">
                            <a:lumMod val="75000"/>
                          </a:schemeClr>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tabLst>
                          <a:tab pos="2743200" algn="ctr"/>
                          <a:tab pos="5486400" algn="r"/>
                        </a:tabLst>
                      </a:pPr>
                      <a:r>
                        <a:rPr lang="en-US" sz="24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62483">
                <a:tc>
                  <a:txBody>
                    <a:bodyPr/>
                    <a:lstStyle/>
                    <a:p>
                      <a:pPr algn="ctr">
                        <a:lnSpc>
                          <a:spcPct val="12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8</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20000"/>
                        </a:lnSpc>
                        <a:spcAft>
                          <a:spcPts val="0"/>
                        </a:spcAft>
                        <a:tabLst>
                          <a:tab pos="2743200" algn="ctr"/>
                          <a:tab pos="5486400" algn="r"/>
                        </a:tabLst>
                      </a:pPr>
                      <a:r>
                        <a:rPr lang="en-US" sz="2400" dirty="0" err="1">
                          <a:solidFill>
                            <a:srgbClr val="FF0000"/>
                          </a:solidFill>
                          <a:effectLst/>
                          <a:latin typeface="Times New Roman" panose="02020603050405020304" pitchFamily="18" charset="0"/>
                          <a:cs typeface="Times New Roman" panose="02020603050405020304" pitchFamily="18" charset="0"/>
                        </a:rPr>
                        <a:t>Rừng</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là</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nơi</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có</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thể</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phục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vụ</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nghiên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cứu</a:t>
                      </a:r>
                      <a:endParaRPr lang="vi-VN"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tabLst>
                          <a:tab pos="2743200" algn="ctr"/>
                          <a:tab pos="5486400" algn="r"/>
                        </a:tabLst>
                      </a:pPr>
                      <a:r>
                        <a:rPr lang="en-US" sz="24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56913">
                <a:tc>
                  <a:txBody>
                    <a:bodyPr/>
                    <a:lstStyle/>
                    <a:p>
                      <a:pPr algn="ctr">
                        <a:lnSpc>
                          <a:spcPct val="12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9</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20000"/>
                        </a:lnSpc>
                        <a:spcAft>
                          <a:spcPts val="0"/>
                        </a:spcAft>
                        <a:tabLst>
                          <a:tab pos="2743200" algn="ctr"/>
                          <a:tab pos="5486400" algn="r"/>
                        </a:tabLst>
                      </a:pPr>
                      <a:r>
                        <a:rPr lang="en-US" sz="2400" dirty="0" err="1">
                          <a:solidFill>
                            <a:srgbClr val="C00000"/>
                          </a:solidFill>
                          <a:effectLst/>
                          <a:latin typeface="Times New Roman" panose="02020603050405020304" pitchFamily="18" charset="0"/>
                          <a:cs typeface="Times New Roman" panose="02020603050405020304" pitchFamily="18" charset="0"/>
                        </a:rPr>
                        <a:t>Rừng</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là</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nơi</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cư</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trú</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của</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nhiều</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loại</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thực</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vật</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động</a:t>
                      </a:r>
                      <a:r>
                        <a:rPr lang="en-US" sz="2400" dirty="0">
                          <a:solidFill>
                            <a:srgbClr val="C00000"/>
                          </a:solidFill>
                          <a:effectLst/>
                          <a:latin typeface="Times New Roman" panose="02020603050405020304" pitchFamily="18" charset="0"/>
                          <a:cs typeface="Times New Roman" panose="02020603050405020304" pitchFamily="18" charset="0"/>
                        </a:rPr>
                        <a:t> </a:t>
                      </a:r>
                      <a:r>
                        <a:rPr lang="en-US" sz="2400" dirty="0" err="1">
                          <a:solidFill>
                            <a:srgbClr val="C00000"/>
                          </a:solidFill>
                          <a:effectLst/>
                          <a:latin typeface="Times New Roman" panose="02020603050405020304" pitchFamily="18" charset="0"/>
                          <a:cs typeface="Times New Roman" panose="02020603050405020304" pitchFamily="18" charset="0"/>
                        </a:rPr>
                        <a:t>vật</a:t>
                      </a:r>
                      <a:endParaRPr lang="vi-VN" sz="28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556913">
                <a:tc>
                  <a:txBody>
                    <a:bodyPr/>
                    <a:lstStyle/>
                    <a:p>
                      <a:pPr algn="ctr">
                        <a:lnSpc>
                          <a:spcPct val="12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10</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20000"/>
                        </a:lnSpc>
                        <a:spcAft>
                          <a:spcPts val="0"/>
                        </a:spcAft>
                        <a:tabLst>
                          <a:tab pos="2743200" algn="ctr"/>
                          <a:tab pos="5486400" algn="r"/>
                        </a:tabLst>
                      </a:pPr>
                      <a:r>
                        <a:rPr lang="en-US" sz="2400" dirty="0" err="1">
                          <a:solidFill>
                            <a:srgbClr val="0070C0"/>
                          </a:solidFill>
                          <a:effectLst/>
                          <a:latin typeface="Times New Roman" panose="02020603050405020304" pitchFamily="18" charset="0"/>
                          <a:cs typeface="Times New Roman" panose="02020603050405020304" pitchFamily="18" charset="0"/>
                        </a:rPr>
                        <a:t>Rừng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là</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nơi</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cung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cấp</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lương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thực</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cho</a:t>
                      </a:r>
                      <a:r>
                        <a:rPr lang="en-US" sz="2400" dirty="0">
                          <a:solidFill>
                            <a:srgbClr val="0070C0"/>
                          </a:solidFill>
                          <a:effectLst/>
                          <a:latin typeface="Times New Roman" panose="02020603050405020304" pitchFamily="18" charset="0"/>
                          <a:cs typeface="Times New Roman" panose="02020603050405020304" pitchFamily="18" charset="0"/>
                        </a:rPr>
                        <a:t> con </a:t>
                      </a:r>
                      <a:r>
                        <a:rPr lang="en-US" sz="2400" dirty="0" err="1">
                          <a:solidFill>
                            <a:srgbClr val="0070C0"/>
                          </a:solidFill>
                          <a:effectLst/>
                          <a:latin typeface="Times New Roman" panose="02020603050405020304" pitchFamily="18" charset="0"/>
                          <a:cs typeface="Times New Roman" panose="02020603050405020304" pitchFamily="18" charset="0"/>
                        </a:rPr>
                        <a:t>người</a:t>
                      </a:r>
                      <a:endParaRPr lang="vi-VN"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Times New Roman"/>
                        <a:cs typeface="Times New Roman" panose="02020603050405020304" pitchFamily="18" charset="0"/>
                      </a:endParaRPr>
                    </a:p>
                  </a:txBody>
                  <a:tcPr marL="67219" marR="672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Hình chữ nhật 4"/>
          <p:cNvSpPr/>
          <p:nvPr/>
        </p:nvSpPr>
        <p:spPr>
          <a:xfrm>
            <a:off x="0" y="-51375"/>
            <a:ext cx="9144000" cy="584775"/>
          </a:xfrm>
          <a:prstGeom prst="rect">
            <a:avLst/>
          </a:prstGeom>
        </p:spPr>
        <p:txBody>
          <a:bodyPr wrap="square">
            <a:spAutoFit/>
          </a:bodyPr>
          <a:lstStyle/>
          <a:p>
            <a:r>
              <a:rPr lang="en-US" sz="3200" b="1" dirty="0" err="1">
                <a:solidFill>
                  <a:srgbClr val="FF0000"/>
                </a:solidFill>
              </a:rPr>
              <a:t>Điền</a:t>
            </a:r>
            <a:r>
              <a:rPr lang="en-US" sz="3200" b="1" dirty="0">
                <a:solidFill>
                  <a:srgbClr val="FF0000"/>
                </a:solidFill>
              </a:rPr>
              <a:t> Đ (</a:t>
            </a:r>
            <a:r>
              <a:rPr lang="en-US" sz="3200" b="1" dirty="0" err="1">
                <a:solidFill>
                  <a:srgbClr val="FF0000"/>
                </a:solidFill>
              </a:rPr>
              <a:t>Đúng</a:t>
            </a:r>
            <a:r>
              <a:rPr lang="en-US" sz="3200" b="1" dirty="0">
                <a:solidFill>
                  <a:srgbClr val="FF0000"/>
                </a:solidFill>
              </a:rPr>
              <a:t>) </a:t>
            </a:r>
            <a:r>
              <a:rPr lang="en-US" sz="3200" b="1" dirty="0" err="1">
                <a:solidFill>
                  <a:srgbClr val="FF0000"/>
                </a:solidFill>
              </a:rPr>
              <a:t>hoặc</a:t>
            </a:r>
            <a:r>
              <a:rPr lang="en-US" sz="3200" b="1" dirty="0">
                <a:solidFill>
                  <a:srgbClr val="FF0000"/>
                </a:solidFill>
              </a:rPr>
              <a:t> S (Sai) </a:t>
            </a:r>
            <a:r>
              <a:rPr lang="en-US" sz="3200" b="1" dirty="0" err="1">
                <a:solidFill>
                  <a:srgbClr val="FF0000"/>
                </a:solidFill>
              </a:rPr>
              <a:t>cho</a:t>
            </a:r>
            <a:r>
              <a:rPr lang="en-US" sz="3200" b="1" dirty="0">
                <a:solidFill>
                  <a:srgbClr val="FF0000"/>
                </a:solidFill>
              </a:rPr>
              <a:t> </a:t>
            </a:r>
            <a:r>
              <a:rPr lang="en-US" sz="3200" b="1" dirty="0" err="1">
                <a:solidFill>
                  <a:srgbClr val="FF0000"/>
                </a:solidFill>
              </a:rPr>
              <a:t>phù</a:t>
            </a:r>
            <a:r>
              <a:rPr lang="en-US" sz="3200" b="1" dirty="0">
                <a:solidFill>
                  <a:srgbClr val="FF0000"/>
                </a:solidFill>
              </a:rPr>
              <a:t> </a:t>
            </a:r>
            <a:r>
              <a:rPr lang="en-US" sz="3200" b="1" dirty="0" err="1">
                <a:solidFill>
                  <a:srgbClr val="FF0000"/>
                </a:solidFill>
              </a:rPr>
              <a:t>hợp</a:t>
            </a:r>
            <a:r>
              <a:rPr lang="en-US" sz="3200" b="1" dirty="0">
                <a:solidFill>
                  <a:srgbClr val="FF0000"/>
                </a:solidFill>
              </a:rPr>
              <a:t>:</a:t>
            </a:r>
            <a:endParaRPr lang="vi-VN" sz="3200" b="1" dirty="0">
              <a:solidFill>
                <a:srgbClr val="FF0000"/>
              </a:solidFill>
            </a:endParaRPr>
          </a:p>
        </p:txBody>
      </p:sp>
      <p:sp>
        <p:nvSpPr>
          <p:cNvPr id="6" name="Hộp_Văn_Bản 5"/>
          <p:cNvSpPr txBox="1"/>
          <p:nvPr/>
        </p:nvSpPr>
        <p:spPr>
          <a:xfrm>
            <a:off x="8305800" y="1290935"/>
            <a:ext cx="533400" cy="461665"/>
          </a:xfrm>
          <a:prstGeom prst="rect">
            <a:avLst/>
          </a:prstGeom>
          <a:noFill/>
        </p:spPr>
        <p:txBody>
          <a:bodyPr wrap="square" rtlCol="0">
            <a:spAutoFit/>
          </a:bodyPr>
          <a:lstStyle/>
          <a:p>
            <a:r>
              <a:rPr lang="en-US" sz="2400" b="1" dirty="0">
                <a:solidFill>
                  <a:srgbClr val="FF0000"/>
                </a:solidFill>
              </a:rPr>
              <a:t>Đ</a:t>
            </a:r>
            <a:endParaRPr lang="vi-VN" sz="2400" b="1" dirty="0">
              <a:solidFill>
                <a:srgbClr val="FF0000"/>
              </a:solidFill>
            </a:endParaRPr>
          </a:p>
        </p:txBody>
      </p:sp>
      <p:sp>
        <p:nvSpPr>
          <p:cNvPr id="7" name="Hộp_Văn_Bản 6"/>
          <p:cNvSpPr txBox="1"/>
          <p:nvPr/>
        </p:nvSpPr>
        <p:spPr>
          <a:xfrm>
            <a:off x="8305800" y="1824335"/>
            <a:ext cx="533400" cy="461665"/>
          </a:xfrm>
          <a:prstGeom prst="rect">
            <a:avLst/>
          </a:prstGeom>
          <a:noFill/>
        </p:spPr>
        <p:txBody>
          <a:bodyPr wrap="square" rtlCol="0">
            <a:spAutoFit/>
          </a:bodyPr>
          <a:lstStyle/>
          <a:p>
            <a:r>
              <a:rPr lang="en-US" sz="2400" b="1" dirty="0">
                <a:solidFill>
                  <a:srgbClr val="FF0000"/>
                </a:solidFill>
              </a:rPr>
              <a:t>Đ</a:t>
            </a:r>
            <a:endParaRPr lang="vi-VN" sz="2400" b="1" dirty="0">
              <a:solidFill>
                <a:srgbClr val="FF0000"/>
              </a:solidFill>
            </a:endParaRPr>
          </a:p>
        </p:txBody>
      </p:sp>
      <p:sp>
        <p:nvSpPr>
          <p:cNvPr id="8" name="Hộp_Văn_Bản 7"/>
          <p:cNvSpPr txBox="1"/>
          <p:nvPr/>
        </p:nvSpPr>
        <p:spPr>
          <a:xfrm>
            <a:off x="8257309" y="2357735"/>
            <a:ext cx="533400" cy="461665"/>
          </a:xfrm>
          <a:prstGeom prst="rect">
            <a:avLst/>
          </a:prstGeom>
          <a:noFill/>
        </p:spPr>
        <p:txBody>
          <a:bodyPr wrap="square" rtlCol="0">
            <a:spAutoFit/>
          </a:bodyPr>
          <a:lstStyle/>
          <a:p>
            <a:r>
              <a:rPr lang="en-US" sz="2400" b="1" dirty="0">
                <a:solidFill>
                  <a:srgbClr val="FF0000"/>
                </a:solidFill>
              </a:rPr>
              <a:t>Đ</a:t>
            </a:r>
            <a:endParaRPr lang="vi-VN" sz="2400" b="1" dirty="0">
              <a:solidFill>
                <a:srgbClr val="FF0000"/>
              </a:solidFill>
            </a:endParaRPr>
          </a:p>
        </p:txBody>
      </p:sp>
      <p:sp>
        <p:nvSpPr>
          <p:cNvPr id="9" name="Hộp_Văn_Bản 8"/>
          <p:cNvSpPr txBox="1"/>
          <p:nvPr/>
        </p:nvSpPr>
        <p:spPr>
          <a:xfrm>
            <a:off x="8236527" y="2895600"/>
            <a:ext cx="533400" cy="461665"/>
          </a:xfrm>
          <a:prstGeom prst="rect">
            <a:avLst/>
          </a:prstGeom>
          <a:noFill/>
        </p:spPr>
        <p:txBody>
          <a:bodyPr wrap="square" rtlCol="0">
            <a:spAutoFit/>
          </a:bodyPr>
          <a:lstStyle/>
          <a:p>
            <a:r>
              <a:rPr lang="en-US" sz="2400" b="1" dirty="0">
                <a:solidFill>
                  <a:srgbClr val="FF0000"/>
                </a:solidFill>
              </a:rPr>
              <a:t>Đ</a:t>
            </a:r>
            <a:endParaRPr lang="vi-VN" sz="2400" b="1" dirty="0">
              <a:solidFill>
                <a:srgbClr val="FF0000"/>
              </a:solidFill>
            </a:endParaRPr>
          </a:p>
        </p:txBody>
      </p:sp>
      <p:sp>
        <p:nvSpPr>
          <p:cNvPr id="10" name="Hộp_Văn_Bản 9"/>
          <p:cNvSpPr txBox="1"/>
          <p:nvPr/>
        </p:nvSpPr>
        <p:spPr>
          <a:xfrm>
            <a:off x="8257309" y="3581400"/>
            <a:ext cx="533400" cy="461665"/>
          </a:xfrm>
          <a:prstGeom prst="rect">
            <a:avLst/>
          </a:prstGeom>
          <a:noFill/>
        </p:spPr>
        <p:txBody>
          <a:bodyPr wrap="square" rtlCol="0">
            <a:spAutoFit/>
          </a:bodyPr>
          <a:lstStyle/>
          <a:p>
            <a:r>
              <a:rPr lang="en-US" sz="2400" b="1" dirty="0">
                <a:solidFill>
                  <a:srgbClr val="FF0000"/>
                </a:solidFill>
              </a:rPr>
              <a:t>Đ</a:t>
            </a:r>
            <a:endParaRPr lang="vi-VN" sz="2400" b="1" dirty="0">
              <a:solidFill>
                <a:srgbClr val="FF0000"/>
              </a:solidFill>
            </a:endParaRPr>
          </a:p>
        </p:txBody>
      </p:sp>
      <p:sp>
        <p:nvSpPr>
          <p:cNvPr id="11" name="Hộp_Văn_Bản 10"/>
          <p:cNvSpPr txBox="1"/>
          <p:nvPr/>
        </p:nvSpPr>
        <p:spPr>
          <a:xfrm>
            <a:off x="8229600" y="4186535"/>
            <a:ext cx="533400" cy="461665"/>
          </a:xfrm>
          <a:prstGeom prst="rect">
            <a:avLst/>
          </a:prstGeom>
          <a:noFill/>
        </p:spPr>
        <p:txBody>
          <a:bodyPr wrap="square" rtlCol="0">
            <a:spAutoFit/>
          </a:bodyPr>
          <a:lstStyle/>
          <a:p>
            <a:r>
              <a:rPr lang="en-US" sz="2400" b="1" dirty="0">
                <a:solidFill>
                  <a:srgbClr val="FF0000"/>
                </a:solidFill>
              </a:rPr>
              <a:t>Đ</a:t>
            </a:r>
            <a:endParaRPr lang="vi-VN" sz="2400" b="1" dirty="0">
              <a:solidFill>
                <a:srgbClr val="FF0000"/>
              </a:solidFill>
            </a:endParaRPr>
          </a:p>
        </p:txBody>
      </p:sp>
      <p:sp>
        <p:nvSpPr>
          <p:cNvPr id="12" name="Hộp_Văn_Bản 11"/>
          <p:cNvSpPr txBox="1"/>
          <p:nvPr/>
        </p:nvSpPr>
        <p:spPr>
          <a:xfrm>
            <a:off x="8229600" y="4648200"/>
            <a:ext cx="533400" cy="461665"/>
          </a:xfrm>
          <a:prstGeom prst="rect">
            <a:avLst/>
          </a:prstGeom>
          <a:noFill/>
        </p:spPr>
        <p:txBody>
          <a:bodyPr wrap="square" rtlCol="0">
            <a:spAutoFit/>
          </a:bodyPr>
          <a:lstStyle/>
          <a:p>
            <a:r>
              <a:rPr lang="en-US" sz="2400" b="1" dirty="0">
                <a:solidFill>
                  <a:srgbClr val="FF0000"/>
                </a:solidFill>
              </a:rPr>
              <a:t>Đ</a:t>
            </a:r>
            <a:endParaRPr lang="vi-VN" sz="2400" b="1" dirty="0">
              <a:solidFill>
                <a:srgbClr val="FF0000"/>
              </a:solidFill>
            </a:endParaRPr>
          </a:p>
        </p:txBody>
      </p:sp>
      <p:sp>
        <p:nvSpPr>
          <p:cNvPr id="13" name="Hộp_Văn_Bản 12"/>
          <p:cNvSpPr txBox="1"/>
          <p:nvPr/>
        </p:nvSpPr>
        <p:spPr>
          <a:xfrm>
            <a:off x="8229600" y="5253335"/>
            <a:ext cx="533400" cy="461665"/>
          </a:xfrm>
          <a:prstGeom prst="rect">
            <a:avLst/>
          </a:prstGeom>
          <a:noFill/>
        </p:spPr>
        <p:txBody>
          <a:bodyPr wrap="square" rtlCol="0">
            <a:spAutoFit/>
          </a:bodyPr>
          <a:lstStyle/>
          <a:p>
            <a:r>
              <a:rPr lang="en-US" sz="2400" b="1" dirty="0">
                <a:solidFill>
                  <a:srgbClr val="FF0000"/>
                </a:solidFill>
              </a:rPr>
              <a:t>Đ</a:t>
            </a:r>
            <a:endParaRPr lang="vi-VN" sz="2400" b="1" dirty="0">
              <a:solidFill>
                <a:srgbClr val="FF0000"/>
              </a:solidFill>
            </a:endParaRPr>
          </a:p>
        </p:txBody>
      </p:sp>
      <p:sp>
        <p:nvSpPr>
          <p:cNvPr id="14" name="Hộp_Văn_Bản 13"/>
          <p:cNvSpPr txBox="1"/>
          <p:nvPr/>
        </p:nvSpPr>
        <p:spPr>
          <a:xfrm>
            <a:off x="8260773" y="5715000"/>
            <a:ext cx="533400" cy="461665"/>
          </a:xfrm>
          <a:prstGeom prst="rect">
            <a:avLst/>
          </a:prstGeom>
          <a:noFill/>
        </p:spPr>
        <p:txBody>
          <a:bodyPr wrap="square" rtlCol="0">
            <a:spAutoFit/>
          </a:bodyPr>
          <a:lstStyle/>
          <a:p>
            <a:r>
              <a:rPr lang="en-US" sz="2400" b="1" dirty="0">
                <a:solidFill>
                  <a:srgbClr val="FF0000"/>
                </a:solidFill>
              </a:rPr>
              <a:t>Đ</a:t>
            </a:r>
            <a:endParaRPr lang="vi-VN" sz="2400" b="1" dirty="0">
              <a:solidFill>
                <a:srgbClr val="FF0000"/>
              </a:solidFill>
            </a:endParaRPr>
          </a:p>
        </p:txBody>
      </p:sp>
      <p:sp>
        <p:nvSpPr>
          <p:cNvPr id="15" name="Hộp_Văn_Bản 14"/>
          <p:cNvSpPr txBox="1"/>
          <p:nvPr/>
        </p:nvSpPr>
        <p:spPr>
          <a:xfrm>
            <a:off x="8260773" y="6317675"/>
            <a:ext cx="533400" cy="461665"/>
          </a:xfrm>
          <a:prstGeom prst="rect">
            <a:avLst/>
          </a:prstGeom>
          <a:noFill/>
        </p:spPr>
        <p:txBody>
          <a:bodyPr wrap="square" rtlCol="0">
            <a:spAutoFit/>
          </a:bodyPr>
          <a:lstStyle/>
          <a:p>
            <a:r>
              <a:rPr lang="en-US" sz="2400" b="1" dirty="0">
                <a:solidFill>
                  <a:srgbClr val="FF0000"/>
                </a:solidFill>
              </a:rPr>
              <a:t>S</a:t>
            </a:r>
            <a:endParaRPr lang="vi-VN" sz="2400" b="1" dirty="0">
              <a:solidFill>
                <a:srgbClr val="FF0000"/>
              </a:solidFill>
            </a:endParaRPr>
          </a:p>
        </p:txBody>
      </p:sp>
    </p:spTree>
    <p:extLst>
      <p:ext uri="{BB962C8B-B14F-4D97-AF65-F5344CB8AC3E}">
        <p14:creationId xmlns:p14="http://schemas.microsoft.com/office/powerpoint/2010/main" val="308745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_Văn_Bản 4"/>
          <p:cNvSpPr txBox="1"/>
          <p:nvPr/>
        </p:nvSpPr>
        <p:spPr>
          <a:xfrm>
            <a:off x="381000" y="228600"/>
            <a:ext cx="8458200" cy="954107"/>
          </a:xfrm>
          <a:prstGeom prst="rect">
            <a:avLst/>
          </a:prstGeom>
          <a:noFill/>
        </p:spPr>
        <p:txBody>
          <a:bodyPr wrap="square" rtlCol="0">
            <a:spAutoFit/>
          </a:bodyPr>
          <a:lstStyle/>
          <a:p>
            <a:r>
              <a:rPr lang="vi-VN" sz="2800" b="1" dirty="0">
                <a:solidFill>
                  <a:srgbClr val="FF0000"/>
                </a:solidFill>
                <a:latin typeface="+mj-lt"/>
              </a:rPr>
              <a:t>Quan </a:t>
            </a:r>
            <a:r>
              <a:rPr lang="vi-VN" sz="2800" b="1" dirty="0" err="1">
                <a:solidFill>
                  <a:srgbClr val="FF0000"/>
                </a:solidFill>
                <a:latin typeface="+mj-lt"/>
              </a:rPr>
              <a:t>sát</a:t>
            </a:r>
            <a:r>
              <a:rPr lang="vi-VN" sz="2800" b="1" dirty="0">
                <a:solidFill>
                  <a:srgbClr val="FF0000"/>
                </a:solidFill>
                <a:latin typeface="+mj-lt"/>
              </a:rPr>
              <a:t> </a:t>
            </a:r>
            <a:r>
              <a:rPr lang="vi-VN" sz="2800" b="1" dirty="0" err="1">
                <a:solidFill>
                  <a:srgbClr val="FF0000"/>
                </a:solidFill>
                <a:latin typeface="+mj-lt"/>
              </a:rPr>
              <a:t>hình</a:t>
            </a:r>
            <a:r>
              <a:rPr lang="vi-VN" sz="2800" b="1" dirty="0">
                <a:solidFill>
                  <a:srgbClr val="FF0000"/>
                </a:solidFill>
                <a:latin typeface="+mj-lt"/>
              </a:rPr>
              <a:t> 7.3, </a:t>
            </a:r>
            <a:r>
              <a:rPr lang="vi-VN" sz="2800" b="1" dirty="0" err="1">
                <a:solidFill>
                  <a:srgbClr val="FF0000"/>
                </a:solidFill>
                <a:latin typeface="+mj-lt"/>
              </a:rPr>
              <a:t>xác</a:t>
            </a:r>
            <a:r>
              <a:rPr lang="vi-VN" sz="2800" b="1" dirty="0">
                <a:solidFill>
                  <a:srgbClr val="FF0000"/>
                </a:solidFill>
                <a:latin typeface="+mj-lt"/>
              </a:rPr>
              <a:t> </a:t>
            </a:r>
            <a:r>
              <a:rPr lang="vi-VN" sz="2800" b="1" dirty="0" err="1">
                <a:solidFill>
                  <a:srgbClr val="FF0000"/>
                </a:solidFill>
                <a:latin typeface="+mj-lt"/>
              </a:rPr>
              <a:t>định</a:t>
            </a:r>
            <a:r>
              <a:rPr lang="vi-VN" sz="2800" b="1" dirty="0">
                <a:solidFill>
                  <a:srgbClr val="FF0000"/>
                </a:solidFill>
                <a:latin typeface="+mj-lt"/>
              </a:rPr>
              <a:t> </a:t>
            </a:r>
            <a:r>
              <a:rPr lang="vi-VN" sz="2800" b="1" dirty="0" err="1">
                <a:solidFill>
                  <a:srgbClr val="FF0000"/>
                </a:solidFill>
                <a:latin typeface="+mj-lt"/>
              </a:rPr>
              <a:t>loại</a:t>
            </a:r>
            <a:r>
              <a:rPr lang="vi-VN" sz="2800" b="1" dirty="0">
                <a:solidFill>
                  <a:srgbClr val="FF0000"/>
                </a:solidFill>
                <a:latin typeface="+mj-lt"/>
              </a:rPr>
              <a:t> </a:t>
            </a:r>
            <a:r>
              <a:rPr lang="vi-VN" sz="2800" b="1" dirty="0" err="1">
                <a:solidFill>
                  <a:srgbClr val="FF0000"/>
                </a:solidFill>
                <a:latin typeface="+mj-lt"/>
              </a:rPr>
              <a:t>rừng</a:t>
            </a:r>
            <a:r>
              <a:rPr lang="vi-VN" sz="2800" b="1" dirty="0">
                <a:solidFill>
                  <a:srgbClr val="FF0000"/>
                </a:solidFill>
                <a:latin typeface="+mj-lt"/>
              </a:rPr>
              <a:t> </a:t>
            </a:r>
            <a:r>
              <a:rPr lang="vi-VN" sz="2800" b="1" dirty="0" err="1">
                <a:solidFill>
                  <a:srgbClr val="FF0000"/>
                </a:solidFill>
                <a:latin typeface="+mj-lt"/>
              </a:rPr>
              <a:t>phù</a:t>
            </a:r>
            <a:r>
              <a:rPr lang="vi-VN" sz="2800" b="1" dirty="0">
                <a:solidFill>
                  <a:srgbClr val="FF0000"/>
                </a:solidFill>
                <a:latin typeface="+mj-lt"/>
              </a:rPr>
              <a:t> </a:t>
            </a:r>
            <a:r>
              <a:rPr lang="vi-VN" sz="2800" b="1" dirty="0" err="1">
                <a:solidFill>
                  <a:srgbClr val="FF0000"/>
                </a:solidFill>
                <a:latin typeface="+mj-lt"/>
              </a:rPr>
              <a:t>hợp</a:t>
            </a:r>
            <a:r>
              <a:rPr lang="vi-VN" sz="2800" b="1" dirty="0">
                <a:solidFill>
                  <a:srgbClr val="FF0000"/>
                </a:solidFill>
                <a:latin typeface="+mj-lt"/>
              </a:rPr>
              <a:t> </a:t>
            </a:r>
            <a:r>
              <a:rPr lang="vi-VN" sz="2800" b="1" dirty="0" err="1">
                <a:solidFill>
                  <a:srgbClr val="FF0000"/>
                </a:solidFill>
                <a:latin typeface="+mj-lt"/>
              </a:rPr>
              <a:t>với</a:t>
            </a:r>
            <a:r>
              <a:rPr lang="vi-VN" sz="2800" b="1" dirty="0">
                <a:solidFill>
                  <a:srgbClr val="FF0000"/>
                </a:solidFill>
                <a:latin typeface="+mj-lt"/>
              </a:rPr>
              <a:t> </a:t>
            </a:r>
            <a:r>
              <a:rPr lang="vi-VN" sz="2800" b="1" dirty="0" err="1">
                <a:solidFill>
                  <a:srgbClr val="FF0000"/>
                </a:solidFill>
                <a:latin typeface="+mj-lt"/>
              </a:rPr>
              <a:t>mỗi</a:t>
            </a:r>
            <a:r>
              <a:rPr lang="vi-VN" sz="2800" b="1" dirty="0">
                <a:solidFill>
                  <a:srgbClr val="FF0000"/>
                </a:solidFill>
                <a:latin typeface="+mj-lt"/>
              </a:rPr>
              <a:t> </a:t>
            </a:r>
            <a:r>
              <a:rPr lang="vi-VN" sz="2800" b="1" dirty="0" err="1">
                <a:solidFill>
                  <a:srgbClr val="FF0000"/>
                </a:solidFill>
                <a:latin typeface="+mj-lt"/>
              </a:rPr>
              <a:t>hình</a:t>
            </a:r>
            <a:r>
              <a:rPr lang="vi-VN" sz="2800" b="1" dirty="0">
                <a:solidFill>
                  <a:srgbClr val="FF0000"/>
                </a:solidFill>
                <a:latin typeface="+mj-lt"/>
              </a:rPr>
              <a:t> </a:t>
            </a:r>
            <a:r>
              <a:rPr lang="vi-VN" sz="2800" b="1" dirty="0" err="1">
                <a:solidFill>
                  <a:srgbClr val="FF0000"/>
                </a:solidFill>
                <a:latin typeface="+mj-lt"/>
              </a:rPr>
              <a:t>ảnh</a:t>
            </a:r>
            <a:r>
              <a:rPr lang="vi-VN" sz="2800" b="1" dirty="0">
                <a:solidFill>
                  <a:srgbClr val="FF0000"/>
                </a:solidFill>
                <a:latin typeface="+mj-lt"/>
              </a:rPr>
              <a:t> sau: </a:t>
            </a:r>
          </a:p>
        </p:txBody>
      </p:sp>
      <p:pic>
        <p:nvPicPr>
          <p:cNvPr id="16386" name="Picture 2" descr="https://hocthoi.net/sites/default/files/styles/inbody400/public/1_3_0.png?itok=gzZBZbw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182707"/>
            <a:ext cx="8378825" cy="5065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71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hocthoi.net/sites/default/files/styles/inbody400/public/2_4_0.png?itok=COeQqK0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34637"/>
            <a:ext cx="9116291" cy="687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094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p:cNvGraphicFramePr>
            <a:graphicFrameLocks noGrp="1"/>
          </p:cNvGraphicFramePr>
          <p:nvPr>
            <p:extLst>
              <p:ext uri="{D42A27DB-BD31-4B8C-83A1-F6EECF244321}">
                <p14:modId xmlns:p14="http://schemas.microsoft.com/office/powerpoint/2010/main" val="3598660826"/>
              </p:ext>
            </p:extLst>
          </p:nvPr>
        </p:nvGraphicFramePr>
        <p:xfrm>
          <a:off x="76200" y="1447799"/>
          <a:ext cx="8915400" cy="5410201"/>
        </p:xfrm>
        <a:graphic>
          <a:graphicData uri="http://schemas.openxmlformats.org/drawingml/2006/table">
            <a:tbl>
              <a:tblPr firstRow="1" firstCol="1" bandRow="1">
                <a:tableStyleId>{5940675A-B579-460E-94D1-54222C63F5DA}</a:tableStyleId>
              </a:tblPr>
              <a:tblGrid>
                <a:gridCol w="1039305">
                  <a:extLst>
                    <a:ext uri="{9D8B030D-6E8A-4147-A177-3AD203B41FA5}">
                      <a16:colId xmlns:a16="http://schemas.microsoft.com/office/drawing/2014/main" val="20000"/>
                    </a:ext>
                  </a:extLst>
                </a:gridCol>
                <a:gridCol w="2313495">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1181100">
                <a:tc>
                  <a:txBody>
                    <a:bodyPr/>
                    <a:lstStyle/>
                    <a:p>
                      <a:pPr algn="ctr">
                        <a:lnSpc>
                          <a:spcPct val="120000"/>
                        </a:lnSpc>
                        <a:spcAft>
                          <a:spcPts val="0"/>
                        </a:spcAft>
                      </a:pPr>
                      <a:r>
                        <a:rPr lang="vi-VN" sz="2400" b="1" dirty="0" err="1">
                          <a:effectLst/>
                          <a:latin typeface="+mj-lt"/>
                        </a:rPr>
                        <a:t>Stt</a:t>
                      </a:r>
                      <a:endParaRPr lang="vi-VN" sz="2400" b="1" dirty="0">
                        <a:effectLst/>
                        <a:latin typeface="+mj-lt"/>
                        <a:ea typeface="Times New Roman"/>
                        <a:cs typeface="Times New Roman"/>
                      </a:endParaRPr>
                    </a:p>
                  </a:txBody>
                  <a:tcPr marL="68580" marR="68580" marT="0" marB="0" anchor="ctr"/>
                </a:tc>
                <a:tc>
                  <a:txBody>
                    <a:bodyPr/>
                    <a:lstStyle/>
                    <a:p>
                      <a:pPr algn="ctr">
                        <a:lnSpc>
                          <a:spcPct val="120000"/>
                        </a:lnSpc>
                        <a:spcAft>
                          <a:spcPts val="0"/>
                        </a:spcAft>
                      </a:pPr>
                      <a:r>
                        <a:rPr lang="vi-VN" sz="2400" b="1" dirty="0">
                          <a:effectLst/>
                          <a:latin typeface="+mj-lt"/>
                        </a:rPr>
                        <a:t>Loại</a:t>
                      </a:r>
                      <a:r>
                        <a:rPr lang="en-US" sz="2400" b="1" dirty="0">
                          <a:effectLst/>
                          <a:latin typeface="+mj-lt"/>
                        </a:rPr>
                        <a:t> </a:t>
                      </a:r>
                      <a:r>
                        <a:rPr lang="vi-VN" sz="2400" b="1" dirty="0">
                          <a:effectLst/>
                          <a:latin typeface="+mj-lt"/>
                        </a:rPr>
                        <a:t>rừng</a:t>
                      </a:r>
                      <a:endParaRPr lang="vi-VN" sz="2400" b="1" dirty="0">
                        <a:effectLst/>
                        <a:latin typeface="+mj-lt"/>
                        <a:ea typeface="Times New Roman"/>
                        <a:cs typeface="Times New Roman"/>
                      </a:endParaRPr>
                    </a:p>
                  </a:txBody>
                  <a:tcPr marL="68580" marR="68580" marT="0" marB="0" anchor="ctr"/>
                </a:tc>
                <a:tc>
                  <a:txBody>
                    <a:bodyPr/>
                    <a:lstStyle/>
                    <a:p>
                      <a:pPr algn="ctr">
                        <a:lnSpc>
                          <a:spcPct val="120000"/>
                        </a:lnSpc>
                        <a:spcAft>
                          <a:spcPts val="0"/>
                        </a:spcAft>
                      </a:pPr>
                      <a:r>
                        <a:rPr lang="vi-VN" sz="2400" b="1">
                          <a:effectLst/>
                          <a:latin typeface="+mj-lt"/>
                        </a:rPr>
                        <a:t>Tên ảnh</a:t>
                      </a:r>
                      <a:endParaRPr lang="vi-VN" sz="2400" b="1">
                        <a:effectLst/>
                        <a:latin typeface="+mj-lt"/>
                        <a:ea typeface="Times New Roman"/>
                        <a:cs typeface="Times New Roman"/>
                      </a:endParaRPr>
                    </a:p>
                  </a:txBody>
                  <a:tcPr marL="68580" marR="68580" marT="0" marB="0" anchor="ctr"/>
                </a:tc>
                <a:extLst>
                  <a:ext uri="{0D108BD9-81ED-4DB2-BD59-A6C34878D82A}">
                    <a16:rowId xmlns:a16="http://schemas.microsoft.com/office/drawing/2014/main" val="10000"/>
                  </a:ext>
                </a:extLst>
              </a:tr>
              <a:tr h="1562101">
                <a:tc>
                  <a:txBody>
                    <a:bodyPr/>
                    <a:lstStyle/>
                    <a:p>
                      <a:pPr algn="ctr">
                        <a:lnSpc>
                          <a:spcPct val="120000"/>
                        </a:lnSpc>
                        <a:spcAft>
                          <a:spcPts val="0"/>
                        </a:spcAft>
                      </a:pPr>
                      <a:r>
                        <a:rPr lang="vi-VN" sz="2400" b="1" dirty="0">
                          <a:solidFill>
                            <a:srgbClr val="FF0000"/>
                          </a:solidFill>
                          <a:effectLst/>
                          <a:latin typeface="+mj-lt"/>
                        </a:rPr>
                        <a:t>1</a:t>
                      </a:r>
                      <a:endParaRPr lang="vi-VN" sz="2400" b="1" dirty="0">
                        <a:solidFill>
                          <a:srgbClr val="FF0000"/>
                        </a:solidFill>
                        <a:effectLst/>
                        <a:latin typeface="+mj-lt"/>
                        <a:ea typeface="Times New Roman"/>
                        <a:cs typeface="Times New Roman"/>
                      </a:endParaRPr>
                    </a:p>
                  </a:txBody>
                  <a:tcPr marL="68580" marR="68580" marT="0" marB="0" anchor="ctr"/>
                </a:tc>
                <a:tc>
                  <a:txBody>
                    <a:bodyPr/>
                    <a:lstStyle/>
                    <a:p>
                      <a:pPr algn="l">
                        <a:lnSpc>
                          <a:spcPct val="120000"/>
                        </a:lnSpc>
                        <a:spcAft>
                          <a:spcPts val="0"/>
                        </a:spcAft>
                      </a:pPr>
                      <a:r>
                        <a:rPr lang="vi-VN" sz="2400" b="1" dirty="0" err="1">
                          <a:solidFill>
                            <a:srgbClr val="FF0000"/>
                          </a:solidFill>
                          <a:effectLst/>
                          <a:latin typeface="+mj-lt"/>
                        </a:rPr>
                        <a:t>Rừng</a:t>
                      </a:r>
                      <a:r>
                        <a:rPr lang="vi-VN" sz="2400" b="1" dirty="0">
                          <a:solidFill>
                            <a:srgbClr val="FF0000"/>
                          </a:solidFill>
                          <a:effectLst/>
                          <a:latin typeface="+mj-lt"/>
                        </a:rPr>
                        <a:t> </a:t>
                      </a:r>
                      <a:r>
                        <a:rPr lang="vi-VN" sz="2400" b="1" dirty="0" err="1">
                          <a:solidFill>
                            <a:srgbClr val="FF0000"/>
                          </a:solidFill>
                          <a:effectLst/>
                          <a:latin typeface="+mj-lt"/>
                        </a:rPr>
                        <a:t>phòng</a:t>
                      </a:r>
                      <a:r>
                        <a:rPr lang="vi-VN" sz="2400" b="1" dirty="0">
                          <a:solidFill>
                            <a:srgbClr val="FF0000"/>
                          </a:solidFill>
                          <a:effectLst/>
                          <a:latin typeface="+mj-lt"/>
                        </a:rPr>
                        <a:t> </a:t>
                      </a:r>
                      <a:r>
                        <a:rPr lang="vi-VN" sz="2400" b="1" dirty="0" err="1">
                          <a:solidFill>
                            <a:srgbClr val="FF0000"/>
                          </a:solidFill>
                          <a:effectLst/>
                          <a:latin typeface="+mj-lt"/>
                        </a:rPr>
                        <a:t>hộ</a:t>
                      </a:r>
                      <a:endParaRPr lang="vi-VN" sz="2400" b="1" dirty="0">
                        <a:solidFill>
                          <a:srgbClr val="FF0000"/>
                        </a:solidFill>
                        <a:effectLst/>
                        <a:latin typeface="+mj-lt"/>
                        <a:ea typeface="Times New Roman"/>
                        <a:cs typeface="Times New Roman"/>
                      </a:endParaRPr>
                    </a:p>
                  </a:txBody>
                  <a:tcPr marL="68580" marR="68580" marT="0" marB="0" anchor="ctr"/>
                </a:tc>
                <a:tc>
                  <a:txBody>
                    <a:bodyPr/>
                    <a:lstStyle/>
                    <a:p>
                      <a:endParaRPr lang="vi-VN" sz="2400" b="1" i="0" kern="1200" dirty="0">
                        <a:solidFill>
                          <a:schemeClr val="tx1"/>
                        </a:solidFill>
                        <a:effectLst/>
                        <a:latin typeface="+mj-lt"/>
                        <a:ea typeface="+mn-ea"/>
                        <a:cs typeface="+mn-cs"/>
                      </a:endParaRPr>
                    </a:p>
                  </a:txBody>
                  <a:tcPr marL="68580" marR="68580" marT="0" marB="0" anchor="ctr"/>
                </a:tc>
                <a:extLst>
                  <a:ext uri="{0D108BD9-81ED-4DB2-BD59-A6C34878D82A}">
                    <a16:rowId xmlns:a16="http://schemas.microsoft.com/office/drawing/2014/main" val="10001"/>
                  </a:ext>
                </a:extLst>
              </a:tr>
              <a:tr h="1181100">
                <a:tc>
                  <a:txBody>
                    <a:bodyPr/>
                    <a:lstStyle/>
                    <a:p>
                      <a:pPr algn="ctr">
                        <a:lnSpc>
                          <a:spcPct val="120000"/>
                        </a:lnSpc>
                        <a:spcAft>
                          <a:spcPts val="0"/>
                        </a:spcAft>
                      </a:pPr>
                      <a:r>
                        <a:rPr lang="vi-VN" sz="2400" b="1" dirty="0">
                          <a:solidFill>
                            <a:srgbClr val="0070C0"/>
                          </a:solidFill>
                          <a:effectLst/>
                          <a:latin typeface="+mj-lt"/>
                        </a:rPr>
                        <a:t>2</a:t>
                      </a:r>
                      <a:endParaRPr lang="vi-VN" sz="2400" b="1" dirty="0">
                        <a:solidFill>
                          <a:srgbClr val="0070C0"/>
                        </a:solidFill>
                        <a:effectLst/>
                        <a:latin typeface="+mj-lt"/>
                        <a:ea typeface="Times New Roman"/>
                        <a:cs typeface="Times New Roman"/>
                      </a:endParaRPr>
                    </a:p>
                  </a:txBody>
                  <a:tcPr marL="68580" marR="68580" marT="0" marB="0" anchor="ctr"/>
                </a:tc>
                <a:tc>
                  <a:txBody>
                    <a:bodyPr/>
                    <a:lstStyle/>
                    <a:p>
                      <a:pPr algn="l">
                        <a:lnSpc>
                          <a:spcPct val="120000"/>
                        </a:lnSpc>
                        <a:spcAft>
                          <a:spcPts val="0"/>
                        </a:spcAft>
                      </a:pPr>
                      <a:r>
                        <a:rPr lang="vi-VN" sz="2400" b="1" dirty="0" err="1">
                          <a:solidFill>
                            <a:srgbClr val="0070C0"/>
                          </a:solidFill>
                          <a:effectLst/>
                          <a:latin typeface="+mj-lt"/>
                        </a:rPr>
                        <a:t>Rừng</a:t>
                      </a:r>
                      <a:r>
                        <a:rPr lang="vi-VN" sz="2400" b="1" dirty="0">
                          <a:solidFill>
                            <a:srgbClr val="0070C0"/>
                          </a:solidFill>
                          <a:effectLst/>
                          <a:latin typeface="+mj-lt"/>
                        </a:rPr>
                        <a:t> </a:t>
                      </a:r>
                      <a:r>
                        <a:rPr lang="vi-VN" sz="2400" b="1" dirty="0" err="1">
                          <a:solidFill>
                            <a:srgbClr val="0070C0"/>
                          </a:solidFill>
                          <a:effectLst/>
                          <a:latin typeface="+mj-lt"/>
                        </a:rPr>
                        <a:t>sản</a:t>
                      </a:r>
                      <a:r>
                        <a:rPr lang="vi-VN" sz="2400" b="1" dirty="0">
                          <a:solidFill>
                            <a:srgbClr val="0070C0"/>
                          </a:solidFill>
                          <a:effectLst/>
                          <a:latin typeface="+mj-lt"/>
                        </a:rPr>
                        <a:t> </a:t>
                      </a:r>
                      <a:r>
                        <a:rPr lang="vi-VN" sz="2400" b="1" dirty="0" err="1">
                          <a:solidFill>
                            <a:srgbClr val="0070C0"/>
                          </a:solidFill>
                          <a:effectLst/>
                          <a:latin typeface="+mj-lt"/>
                        </a:rPr>
                        <a:t>xuất</a:t>
                      </a:r>
                      <a:endParaRPr lang="vi-VN" sz="2400" b="1" dirty="0">
                        <a:solidFill>
                          <a:srgbClr val="0070C0"/>
                        </a:solidFill>
                        <a:effectLst/>
                        <a:latin typeface="+mj-lt"/>
                        <a:ea typeface="Times New Roman"/>
                        <a:cs typeface="Times New Roman"/>
                      </a:endParaRPr>
                    </a:p>
                  </a:txBody>
                  <a:tcPr marL="68580" marR="68580" marT="0" marB="0" anchor="ctr"/>
                </a:tc>
                <a:tc>
                  <a:txBody>
                    <a:bodyPr/>
                    <a:lstStyle/>
                    <a:p>
                      <a:r>
                        <a:rPr lang="vi-VN" sz="2400" b="1" dirty="0">
                          <a:effectLst/>
                          <a:latin typeface="+mj-lt"/>
                        </a:rPr>
                        <a:t> </a:t>
                      </a:r>
                      <a:endParaRPr lang="vi-VN" sz="2400" b="1" dirty="0">
                        <a:effectLst/>
                        <a:latin typeface="+mj-lt"/>
                        <a:ea typeface="Times New Roman"/>
                        <a:cs typeface="Times New Roman"/>
                      </a:endParaRPr>
                    </a:p>
                  </a:txBody>
                  <a:tcPr marL="68580" marR="68580" marT="0" marB="0" anchor="ctr"/>
                </a:tc>
                <a:extLst>
                  <a:ext uri="{0D108BD9-81ED-4DB2-BD59-A6C34878D82A}">
                    <a16:rowId xmlns:a16="http://schemas.microsoft.com/office/drawing/2014/main" val="10002"/>
                  </a:ext>
                </a:extLst>
              </a:tr>
              <a:tr h="1485900">
                <a:tc>
                  <a:txBody>
                    <a:bodyPr/>
                    <a:lstStyle/>
                    <a:p>
                      <a:pPr algn="ctr">
                        <a:lnSpc>
                          <a:spcPct val="120000"/>
                        </a:lnSpc>
                        <a:spcAft>
                          <a:spcPts val="0"/>
                        </a:spcAft>
                      </a:pPr>
                      <a:r>
                        <a:rPr lang="vi-VN" sz="2400" b="1" dirty="0">
                          <a:solidFill>
                            <a:srgbClr val="00B050"/>
                          </a:solidFill>
                          <a:effectLst/>
                          <a:latin typeface="+mj-lt"/>
                        </a:rPr>
                        <a:t>3</a:t>
                      </a:r>
                      <a:endParaRPr lang="vi-VN" sz="2400" b="1" dirty="0">
                        <a:solidFill>
                          <a:srgbClr val="00B050"/>
                        </a:solidFill>
                        <a:effectLst/>
                        <a:latin typeface="+mj-lt"/>
                        <a:ea typeface="Times New Roman"/>
                        <a:cs typeface="Times New Roman"/>
                      </a:endParaRPr>
                    </a:p>
                  </a:txBody>
                  <a:tcPr marL="68580" marR="68580" marT="0" marB="0" anchor="ctr"/>
                </a:tc>
                <a:tc>
                  <a:txBody>
                    <a:bodyPr/>
                    <a:lstStyle/>
                    <a:p>
                      <a:pPr algn="l">
                        <a:lnSpc>
                          <a:spcPct val="120000"/>
                        </a:lnSpc>
                        <a:spcAft>
                          <a:spcPts val="0"/>
                        </a:spcAft>
                      </a:pPr>
                      <a:r>
                        <a:rPr lang="vi-VN" sz="2400" b="1" dirty="0">
                          <a:solidFill>
                            <a:srgbClr val="00B050"/>
                          </a:solidFill>
                          <a:effectLst/>
                          <a:latin typeface="+mj-lt"/>
                        </a:rPr>
                        <a:t>R</a:t>
                      </a:r>
                      <a:r>
                        <a:rPr lang="en-US" sz="2400" b="1" dirty="0">
                          <a:solidFill>
                            <a:srgbClr val="00B050"/>
                          </a:solidFill>
                          <a:effectLst/>
                          <a:latin typeface="Times New Roman" panose="02020603050405020304" pitchFamily="18" charset="0"/>
                          <a:cs typeface="Times New Roman" panose="02020603050405020304" pitchFamily="18" charset="0"/>
                        </a:rPr>
                        <a:t>ừ</a:t>
                      </a:r>
                      <a:r>
                        <a:rPr lang="vi-VN" sz="2400" b="1" dirty="0">
                          <a:solidFill>
                            <a:srgbClr val="00B050"/>
                          </a:solidFill>
                          <a:effectLst/>
                          <a:latin typeface="+mj-lt"/>
                        </a:rPr>
                        <a:t>ng đặc dụng</a:t>
                      </a:r>
                      <a:endParaRPr lang="vi-VN" sz="2400" b="1" dirty="0">
                        <a:solidFill>
                          <a:srgbClr val="00B050"/>
                        </a:solidFill>
                        <a:effectLst/>
                        <a:latin typeface="+mj-lt"/>
                        <a:ea typeface="Times New Roman"/>
                        <a:cs typeface="Times New Roman"/>
                      </a:endParaRPr>
                    </a:p>
                  </a:txBody>
                  <a:tcPr marL="68580" marR="68580" marT="0" marB="0" anchor="ct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endParaRPr lang="vi-VN" sz="2400" b="1" i="0" kern="1200" dirty="0">
                        <a:solidFill>
                          <a:schemeClr val="tx1"/>
                        </a:solidFill>
                        <a:effectLst/>
                        <a:latin typeface="+mj-lt"/>
                        <a:ea typeface="+mn-ea"/>
                        <a:cs typeface="+mn-cs"/>
                      </a:endParaRPr>
                    </a:p>
                  </a:txBody>
                  <a:tcPr marL="68580" marR="68580" marT="0" marB="0" anchor="ctr"/>
                </a:tc>
                <a:extLst>
                  <a:ext uri="{0D108BD9-81ED-4DB2-BD59-A6C34878D82A}">
                    <a16:rowId xmlns:a16="http://schemas.microsoft.com/office/drawing/2014/main" val="10003"/>
                  </a:ext>
                </a:extLst>
              </a:tr>
            </a:tbl>
          </a:graphicData>
        </a:graphic>
      </p:graphicFrame>
      <p:sp>
        <p:nvSpPr>
          <p:cNvPr id="5" name="Hộp_Văn_Bản 4"/>
          <p:cNvSpPr txBox="1"/>
          <p:nvPr/>
        </p:nvSpPr>
        <p:spPr>
          <a:xfrm>
            <a:off x="381000" y="228600"/>
            <a:ext cx="8458200" cy="954107"/>
          </a:xfrm>
          <a:prstGeom prst="rect">
            <a:avLst/>
          </a:prstGeom>
          <a:noFill/>
        </p:spPr>
        <p:txBody>
          <a:bodyPr wrap="square" rtlCol="0">
            <a:spAutoFit/>
          </a:bodyPr>
          <a:lstStyle/>
          <a:p>
            <a:r>
              <a:rPr lang="vi-VN" sz="2800" b="1" dirty="0">
                <a:solidFill>
                  <a:srgbClr val="FF0000"/>
                </a:solidFill>
                <a:latin typeface="+mj-lt"/>
              </a:rPr>
              <a:t>Quan </a:t>
            </a:r>
            <a:r>
              <a:rPr lang="vi-VN" sz="2800" b="1" dirty="0" err="1">
                <a:solidFill>
                  <a:srgbClr val="FF0000"/>
                </a:solidFill>
                <a:latin typeface="+mj-lt"/>
              </a:rPr>
              <a:t>sát</a:t>
            </a:r>
            <a:r>
              <a:rPr lang="vi-VN" sz="2800" b="1" dirty="0">
                <a:solidFill>
                  <a:srgbClr val="FF0000"/>
                </a:solidFill>
                <a:latin typeface="+mj-lt"/>
              </a:rPr>
              <a:t> </a:t>
            </a:r>
            <a:r>
              <a:rPr lang="vi-VN" sz="2800" b="1" dirty="0" err="1">
                <a:solidFill>
                  <a:srgbClr val="FF0000"/>
                </a:solidFill>
                <a:latin typeface="+mj-lt"/>
              </a:rPr>
              <a:t>hình</a:t>
            </a:r>
            <a:r>
              <a:rPr lang="vi-VN" sz="2800" b="1" dirty="0">
                <a:solidFill>
                  <a:srgbClr val="FF0000"/>
                </a:solidFill>
                <a:latin typeface="+mj-lt"/>
              </a:rPr>
              <a:t> 7.3, </a:t>
            </a:r>
            <a:r>
              <a:rPr lang="vi-VN" sz="2800" b="1" dirty="0" err="1">
                <a:solidFill>
                  <a:srgbClr val="FF0000"/>
                </a:solidFill>
                <a:latin typeface="+mj-lt"/>
              </a:rPr>
              <a:t>xác</a:t>
            </a:r>
            <a:r>
              <a:rPr lang="vi-VN" sz="2800" b="1" dirty="0">
                <a:solidFill>
                  <a:srgbClr val="FF0000"/>
                </a:solidFill>
                <a:latin typeface="+mj-lt"/>
              </a:rPr>
              <a:t> </a:t>
            </a:r>
            <a:r>
              <a:rPr lang="vi-VN" sz="2800" b="1" dirty="0" err="1">
                <a:solidFill>
                  <a:srgbClr val="FF0000"/>
                </a:solidFill>
                <a:latin typeface="+mj-lt"/>
              </a:rPr>
              <a:t>định</a:t>
            </a:r>
            <a:r>
              <a:rPr lang="vi-VN" sz="2800" b="1" dirty="0">
                <a:solidFill>
                  <a:srgbClr val="FF0000"/>
                </a:solidFill>
                <a:latin typeface="+mj-lt"/>
              </a:rPr>
              <a:t> </a:t>
            </a:r>
            <a:r>
              <a:rPr lang="vi-VN" sz="2800" b="1" dirty="0" err="1">
                <a:solidFill>
                  <a:srgbClr val="FF0000"/>
                </a:solidFill>
                <a:latin typeface="+mj-lt"/>
              </a:rPr>
              <a:t>loại</a:t>
            </a:r>
            <a:r>
              <a:rPr lang="vi-VN" sz="2800" b="1" dirty="0">
                <a:solidFill>
                  <a:srgbClr val="FF0000"/>
                </a:solidFill>
                <a:latin typeface="+mj-lt"/>
              </a:rPr>
              <a:t> </a:t>
            </a:r>
            <a:r>
              <a:rPr lang="vi-VN" sz="2800" b="1" dirty="0" err="1">
                <a:solidFill>
                  <a:srgbClr val="FF0000"/>
                </a:solidFill>
                <a:latin typeface="+mj-lt"/>
              </a:rPr>
              <a:t>rừng</a:t>
            </a:r>
            <a:r>
              <a:rPr lang="vi-VN" sz="2800" b="1" dirty="0">
                <a:solidFill>
                  <a:srgbClr val="FF0000"/>
                </a:solidFill>
                <a:latin typeface="+mj-lt"/>
              </a:rPr>
              <a:t> </a:t>
            </a:r>
            <a:r>
              <a:rPr lang="vi-VN" sz="2800" b="1" dirty="0" err="1">
                <a:solidFill>
                  <a:srgbClr val="FF0000"/>
                </a:solidFill>
                <a:latin typeface="+mj-lt"/>
              </a:rPr>
              <a:t>phù</a:t>
            </a:r>
            <a:r>
              <a:rPr lang="vi-VN" sz="2800" b="1" dirty="0">
                <a:solidFill>
                  <a:srgbClr val="FF0000"/>
                </a:solidFill>
                <a:latin typeface="+mj-lt"/>
              </a:rPr>
              <a:t> </a:t>
            </a:r>
            <a:r>
              <a:rPr lang="vi-VN" sz="2800" b="1" dirty="0" err="1">
                <a:solidFill>
                  <a:srgbClr val="FF0000"/>
                </a:solidFill>
                <a:latin typeface="+mj-lt"/>
              </a:rPr>
              <a:t>hợp</a:t>
            </a:r>
            <a:r>
              <a:rPr lang="vi-VN" sz="2800" b="1" dirty="0">
                <a:solidFill>
                  <a:srgbClr val="FF0000"/>
                </a:solidFill>
                <a:latin typeface="+mj-lt"/>
              </a:rPr>
              <a:t> </a:t>
            </a:r>
            <a:r>
              <a:rPr lang="vi-VN" sz="2800" b="1" dirty="0" err="1">
                <a:solidFill>
                  <a:srgbClr val="FF0000"/>
                </a:solidFill>
                <a:latin typeface="+mj-lt"/>
              </a:rPr>
              <a:t>với</a:t>
            </a:r>
            <a:r>
              <a:rPr lang="vi-VN" sz="2800" b="1" dirty="0">
                <a:solidFill>
                  <a:srgbClr val="FF0000"/>
                </a:solidFill>
                <a:latin typeface="+mj-lt"/>
              </a:rPr>
              <a:t> </a:t>
            </a:r>
            <a:r>
              <a:rPr lang="vi-VN" sz="2800" b="1" dirty="0" err="1">
                <a:solidFill>
                  <a:srgbClr val="FF0000"/>
                </a:solidFill>
                <a:latin typeface="+mj-lt"/>
              </a:rPr>
              <a:t>mỗi</a:t>
            </a:r>
            <a:r>
              <a:rPr lang="vi-VN" sz="2800" b="1" dirty="0">
                <a:solidFill>
                  <a:srgbClr val="FF0000"/>
                </a:solidFill>
                <a:latin typeface="+mj-lt"/>
              </a:rPr>
              <a:t> </a:t>
            </a:r>
            <a:r>
              <a:rPr lang="vi-VN" sz="2800" b="1" dirty="0" err="1">
                <a:solidFill>
                  <a:srgbClr val="FF0000"/>
                </a:solidFill>
                <a:latin typeface="+mj-lt"/>
              </a:rPr>
              <a:t>hình</a:t>
            </a:r>
            <a:r>
              <a:rPr lang="vi-VN" sz="2800" b="1" dirty="0">
                <a:solidFill>
                  <a:srgbClr val="FF0000"/>
                </a:solidFill>
                <a:latin typeface="+mj-lt"/>
              </a:rPr>
              <a:t> </a:t>
            </a:r>
            <a:r>
              <a:rPr lang="vi-VN" sz="2800" b="1" dirty="0" err="1">
                <a:solidFill>
                  <a:srgbClr val="FF0000"/>
                </a:solidFill>
                <a:latin typeface="+mj-lt"/>
              </a:rPr>
              <a:t>ảnh</a:t>
            </a:r>
            <a:r>
              <a:rPr lang="vi-VN" sz="2800" b="1" dirty="0">
                <a:solidFill>
                  <a:srgbClr val="FF0000"/>
                </a:solidFill>
                <a:latin typeface="+mj-lt"/>
              </a:rPr>
              <a:t> theo </a:t>
            </a:r>
            <a:r>
              <a:rPr lang="vi-VN" sz="2800" b="1" dirty="0" err="1">
                <a:solidFill>
                  <a:srgbClr val="FF0000"/>
                </a:solidFill>
                <a:latin typeface="+mj-lt"/>
              </a:rPr>
              <a:t>bảng</a:t>
            </a:r>
            <a:r>
              <a:rPr lang="vi-VN" sz="2800" b="1" dirty="0">
                <a:solidFill>
                  <a:srgbClr val="FF0000"/>
                </a:solidFill>
                <a:latin typeface="+mj-lt"/>
              </a:rPr>
              <a:t> sau:</a:t>
            </a:r>
          </a:p>
        </p:txBody>
      </p:sp>
      <p:sp>
        <p:nvSpPr>
          <p:cNvPr id="3" name="Hộp_Văn_Bản 2"/>
          <p:cNvSpPr txBox="1"/>
          <p:nvPr/>
        </p:nvSpPr>
        <p:spPr>
          <a:xfrm>
            <a:off x="3505200" y="2621340"/>
            <a:ext cx="5715000" cy="1569660"/>
          </a:xfrm>
          <a:prstGeom prst="rect">
            <a:avLst/>
          </a:prstGeom>
          <a:noFill/>
        </p:spPr>
        <p:txBody>
          <a:bodyPr wrap="square" rtlCol="0">
            <a:spAutoFit/>
          </a:bodyPr>
          <a:lstStyle/>
          <a:p>
            <a:r>
              <a:rPr lang="vi-VN" sz="2400" b="1" dirty="0">
                <a:solidFill>
                  <a:srgbClr val="FF0000"/>
                </a:solidFill>
                <a:latin typeface="+mj-lt"/>
              </a:rPr>
              <a:t>b) </a:t>
            </a:r>
            <a:r>
              <a:rPr lang="vi-VN" sz="2400" b="1" dirty="0" err="1">
                <a:solidFill>
                  <a:srgbClr val="FF0000"/>
                </a:solidFill>
                <a:latin typeface="+mj-lt"/>
              </a:rPr>
              <a:t>Rừng</a:t>
            </a:r>
            <a:r>
              <a:rPr lang="vi-VN" sz="2400" b="1" dirty="0">
                <a:solidFill>
                  <a:srgbClr val="FF0000"/>
                </a:solidFill>
                <a:latin typeface="+mj-lt"/>
              </a:rPr>
              <a:t> </a:t>
            </a:r>
            <a:r>
              <a:rPr lang="vi-VN" sz="2400" b="1" dirty="0" err="1">
                <a:solidFill>
                  <a:srgbClr val="FF0000"/>
                </a:solidFill>
                <a:latin typeface="+mj-lt"/>
              </a:rPr>
              <a:t>ngập</a:t>
            </a:r>
            <a:r>
              <a:rPr lang="vi-VN" sz="2400" b="1" dirty="0">
                <a:solidFill>
                  <a:srgbClr val="FF0000"/>
                </a:solidFill>
                <a:latin typeface="+mj-lt"/>
              </a:rPr>
              <a:t> </a:t>
            </a:r>
            <a:r>
              <a:rPr lang="vi-VN" sz="2400" b="1" dirty="0" err="1">
                <a:solidFill>
                  <a:srgbClr val="FF0000"/>
                </a:solidFill>
                <a:latin typeface="+mj-lt"/>
              </a:rPr>
              <a:t>mặn</a:t>
            </a:r>
            <a:r>
              <a:rPr lang="vi-VN" sz="2400" b="1" dirty="0">
                <a:solidFill>
                  <a:srgbClr val="FF0000"/>
                </a:solidFill>
                <a:latin typeface="+mj-lt"/>
              </a:rPr>
              <a:t> ở Nam </a:t>
            </a:r>
            <a:r>
              <a:rPr lang="vi-VN" sz="2400" b="1" dirty="0" err="1">
                <a:solidFill>
                  <a:srgbClr val="FF0000"/>
                </a:solidFill>
                <a:latin typeface="+mj-lt"/>
              </a:rPr>
              <a:t>Định</a:t>
            </a:r>
            <a:endParaRPr lang="vi-VN" sz="2400" b="1" dirty="0">
              <a:solidFill>
                <a:srgbClr val="FF0000"/>
              </a:solidFill>
              <a:latin typeface="+mj-lt"/>
            </a:endParaRPr>
          </a:p>
          <a:p>
            <a:r>
              <a:rPr lang="vi-VN" sz="2400" b="1" dirty="0">
                <a:solidFill>
                  <a:srgbClr val="FF0000"/>
                </a:solidFill>
                <a:latin typeface="+mj-lt"/>
              </a:rPr>
              <a:t>e) </a:t>
            </a:r>
            <a:r>
              <a:rPr lang="vi-VN" sz="2400" b="1" dirty="0" err="1">
                <a:solidFill>
                  <a:srgbClr val="FF0000"/>
                </a:solidFill>
                <a:latin typeface="+mj-lt"/>
              </a:rPr>
              <a:t>Rừng</a:t>
            </a:r>
            <a:r>
              <a:rPr lang="vi-VN" sz="2400" b="1" dirty="0">
                <a:solidFill>
                  <a:srgbClr val="FF0000"/>
                </a:solidFill>
                <a:latin typeface="+mj-lt"/>
              </a:rPr>
              <a:t> </a:t>
            </a:r>
            <a:r>
              <a:rPr lang="vi-VN" sz="2400" b="1" dirty="0" err="1">
                <a:solidFill>
                  <a:srgbClr val="FF0000"/>
                </a:solidFill>
                <a:latin typeface="+mj-lt"/>
              </a:rPr>
              <a:t>chắn</a:t>
            </a:r>
            <a:r>
              <a:rPr lang="vi-VN" sz="2400" b="1" dirty="0">
                <a:solidFill>
                  <a:srgbClr val="FF0000"/>
                </a:solidFill>
                <a:latin typeface="+mj-lt"/>
              </a:rPr>
              <a:t> </a:t>
            </a:r>
            <a:r>
              <a:rPr lang="vi-VN" sz="2400" b="1" dirty="0" err="1">
                <a:solidFill>
                  <a:srgbClr val="FF0000"/>
                </a:solidFill>
                <a:latin typeface="+mj-lt"/>
              </a:rPr>
              <a:t>cát</a:t>
            </a:r>
            <a:r>
              <a:rPr lang="vi-VN" sz="2400" b="1" dirty="0">
                <a:solidFill>
                  <a:srgbClr val="FF0000"/>
                </a:solidFill>
                <a:latin typeface="+mj-lt"/>
              </a:rPr>
              <a:t> ven </a:t>
            </a:r>
            <a:r>
              <a:rPr lang="vi-VN" sz="2400" b="1" dirty="0" err="1">
                <a:solidFill>
                  <a:srgbClr val="FF0000"/>
                </a:solidFill>
                <a:latin typeface="+mj-lt"/>
              </a:rPr>
              <a:t>biển</a:t>
            </a:r>
            <a:endParaRPr lang="vi-VN" sz="2400" b="1" dirty="0">
              <a:solidFill>
                <a:srgbClr val="FF0000"/>
              </a:solidFill>
              <a:latin typeface="+mj-lt"/>
            </a:endParaRPr>
          </a:p>
          <a:p>
            <a:r>
              <a:rPr lang="vi-VN" sz="2400" b="1" dirty="0">
                <a:solidFill>
                  <a:srgbClr val="FF0000"/>
                </a:solidFill>
                <a:latin typeface="+mj-lt"/>
              </a:rPr>
              <a:t>g) </a:t>
            </a:r>
            <a:r>
              <a:rPr lang="vi-VN" sz="2400" b="1" dirty="0" err="1">
                <a:solidFill>
                  <a:srgbClr val="FF0000"/>
                </a:solidFill>
                <a:latin typeface="+mj-lt"/>
              </a:rPr>
              <a:t>Vườn</a:t>
            </a:r>
            <a:r>
              <a:rPr lang="vi-VN" sz="2400" b="1" dirty="0">
                <a:solidFill>
                  <a:srgbClr val="FF0000"/>
                </a:solidFill>
                <a:latin typeface="+mj-lt"/>
              </a:rPr>
              <a:t> </a:t>
            </a:r>
            <a:r>
              <a:rPr lang="vi-VN" sz="2400" b="1" dirty="0" err="1">
                <a:solidFill>
                  <a:srgbClr val="FF0000"/>
                </a:solidFill>
                <a:latin typeface="+mj-lt"/>
              </a:rPr>
              <a:t>quốc</a:t>
            </a:r>
            <a:r>
              <a:rPr lang="vi-VN" sz="2400" b="1" dirty="0">
                <a:solidFill>
                  <a:srgbClr val="FF0000"/>
                </a:solidFill>
                <a:latin typeface="+mj-lt"/>
              </a:rPr>
              <a:t> gia U Minh </a:t>
            </a:r>
            <a:r>
              <a:rPr lang="vi-VN" sz="2400" b="1" dirty="0" err="1">
                <a:solidFill>
                  <a:srgbClr val="FF0000"/>
                </a:solidFill>
                <a:latin typeface="+mj-lt"/>
              </a:rPr>
              <a:t>Thượng</a:t>
            </a:r>
            <a:r>
              <a:rPr lang="vi-VN" sz="2400" b="1" dirty="0">
                <a:solidFill>
                  <a:srgbClr val="FF0000"/>
                </a:solidFill>
                <a:latin typeface="+mj-lt"/>
              </a:rPr>
              <a:t> – Kiên Giang</a:t>
            </a:r>
          </a:p>
        </p:txBody>
      </p:sp>
      <p:sp>
        <p:nvSpPr>
          <p:cNvPr id="6" name="Hộp_Văn_Bản 5"/>
          <p:cNvSpPr txBox="1"/>
          <p:nvPr/>
        </p:nvSpPr>
        <p:spPr>
          <a:xfrm>
            <a:off x="3505200" y="4343400"/>
            <a:ext cx="4800600" cy="830997"/>
          </a:xfrm>
          <a:prstGeom prst="rect">
            <a:avLst/>
          </a:prstGeom>
          <a:noFill/>
        </p:spPr>
        <p:txBody>
          <a:bodyPr wrap="square" rtlCol="0">
            <a:spAutoFit/>
          </a:bodyPr>
          <a:lstStyle/>
          <a:p>
            <a:r>
              <a:rPr lang="vi-VN" sz="2400" b="1" dirty="0">
                <a:solidFill>
                  <a:srgbClr val="0070C0"/>
                </a:solidFill>
                <a:latin typeface="+mj-lt"/>
              </a:rPr>
              <a:t>a) </a:t>
            </a:r>
            <a:r>
              <a:rPr lang="vi-VN" sz="2400" b="1" dirty="0" err="1">
                <a:solidFill>
                  <a:srgbClr val="0070C0"/>
                </a:solidFill>
                <a:latin typeface="+mj-lt"/>
              </a:rPr>
              <a:t>Rừng</a:t>
            </a:r>
            <a:r>
              <a:rPr lang="vi-VN" sz="2400" b="1" dirty="0">
                <a:solidFill>
                  <a:srgbClr val="0070C0"/>
                </a:solidFill>
                <a:latin typeface="+mj-lt"/>
              </a:rPr>
              <a:t> </a:t>
            </a:r>
            <a:r>
              <a:rPr lang="vi-VN" sz="2400" b="1" dirty="0" err="1">
                <a:solidFill>
                  <a:srgbClr val="0070C0"/>
                </a:solidFill>
                <a:latin typeface="+mj-lt"/>
              </a:rPr>
              <a:t>bạch</a:t>
            </a:r>
            <a:r>
              <a:rPr lang="vi-VN" sz="2400" b="1" dirty="0">
                <a:solidFill>
                  <a:srgbClr val="0070C0"/>
                </a:solidFill>
                <a:latin typeface="+mj-lt"/>
              </a:rPr>
              <a:t> </a:t>
            </a:r>
            <a:r>
              <a:rPr lang="vi-VN" sz="2400" b="1" dirty="0" err="1">
                <a:solidFill>
                  <a:srgbClr val="0070C0"/>
                </a:solidFill>
                <a:latin typeface="+mj-lt"/>
              </a:rPr>
              <a:t>đàn</a:t>
            </a:r>
            <a:endParaRPr lang="vi-VN" sz="2400" b="1" dirty="0">
              <a:solidFill>
                <a:srgbClr val="0070C0"/>
              </a:solidFill>
              <a:latin typeface="+mj-lt"/>
            </a:endParaRPr>
          </a:p>
          <a:p>
            <a:r>
              <a:rPr lang="vi-VN" sz="2400" b="1" dirty="0">
                <a:solidFill>
                  <a:srgbClr val="0070C0"/>
                </a:solidFill>
                <a:latin typeface="+mj-lt"/>
              </a:rPr>
              <a:t>d) </a:t>
            </a:r>
            <a:r>
              <a:rPr lang="vi-VN" sz="2400" b="1" dirty="0" err="1">
                <a:solidFill>
                  <a:srgbClr val="0070C0"/>
                </a:solidFill>
                <a:latin typeface="+mj-lt"/>
              </a:rPr>
              <a:t>Rừng</a:t>
            </a:r>
            <a:r>
              <a:rPr lang="vi-VN" sz="2400" b="1" dirty="0">
                <a:solidFill>
                  <a:srgbClr val="0070C0"/>
                </a:solidFill>
                <a:latin typeface="+mj-lt"/>
              </a:rPr>
              <a:t> keo</a:t>
            </a:r>
          </a:p>
        </p:txBody>
      </p:sp>
      <p:sp>
        <p:nvSpPr>
          <p:cNvPr id="7" name="Hộp_Văn_Bản 6"/>
          <p:cNvSpPr txBox="1"/>
          <p:nvPr/>
        </p:nvSpPr>
        <p:spPr>
          <a:xfrm>
            <a:off x="3505200" y="5334000"/>
            <a:ext cx="5410200" cy="1569660"/>
          </a:xfrm>
          <a:prstGeom prst="rect">
            <a:avLst/>
          </a:prstGeom>
          <a:noFill/>
        </p:spPr>
        <p:txBody>
          <a:bodyPr wrap="square" rtlCol="0">
            <a:spAutoFit/>
          </a:bodyPr>
          <a:lstStyle/>
          <a:p>
            <a:r>
              <a:rPr lang="vi-VN" sz="2400" b="1" dirty="0">
                <a:latin typeface="+mj-lt"/>
              </a:rPr>
              <a:t>c) Khu bảo tồn thiên nhiên Mường La – Sơn La</a:t>
            </a:r>
            <a:endParaRPr lang="en-US" sz="2400" b="1" dirty="0">
              <a:latin typeface="+mj-lt"/>
            </a:endParaRPr>
          </a:p>
          <a:p>
            <a:r>
              <a:rPr lang="vi-VN" sz="2400" b="1" dirty="0">
                <a:latin typeface="+mj-lt"/>
              </a:rPr>
              <a:t>g) Vườn quốc gia U Minh Thượng – Kiên Giang</a:t>
            </a:r>
          </a:p>
        </p:txBody>
      </p:sp>
    </p:spTree>
    <p:extLst>
      <p:ext uri="{BB962C8B-B14F-4D97-AF65-F5344CB8AC3E}">
        <p14:creationId xmlns:p14="http://schemas.microsoft.com/office/powerpoint/2010/main" val="102519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additive="base">
                                        <p:cTn id="2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 calcmode="lin" valueType="num">
                                      <p:cBhvr additive="base">
                                        <p:cTn id="3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4"/>
          <p:cNvSpPr/>
          <p:nvPr/>
        </p:nvSpPr>
        <p:spPr>
          <a:xfrm>
            <a:off x="609600" y="1371600"/>
            <a:ext cx="8610600" cy="1938992"/>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 </a:t>
            </a:r>
            <a:endParaRPr lang="vi-VN" sz="4000" b="1" dirty="0">
              <a:solidFill>
                <a:srgbClr val="FF0000"/>
              </a:solidFill>
              <a:latin typeface="Times New Roman" pitchFamily="18" charset="0"/>
              <a:cs typeface="Times New Roman" pitchFamily="18" charset="0"/>
            </a:endParaRPr>
          </a:p>
          <a:p>
            <a:r>
              <a:rPr lang="nl-NL" sz="4000" b="1">
                <a:solidFill>
                  <a:srgbClr val="FFC000"/>
                </a:solidFill>
                <a:latin typeface="Times New Roman" pitchFamily="18" charset="0"/>
                <a:cs typeface="Times New Roman" pitchFamily="18" charset="0"/>
              </a:rPr>
              <a:t> Vai </a:t>
            </a:r>
            <a:r>
              <a:rPr lang="nl-NL" sz="4000" b="1" dirty="0">
                <a:solidFill>
                  <a:srgbClr val="FFC000"/>
                </a:solidFill>
                <a:latin typeface="Times New Roman" pitchFamily="18" charset="0"/>
                <a:cs typeface="Times New Roman" pitchFamily="18" charset="0"/>
              </a:rPr>
              <a:t>trò của rừng nước ta đối với lĩnh vực quân sự ?</a:t>
            </a:r>
            <a:endParaRPr lang="vi-VN" sz="4000" b="1" dirty="0">
              <a:solidFill>
                <a:srgbClr val="FFC000"/>
              </a:solidFill>
              <a:latin typeface="Times New Roman" pitchFamily="18" charset="0"/>
              <a:cs typeface="Times New Roman" pitchFamily="18" charset="0"/>
            </a:endParaRPr>
          </a:p>
        </p:txBody>
      </p:sp>
      <p:sp>
        <p:nvSpPr>
          <p:cNvPr id="3" name="Isosceles Triangle 2">
            <a:hlinkClick r:id="rId2" action="ppaction://hlinkfile"/>
          </p:cNvPr>
          <p:cNvSpPr/>
          <p:nvPr/>
        </p:nvSpPr>
        <p:spPr>
          <a:xfrm>
            <a:off x="6858000" y="6629400"/>
            <a:ext cx="6096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001000" y="6629400"/>
            <a:ext cx="609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êu đề phụ 2"/>
          <p:cNvSpPr txBox="1">
            <a:spLocks/>
          </p:cNvSpPr>
          <p:nvPr/>
        </p:nvSpPr>
        <p:spPr>
          <a:xfrm>
            <a:off x="0" y="0"/>
            <a:ext cx="9144000" cy="685800"/>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8352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Hộp_Văn_Bản 3"/>
          <p:cNvSpPr txBox="1">
            <a:spLocks noChangeArrowheads="1"/>
          </p:cNvSpPr>
          <p:nvPr/>
        </p:nvSpPr>
        <p:spPr bwMode="auto">
          <a:xfrm>
            <a:off x="1828800" y="2651525"/>
            <a:ext cx="605790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vi-VN" sz="240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vi-VN" sz="240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vi-VN" sz="2400">
              <a:solidFill>
                <a:srgbClr val="FF0000"/>
              </a:solidFill>
              <a:latin typeface="Times New Roman" panose="02020603050405020304" pitchFamily="18" charset="0"/>
              <a:cs typeface="Times New Roman" panose="02020603050405020304" pitchFamily="18" charset="0"/>
            </a:endParaRPr>
          </a:p>
        </p:txBody>
      </p:sp>
      <p:sp>
        <p:nvSpPr>
          <p:cNvPr id="2" name="Horizontal Scroll 1"/>
          <p:cNvSpPr/>
          <p:nvPr/>
        </p:nvSpPr>
        <p:spPr>
          <a:xfrm>
            <a:off x="685801" y="69561"/>
            <a:ext cx="7200900" cy="1027112"/>
          </a:xfrm>
          <a:prstGeom prst="horizontalScroll">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latin typeface="Times New Roman" panose="02020603050405020304" pitchFamily="18" charset="0"/>
                <a:cs typeface="Times New Roman" panose="02020603050405020304" pitchFamily="18" charset="0"/>
              </a:rPr>
              <a:t>HƯỚNG DẪN HỌC Ở NHÀ</a:t>
            </a:r>
            <a:endParaRPr lang="vi-VN" sz="4000" b="1" dirty="0">
              <a:solidFill>
                <a:srgbClr val="C00000"/>
              </a:solidFill>
              <a:latin typeface="Times New Roman" panose="02020603050405020304" pitchFamily="18" charset="0"/>
              <a:cs typeface="Times New Roman" panose="02020603050405020304" pitchFamily="18" charset="0"/>
            </a:endParaRPr>
          </a:p>
        </p:txBody>
      </p:sp>
      <p:pic>
        <p:nvPicPr>
          <p:cNvPr id="21506" name="Picture 2" descr="Dễ Thương Vẽ Tay Hạnh Phúc Trẻ Em Nắm Tay Chơi Hình ảnh | Định dạng hình ảnh  AI 400948039|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2286000"/>
            <a:ext cx="8655423" cy="4429126"/>
          </a:xfrm>
          <a:prstGeom prst="rect">
            <a:avLst/>
          </a:prstGeom>
          <a:noFill/>
          <a:extLst>
            <a:ext uri="{909E8E84-426E-40DD-AFC4-6F175D3DCCD1}">
              <a14:hiddenFill xmlns:a14="http://schemas.microsoft.com/office/drawing/2010/main">
                <a:solidFill>
                  <a:srgbClr val="FFFFFF"/>
                </a:solidFill>
              </a14:hiddenFill>
            </a:ext>
          </a:extLst>
        </p:spPr>
      </p:pic>
      <p:sp>
        <p:nvSpPr>
          <p:cNvPr id="3" name="Hình chữ nhật 2"/>
          <p:cNvSpPr/>
          <p:nvPr/>
        </p:nvSpPr>
        <p:spPr>
          <a:xfrm>
            <a:off x="152400" y="1096673"/>
            <a:ext cx="8894150" cy="707886"/>
          </a:xfrm>
          <a:prstGeom prst="rect">
            <a:avLst/>
          </a:prstGeom>
        </p:spPr>
        <p:txBody>
          <a:bodyPr wrap="square">
            <a:spAutoFit/>
          </a:bodyPr>
          <a:lstStyle/>
          <a:p>
            <a:r>
              <a:rPr lang="nl-NL" sz="4000" b="1" dirty="0">
                <a:solidFill>
                  <a:srgbClr val="002060"/>
                </a:solidFill>
                <a:latin typeface="Times New Roman" pitchFamily="18" charset="0"/>
                <a:cs typeface="Times New Roman" pitchFamily="18" charset="0"/>
              </a:rPr>
              <a:t>1. Vẽ tranh tuyên truyền, bảo vệ rừng.</a:t>
            </a:r>
          </a:p>
        </p:txBody>
      </p:sp>
    </p:spTree>
    <p:extLst>
      <p:ext uri="{BB962C8B-B14F-4D97-AF65-F5344CB8AC3E}">
        <p14:creationId xmlns:p14="http://schemas.microsoft.com/office/powerpoint/2010/main" val="25819276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698" y="1722038"/>
            <a:ext cx="8781432" cy="3116238"/>
          </a:xfrm>
          <a:prstGeom prst="rect">
            <a:avLst/>
          </a:prstGeom>
          <a:noFill/>
        </p:spPr>
        <p:txBody>
          <a:bodyPr wrap="square" lIns="68580" tIns="34290" rIns="68580" bIns="34290">
            <a:spAutoFit/>
          </a:bodyPr>
          <a:lstStyle/>
          <a:p>
            <a:pPr algn="ct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Chân</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thành</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cảm</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ơn</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quý</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thầy</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cô</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đã</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theo</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dõi</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và</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lắng</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kern="10" dirty="0" err="1">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nghe</a:t>
            </a:r>
            <a:r>
              <a:rPr lang="en-US" sz="6600" b="1" kern="10"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endParaRPr lang="vi-VN" sz="6600" b="1" dirty="0">
              <a:ln w="0"/>
              <a:solidFill>
                <a:schemeClr val="accent5"/>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2383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êu đề phụ 2"/>
          <p:cNvSpPr txBox="1">
            <a:spLocks/>
          </p:cNvSpPr>
          <p:nvPr/>
        </p:nvSpPr>
        <p:spPr>
          <a:xfrm>
            <a:off x="0" y="0"/>
            <a:ext cx="9144000" cy="685800"/>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CHUNG VỀ RỪNG</a:t>
            </a:r>
            <a:endParaRPr lang="vi-VN" sz="3600" b="1" dirty="0">
              <a:solidFill>
                <a:srgbClr val="FF0000"/>
              </a:solidFill>
              <a:latin typeface="Times New Roman" pitchFamily="18" charset="0"/>
              <a:cs typeface="Times New Roman" pitchFamily="18" charset="0"/>
            </a:endParaRPr>
          </a:p>
        </p:txBody>
      </p:sp>
      <p:sp>
        <p:nvSpPr>
          <p:cNvPr id="5" name="TextBox 4"/>
          <p:cNvSpPr txBox="1"/>
          <p:nvPr/>
        </p:nvSpPr>
        <p:spPr>
          <a:xfrm>
            <a:off x="457200" y="838200"/>
            <a:ext cx="8534400" cy="2554545"/>
          </a:xfrm>
          <a:prstGeom prst="rect">
            <a:avLst/>
          </a:prstGeom>
          <a:noFill/>
        </p:spPr>
        <p:txBody>
          <a:bodyPr wrap="square" rtlCol="0">
            <a:spAutoFit/>
          </a:bodyPr>
          <a:lstStyle/>
          <a:p>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SAU BÀI HỌC NÀY, EM SẼ:</a:t>
            </a:r>
          </a:p>
          <a:p>
            <a:pPr marL="285750" indent="-285750">
              <a:buFontTx/>
              <a:buChar char="-"/>
            </a:pP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bày</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vai</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trò</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rừng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đối</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với</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môi</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trường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và</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đời</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sống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con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3200" b="1" dirty="0">
                <a:solidFill>
                  <a:schemeClr val="accent6">
                    <a:lumMod val="75000"/>
                  </a:schemeClr>
                </a:solidFill>
                <a:latin typeface="Times New Roman" panose="02020603050405020304" pitchFamily="18" charset="0"/>
                <a:cs typeface="Times New Roman" panose="02020603050405020304" pitchFamily="18" charset="0"/>
              </a:rPr>
              <a:t>.</a:t>
            </a:r>
          </a:p>
          <a:p>
            <a:pPr marL="285750" indent="-285750">
              <a:buFontTx/>
              <a:buChar char="-"/>
            </a:pPr>
            <a:r>
              <a:rPr lang="en-US" sz="3200" b="1" dirty="0" err="1">
                <a:solidFill>
                  <a:schemeClr val="accent6">
                    <a:lumMod val="75000"/>
                  </a:schemeClr>
                </a:solidFill>
                <a:latin typeface="Times New Roman" panose="02020603050405020304" pitchFamily="18" charset="0"/>
                <a:cs typeface="Times New Roman" panose="02020603050405020304" pitchFamily="18" charset="0"/>
              </a:rPr>
              <a:t>Phân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biệt</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các</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loại</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rừng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phổ</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biến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ở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nước</a:t>
            </a:r>
            <a:r>
              <a:rPr lang="en-US" sz="3200" b="1" dirty="0">
                <a:solidFill>
                  <a:schemeClr val="accent6">
                    <a:lumMod val="75000"/>
                  </a:schemeClr>
                </a:solidFill>
                <a:latin typeface="Times New Roman" panose="02020603050405020304" pitchFamily="18" charset="0"/>
                <a:cs typeface="Times New Roman" panose="02020603050405020304" pitchFamily="18" charset="0"/>
              </a:rPr>
              <a:t> ta.</a:t>
            </a:r>
          </a:p>
        </p:txBody>
      </p:sp>
      <p:pic>
        <p:nvPicPr>
          <p:cNvPr id="6" name="Picture 2" descr="Phương pháp định giá rừng - Thẩm định giá Thành Đ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 y="3545144"/>
            <a:ext cx="9129485" cy="3312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39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15" y="698500"/>
            <a:ext cx="85344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I. VAI TRÒ CỦA RỪNG</a:t>
            </a:r>
          </a:p>
        </p:txBody>
      </p:sp>
      <p:pic>
        <p:nvPicPr>
          <p:cNvPr id="6" name="Picture 2" descr="Phương pháp định giá rừng - Thẩm định giá Thành Đ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543800" cy="4406900"/>
          </a:xfrm>
          <a:prstGeom prst="rect">
            <a:avLst/>
          </a:prstGeom>
          <a:noFill/>
          <a:extLst>
            <a:ext uri="{909E8E84-426E-40DD-AFC4-6F175D3DCCD1}">
              <a14:hiddenFill xmlns:a14="http://schemas.microsoft.com/office/drawing/2010/main">
                <a:solidFill>
                  <a:srgbClr val="FFFFFF"/>
                </a:solidFill>
              </a14:hiddenFill>
            </a:ext>
          </a:extLst>
        </p:spPr>
      </p:pic>
      <p:sp>
        <p:nvSpPr>
          <p:cNvPr id="7" name="Tiêu đề phụ 2"/>
          <p:cNvSpPr txBox="1">
            <a:spLocks/>
          </p:cNvSpPr>
          <p:nvPr/>
        </p:nvSpPr>
        <p:spPr>
          <a:xfrm>
            <a:off x="0" y="0"/>
            <a:ext cx="9144000" cy="685800"/>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17880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01"/>
          <p:cNvPicPr/>
          <p:nvPr/>
        </p:nvPicPr>
        <p:blipFill>
          <a:blip r:embed="rId2"/>
          <a:stretch>
            <a:fillRect/>
          </a:stretch>
        </p:blipFill>
        <p:spPr>
          <a:xfrm>
            <a:off x="381000" y="368618"/>
            <a:ext cx="8335963" cy="6119812"/>
          </a:xfrm>
          <a:prstGeom prst="rect">
            <a:avLst/>
          </a:prstGeom>
          <a:noFill/>
          <a:ln w="9525">
            <a:noFill/>
          </a:ln>
        </p:spPr>
      </p:pic>
    </p:spTree>
    <p:extLst>
      <p:ext uri="{BB962C8B-B14F-4D97-AF65-F5344CB8AC3E}">
        <p14:creationId xmlns:p14="http://schemas.microsoft.com/office/powerpoint/2010/main" val="2645715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1B19A9-9302-7D97-1AF0-D5C160C78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38137"/>
            <a:ext cx="7391400" cy="4919663"/>
          </a:xfrm>
          <a:prstGeom prst="rect">
            <a:avLst/>
          </a:prstGeom>
        </p:spPr>
      </p:pic>
      <p:sp>
        <p:nvSpPr>
          <p:cNvPr id="5" name="TextBox 4">
            <a:extLst>
              <a:ext uri="{FF2B5EF4-FFF2-40B4-BE49-F238E27FC236}">
                <a16:creationId xmlns:a16="http://schemas.microsoft.com/office/drawing/2014/main" id="{AA5F7050-2766-DDF3-07FE-D3F7D3489082}"/>
              </a:ext>
            </a:extLst>
          </p:cNvPr>
          <p:cNvSpPr txBox="1"/>
          <p:nvPr/>
        </p:nvSpPr>
        <p:spPr>
          <a:xfrm>
            <a:off x="2438400" y="5715000"/>
            <a:ext cx="4496616" cy="461665"/>
          </a:xfrm>
          <a:prstGeom prst="rect">
            <a:avLst/>
          </a:prstGeom>
          <a:noFill/>
        </p:spPr>
        <p:txBody>
          <a:bodyPr wrap="none" rtlCol="0">
            <a:spAutoFit/>
          </a:bodyPr>
          <a:lstStyle/>
          <a:p>
            <a:pPr algn="ctr"/>
            <a:r>
              <a:rPr lang="en-US" sz="2400" b="1" dirty="0">
                <a:latin typeface="Times New Roman" panose="02020603050405020304" pitchFamily="18" charset="0"/>
                <a:cs typeface="Times New Roman" panose="02020603050405020304" pitchFamily="18" charset="0"/>
              </a:rPr>
              <a:t>VƯỜN QUỐC GIA VŨ QUANG</a:t>
            </a:r>
          </a:p>
        </p:txBody>
      </p:sp>
    </p:spTree>
    <p:extLst>
      <p:ext uri="{BB962C8B-B14F-4D97-AF65-F5344CB8AC3E}">
        <p14:creationId xmlns:p14="http://schemas.microsoft.com/office/powerpoint/2010/main" val="401416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8C15FC-0DB7-4DB2-3BB2-4AC438349C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81763"/>
            <a:ext cx="7315886" cy="4876038"/>
          </a:xfrm>
          <a:prstGeom prst="rect">
            <a:avLst/>
          </a:prstGeom>
        </p:spPr>
      </p:pic>
      <p:sp>
        <p:nvSpPr>
          <p:cNvPr id="5" name="TextBox 4">
            <a:extLst>
              <a:ext uri="{FF2B5EF4-FFF2-40B4-BE49-F238E27FC236}">
                <a16:creationId xmlns:a16="http://schemas.microsoft.com/office/drawing/2014/main" id="{4DF53A3A-E5AE-20DF-957A-2D9A98992EBB}"/>
              </a:ext>
            </a:extLst>
          </p:cNvPr>
          <p:cNvSpPr txBox="1"/>
          <p:nvPr/>
        </p:nvSpPr>
        <p:spPr>
          <a:xfrm>
            <a:off x="990600" y="5715000"/>
            <a:ext cx="8019375"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RỪNG PHI LAO PHÒNG HỘ VEN BIỂN XÃ XUÂN HẢI </a:t>
            </a:r>
          </a:p>
        </p:txBody>
      </p:sp>
    </p:spTree>
    <p:extLst>
      <p:ext uri="{BB962C8B-B14F-4D97-AF65-F5344CB8AC3E}">
        <p14:creationId xmlns:p14="http://schemas.microsoft.com/office/powerpoint/2010/main" val="216189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0647DB-E772-8C2B-4478-18629FF93A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632445"/>
            <a:ext cx="7239000" cy="5006356"/>
          </a:xfrm>
          <a:prstGeom prst="rect">
            <a:avLst/>
          </a:prstGeom>
        </p:spPr>
      </p:pic>
      <p:sp>
        <p:nvSpPr>
          <p:cNvPr id="5" name="TextBox 4">
            <a:extLst>
              <a:ext uri="{FF2B5EF4-FFF2-40B4-BE49-F238E27FC236}">
                <a16:creationId xmlns:a16="http://schemas.microsoft.com/office/drawing/2014/main" id="{7CC1CF24-573F-53AE-0E49-D3892E48D890}"/>
              </a:ext>
            </a:extLst>
          </p:cNvPr>
          <p:cNvSpPr txBox="1"/>
          <p:nvPr/>
        </p:nvSpPr>
        <p:spPr>
          <a:xfrm>
            <a:off x="1752600" y="5986790"/>
            <a:ext cx="6179256"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RỪNG NGẬP MẶN VEN SÔNG LAM</a:t>
            </a:r>
          </a:p>
        </p:txBody>
      </p:sp>
    </p:spTree>
    <p:extLst>
      <p:ext uri="{BB962C8B-B14F-4D97-AF65-F5344CB8AC3E}">
        <p14:creationId xmlns:p14="http://schemas.microsoft.com/office/powerpoint/2010/main" val="1339397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15" y="698500"/>
            <a:ext cx="85344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I. VAI TRÒ CỦA RỪNG</a:t>
            </a:r>
          </a:p>
        </p:txBody>
      </p:sp>
      <p:sp>
        <p:nvSpPr>
          <p:cNvPr id="2" name="TextBox 1"/>
          <p:cNvSpPr txBox="1"/>
          <p:nvPr/>
        </p:nvSpPr>
        <p:spPr>
          <a:xfrm>
            <a:off x="228600" y="2133600"/>
            <a:ext cx="25146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rừng</a:t>
            </a:r>
            <a:endParaRPr lang="en-US"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8599" y="1676400"/>
            <a:ext cx="286511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rừng</a:t>
            </a:r>
            <a:endParaRPr lang="en-US" sz="2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04799" y="2600235"/>
            <a:ext cx="262128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Vi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rừng</a:t>
            </a:r>
            <a:endParaRPr lang="en-US" sz="2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04800" y="3268618"/>
            <a:ext cx="22860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rừng</a:t>
            </a:r>
            <a:endParaRPr lang="en-US" sz="24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6200" y="3742983"/>
            <a:ext cx="3200400"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khác</a:t>
            </a:r>
            <a:endParaRPr lang="en-US" sz="2400" b="1" dirty="0">
              <a:latin typeface="Times New Roman" panose="02020603050405020304" pitchFamily="18" charset="0"/>
              <a:cs typeface="Times New Roman" panose="02020603050405020304" pitchFamily="18" charset="0"/>
            </a:endParaRPr>
          </a:p>
        </p:txBody>
      </p:sp>
      <p:sp>
        <p:nvSpPr>
          <p:cNvPr id="3" name="Right Brace 2"/>
          <p:cNvSpPr/>
          <p:nvPr/>
        </p:nvSpPr>
        <p:spPr>
          <a:xfrm>
            <a:off x="2819400" y="1833518"/>
            <a:ext cx="274319" cy="122838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2743200" y="3352800"/>
            <a:ext cx="350519" cy="1447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276600" y="2184736"/>
            <a:ext cx="304800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352800" y="3657600"/>
            <a:ext cx="2971800" cy="830997"/>
          </a:xfrm>
          <a:prstGeom prst="rect">
            <a:avLst/>
          </a:prstGeom>
          <a:noFill/>
        </p:spPr>
        <p:txBody>
          <a:bodyPr wrap="square" rtlCol="0">
            <a:spAutoFit/>
          </a:bodyPr>
          <a:lstStyle/>
          <a:p>
            <a:r>
              <a:rPr lang="en-US" sz="2400" b="1" dirty="0" err="1">
                <a:solidFill>
                  <a:srgbClr val="FFC000"/>
                </a:solidFill>
                <a:latin typeface="Times New Roman" panose="02020603050405020304" pitchFamily="18" charset="0"/>
                <a:cs typeface="Times New Roman" panose="02020603050405020304" pitchFamily="18" charset="0"/>
              </a:rPr>
              <a:t>Thành</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phần</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không</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phải</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sinh</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vật</a:t>
            </a:r>
            <a:endParaRPr lang="en-US" sz="2400" b="1" dirty="0">
              <a:solidFill>
                <a:srgbClr val="FFC000"/>
              </a:solidFill>
              <a:latin typeface="Times New Roman" panose="02020603050405020304" pitchFamily="18" charset="0"/>
              <a:cs typeface="Times New Roman" panose="02020603050405020304" pitchFamily="18" charset="0"/>
            </a:endParaRPr>
          </a:p>
        </p:txBody>
      </p:sp>
      <p:sp>
        <p:nvSpPr>
          <p:cNvPr id="14" name="Right Brace 13"/>
          <p:cNvSpPr/>
          <p:nvPr/>
        </p:nvSpPr>
        <p:spPr>
          <a:xfrm>
            <a:off x="6324600" y="2133600"/>
            <a:ext cx="457200" cy="244038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858000" y="2979003"/>
            <a:ext cx="2164081" cy="830997"/>
          </a:xfrm>
          <a:prstGeom prst="rect">
            <a:avLst/>
          </a:prstGeom>
          <a:noFill/>
        </p:spPr>
        <p:txBody>
          <a:bodyPr wrap="square" rtlCol="0">
            <a:spAutoFit/>
          </a:bodyPr>
          <a:lstStyle/>
          <a:p>
            <a:r>
              <a:rPr lang="en-US" sz="2400" b="1" dirty="0" err="1">
                <a:solidFill>
                  <a:schemeClr val="tx2"/>
                </a:solidFill>
                <a:latin typeface="Times New Roman" panose="02020603050405020304" pitchFamily="18" charset="0"/>
                <a:cs typeface="Times New Roman" panose="02020603050405020304" pitchFamily="18" charset="0"/>
              </a:rPr>
              <a:t>Hệ</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sinh</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thái</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rừng</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6200" y="1143000"/>
            <a:ext cx="4648200" cy="523220"/>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1. </a:t>
            </a:r>
            <a:r>
              <a:rPr lang="en-US" sz="2800" b="1" dirty="0" err="1">
                <a:solidFill>
                  <a:srgbClr val="0070C0"/>
                </a:solidFill>
                <a:latin typeface="Times New Roman" panose="02020603050405020304" pitchFamily="18" charset="0"/>
                <a:cs typeface="Times New Roman" panose="02020603050405020304" pitchFamily="18" charset="0"/>
              </a:rPr>
              <a:t>Khái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niệm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rừng</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17" name="Tiêu đề phụ 2"/>
          <p:cNvSpPr txBox="1">
            <a:spLocks/>
          </p:cNvSpPr>
          <p:nvPr/>
        </p:nvSpPr>
        <p:spPr>
          <a:xfrm>
            <a:off x="0" y="0"/>
            <a:ext cx="9144000" cy="685800"/>
          </a:xfrm>
          <a:prstGeom prst="rect">
            <a:avLst/>
          </a:prstGeom>
          <a:solidFill>
            <a:schemeClr val="accent5">
              <a:lumMod val="20000"/>
              <a:lumOff val="80000"/>
            </a:schemeClr>
          </a:solidFill>
          <a:ln>
            <a:solidFill>
              <a:schemeClr val="accent5">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FF0000"/>
                </a:solidFill>
                <a:latin typeface="Times New Roman" pitchFamily="18" charset="0"/>
                <a:cs typeface="Times New Roman" pitchFamily="18" charset="0"/>
              </a:rPr>
              <a:t>BÀI 7: GIỚI THIỆU VỀ RỪNG</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4302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3" grpId="0" animBg="1"/>
      <p:bldP spid="11" grpId="0" animBg="1"/>
      <p:bldP spid="12" grpId="0"/>
      <p:bldP spid="13" grpId="0"/>
      <p:bldP spid="14" grpId="0" animBg="1"/>
      <p:bldP spid="15" grpId="0"/>
      <p:bldP spid="16"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1588</TotalTime>
  <Words>1063</Words>
  <Application>Microsoft Office PowerPoint</Application>
  <PresentationFormat>On-screen Show (4:3)</PresentationFormat>
  <Paragraphs>151</Paragraphs>
  <Slides>28</Slides>
  <Notes>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Times New Roman</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 Noi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Windows User</dc:creator>
  <cp:lastModifiedBy>Admin</cp:lastModifiedBy>
  <cp:revision>86</cp:revision>
  <dcterms:created xsi:type="dcterms:W3CDTF">2022-07-02T10:07:03Z</dcterms:created>
  <dcterms:modified xsi:type="dcterms:W3CDTF">2024-11-11T05:40:50Z</dcterms:modified>
</cp:coreProperties>
</file>